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80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11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55230-2EB4-4F9A-A851-4209F6BD6FA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E7AE4B-3869-4A5F-82DF-795F13368B13}">
      <dgm:prSet/>
      <dgm:spPr/>
      <dgm:t>
        <a:bodyPr/>
        <a:lstStyle/>
        <a:p>
          <a:r>
            <a:rPr lang="en-US" dirty="0"/>
            <a:t>An officer involved shooting is the discharge of an officer’s firearm, whether intentional or not and whether on or off duty</a:t>
          </a:r>
        </a:p>
      </dgm:t>
    </dgm:pt>
    <dgm:pt modelId="{0444AB5E-682D-4808-878F-F4F0441C975E}" type="parTrans" cxnId="{4F9DE61B-246B-4F86-8628-C89134D21412}">
      <dgm:prSet/>
      <dgm:spPr/>
      <dgm:t>
        <a:bodyPr/>
        <a:lstStyle/>
        <a:p>
          <a:endParaRPr lang="en-US"/>
        </a:p>
      </dgm:t>
    </dgm:pt>
    <dgm:pt modelId="{16547145-7A64-45D5-8B2C-540EE9A057D7}" type="sibTrans" cxnId="{4F9DE61B-246B-4F86-8628-C89134D21412}">
      <dgm:prSet/>
      <dgm:spPr/>
      <dgm:t>
        <a:bodyPr/>
        <a:lstStyle/>
        <a:p>
          <a:endParaRPr lang="en-US"/>
        </a:p>
      </dgm:t>
    </dgm:pt>
    <dgm:pt modelId="{C3050659-55B1-46E0-A66C-567C4A1AF61F}">
      <dgm:prSet/>
      <dgm:spPr/>
      <dgm:t>
        <a:bodyPr/>
        <a:lstStyle/>
        <a:p>
          <a:r>
            <a:rPr lang="en-US"/>
            <a:t>This dataset only contains incidents where an officer discharged a firearm at another individual</a:t>
          </a:r>
        </a:p>
      </dgm:t>
    </dgm:pt>
    <dgm:pt modelId="{19C98A5B-D230-4AC3-B670-23544867E51D}" type="parTrans" cxnId="{F1B22D0B-6088-4588-A6D0-0E3ABD726905}">
      <dgm:prSet/>
      <dgm:spPr/>
      <dgm:t>
        <a:bodyPr/>
        <a:lstStyle/>
        <a:p>
          <a:endParaRPr lang="en-US"/>
        </a:p>
      </dgm:t>
    </dgm:pt>
    <dgm:pt modelId="{95CE0612-485C-4C07-970D-AE1F627833BE}" type="sibTrans" cxnId="{F1B22D0B-6088-4588-A6D0-0E3ABD726905}">
      <dgm:prSet/>
      <dgm:spPr/>
      <dgm:t>
        <a:bodyPr/>
        <a:lstStyle/>
        <a:p>
          <a:endParaRPr lang="en-US"/>
        </a:p>
      </dgm:t>
    </dgm:pt>
    <dgm:pt modelId="{E2DCDACA-DC16-43BC-AC13-8AD85A610865}" type="pres">
      <dgm:prSet presAssocID="{01655230-2EB4-4F9A-A851-4209F6BD6FAA}" presName="vert0" presStyleCnt="0">
        <dgm:presLayoutVars>
          <dgm:dir/>
          <dgm:animOne val="branch"/>
          <dgm:animLvl val="lvl"/>
        </dgm:presLayoutVars>
      </dgm:prSet>
      <dgm:spPr/>
    </dgm:pt>
    <dgm:pt modelId="{985A8C0B-AC17-439C-91BD-93FF40DE0B70}" type="pres">
      <dgm:prSet presAssocID="{D9E7AE4B-3869-4A5F-82DF-795F13368B13}" presName="thickLine" presStyleLbl="alignNode1" presStyleIdx="0" presStyleCnt="2"/>
      <dgm:spPr/>
    </dgm:pt>
    <dgm:pt modelId="{81FCDE0E-A3D6-44C6-B4FF-356FFF067A0B}" type="pres">
      <dgm:prSet presAssocID="{D9E7AE4B-3869-4A5F-82DF-795F13368B13}" presName="horz1" presStyleCnt="0"/>
      <dgm:spPr/>
    </dgm:pt>
    <dgm:pt modelId="{EA8D564F-DA41-4963-8DF1-7811C072059E}" type="pres">
      <dgm:prSet presAssocID="{D9E7AE4B-3869-4A5F-82DF-795F13368B13}" presName="tx1" presStyleLbl="revTx" presStyleIdx="0" presStyleCnt="2"/>
      <dgm:spPr/>
    </dgm:pt>
    <dgm:pt modelId="{C59BF9DF-298F-4631-8F4B-74CACA2549B0}" type="pres">
      <dgm:prSet presAssocID="{D9E7AE4B-3869-4A5F-82DF-795F13368B13}" presName="vert1" presStyleCnt="0"/>
      <dgm:spPr/>
    </dgm:pt>
    <dgm:pt modelId="{7C021900-9ED4-46B5-828D-2D99A50D5D8D}" type="pres">
      <dgm:prSet presAssocID="{C3050659-55B1-46E0-A66C-567C4A1AF61F}" presName="thickLine" presStyleLbl="alignNode1" presStyleIdx="1" presStyleCnt="2"/>
      <dgm:spPr/>
    </dgm:pt>
    <dgm:pt modelId="{9A73B2A1-9D0D-4983-BAB5-51DB8EACFE34}" type="pres">
      <dgm:prSet presAssocID="{C3050659-55B1-46E0-A66C-567C4A1AF61F}" presName="horz1" presStyleCnt="0"/>
      <dgm:spPr/>
    </dgm:pt>
    <dgm:pt modelId="{A23018E5-E3B8-46C9-A93C-1B555164733E}" type="pres">
      <dgm:prSet presAssocID="{C3050659-55B1-46E0-A66C-567C4A1AF61F}" presName="tx1" presStyleLbl="revTx" presStyleIdx="1" presStyleCnt="2"/>
      <dgm:spPr/>
    </dgm:pt>
    <dgm:pt modelId="{E5A0B163-E973-40CC-8CD6-7856266A2362}" type="pres">
      <dgm:prSet presAssocID="{C3050659-55B1-46E0-A66C-567C4A1AF61F}" presName="vert1" presStyleCnt="0"/>
      <dgm:spPr/>
    </dgm:pt>
  </dgm:ptLst>
  <dgm:cxnLst>
    <dgm:cxn modelId="{F1B22D0B-6088-4588-A6D0-0E3ABD726905}" srcId="{01655230-2EB4-4F9A-A851-4209F6BD6FAA}" destId="{C3050659-55B1-46E0-A66C-567C4A1AF61F}" srcOrd="1" destOrd="0" parTransId="{19C98A5B-D230-4AC3-B670-23544867E51D}" sibTransId="{95CE0612-485C-4C07-970D-AE1F627833BE}"/>
    <dgm:cxn modelId="{4F9DE61B-246B-4F86-8628-C89134D21412}" srcId="{01655230-2EB4-4F9A-A851-4209F6BD6FAA}" destId="{D9E7AE4B-3869-4A5F-82DF-795F13368B13}" srcOrd="0" destOrd="0" parTransId="{0444AB5E-682D-4808-878F-F4F0441C975E}" sibTransId="{16547145-7A64-45D5-8B2C-540EE9A057D7}"/>
    <dgm:cxn modelId="{5CF55D6B-395E-4F25-B417-7DE1D5B2B424}" type="presOf" srcId="{01655230-2EB4-4F9A-A851-4209F6BD6FAA}" destId="{E2DCDACA-DC16-43BC-AC13-8AD85A610865}" srcOrd="0" destOrd="0" presId="urn:microsoft.com/office/officeart/2008/layout/LinedList"/>
    <dgm:cxn modelId="{319C249B-DC83-4DF9-9AA9-156B12AF105B}" type="presOf" srcId="{C3050659-55B1-46E0-A66C-567C4A1AF61F}" destId="{A23018E5-E3B8-46C9-A93C-1B555164733E}" srcOrd="0" destOrd="0" presId="urn:microsoft.com/office/officeart/2008/layout/LinedList"/>
    <dgm:cxn modelId="{9BBE86DE-3CB2-468D-A1AF-8BA2D7D65986}" type="presOf" srcId="{D9E7AE4B-3869-4A5F-82DF-795F13368B13}" destId="{EA8D564F-DA41-4963-8DF1-7811C072059E}" srcOrd="0" destOrd="0" presId="urn:microsoft.com/office/officeart/2008/layout/LinedList"/>
    <dgm:cxn modelId="{C9687021-7D9E-4D2E-8EDF-957D605DA835}" type="presParOf" srcId="{E2DCDACA-DC16-43BC-AC13-8AD85A610865}" destId="{985A8C0B-AC17-439C-91BD-93FF40DE0B70}" srcOrd="0" destOrd="0" presId="urn:microsoft.com/office/officeart/2008/layout/LinedList"/>
    <dgm:cxn modelId="{0F2CFD37-A46B-4E1E-BDA7-AF30073BCA11}" type="presParOf" srcId="{E2DCDACA-DC16-43BC-AC13-8AD85A610865}" destId="{81FCDE0E-A3D6-44C6-B4FF-356FFF067A0B}" srcOrd="1" destOrd="0" presId="urn:microsoft.com/office/officeart/2008/layout/LinedList"/>
    <dgm:cxn modelId="{8B871FCB-EEBA-4832-BD2B-07B49FF7F06E}" type="presParOf" srcId="{81FCDE0E-A3D6-44C6-B4FF-356FFF067A0B}" destId="{EA8D564F-DA41-4963-8DF1-7811C072059E}" srcOrd="0" destOrd="0" presId="urn:microsoft.com/office/officeart/2008/layout/LinedList"/>
    <dgm:cxn modelId="{CBDE9DA3-84EB-4C8F-ABCE-DA29C09B0011}" type="presParOf" srcId="{81FCDE0E-A3D6-44C6-B4FF-356FFF067A0B}" destId="{C59BF9DF-298F-4631-8F4B-74CACA2549B0}" srcOrd="1" destOrd="0" presId="urn:microsoft.com/office/officeart/2008/layout/LinedList"/>
    <dgm:cxn modelId="{4F689071-3B73-4D03-BFC9-800A677FBD61}" type="presParOf" srcId="{E2DCDACA-DC16-43BC-AC13-8AD85A610865}" destId="{7C021900-9ED4-46B5-828D-2D99A50D5D8D}" srcOrd="2" destOrd="0" presId="urn:microsoft.com/office/officeart/2008/layout/LinedList"/>
    <dgm:cxn modelId="{DA801102-9FAE-4572-A100-15EFEF5B5B1E}" type="presParOf" srcId="{E2DCDACA-DC16-43BC-AC13-8AD85A610865}" destId="{9A73B2A1-9D0D-4983-BAB5-51DB8EACFE34}" srcOrd="3" destOrd="0" presId="urn:microsoft.com/office/officeart/2008/layout/LinedList"/>
    <dgm:cxn modelId="{A23E3E8F-983E-4A45-B563-F993EE0E3177}" type="presParOf" srcId="{9A73B2A1-9D0D-4983-BAB5-51DB8EACFE34}" destId="{A23018E5-E3B8-46C9-A93C-1B555164733E}" srcOrd="0" destOrd="0" presId="urn:microsoft.com/office/officeart/2008/layout/LinedList"/>
    <dgm:cxn modelId="{7FB1FC16-34CD-428D-8A00-829F47EA7044}" type="presParOf" srcId="{9A73B2A1-9D0D-4983-BAB5-51DB8EACFE34}" destId="{E5A0B163-E973-40CC-8CD6-7856266A23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A8C0B-AC17-439C-91BD-93FF40DE0B70}">
      <dsp:nvSpPr>
        <dsp:cNvPr id="0" name=""/>
        <dsp:cNvSpPr/>
      </dsp:nvSpPr>
      <dsp:spPr>
        <a:xfrm>
          <a:off x="0" y="0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D564F-DA41-4963-8DF1-7811C072059E}">
      <dsp:nvSpPr>
        <dsp:cNvPr id="0" name=""/>
        <dsp:cNvSpPr/>
      </dsp:nvSpPr>
      <dsp:spPr>
        <a:xfrm>
          <a:off x="0" y="0"/>
          <a:ext cx="6266011" cy="24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An officer involved shooting is the discharge of an officer’s firearm, whether intentional or not and whether on or off duty</a:t>
          </a:r>
        </a:p>
      </dsp:txBody>
      <dsp:txXfrm>
        <a:off x="0" y="0"/>
        <a:ext cx="6266011" cy="2449773"/>
      </dsp:txXfrm>
    </dsp:sp>
    <dsp:sp modelId="{7C021900-9ED4-46B5-828D-2D99A50D5D8D}">
      <dsp:nvSpPr>
        <dsp:cNvPr id="0" name=""/>
        <dsp:cNvSpPr/>
      </dsp:nvSpPr>
      <dsp:spPr>
        <a:xfrm>
          <a:off x="0" y="2449773"/>
          <a:ext cx="6266011" cy="0"/>
        </a:xfrm>
        <a:prstGeom prst="line">
          <a:avLst/>
        </a:prstGeom>
        <a:gradFill rotWithShape="0">
          <a:gsLst>
            <a:gs pos="0">
              <a:schemeClr val="accent5">
                <a:hueOff val="-839865"/>
                <a:satOff val="45647"/>
                <a:lumOff val="-8432"/>
                <a:alphaOff val="0"/>
                <a:tint val="96000"/>
                <a:lumMod val="104000"/>
              </a:schemeClr>
            </a:gs>
            <a:gs pos="100000">
              <a:schemeClr val="accent5">
                <a:hueOff val="-839865"/>
                <a:satOff val="45647"/>
                <a:lumOff val="-843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-839865"/>
              <a:satOff val="45647"/>
              <a:lumOff val="-843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3018E5-E3B8-46C9-A93C-1B555164733E}">
      <dsp:nvSpPr>
        <dsp:cNvPr id="0" name=""/>
        <dsp:cNvSpPr/>
      </dsp:nvSpPr>
      <dsp:spPr>
        <a:xfrm>
          <a:off x="0" y="2449773"/>
          <a:ext cx="6266011" cy="244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This dataset only contains incidents where an officer discharged a firearm at another individual</a:t>
          </a:r>
        </a:p>
      </dsp:txBody>
      <dsp:txXfrm>
        <a:off x="0" y="2449773"/>
        <a:ext cx="6266011" cy="2449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shingtonpost.com/graphics/investigations/police-shootings-database/" TargetMode="External"/><Relationship Id="rId2" Type="http://schemas.openxmlformats.org/officeDocument/2006/relationships/hyperlink" Target="https://www.kaggle.com/datasets/mrmorj/data-police-shootings/metadata?select=fatal-police-shootings-data.csv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washingtonpost.com/national/how-the-washington-post-is-examining-police-shootings-in-the-united-states/2016/07/07/d9c52238-43ad-11e6-8856-f26de2537a9d_sto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88854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Officer Involved Shootings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815106"/>
            <a:ext cx="3485072" cy="1369371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/>
              <a:t>Joemichael</a:t>
            </a:r>
            <a:r>
              <a:rPr lang="en-US" sz="2300" dirty="0"/>
              <a:t> Alvarez</a:t>
            </a:r>
          </a:p>
          <a:p>
            <a:pPr algn="l"/>
            <a:r>
              <a:rPr lang="en-US" dirty="0"/>
              <a:t>Kevin Pierre</a:t>
            </a:r>
          </a:p>
          <a:p>
            <a:pPr algn="l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48900-5F66-4227-BE26-0872B4E2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What is an officer involved shooting?</a:t>
            </a:r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DBDDA5A-A44C-B836-58A2-9F50DDFFF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810819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42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7F5D76-1FEC-470A-B476-70574A89C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D4EA2-3339-4619-9BC3-53F3F5FB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Why does this data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CC725-AB9F-4362-9290-5763E07CD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995055"/>
            <a:ext cx="5546272" cy="37961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300" dirty="0"/>
              <a:t>The FBI and CDC both admit that data on fatal shootings is incomplete.</a:t>
            </a:r>
          </a:p>
          <a:p>
            <a:pPr algn="l"/>
            <a:endParaRPr lang="en-US" sz="2300" dirty="0"/>
          </a:p>
          <a:p>
            <a:pPr algn="l"/>
            <a:r>
              <a:rPr lang="en-US" sz="2300" dirty="0"/>
              <a:t>In 2015, the Washington post began documenting officer involved shootings and concluded that over half of all fatal shootings were undocumented. </a:t>
            </a:r>
          </a:p>
        </p:txBody>
      </p:sp>
      <p:pic>
        <p:nvPicPr>
          <p:cNvPr id="8" name="Picture Placeholder 7" descr="Logo&#10;&#10;Description automatically generated">
            <a:extLst>
              <a:ext uri="{FF2B5EF4-FFF2-40B4-BE49-F238E27FC236}">
                <a16:creationId xmlns:a16="http://schemas.microsoft.com/office/drawing/2014/main" id="{6EF223D2-0EF0-4D7F-B6E5-8D07826BDBB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300" b="3300"/>
          <a:stretch>
            <a:fillRect/>
          </a:stretch>
        </p:blipFill>
        <p:spPr>
          <a:xfrm>
            <a:off x="7407501" y="2132822"/>
            <a:ext cx="3383582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1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6FAE7069-573B-463F-8F98-0C78569CF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865" r="5133" b="-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6748093" y="1371604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276FF-3E25-4278-A8DF-C386816CB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424" y="845389"/>
            <a:ext cx="3596420" cy="599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dirty="0"/>
              <a:t>How was our data cleaned?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71EA1-6257-43E6-95CE-A3A43E56B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0424" y="1937982"/>
            <a:ext cx="3531684" cy="40262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It was initially filtered to eliminate names labeled:  TK </a:t>
            </a:r>
            <a:r>
              <a:rPr lang="en-US" sz="1800" dirty="0" err="1"/>
              <a:t>TK</a:t>
            </a:r>
            <a:r>
              <a:rPr lang="en-US" sz="1800" dirty="0"/>
              <a:t> (to come)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Labels under gender M/F  were replaced by Male and Female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Labels under race A/B/H/O/N/W were replaced by Asian, Black, Hispanic, Other, Native American, and White respectively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800" dirty="0"/>
              <a:t>While None under race was changed to Unknown</a:t>
            </a:r>
          </a:p>
        </p:txBody>
      </p:sp>
    </p:spTree>
    <p:extLst>
      <p:ext uri="{BB962C8B-B14F-4D97-AF65-F5344CB8AC3E}">
        <p14:creationId xmlns:p14="http://schemas.microsoft.com/office/powerpoint/2010/main" val="371992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9258-9677-4C78-BCEB-82DA84B5F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36" y="609600"/>
            <a:ext cx="3706889" cy="80279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19DB-D882-481A-B0D3-ED491E1C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459" y="1116281"/>
            <a:ext cx="6580305" cy="5030898"/>
          </a:xfrm>
        </p:spPr>
        <p:txBody>
          <a:bodyPr>
            <a:normAutofit/>
          </a:bodyPr>
          <a:lstStyle/>
          <a:p>
            <a:r>
              <a:rPr lang="en-US" dirty="0"/>
              <a:t>The data shows us several things:  most people had a firearm, the average death per year is about 1,000, and the decrease of deaths over each year</a:t>
            </a:r>
          </a:p>
          <a:p>
            <a:r>
              <a:rPr lang="en-US" dirty="0"/>
              <a:t>Possible suggestion: Body cams might create more clarity in this data. Altering police training might result in less unarmed individuals from being shot</a:t>
            </a:r>
          </a:p>
          <a:p>
            <a:r>
              <a:rPr lang="en-US" dirty="0"/>
              <a:t>Unfortunately, some our data had missing names that would otherwise make the data less credible</a:t>
            </a:r>
          </a:p>
          <a:p>
            <a:r>
              <a:rPr lang="en-US" dirty="0"/>
              <a:t>Further investigation: How have FBI and CDC databases changed since the inception of third-party databases like this one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591F-FD1C-4896-95AF-DF8C57FD7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6351" y="2604008"/>
            <a:ext cx="3070774" cy="25464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NYPD">
            <a:extLst>
              <a:ext uri="{FF2B5EF4-FFF2-40B4-BE49-F238E27FC236}">
                <a16:creationId xmlns:a16="http://schemas.microsoft.com/office/drawing/2014/main" id="{E665D478-EDD6-400E-B402-773A7FCE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36" y="1793174"/>
            <a:ext cx="4195397" cy="365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7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915A9-B75D-4EE2-9D25-8419D2C5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9156" y="300023"/>
            <a:ext cx="3706889" cy="733347"/>
          </a:xfrm>
        </p:spPr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3BDBAC-09D2-43A5-B588-AAD46221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639" y="1234933"/>
            <a:ext cx="6411924" cy="5080001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Goudy Old Style (body)"/>
                <a:hlinkClick r:id="rId2" tooltip="https://www.kaggle.com/datasets/mrmorj/data-police-shootings/metadata?select=fatal-police-shootings-data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https://www.kaggle.com/datasets/mrmorj/data-police-shootings/metadata?select=fatal-police-shootings-data.csv</a:t>
            </a:r>
            <a:endParaRPr lang="en-US" b="0" i="0" u="none" strike="noStrike" dirty="0">
              <a:solidFill>
                <a:schemeClr val="tx1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b="0" i="0" u="none" strike="noStrike" dirty="0">
              <a:solidFill>
                <a:schemeClr val="tx1"/>
              </a:solidFill>
              <a:effectLst/>
              <a:latin typeface="Goudy Old Style (body)"/>
            </a:endParaRPr>
          </a:p>
          <a:p>
            <a:r>
              <a:rPr lang="en-US" b="0" i="0" u="sng" dirty="0">
                <a:solidFill>
                  <a:schemeClr val="tx1"/>
                </a:solidFill>
                <a:effectLst/>
                <a:latin typeface="Goudy Old Style (body)"/>
                <a:hlinkClick r:id="rId3" tooltip="https://www.washingtonpost.com/graphics/investigations/police-shootings-databas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https://www.washingtonpost.com/graphics/investigations/police-shootings-database/</a:t>
            </a:r>
            <a:endParaRPr lang="en-US" b="0" i="0" u="sng" dirty="0">
              <a:solidFill>
                <a:schemeClr val="tx1"/>
              </a:solidFill>
              <a:effectLst/>
              <a:latin typeface="Goudy Old Style (body)"/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  <a:effectLst/>
              <a:latin typeface="Goudy Old Style (body)"/>
            </a:endParaRPr>
          </a:p>
          <a:p>
            <a:r>
              <a:rPr lang="en-US" b="0" i="0" u="sng" dirty="0">
                <a:solidFill>
                  <a:schemeClr val="tx1"/>
                </a:solidFill>
                <a:effectLst/>
                <a:latin typeface="Goudy Old Style (body)"/>
                <a:hlinkClick r:id="rId4" tooltip="https://www.washingtonpost.com/national/how-the-washington-post-is-examining-police-shootings-in-the-united-states/2016/07/07/d9c52238-43ad-11e6-8856-f26de2537a9d_stor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https://www.washingtonpost.com/national/how-the-washington-post-is-examining-police-shootings-in-the-united-states/2016/07/07/d9c52238-43ad-11e6-8856-f26de2537a9d_story.html</a:t>
            </a:r>
            <a:endParaRPr lang="en-US" b="0" i="0" u="sng" dirty="0">
              <a:solidFill>
                <a:schemeClr val="tx1"/>
              </a:solidFill>
              <a:effectLst/>
              <a:latin typeface="Goudy Old Style (body)"/>
            </a:endParaRPr>
          </a:p>
          <a:p>
            <a:endParaRPr lang="en-US" sz="1800" b="0" i="0" u="none" strike="noStrike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102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71af3243-3dd4-4a8d-8c0d-dd76da1f02a5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{B023DB26-710A-4124-AC1F-3F3AC4931C39}tf55705232_win32</Template>
  <TotalTime>109</TotalTime>
  <Words>311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Goudy Old Style</vt:lpstr>
      <vt:lpstr>Goudy Old Style (body)</vt:lpstr>
      <vt:lpstr>Wingdings</vt:lpstr>
      <vt:lpstr>Wingdings 2</vt:lpstr>
      <vt:lpstr>SlateVTI</vt:lpstr>
      <vt:lpstr>Officer Involved Shootings</vt:lpstr>
      <vt:lpstr>What is an officer involved shooting?</vt:lpstr>
      <vt:lpstr>Why does this data matter?</vt:lpstr>
      <vt:lpstr>How was our data cleaned?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Officer Involved Shootings</dc:title>
  <dc:creator>Joemichae.Alvarez001</dc:creator>
  <cp:lastModifiedBy>Joemichae.Alvarez001</cp:lastModifiedBy>
  <cp:revision>5</cp:revision>
  <dcterms:created xsi:type="dcterms:W3CDTF">2022-04-15T05:34:46Z</dcterms:created>
  <dcterms:modified xsi:type="dcterms:W3CDTF">2022-04-19T22:35:05Z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