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8" r:id="rId4"/>
    <p:sldId id="259" r:id="rId5"/>
    <p:sldId id="271" r:id="rId6"/>
    <p:sldId id="269" r:id="rId7"/>
    <p:sldId id="270" r:id="rId8"/>
    <p:sldId id="260" r:id="rId9"/>
    <p:sldId id="261" r:id="rId10"/>
    <p:sldId id="272" r:id="rId11"/>
    <p:sldId id="262" r:id="rId12"/>
    <p:sldId id="273" r:id="rId13"/>
    <p:sldId id="274" r:id="rId14"/>
    <p:sldId id="275" r:id="rId15"/>
    <p:sldId id="27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3" autoAdjust="0"/>
    <p:restoredTop sz="94690" autoAdjust="0"/>
  </p:normalViewPr>
  <p:slideViewPr>
    <p:cSldViewPr snapToGrid="0" snapToObjects="1">
      <p:cViewPr varScale="1">
        <p:scale>
          <a:sx n="145" d="100"/>
          <a:sy n="145" d="100"/>
        </p:scale>
        <p:origin x="-112" y="-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September 21,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September 21,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400" y="2607967"/>
            <a:ext cx="4013200" cy="5994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Game Theory and Biotic 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90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Strategies in </a:t>
            </a:r>
            <a:r>
              <a:rPr lang="en-US" dirty="0" smtClean="0"/>
              <a:t>biology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Cooperation is common:</a:t>
            </a:r>
          </a:p>
          <a:p>
            <a:pPr lvl="1"/>
            <a:r>
              <a:rPr lang="en-US" dirty="0" smtClean="0"/>
              <a:t>Mutualisms</a:t>
            </a:r>
          </a:p>
          <a:p>
            <a:pPr lvl="1"/>
            <a:r>
              <a:rPr lang="en-US" dirty="0" smtClean="0"/>
              <a:t>Symbiosis</a:t>
            </a:r>
          </a:p>
          <a:p>
            <a:pPr lvl="1"/>
            <a:r>
              <a:rPr lang="en-US" dirty="0" smtClean="0"/>
              <a:t>Group behaviors within species</a:t>
            </a:r>
          </a:p>
          <a:p>
            <a:r>
              <a:rPr lang="en-US" dirty="0" smtClean="0"/>
              <a:t>Betrayal is also common:</a:t>
            </a:r>
          </a:p>
          <a:p>
            <a:pPr lvl="1"/>
            <a:r>
              <a:rPr lang="en-US" dirty="0" smtClean="0"/>
              <a:t>Competition for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Predation</a:t>
            </a:r>
          </a:p>
          <a:p>
            <a:pPr lvl="1"/>
            <a:r>
              <a:rPr lang="en-US" dirty="0" smtClean="0"/>
              <a:t>Parasitism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03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how do your past experiences affect cooperation?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did you treat people who betrayed you in the past?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0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Strategies in </a:t>
            </a:r>
            <a:r>
              <a:rPr lang="en-US" dirty="0" smtClean="0"/>
              <a:t>biology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Lying happens too!</a:t>
            </a:r>
            <a:endParaRPr lang="en-US" dirty="0" smtClean="0"/>
          </a:p>
          <a:p>
            <a:pPr lvl="1"/>
            <a:r>
              <a:rPr lang="en-US" dirty="0" smtClean="0"/>
              <a:t>Mimicry</a:t>
            </a:r>
            <a:endParaRPr lang="en-US" dirty="0" smtClean="0"/>
          </a:p>
          <a:p>
            <a:pPr lvl="1"/>
            <a:r>
              <a:rPr lang="en-US" dirty="0" smtClean="0"/>
              <a:t>False signaling</a:t>
            </a:r>
            <a:endParaRPr lang="en-US" dirty="0" smtClean="0"/>
          </a:p>
          <a:p>
            <a:pPr lvl="1"/>
            <a:r>
              <a:rPr lang="en-US" dirty="0" smtClean="0"/>
              <a:t>Ambush predators</a:t>
            </a:r>
          </a:p>
          <a:p>
            <a:pPr lvl="1"/>
            <a:r>
              <a:rPr lang="en-US" dirty="0" smtClean="0"/>
              <a:t>Collectively, these are “dishonest signals”</a:t>
            </a:r>
            <a:endParaRPr lang="en-US" dirty="0" smtClean="0"/>
          </a:p>
          <a:p>
            <a:r>
              <a:rPr lang="en-US" dirty="0" smtClean="0"/>
              <a:t>Cooperation often requires policing!</a:t>
            </a:r>
            <a:endParaRPr lang="en-US" dirty="0" smtClean="0"/>
          </a:p>
          <a:p>
            <a:pPr lvl="1"/>
            <a:r>
              <a:rPr lang="en-US" dirty="0" smtClean="0"/>
              <a:t>Non-cooperators are often punished for cheating</a:t>
            </a:r>
          </a:p>
          <a:p>
            <a:pPr lvl="2"/>
            <a:r>
              <a:rPr lang="en-US" dirty="0" smtClean="0"/>
              <a:t>Wolves, primates, insects, etc.</a:t>
            </a:r>
          </a:p>
          <a:p>
            <a:pPr lvl="2"/>
            <a:r>
              <a:rPr lang="en-US" dirty="0" smtClean="0"/>
              <a:t> Caution when cooperating outside of group</a:t>
            </a:r>
          </a:p>
        </p:txBody>
      </p:sp>
      <p:pic>
        <p:nvPicPr>
          <p:cNvPr id="5" name="Content Placeholder 4" descr="Insect_mimicry_1.jp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" r="28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08153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Scores in </a:t>
            </a:r>
            <a:r>
              <a:rPr lang="en-US" dirty="0" smtClean="0"/>
              <a:t>biology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2209800"/>
            <a:ext cx="3763579" cy="435916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Higher scores </a:t>
            </a:r>
            <a:r>
              <a:rPr lang="en-US" dirty="0" smtClean="0"/>
              <a:t>represent more resources (food, mates, etc.)</a:t>
            </a:r>
          </a:p>
          <a:p>
            <a:r>
              <a:rPr lang="en-US" dirty="0" smtClean="0"/>
              <a:t>More resources translates into </a:t>
            </a:r>
            <a:r>
              <a:rPr lang="en-US" dirty="0" smtClean="0"/>
              <a:t>higher fitness</a:t>
            </a:r>
          </a:p>
          <a:p>
            <a:pPr lvl="1"/>
            <a:r>
              <a:rPr lang="en-US" dirty="0" smtClean="0"/>
              <a:t>More fitness = better reproduction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reproduction = more players using one </a:t>
            </a:r>
            <a:r>
              <a:rPr lang="en-US" dirty="0" smtClean="0"/>
              <a:t>strategy</a:t>
            </a:r>
          </a:p>
          <a:p>
            <a:r>
              <a:rPr lang="en-US" dirty="0" smtClean="0"/>
              <a:t>Environments are important in determining survival and reproduction</a:t>
            </a:r>
          </a:p>
          <a:p>
            <a:pPr lvl="1"/>
            <a:r>
              <a:rPr lang="en-US" b="1" dirty="0" smtClean="0"/>
              <a:t>Abiotic environment</a:t>
            </a:r>
            <a:r>
              <a:rPr lang="en-US" dirty="0" smtClean="0"/>
              <a:t>: temperature, moisture, soil</a:t>
            </a:r>
          </a:p>
          <a:p>
            <a:pPr lvl="1"/>
            <a:r>
              <a:rPr lang="en-US" b="1" dirty="0" smtClean="0"/>
              <a:t>Biotic environment</a:t>
            </a:r>
            <a:r>
              <a:rPr lang="en-US" dirty="0" smtClean="0"/>
              <a:t>: neighbors, competitors, friends</a:t>
            </a:r>
          </a:p>
          <a:p>
            <a:pPr lvl="1"/>
            <a:endParaRPr lang="en-US" dirty="0"/>
          </a:p>
        </p:txBody>
      </p:sp>
      <p:pic>
        <p:nvPicPr>
          <p:cNvPr id="7" name="Picture 6" descr="Lions_Family_Portrait_Masai_Mar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673" y="2487448"/>
            <a:ext cx="3895395" cy="259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77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Optimal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mathematically optimal strategy over time is called the Nash equilibrium</a:t>
            </a:r>
          </a:p>
          <a:p>
            <a:r>
              <a:rPr lang="en-US" dirty="0" smtClean="0"/>
              <a:t>In biology, this can form an evolutionarily stable strategy, where all participants are using their optimal strategies, and natural selection removes others </a:t>
            </a:r>
            <a:endParaRPr lang="en-US" dirty="0"/>
          </a:p>
          <a:p>
            <a:r>
              <a:rPr lang="en-US" dirty="0" smtClean="0"/>
              <a:t>What are some common strategies in your own ecosystem that seem to be stable?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936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Biotic interactions and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humans participate in biotic interactions?</a:t>
            </a:r>
          </a:p>
          <a:p>
            <a:r>
              <a:rPr lang="en-US" dirty="0" smtClean="0"/>
              <a:t>How do humans change biotic interactions between other organisms?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0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listening!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5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of our game: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Everyone plays as a </a:t>
            </a:r>
            <a:r>
              <a:rPr lang="en-US" b="1" dirty="0" smtClean="0"/>
              <a:t>team</a:t>
            </a:r>
          </a:p>
          <a:p>
            <a:r>
              <a:rPr lang="en-US" dirty="0" smtClean="0"/>
              <a:t>Each team plays against </a:t>
            </a:r>
            <a:r>
              <a:rPr lang="en-US" b="1" dirty="0" smtClean="0"/>
              <a:t>one other team</a:t>
            </a:r>
          </a:p>
          <a:p>
            <a:r>
              <a:rPr lang="en-US" dirty="0" smtClean="0"/>
              <a:t>Each round, you will accumulate points representing your success</a:t>
            </a:r>
          </a:p>
          <a:p>
            <a:r>
              <a:rPr lang="en-US" dirty="0" smtClean="0"/>
              <a:t>Before each round, each team can choose </a:t>
            </a:r>
            <a:r>
              <a:rPr lang="en-US" b="1" dirty="0" smtClean="0"/>
              <a:t>one of two options: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Cooperate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Betray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Do not let the other team </a:t>
            </a:r>
            <a:r>
              <a:rPr lang="en-US" b="1" dirty="0" smtClean="0">
                <a:solidFill>
                  <a:srgbClr val="000000"/>
                </a:solidFill>
              </a:rPr>
              <a:t>see</a:t>
            </a:r>
            <a:r>
              <a:rPr lang="en-US" dirty="0" smtClean="0">
                <a:solidFill>
                  <a:srgbClr val="000000"/>
                </a:solidFill>
              </a:rPr>
              <a:t> what your decision is before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When the referee says </a:t>
            </a:r>
            <a:r>
              <a:rPr lang="en-US" b="1" dirty="0" smtClean="0">
                <a:solidFill>
                  <a:srgbClr val="000000"/>
                </a:solidFill>
              </a:rPr>
              <a:t>go</a:t>
            </a:r>
            <a:r>
              <a:rPr lang="en-US" dirty="0" smtClean="0">
                <a:solidFill>
                  <a:srgbClr val="000000"/>
                </a:solidFill>
              </a:rPr>
              <a:t>, each team shows the other team their decision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You </a:t>
            </a:r>
            <a:r>
              <a:rPr lang="en-US" b="1" dirty="0" smtClean="0">
                <a:solidFill>
                  <a:srgbClr val="000000"/>
                </a:solidFill>
              </a:rPr>
              <a:t>cannot change your decision </a:t>
            </a:r>
            <a:r>
              <a:rPr lang="en-US" dirty="0" smtClean="0">
                <a:solidFill>
                  <a:srgbClr val="000000"/>
                </a:solidFill>
              </a:rPr>
              <a:t>after the cards are revealed</a:t>
            </a:r>
          </a:p>
          <a:p>
            <a:r>
              <a:rPr lang="en-US" dirty="0">
                <a:solidFill>
                  <a:srgbClr val="000000"/>
                </a:solidFill>
              </a:rPr>
              <a:t>Players are then shuffled for the next </a:t>
            </a:r>
            <a:r>
              <a:rPr lang="en-US" dirty="0" smtClean="0">
                <a:solidFill>
                  <a:srgbClr val="000000"/>
                </a:solidFill>
              </a:rPr>
              <a:t>round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770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65113"/>
            <a:ext cx="7024688" cy="1143000"/>
          </a:xfrm>
        </p:spPr>
        <p:txBody>
          <a:bodyPr/>
          <a:lstStyle/>
          <a:p>
            <a:pPr algn="l"/>
            <a:r>
              <a:rPr lang="en-US" dirty="0" smtClean="0"/>
              <a:t>Scoring: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4294967295"/>
          </p:nvPr>
        </p:nvSpPr>
        <p:spPr>
          <a:xfrm>
            <a:off x="3822965" y="1504348"/>
            <a:ext cx="1689100" cy="43815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Team 1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912173436"/>
              </p:ext>
            </p:extLst>
          </p:nvPr>
        </p:nvGraphicFramePr>
        <p:xfrm>
          <a:off x="3031241" y="2545950"/>
          <a:ext cx="3618072" cy="3590926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809036"/>
                <a:gridCol w="1809036"/>
              </a:tblGrid>
              <a:tr h="17954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Team 1: 2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Team 2: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Team 1: 3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Team 2: 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7954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Team 1: 0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Team 2: 3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Team 1: 0</a:t>
                      </a:r>
                    </a:p>
                    <a:p>
                      <a:pPr algn="ctr"/>
                      <a:r>
                        <a:rPr lang="en-US" b="1" dirty="0" smtClean="0"/>
                        <a:t>Team 2: 0</a:t>
                      </a:r>
                      <a:endParaRPr lang="en-US" b="1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 rot="16200000">
            <a:off x="847178" y="4091234"/>
            <a:ext cx="1849438" cy="514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Team 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30065" y="2151135"/>
            <a:ext cx="143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Cooperate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159285" y="3265957"/>
            <a:ext cx="119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Cooperate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5858" y="214343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Betray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2351458" y="5043655"/>
            <a:ext cx="8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Betray</a:t>
            </a:r>
          </a:p>
        </p:txBody>
      </p:sp>
    </p:spTree>
    <p:extLst>
      <p:ext uri="{BB962C8B-B14F-4D97-AF65-F5344CB8AC3E}">
        <p14:creationId xmlns:p14="http://schemas.microsoft.com/office/powerpoint/2010/main" val="142953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pause and add a rule.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74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Additional rules: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Scores are now </a:t>
            </a:r>
            <a:r>
              <a:rPr lang="en-US" dirty="0" smtClean="0"/>
              <a:t>partially based </a:t>
            </a:r>
            <a:r>
              <a:rPr lang="en-US" dirty="0" smtClean="0"/>
              <a:t>on how many points you have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You do not have to reveal (or be honest) about how many points you have</a:t>
            </a:r>
          </a:p>
        </p:txBody>
      </p:sp>
    </p:spTree>
    <p:extLst>
      <p:ext uri="{BB962C8B-B14F-4D97-AF65-F5344CB8AC3E}">
        <p14:creationId xmlns:p14="http://schemas.microsoft.com/office/powerpoint/2010/main" val="4040464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6216"/>
            <a:ext cx="7024688" cy="1143000"/>
          </a:xfrm>
        </p:spPr>
        <p:txBody>
          <a:bodyPr/>
          <a:lstStyle/>
          <a:p>
            <a:pPr algn="l"/>
            <a:r>
              <a:rPr lang="en-US" dirty="0" smtClean="0"/>
              <a:t>Rules:</a:t>
            </a:r>
            <a:endParaRPr lang="en-US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4008958" y="1423819"/>
            <a:ext cx="1689767" cy="43878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Char char="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Team 1</a:t>
            </a:r>
            <a:endParaRPr lang="en-US" dirty="0"/>
          </a:p>
        </p:txBody>
      </p:sp>
      <p:graphicFrame>
        <p:nvGraphicFramePr>
          <p:cNvPr id="1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8171003"/>
              </p:ext>
            </p:extLst>
          </p:nvPr>
        </p:nvGraphicFramePr>
        <p:xfrm>
          <a:off x="3080646" y="2520467"/>
          <a:ext cx="3618072" cy="3590926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809036"/>
                <a:gridCol w="1809036"/>
              </a:tblGrid>
              <a:tr h="17954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Both teams: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Team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1: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The 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difference between teams’ scores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79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Team 2: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The 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difference between the teams’ scores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Both teams: </a:t>
                      </a:r>
                      <a:r>
                        <a:rPr lang="en-US" b="0" dirty="0" smtClean="0"/>
                        <a:t>-1</a:t>
                      </a:r>
                      <a:endParaRPr lang="en-US" b="1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8" name="Text Placeholder 8"/>
          <p:cNvSpPr txBox="1">
            <a:spLocks/>
          </p:cNvSpPr>
          <p:nvPr/>
        </p:nvSpPr>
        <p:spPr>
          <a:xfrm rot="16200000">
            <a:off x="815322" y="4125302"/>
            <a:ext cx="1848402" cy="513890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Char char="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Team 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49088" y="2158832"/>
            <a:ext cx="119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Cooperate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2159285" y="3273654"/>
            <a:ext cx="119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Cooperate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79734" y="2151135"/>
            <a:ext cx="8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Betray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351458" y="5051352"/>
            <a:ext cx="8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Betray</a:t>
            </a:r>
          </a:p>
        </p:txBody>
      </p:sp>
    </p:spTree>
    <p:extLst>
      <p:ext uri="{BB962C8B-B14F-4D97-AF65-F5344CB8AC3E}">
        <p14:creationId xmlns:p14="http://schemas.microsoft.com/office/powerpoint/2010/main" val="408657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about what happened.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78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strategy did you use the most?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Did you </a:t>
            </a:r>
            <a:r>
              <a:rPr lang="en-US" dirty="0" smtClean="0"/>
              <a:t>primarily cooperate?</a:t>
            </a:r>
            <a:endParaRPr lang="en-US" dirty="0" smtClean="0"/>
          </a:p>
          <a:p>
            <a:r>
              <a:rPr lang="en-US" dirty="0" smtClean="0"/>
              <a:t>Did you switch strategies at times?</a:t>
            </a:r>
          </a:p>
          <a:p>
            <a:r>
              <a:rPr lang="en-US" dirty="0" smtClean="0"/>
              <a:t>Did you </a:t>
            </a:r>
            <a:r>
              <a:rPr lang="en-US" dirty="0" smtClean="0"/>
              <a:t>primarily betray?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143" r="32"/>
          <a:stretch/>
        </p:blipFill>
        <p:spPr>
          <a:xfrm>
            <a:off x="4343401" y="2209801"/>
            <a:ext cx="4564116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2255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theory is an important concept in evolution.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Your game was called “the prisoner’s dilemma”.</a:t>
            </a:r>
          </a:p>
          <a:p>
            <a:r>
              <a:rPr lang="en-US" dirty="0" smtClean="0"/>
              <a:t>Game </a:t>
            </a:r>
            <a:r>
              <a:rPr lang="en-US" dirty="0" smtClean="0"/>
              <a:t>theory isn’t just about games</a:t>
            </a:r>
            <a:r>
              <a:rPr lang="en-US" dirty="0" smtClean="0"/>
              <a:t>!</a:t>
            </a:r>
          </a:p>
          <a:p>
            <a:r>
              <a:rPr lang="en-US" dirty="0" smtClean="0"/>
              <a:t>Organisms </a:t>
            </a:r>
            <a:r>
              <a:rPr lang="en-US" dirty="0" smtClean="0"/>
              <a:t>often compete with each other for food or resources</a:t>
            </a:r>
          </a:p>
          <a:p>
            <a:r>
              <a:rPr lang="en-US" dirty="0" smtClean="0"/>
              <a:t>Sometimes, they learn to cooperate, and group behaviors evolve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9" name="Right Arrow 8"/>
          <p:cNvSpPr/>
          <p:nvPr/>
        </p:nvSpPr>
        <p:spPr>
          <a:xfrm rot="20093690">
            <a:off x="4062791" y="5671182"/>
            <a:ext cx="1164722" cy="4310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3856" y="5959655"/>
            <a:ext cx="393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 scratching: cooperation!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35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267</TotalTime>
  <Words>506</Words>
  <Application>Microsoft Macintosh PowerPoint</Application>
  <PresentationFormat>On-screen Show (4:3)</PresentationFormat>
  <Paragraphs>92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Folio</vt:lpstr>
      <vt:lpstr>Game Theory and Biotic Interactions</vt:lpstr>
      <vt:lpstr>Rules of our game:</vt:lpstr>
      <vt:lpstr>Scoring:</vt:lpstr>
      <vt:lpstr>Let’s pause and add a rule.</vt:lpstr>
      <vt:lpstr>Additional rules:</vt:lpstr>
      <vt:lpstr>Rules:</vt:lpstr>
      <vt:lpstr>Let’s talk about what happened.</vt:lpstr>
      <vt:lpstr>What strategy did you use the most?</vt:lpstr>
      <vt:lpstr>Game theory is an important concept in evolution.</vt:lpstr>
      <vt:lpstr>Strategies in biology</vt:lpstr>
      <vt:lpstr>But how do your past experiences affect cooperation?</vt:lpstr>
      <vt:lpstr>Strategies in biology</vt:lpstr>
      <vt:lpstr>Scores in biology</vt:lpstr>
      <vt:lpstr>Optimal Strategies</vt:lpstr>
      <vt:lpstr>Biotic interactions and humans</vt:lpstr>
      <vt:lpstr>Thanks for listening!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Theory</dc:title>
  <dc:creator>Mariano Alvarez</dc:creator>
  <cp:lastModifiedBy>Mariano Alvarez</cp:lastModifiedBy>
  <cp:revision>23</cp:revision>
  <dcterms:created xsi:type="dcterms:W3CDTF">2015-02-13T02:02:29Z</dcterms:created>
  <dcterms:modified xsi:type="dcterms:W3CDTF">2017-09-21T18:09:19Z</dcterms:modified>
</cp:coreProperties>
</file>