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charts/chart1.xml" ContentType="application/vnd.openxmlformats-officedocument.drawingml.chart+xml"/>
  <Override PartName="/ppt/drawings/drawing1.xml" ContentType="application/vnd.openxmlformats-officedocument.drawingml.chartshap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6.xml" ContentType="application/vnd.openxmlformats-officedocument.presentationml.tags+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tags/tag7.xml" ContentType="application/vnd.openxmlformats-officedocument.presentationml.tags+xml"/>
  <Override PartName="/ppt/charts/chart6.xml" ContentType="application/vnd.openxmlformats-officedocument.drawingml.chart+xml"/>
  <Override PartName="/ppt/charts/chart7.xml" ContentType="application/vnd.openxmlformats-officedocument.drawingml.chart+xml"/>
  <Override PartName="/ppt/notesSlides/notesSlide15.xml" ContentType="application/vnd.openxmlformats-officedocument.presentationml.notesSlide+xml"/>
  <Override PartName="/ppt/charts/chart8.xml" ContentType="application/vnd.openxmlformats-officedocument.drawingml.chart+xml"/>
  <Override PartName="/ppt/drawings/drawing2.xml" ContentType="application/vnd.openxmlformats-officedocument.drawingml.chartshape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handoutMasterIdLst>
    <p:handoutMasterId r:id="rId36"/>
  </p:handoutMasterIdLst>
  <p:sldIdLst>
    <p:sldId id="306" r:id="rId2"/>
    <p:sldId id="328" r:id="rId3"/>
    <p:sldId id="310" r:id="rId4"/>
    <p:sldId id="309" r:id="rId5"/>
    <p:sldId id="1117" r:id="rId6"/>
    <p:sldId id="1115" r:id="rId7"/>
    <p:sldId id="1116" r:id="rId8"/>
    <p:sldId id="312" r:id="rId9"/>
    <p:sldId id="342" r:id="rId10"/>
    <p:sldId id="313" r:id="rId11"/>
    <p:sldId id="314" r:id="rId12"/>
    <p:sldId id="336" r:id="rId13"/>
    <p:sldId id="1105" r:id="rId14"/>
    <p:sldId id="1107" r:id="rId15"/>
    <p:sldId id="1118" r:id="rId16"/>
    <p:sldId id="1108" r:id="rId17"/>
    <p:sldId id="1109" r:id="rId18"/>
    <p:sldId id="1083" r:id="rId19"/>
    <p:sldId id="1110" r:id="rId20"/>
    <p:sldId id="1111" r:id="rId21"/>
    <p:sldId id="345" r:id="rId22"/>
    <p:sldId id="335" r:id="rId23"/>
    <p:sldId id="1085" r:id="rId24"/>
    <p:sldId id="349" r:id="rId25"/>
    <p:sldId id="350" r:id="rId26"/>
    <p:sldId id="351" r:id="rId27"/>
    <p:sldId id="352" r:id="rId28"/>
    <p:sldId id="330" r:id="rId29"/>
    <p:sldId id="325" r:id="rId30"/>
    <p:sldId id="353" r:id="rId31"/>
    <p:sldId id="1112" r:id="rId32"/>
    <p:sldId id="1113" r:id="rId33"/>
    <p:sldId id="1114" r:id="rId34"/>
  </p:sldIdLst>
  <p:sldSz cx="10058400" cy="7772400"/>
  <p:notesSz cx="6858000" cy="9144000"/>
  <p:custDataLst>
    <p:tags r:id="rId37"/>
  </p:custDataLst>
  <p:defaultTextStyle>
    <a:defPPr>
      <a:defRPr lang="en-US"/>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C54A988-1997-4DD6-9CA6-D000369EEA03}">
          <p14:sldIdLst>
            <p14:sldId id="306"/>
            <p14:sldId id="328"/>
            <p14:sldId id="310"/>
            <p14:sldId id="309"/>
            <p14:sldId id="1117"/>
            <p14:sldId id="1115"/>
            <p14:sldId id="1116"/>
            <p14:sldId id="312"/>
            <p14:sldId id="342"/>
            <p14:sldId id="313"/>
            <p14:sldId id="314"/>
            <p14:sldId id="336"/>
            <p14:sldId id="1105"/>
            <p14:sldId id="1107"/>
            <p14:sldId id="1118"/>
            <p14:sldId id="1108"/>
            <p14:sldId id="1109"/>
            <p14:sldId id="1083"/>
            <p14:sldId id="1110"/>
            <p14:sldId id="1111"/>
            <p14:sldId id="345"/>
            <p14:sldId id="335"/>
            <p14:sldId id="1085"/>
            <p14:sldId id="349"/>
            <p14:sldId id="350"/>
            <p14:sldId id="351"/>
            <p14:sldId id="352"/>
            <p14:sldId id="330"/>
            <p14:sldId id="325"/>
            <p14:sldId id="353"/>
            <p14:sldId id="1112"/>
            <p14:sldId id="1113"/>
            <p14:sldId id="1114"/>
          </p14:sldIdLst>
        </p14:section>
      </p14:sectionLst>
    </p:ext>
    <p:ext uri="{EFAFB233-063F-42B5-8137-9DF3F51BA10A}">
      <p15:sldGuideLst xmlns:p15="http://schemas.microsoft.com/office/powerpoint/2012/main">
        <p15:guide id="1" orient="horz" pos="2448">
          <p15:clr>
            <a:srgbClr val="A4A3A4"/>
          </p15:clr>
        </p15:guide>
        <p15:guide id="2" pos="3168">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deip Khanvilkar" initials="SK" lastIdx="3" clrIdx="0"/>
  <p:cmAuthor id="2" name="Chou, James" initials="CJ" lastIdx="8" clrIdx="1"/>
  <p:cmAuthor id="3" name="Khanvilkar, Sandeip" initials="KS" lastIdx="4"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221E1D"/>
    <a:srgbClr val="002B49"/>
    <a:srgbClr val="646464"/>
    <a:srgbClr val="F9C20A"/>
    <a:srgbClr val="53CC53"/>
    <a:srgbClr val="74000B"/>
    <a:srgbClr val="767171"/>
    <a:srgbClr val="356AB2"/>
    <a:srgbClr val="7AA3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323" autoAdjust="0"/>
    <p:restoredTop sz="94431" autoAdjust="0"/>
  </p:normalViewPr>
  <p:slideViewPr>
    <p:cSldViewPr>
      <p:cViewPr varScale="1">
        <p:scale>
          <a:sx n="110" d="100"/>
          <a:sy n="110" d="100"/>
        </p:scale>
        <p:origin x="1056" y="96"/>
      </p:cViewPr>
      <p:guideLst>
        <p:guide orient="horz" pos="2448"/>
        <p:guide pos="3168"/>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howGuides="1">
      <p:cViewPr varScale="1">
        <p:scale>
          <a:sx n="87" d="100"/>
          <a:sy n="87" d="100"/>
        </p:scale>
        <p:origin x="3840"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NULL"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jjanjua\OneDrive%20-%20Alvarez%20and%20Marsal\Documents\Benchmarking\PeerAMid%20Support\CPI\WCAP_Diagnostic_ABC_Dec_22nd_2017.xlsx" TargetMode="External"/></Relationships>
</file>

<file path=ppt/charts/_rels/chart8.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file:///C:\Users\jjanjua\OneDrive%20-%20Alvarez%20and%20Marsal\Documents\Benchmarking\PeerAMid%20Support\CPI\CPI%20WCAP%20Tool%20Pres%20Exce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2434747739865853E-2"/>
          <c:y val="6.9916249105225481E-2"/>
          <c:w val="0.93314209682123084"/>
          <c:h val="0.70604180386542592"/>
        </c:manualLayout>
      </c:layout>
      <c:barChart>
        <c:barDir val="col"/>
        <c:grouping val="stacked"/>
        <c:varyColors val="0"/>
        <c:ser>
          <c:idx val="1"/>
          <c:order val="0"/>
          <c:tx>
            <c:strRef>
              <c:f>'WCAP NA &amp; Europe'!$B$10</c:f>
              <c:strCache>
                <c:ptCount val="1"/>
                <c:pt idx="0">
                  <c:v>Series 1</c:v>
                </c:pt>
              </c:strCache>
            </c:strRef>
          </c:tx>
          <c:spPr>
            <a:noFill/>
            <a:ln>
              <a:noFill/>
            </a:ln>
          </c:spPr>
          <c:invertIfNegative val="0"/>
          <c:errBars>
            <c:errBarType val="minus"/>
            <c:errValType val="stdDev"/>
            <c:noEndCap val="1"/>
            <c:val val="1"/>
            <c:spPr>
              <a:ln>
                <a:noFill/>
              </a:ln>
            </c:spPr>
          </c:errBars>
          <c:cat>
            <c:strRef>
              <c:f>'WCAP NA &amp; Europe'!$C$1:$P$1</c:f>
              <c:strCache>
                <c:ptCount val="14"/>
                <c:pt idx="0">
                  <c:v>Pharmaceuticals, Biotechnology and Life Sciences</c:v>
                </c:pt>
                <c:pt idx="1">
                  <c:v>Consumer Durables and Apparel</c:v>
                </c:pt>
                <c:pt idx="2">
                  <c:v>Semiconductors and Semiconductor Equipment</c:v>
                </c:pt>
                <c:pt idx="3">
                  <c:v>Capital Goods</c:v>
                </c:pt>
                <c:pt idx="4">
                  <c:v>Materials</c:v>
                </c:pt>
                <c:pt idx="5">
                  <c:v>Technology Hardware and Equipment</c:v>
                </c:pt>
                <c:pt idx="6">
                  <c:v>Healthcare Equipment and Services</c:v>
                </c:pt>
                <c:pt idx="7">
                  <c:v>Food, Beverage and Tobacco</c:v>
                </c:pt>
                <c:pt idx="8">
                  <c:v>Retailing</c:v>
                </c:pt>
                <c:pt idx="9">
                  <c:v>Household and Personal Products</c:v>
                </c:pt>
                <c:pt idx="10">
                  <c:v>Automobiles and Components</c:v>
                </c:pt>
                <c:pt idx="11">
                  <c:v>Energy</c:v>
                </c:pt>
                <c:pt idx="12">
                  <c:v>Utilities</c:v>
                </c:pt>
                <c:pt idx="13">
                  <c:v>Food and Staples Retailing</c:v>
                </c:pt>
              </c:strCache>
            </c:strRef>
          </c:cat>
          <c:val>
            <c:numRef>
              <c:f>'WCAP NA &amp; Europe'!$C$10:$P$10</c:f>
              <c:numCache>
                <c:formatCode>0</c:formatCode>
                <c:ptCount val="14"/>
                <c:pt idx="0">
                  <c:v>0</c:v>
                </c:pt>
                <c:pt idx="1">
                  <c:v>0</c:v>
                </c:pt>
                <c:pt idx="2">
                  <c:v>42.958829999999999</c:v>
                </c:pt>
                <c:pt idx="3">
                  <c:v>0</c:v>
                </c:pt>
                <c:pt idx="4">
                  <c:v>25.239360000000001</c:v>
                </c:pt>
                <c:pt idx="5">
                  <c:v>7.4063800000000004</c:v>
                </c:pt>
                <c:pt idx="6">
                  <c:v>0</c:v>
                </c:pt>
                <c:pt idx="7">
                  <c:v>0</c:v>
                </c:pt>
                <c:pt idx="8" formatCode="0.0">
                  <c:v>0</c:v>
                </c:pt>
                <c:pt idx="9">
                  <c:v>0</c:v>
                </c:pt>
                <c:pt idx="10">
                  <c:v>0</c:v>
                </c:pt>
                <c:pt idx="11">
                  <c:v>0</c:v>
                </c:pt>
                <c:pt idx="12">
                  <c:v>0</c:v>
                </c:pt>
                <c:pt idx="13">
                  <c:v>0</c:v>
                </c:pt>
              </c:numCache>
            </c:numRef>
          </c:val>
          <c:extLst>
            <c:ext xmlns:c16="http://schemas.microsoft.com/office/drawing/2014/chart" uri="{C3380CC4-5D6E-409C-BE32-E72D297353CC}">
              <c16:uniqueId val="{00000000-5C21-4DBE-AD4B-12E123E0CF91}"/>
            </c:ext>
          </c:extLst>
        </c:ser>
        <c:ser>
          <c:idx val="2"/>
          <c:order val="1"/>
          <c:tx>
            <c:strRef>
              <c:f>'WCAP NA &amp; Europe'!$B$11</c:f>
              <c:strCache>
                <c:ptCount val="1"/>
                <c:pt idx="0">
                  <c:v>Series 2</c:v>
                </c:pt>
              </c:strCache>
            </c:strRef>
          </c:tx>
          <c:spPr>
            <a:noFill/>
          </c:spPr>
          <c:invertIfNegative val="0"/>
          <c:cat>
            <c:strRef>
              <c:f>'WCAP NA &amp; Europe'!$C$1:$P$1</c:f>
              <c:strCache>
                <c:ptCount val="14"/>
                <c:pt idx="0">
                  <c:v>Pharmaceuticals, Biotechnology and Life Sciences</c:v>
                </c:pt>
                <c:pt idx="1">
                  <c:v>Consumer Durables and Apparel</c:v>
                </c:pt>
                <c:pt idx="2">
                  <c:v>Semiconductors and Semiconductor Equipment</c:v>
                </c:pt>
                <c:pt idx="3">
                  <c:v>Capital Goods</c:v>
                </c:pt>
                <c:pt idx="4">
                  <c:v>Materials</c:v>
                </c:pt>
                <c:pt idx="5">
                  <c:v>Technology Hardware and Equipment</c:v>
                </c:pt>
                <c:pt idx="6">
                  <c:v>Healthcare Equipment and Services</c:v>
                </c:pt>
                <c:pt idx="7">
                  <c:v>Food, Beverage and Tobacco</c:v>
                </c:pt>
                <c:pt idx="8">
                  <c:v>Retailing</c:v>
                </c:pt>
                <c:pt idx="9">
                  <c:v>Household and Personal Products</c:v>
                </c:pt>
                <c:pt idx="10">
                  <c:v>Automobiles and Components</c:v>
                </c:pt>
                <c:pt idx="11">
                  <c:v>Energy</c:v>
                </c:pt>
                <c:pt idx="12">
                  <c:v>Utilities</c:v>
                </c:pt>
                <c:pt idx="13">
                  <c:v>Food and Staples Retailing</c:v>
                </c:pt>
              </c:strCache>
            </c:strRef>
          </c:cat>
          <c:val>
            <c:numRef>
              <c:f>'WCAP NA &amp; Europe'!$C$11:$P$11</c:f>
              <c:numCache>
                <c:formatCode>0</c:formatCode>
                <c:ptCount val="14"/>
                <c:pt idx="0">
                  <c:v>101.47936</c:v>
                </c:pt>
                <c:pt idx="1">
                  <c:v>68.365139999999997</c:v>
                </c:pt>
                <c:pt idx="2">
                  <c:v>18.09516</c:v>
                </c:pt>
                <c:pt idx="3">
                  <c:v>41.168399999999998</c:v>
                </c:pt>
                <c:pt idx="4">
                  <c:v>19.66555</c:v>
                </c:pt>
                <c:pt idx="5">
                  <c:v>23.89284</c:v>
                </c:pt>
                <c:pt idx="6">
                  <c:v>1.81097</c:v>
                </c:pt>
                <c:pt idx="7">
                  <c:v>15.643990000000001</c:v>
                </c:pt>
                <c:pt idx="8" formatCode="0.0">
                  <c:v>0</c:v>
                </c:pt>
                <c:pt idx="9">
                  <c:v>3.9176600000000001</c:v>
                </c:pt>
                <c:pt idx="10">
                  <c:v>0</c:v>
                </c:pt>
                <c:pt idx="11">
                  <c:v>0</c:v>
                </c:pt>
                <c:pt idx="12">
                  <c:v>0</c:v>
                </c:pt>
                <c:pt idx="13">
                  <c:v>0</c:v>
                </c:pt>
              </c:numCache>
            </c:numRef>
          </c:val>
          <c:extLst>
            <c:ext xmlns:c16="http://schemas.microsoft.com/office/drawing/2014/chart" uri="{C3380CC4-5D6E-409C-BE32-E72D297353CC}">
              <c16:uniqueId val="{00000001-5C21-4DBE-AD4B-12E123E0CF91}"/>
            </c:ext>
          </c:extLst>
        </c:ser>
        <c:ser>
          <c:idx val="3"/>
          <c:order val="2"/>
          <c:tx>
            <c:strRef>
              <c:f>'WCAP NA &amp; Europe'!$B$12</c:f>
              <c:strCache>
                <c:ptCount val="1"/>
                <c:pt idx="0">
                  <c:v>Series 3</c:v>
                </c:pt>
              </c:strCache>
            </c:strRef>
          </c:tx>
          <c:spPr>
            <a:solidFill>
              <a:srgbClr val="29702A"/>
            </a:solidFill>
            <a:effectLst/>
          </c:spPr>
          <c:invertIfNegative val="0"/>
          <c:errBars>
            <c:errBarType val="plus"/>
            <c:errValType val="fixedVal"/>
            <c:noEndCap val="1"/>
            <c:val val="0.1"/>
            <c:spPr>
              <a:ln>
                <a:noFill/>
              </a:ln>
            </c:spPr>
          </c:errBars>
          <c:cat>
            <c:strRef>
              <c:f>'WCAP NA &amp; Europe'!$C$1:$P$1</c:f>
              <c:strCache>
                <c:ptCount val="14"/>
                <c:pt idx="0">
                  <c:v>Pharmaceuticals, Biotechnology and Life Sciences</c:v>
                </c:pt>
                <c:pt idx="1">
                  <c:v>Consumer Durables and Apparel</c:v>
                </c:pt>
                <c:pt idx="2">
                  <c:v>Semiconductors and Semiconductor Equipment</c:v>
                </c:pt>
                <c:pt idx="3">
                  <c:v>Capital Goods</c:v>
                </c:pt>
                <c:pt idx="4">
                  <c:v>Materials</c:v>
                </c:pt>
                <c:pt idx="5">
                  <c:v>Technology Hardware and Equipment</c:v>
                </c:pt>
                <c:pt idx="6">
                  <c:v>Healthcare Equipment and Services</c:v>
                </c:pt>
                <c:pt idx="7">
                  <c:v>Food, Beverage and Tobacco</c:v>
                </c:pt>
                <c:pt idx="8">
                  <c:v>Retailing</c:v>
                </c:pt>
                <c:pt idx="9">
                  <c:v>Household and Personal Products</c:v>
                </c:pt>
                <c:pt idx="10">
                  <c:v>Automobiles and Components</c:v>
                </c:pt>
                <c:pt idx="11">
                  <c:v>Energy</c:v>
                </c:pt>
                <c:pt idx="12">
                  <c:v>Utilities</c:v>
                </c:pt>
                <c:pt idx="13">
                  <c:v>Food and Staples Retailing</c:v>
                </c:pt>
              </c:strCache>
            </c:strRef>
          </c:cat>
          <c:val>
            <c:numRef>
              <c:f>'WCAP NA &amp; Europe'!$C$12:$P$12</c:f>
              <c:numCache>
                <c:formatCode>0</c:formatCode>
                <c:ptCount val="14"/>
                <c:pt idx="0">
                  <c:v>22.700410000000005</c:v>
                </c:pt>
                <c:pt idx="1">
                  <c:v>38.215775000000008</c:v>
                </c:pt>
                <c:pt idx="2">
                  <c:v>44.10633</c:v>
                </c:pt>
                <c:pt idx="3">
                  <c:v>34.353140000000003</c:v>
                </c:pt>
                <c:pt idx="4">
                  <c:v>26.53134</c:v>
                </c:pt>
                <c:pt idx="5">
                  <c:v>33.645280000000007</c:v>
                </c:pt>
                <c:pt idx="6">
                  <c:v>58.794600000000003</c:v>
                </c:pt>
                <c:pt idx="7">
                  <c:v>34.990649999999995</c:v>
                </c:pt>
                <c:pt idx="8">
                  <c:v>45.258299999999998</c:v>
                </c:pt>
                <c:pt idx="9">
                  <c:v>25.554489999999998</c:v>
                </c:pt>
                <c:pt idx="10">
                  <c:v>26.720199999999998</c:v>
                </c:pt>
                <c:pt idx="11">
                  <c:v>22.879390000000001</c:v>
                </c:pt>
                <c:pt idx="12">
                  <c:v>20.675709999999999</c:v>
                </c:pt>
                <c:pt idx="13">
                  <c:v>9.5310050000000004</c:v>
                </c:pt>
              </c:numCache>
            </c:numRef>
          </c:val>
          <c:extLst>
            <c:ext xmlns:c16="http://schemas.microsoft.com/office/drawing/2014/chart" uri="{C3380CC4-5D6E-409C-BE32-E72D297353CC}">
              <c16:uniqueId val="{00000002-5C21-4DBE-AD4B-12E123E0CF91}"/>
            </c:ext>
          </c:extLst>
        </c:ser>
        <c:ser>
          <c:idx val="4"/>
          <c:order val="3"/>
          <c:tx>
            <c:strRef>
              <c:f>'WCAP NA &amp; Europe'!$B$13</c:f>
              <c:strCache>
                <c:ptCount val="1"/>
                <c:pt idx="0">
                  <c:v>Series 4</c:v>
                </c:pt>
              </c:strCache>
            </c:strRef>
          </c:tx>
          <c:spPr>
            <a:solidFill>
              <a:srgbClr val="F9C20A"/>
            </a:solidFill>
            <a:effectLst/>
          </c:spPr>
          <c:invertIfNegative val="0"/>
          <c:errBars>
            <c:errBarType val="both"/>
            <c:errValType val="stdErr"/>
            <c:noEndCap val="1"/>
            <c:spPr>
              <a:ln>
                <a:noFill/>
              </a:ln>
            </c:spPr>
          </c:errBars>
          <c:cat>
            <c:strRef>
              <c:f>'WCAP NA &amp; Europe'!$C$1:$P$1</c:f>
              <c:strCache>
                <c:ptCount val="14"/>
                <c:pt idx="0">
                  <c:v>Pharmaceuticals, Biotechnology and Life Sciences</c:v>
                </c:pt>
                <c:pt idx="1">
                  <c:v>Consumer Durables and Apparel</c:v>
                </c:pt>
                <c:pt idx="2">
                  <c:v>Semiconductors and Semiconductor Equipment</c:v>
                </c:pt>
                <c:pt idx="3">
                  <c:v>Capital Goods</c:v>
                </c:pt>
                <c:pt idx="4">
                  <c:v>Materials</c:v>
                </c:pt>
                <c:pt idx="5">
                  <c:v>Technology Hardware and Equipment</c:v>
                </c:pt>
                <c:pt idx="6">
                  <c:v>Healthcare Equipment and Services</c:v>
                </c:pt>
                <c:pt idx="7">
                  <c:v>Food, Beverage and Tobacco</c:v>
                </c:pt>
                <c:pt idx="8">
                  <c:v>Retailing</c:v>
                </c:pt>
                <c:pt idx="9">
                  <c:v>Household and Personal Products</c:v>
                </c:pt>
                <c:pt idx="10">
                  <c:v>Automobiles and Components</c:v>
                </c:pt>
                <c:pt idx="11">
                  <c:v>Energy</c:v>
                </c:pt>
                <c:pt idx="12">
                  <c:v>Utilities</c:v>
                </c:pt>
                <c:pt idx="13">
                  <c:v>Food and Staples Retailing</c:v>
                </c:pt>
              </c:strCache>
            </c:strRef>
          </c:cat>
          <c:val>
            <c:numRef>
              <c:f>'WCAP NA &amp; Europe'!$C$13:$P$13</c:f>
              <c:numCache>
                <c:formatCode>0</c:formatCode>
                <c:ptCount val="14"/>
                <c:pt idx="0">
                  <c:v>36.827659999999995</c:v>
                </c:pt>
                <c:pt idx="1">
                  <c:v>89.649614999999983</c:v>
                </c:pt>
                <c:pt idx="2">
                  <c:v>24.935109999999995</c:v>
                </c:pt>
                <c:pt idx="3">
                  <c:v>41.495980000000003</c:v>
                </c:pt>
                <c:pt idx="4">
                  <c:v>27.789640000000006</c:v>
                </c:pt>
                <c:pt idx="5">
                  <c:v>21.73496999999999</c:v>
                </c:pt>
                <c:pt idx="6">
                  <c:v>81.360710000000012</c:v>
                </c:pt>
                <c:pt idx="7">
                  <c:v>47.249860000000005</c:v>
                </c:pt>
                <c:pt idx="8">
                  <c:v>27.491520000000001</c:v>
                </c:pt>
                <c:pt idx="9">
                  <c:v>67.047169999999994</c:v>
                </c:pt>
                <c:pt idx="10">
                  <c:v>21.655850000000001</c:v>
                </c:pt>
                <c:pt idx="11">
                  <c:v>38.940570000000001</c:v>
                </c:pt>
                <c:pt idx="12">
                  <c:v>18.939760000000003</c:v>
                </c:pt>
                <c:pt idx="13">
                  <c:v>13.976295</c:v>
                </c:pt>
              </c:numCache>
            </c:numRef>
          </c:val>
          <c:extLst>
            <c:ext xmlns:c16="http://schemas.microsoft.com/office/drawing/2014/chart" uri="{C3380CC4-5D6E-409C-BE32-E72D297353CC}">
              <c16:uniqueId val="{00000003-5C21-4DBE-AD4B-12E123E0CF91}"/>
            </c:ext>
          </c:extLst>
        </c:ser>
        <c:ser>
          <c:idx val="5"/>
          <c:order val="4"/>
          <c:tx>
            <c:strRef>
              <c:f>'WCAP NA &amp; Europe'!$B$14</c:f>
              <c:strCache>
                <c:ptCount val="1"/>
                <c:pt idx="0">
                  <c:v>Series 5</c:v>
                </c:pt>
              </c:strCache>
            </c:strRef>
          </c:tx>
          <c:spPr>
            <a:noFill/>
          </c:spPr>
          <c:invertIfNegative val="0"/>
          <c:cat>
            <c:strRef>
              <c:f>'WCAP NA &amp; Europe'!$C$1:$P$1</c:f>
              <c:strCache>
                <c:ptCount val="14"/>
                <c:pt idx="0">
                  <c:v>Pharmaceuticals, Biotechnology and Life Sciences</c:v>
                </c:pt>
                <c:pt idx="1">
                  <c:v>Consumer Durables and Apparel</c:v>
                </c:pt>
                <c:pt idx="2">
                  <c:v>Semiconductors and Semiconductor Equipment</c:v>
                </c:pt>
                <c:pt idx="3">
                  <c:v>Capital Goods</c:v>
                </c:pt>
                <c:pt idx="4">
                  <c:v>Materials</c:v>
                </c:pt>
                <c:pt idx="5">
                  <c:v>Technology Hardware and Equipment</c:v>
                </c:pt>
                <c:pt idx="6">
                  <c:v>Healthcare Equipment and Services</c:v>
                </c:pt>
                <c:pt idx="7">
                  <c:v>Food, Beverage and Tobacco</c:v>
                </c:pt>
                <c:pt idx="8">
                  <c:v>Retailing</c:v>
                </c:pt>
                <c:pt idx="9">
                  <c:v>Household and Personal Products</c:v>
                </c:pt>
                <c:pt idx="10">
                  <c:v>Automobiles and Components</c:v>
                </c:pt>
                <c:pt idx="11">
                  <c:v>Energy</c:v>
                </c:pt>
                <c:pt idx="12">
                  <c:v>Utilities</c:v>
                </c:pt>
                <c:pt idx="13">
                  <c:v>Food and Staples Retailing</c:v>
                </c:pt>
              </c:strCache>
            </c:strRef>
          </c:cat>
          <c:val>
            <c:numRef>
              <c:f>'WCAP NA &amp; Europe'!$C$14:$P$14</c:f>
              <c:numCache>
                <c:formatCode>0</c:formatCode>
                <c:ptCount val="14"/>
                <c:pt idx="0">
                  <c:v>78.077310000000011</c:v>
                </c:pt>
                <c:pt idx="1">
                  <c:v>226.66673000000003</c:v>
                </c:pt>
                <c:pt idx="2">
                  <c:v>13.635430000000014</c:v>
                </c:pt>
                <c:pt idx="3">
                  <c:v>50.780670000000001</c:v>
                </c:pt>
                <c:pt idx="4">
                  <c:v>30.132779999999983</c:v>
                </c:pt>
                <c:pt idx="5">
                  <c:v>43.807949999999991</c:v>
                </c:pt>
                <c:pt idx="6">
                  <c:v>31.810149999999993</c:v>
                </c:pt>
                <c:pt idx="7">
                  <c:v>106.12061</c:v>
                </c:pt>
                <c:pt idx="8">
                  <c:v>38.598140000000001</c:v>
                </c:pt>
                <c:pt idx="9">
                  <c:v>16.947120000000012</c:v>
                </c:pt>
                <c:pt idx="10">
                  <c:v>29.05491</c:v>
                </c:pt>
                <c:pt idx="11">
                  <c:v>94.004909999999995</c:v>
                </c:pt>
                <c:pt idx="12">
                  <c:v>25.202399999999997</c:v>
                </c:pt>
                <c:pt idx="13">
                  <c:v>16.232030000000002</c:v>
                </c:pt>
              </c:numCache>
            </c:numRef>
          </c:val>
          <c:extLst>
            <c:ext xmlns:c16="http://schemas.microsoft.com/office/drawing/2014/chart" uri="{C3380CC4-5D6E-409C-BE32-E72D297353CC}">
              <c16:uniqueId val="{00000004-5C21-4DBE-AD4B-12E123E0CF91}"/>
            </c:ext>
          </c:extLst>
        </c:ser>
        <c:dLbls>
          <c:showLegendKey val="0"/>
          <c:showVal val="0"/>
          <c:showCatName val="0"/>
          <c:showSerName val="0"/>
          <c:showPercent val="0"/>
          <c:showBubbleSize val="0"/>
        </c:dLbls>
        <c:gapWidth val="65"/>
        <c:overlap val="100"/>
        <c:axId val="167905536"/>
        <c:axId val="167920384"/>
      </c:barChart>
      <c:catAx>
        <c:axId val="167905536"/>
        <c:scaling>
          <c:orientation val="minMax"/>
        </c:scaling>
        <c:delete val="0"/>
        <c:axPos val="b"/>
        <c:numFmt formatCode="General" sourceLinked="0"/>
        <c:majorTickMark val="out"/>
        <c:minorTickMark val="none"/>
        <c:tickLblPos val="nextTo"/>
        <c:txPr>
          <a:bodyPr rot="-5400000" vert="horz" anchor="t" anchorCtr="1"/>
          <a:lstStyle/>
          <a:p>
            <a:pPr>
              <a:defRPr sz="700" b="1">
                <a:solidFill>
                  <a:srgbClr val="737373"/>
                </a:solidFill>
                <a:latin typeface="Arial" pitchFamily="34" charset="0"/>
                <a:cs typeface="Arial" pitchFamily="34" charset="0"/>
              </a:defRPr>
            </a:pPr>
            <a:endParaRPr lang="en-US"/>
          </a:p>
        </c:txPr>
        <c:crossAx val="167920384"/>
        <c:crosses val="autoZero"/>
        <c:auto val="1"/>
        <c:lblAlgn val="ctr"/>
        <c:lblOffset val="100"/>
        <c:noMultiLvlLbl val="0"/>
      </c:catAx>
      <c:valAx>
        <c:axId val="167920384"/>
        <c:scaling>
          <c:orientation val="minMax"/>
          <c:max val="250"/>
          <c:min val="-10"/>
        </c:scaling>
        <c:delete val="0"/>
        <c:axPos val="l"/>
        <c:numFmt formatCode="#,##0" sourceLinked="0"/>
        <c:majorTickMark val="out"/>
        <c:minorTickMark val="none"/>
        <c:tickLblPos val="nextTo"/>
        <c:txPr>
          <a:bodyPr/>
          <a:lstStyle/>
          <a:p>
            <a:pPr>
              <a:defRPr sz="800" b="1">
                <a:solidFill>
                  <a:srgbClr val="737373"/>
                </a:solidFill>
              </a:defRPr>
            </a:pPr>
            <a:endParaRPr lang="en-US"/>
          </a:p>
        </c:txPr>
        <c:crossAx val="167905536"/>
        <c:crosses val="autoZero"/>
        <c:crossBetween val="between"/>
        <c:majorUnit val="20"/>
      </c:valAx>
      <c:spPr>
        <a:noFill/>
      </c:spPr>
    </c:plotArea>
    <c:plotVisOnly val="1"/>
    <c:dispBlanksAs val="gap"/>
    <c:showDLblsOverMax val="0"/>
  </c:chart>
  <c:spPr>
    <a:effectLst/>
  </c:spPr>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00">
                <a:solidFill>
                  <a:schemeClr val="tx1"/>
                </a:solidFill>
              </a:defRPr>
            </a:pPr>
            <a:r>
              <a:rPr lang="en-US" sz="1200" dirty="0">
                <a:solidFill>
                  <a:schemeClr val="tx1"/>
                </a:solidFill>
              </a:rPr>
              <a:t>CCC </a:t>
            </a:r>
            <a:r>
              <a:rPr lang="en-US" sz="1200" baseline="0" dirty="0">
                <a:solidFill>
                  <a:schemeClr val="tx1"/>
                </a:solidFill>
              </a:rPr>
              <a:t>Trending*</a:t>
            </a:r>
            <a:endParaRPr lang="en-US" sz="1200" dirty="0">
              <a:solidFill>
                <a:schemeClr val="tx1"/>
              </a:solidFill>
            </a:endParaRPr>
          </a:p>
        </c:rich>
      </c:tx>
      <c:layout>
        <c:manualLayout>
          <c:xMode val="edge"/>
          <c:yMode val="edge"/>
          <c:x val="1.8471128608924107E-3"/>
          <c:y val="4.6296296296296294E-3"/>
        </c:manualLayout>
      </c:layout>
      <c:overlay val="1"/>
    </c:title>
    <c:autoTitleDeleted val="0"/>
    <c:plotArea>
      <c:layout>
        <c:manualLayout>
          <c:layoutTarget val="inner"/>
          <c:xMode val="edge"/>
          <c:yMode val="edge"/>
          <c:x val="2.7699084443147282E-2"/>
          <c:y val="0.12962962962962962"/>
          <c:w val="0.94460183111370544"/>
          <c:h val="0.75439049285505977"/>
        </c:manualLayout>
      </c:layout>
      <c:barChart>
        <c:barDir val="col"/>
        <c:grouping val="clustered"/>
        <c:varyColors val="0"/>
        <c:ser>
          <c:idx val="1"/>
          <c:order val="0"/>
          <c:tx>
            <c:strRef>
              <c:f>'Trending Charts'!$B$6</c:f>
              <c:strCache>
                <c:ptCount val="1"/>
                <c:pt idx="0">
                  <c:v>CCC</c:v>
                </c:pt>
              </c:strCache>
            </c:strRef>
          </c:tx>
          <c:spPr>
            <a:solidFill>
              <a:srgbClr val="002B49"/>
            </a:solidFill>
            <a:effectLst>
              <a:outerShdw blurRad="50800" dist="38100" dir="2700000" algn="ctr" rotWithShape="0">
                <a:srgbClr val="000000">
                  <a:alpha val="40000"/>
                </a:srgbClr>
              </a:outerShdw>
            </a:effectLst>
          </c:spPr>
          <c:invertIfNegative val="0"/>
          <c:dPt>
            <c:idx val="0"/>
            <c:invertIfNegative val="0"/>
            <c:bubble3D val="0"/>
            <c:spPr>
              <a:solidFill>
                <a:srgbClr val="002B49"/>
              </a:solidFill>
              <a:effectLst>
                <a:outerShdw blurRad="50800" dist="38100" dir="2700000" algn="ctr" rotWithShape="0">
                  <a:srgbClr val="000000">
                    <a:alpha val="40000"/>
                  </a:srgbClr>
                </a:outerShdw>
              </a:effectLst>
            </c:spPr>
            <c:extLst>
              <c:ext xmlns:c16="http://schemas.microsoft.com/office/drawing/2014/chart" uri="{C3380CC4-5D6E-409C-BE32-E72D297353CC}">
                <c16:uniqueId val="{00000001-6BC6-4CCD-B551-6D7FA06E1BAF}"/>
              </c:ext>
            </c:extLst>
          </c:dPt>
          <c:dLbls>
            <c:dLbl>
              <c:idx val="0"/>
              <c:layout>
                <c:manualLayout>
                  <c:x val="0"/>
                  <c:y val="0.1166666666666666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6BC6-4CCD-B551-6D7FA06E1BAF}"/>
                </c:ext>
              </c:extLst>
            </c:dLbl>
            <c:dLbl>
              <c:idx val="1"/>
              <c:layout>
                <c:manualLayout>
                  <c:x val="0"/>
                  <c:y val="0.1111111111111111"/>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6BC6-4CCD-B551-6D7FA06E1BAF}"/>
                </c:ext>
              </c:extLst>
            </c:dLbl>
            <c:dLbl>
              <c:idx val="2"/>
              <c:layout>
                <c:manualLayout>
                  <c:x val="3.472222222222222E-3"/>
                  <c:y val="0.10555555555555556"/>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6BC6-4CCD-B551-6D7FA06E1BAF}"/>
                </c:ext>
              </c:extLst>
            </c:dLbl>
            <c:dLbl>
              <c:idx val="3"/>
              <c:layout>
                <c:manualLayout>
                  <c:x val="-6.9444444444445082E-3"/>
                  <c:y val="0.10555555555555556"/>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6BC6-4CCD-B551-6D7FA06E1BAF}"/>
                </c:ext>
              </c:extLst>
            </c:dLbl>
            <c:dLbl>
              <c:idx val="4"/>
              <c:layout>
                <c:manualLayout>
                  <c:x val="0"/>
                  <c:y val="0.10000043744531936"/>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6BC6-4CCD-B551-6D7FA06E1BAF}"/>
                </c:ext>
              </c:extLst>
            </c:dLbl>
            <c:dLbl>
              <c:idx val="5"/>
              <c:layout>
                <c:manualLayout>
                  <c:x val="0"/>
                  <c:y val="0.1277782152230971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6BC6-4CCD-B551-6D7FA06E1BAF}"/>
                </c:ext>
              </c:extLst>
            </c:dLbl>
            <c:spPr>
              <a:noFill/>
              <a:ln>
                <a:noFill/>
              </a:ln>
              <a:effectLst/>
            </c:spPr>
            <c:txPr>
              <a:bodyPr wrap="square" lIns="38100" tIns="19050" rIns="38100" bIns="19050" anchor="ctr">
                <a:spAutoFit/>
              </a:bodyPr>
              <a:lstStyle/>
              <a:p>
                <a:pPr>
                  <a:defRPr b="1">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'Trending Charts'!$C$2:$H$2</c:f>
              <c:numCache>
                <c:formatCode>General</c:formatCode>
                <c:ptCount val="6"/>
                <c:pt idx="0">
                  <c:v>2011</c:v>
                </c:pt>
                <c:pt idx="1">
                  <c:v>2012</c:v>
                </c:pt>
                <c:pt idx="2">
                  <c:v>2013</c:v>
                </c:pt>
                <c:pt idx="3">
                  <c:v>2014</c:v>
                </c:pt>
                <c:pt idx="4">
                  <c:v>2015</c:v>
                </c:pt>
                <c:pt idx="5">
                  <c:v>2016</c:v>
                </c:pt>
              </c:numCache>
            </c:numRef>
          </c:cat>
          <c:val>
            <c:numRef>
              <c:f>'Trending Charts'!$C$6:$H$6</c:f>
              <c:numCache>
                <c:formatCode>0</c:formatCode>
                <c:ptCount val="6"/>
                <c:pt idx="0">
                  <c:v>25.739075</c:v>
                </c:pt>
                <c:pt idx="1">
                  <c:v>15.485835000000009</c:v>
                </c:pt>
                <c:pt idx="2">
                  <c:v>39.205015000000003</c:v>
                </c:pt>
                <c:pt idx="3">
                  <c:v>51.946984999999998</c:v>
                </c:pt>
                <c:pt idx="4">
                  <c:v>48.064294999999994</c:v>
                </c:pt>
                <c:pt idx="5">
                  <c:v>58.875665000000012</c:v>
                </c:pt>
              </c:numCache>
            </c:numRef>
          </c:val>
          <c:extLst>
            <c:ext xmlns:c16="http://schemas.microsoft.com/office/drawing/2014/chart" uri="{C3380CC4-5D6E-409C-BE32-E72D297353CC}">
              <c16:uniqueId val="{00000007-6BC6-4CCD-B551-6D7FA06E1BAF}"/>
            </c:ext>
          </c:extLst>
        </c:ser>
        <c:dLbls>
          <c:showLegendKey val="0"/>
          <c:showVal val="0"/>
          <c:showCatName val="0"/>
          <c:showSerName val="0"/>
          <c:showPercent val="0"/>
          <c:showBubbleSize val="0"/>
        </c:dLbls>
        <c:gapWidth val="71"/>
        <c:axId val="344344304"/>
        <c:axId val="344342992"/>
      </c:barChart>
      <c:lineChart>
        <c:grouping val="standard"/>
        <c:varyColors val="0"/>
        <c:ser>
          <c:idx val="0"/>
          <c:order val="1"/>
          <c:tx>
            <c:strRef>
              <c:f>'Trending Charts'!$C$14</c:f>
              <c:strCache>
                <c:ptCount val="1"/>
                <c:pt idx="0">
                  <c:v>Client</c:v>
                </c:pt>
              </c:strCache>
            </c:strRef>
          </c:tx>
          <c:spPr>
            <a:ln>
              <a:solidFill>
                <a:srgbClr val="7030A0"/>
              </a:solidFill>
            </a:ln>
          </c:spPr>
          <c:marker>
            <c:symbol val="none"/>
          </c:marker>
          <c:dLbls>
            <c:dLbl>
              <c:idx val="0"/>
              <c:layout>
                <c:manualLayout>
                  <c:x val="-4.5138888888888888E-2"/>
                  <c:y val="0.1166666666666666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6BC6-4CCD-B551-6D7FA06E1BAF}"/>
                </c:ext>
              </c:extLst>
            </c:dLbl>
            <c:dLbl>
              <c:idx val="1"/>
              <c:layout>
                <c:manualLayout>
                  <c:x val="-4.5138888888888923E-2"/>
                  <c:y val="7.222222222222221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6BC6-4CCD-B551-6D7FA06E1BAF}"/>
                </c:ext>
              </c:extLst>
            </c:dLbl>
            <c:dLbl>
              <c:idx val="2"/>
              <c:layout>
                <c:manualLayout>
                  <c:x val="-4.5138888888888951E-2"/>
                  <c:y val="7.222222222222221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6BC6-4CCD-B551-6D7FA06E1BAF}"/>
                </c:ext>
              </c:extLst>
            </c:dLbl>
            <c:dLbl>
              <c:idx val="3"/>
              <c:layout>
                <c:manualLayout>
                  <c:x val="-2.4305555555555556E-2"/>
                  <c:y val="-5.555555555555555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6BC6-4CCD-B551-6D7FA06E1BAF}"/>
                </c:ext>
              </c:extLst>
            </c:dLbl>
            <c:dLbl>
              <c:idx val="4"/>
              <c:layout>
                <c:manualLayout>
                  <c:x val="-4.1666666666666796E-2"/>
                  <c:y val="-0.05"/>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6BC6-4CCD-B551-6D7FA06E1BAF}"/>
                </c:ext>
              </c:extLst>
            </c:dLbl>
            <c:dLbl>
              <c:idx val="5"/>
              <c:layout>
                <c:manualLayout>
                  <c:x val="-5.2083333333333461E-2"/>
                  <c:y val="-5.000000000000002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6BC6-4CCD-B551-6D7FA06E1BAF}"/>
                </c:ext>
              </c:extLst>
            </c:dLbl>
            <c:spPr>
              <a:noFill/>
              <a:ln>
                <a:noFill/>
              </a:ln>
              <a:effectLst/>
            </c:spPr>
            <c:txPr>
              <a:bodyPr wrap="square" lIns="38100" tIns="19050" rIns="38100" bIns="19050" anchor="ctr">
                <a:spAutoFit/>
              </a:bodyPr>
              <a:lstStyle/>
              <a:p>
                <a:pPr>
                  <a:defRPr b="0">
                    <a:solidFill>
                      <a:sysClr val="windowText" lastClr="000000"/>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'Trending Charts'!$C$2:$H$2</c:f>
              <c:numCache>
                <c:formatCode>General</c:formatCode>
                <c:ptCount val="6"/>
                <c:pt idx="0">
                  <c:v>2011</c:v>
                </c:pt>
                <c:pt idx="1">
                  <c:v>2012</c:v>
                </c:pt>
                <c:pt idx="2">
                  <c:v>2013</c:v>
                </c:pt>
                <c:pt idx="3">
                  <c:v>2014</c:v>
                </c:pt>
                <c:pt idx="4">
                  <c:v>2015</c:v>
                </c:pt>
                <c:pt idx="5">
                  <c:v>2016</c:v>
                </c:pt>
              </c:numCache>
            </c:numRef>
          </c:cat>
          <c:val>
            <c:numRef>
              <c:f>'Trending Charts'!$D$19:$I$19</c:f>
              <c:numCache>
                <c:formatCode>General</c:formatCode>
                <c:ptCount val="6"/>
              </c:numCache>
            </c:numRef>
          </c:val>
          <c:smooth val="0"/>
          <c:extLst>
            <c:ext xmlns:c16="http://schemas.microsoft.com/office/drawing/2014/chart" uri="{C3380CC4-5D6E-409C-BE32-E72D297353CC}">
              <c16:uniqueId val="{0000000E-6BC6-4CCD-B551-6D7FA06E1BAF}"/>
            </c:ext>
          </c:extLst>
        </c:ser>
        <c:dLbls>
          <c:showLegendKey val="0"/>
          <c:showVal val="0"/>
          <c:showCatName val="0"/>
          <c:showSerName val="0"/>
          <c:showPercent val="0"/>
          <c:showBubbleSize val="0"/>
        </c:dLbls>
        <c:marker val="1"/>
        <c:smooth val="0"/>
        <c:axId val="539282048"/>
        <c:axId val="558567808"/>
      </c:lineChart>
      <c:catAx>
        <c:axId val="539282048"/>
        <c:scaling>
          <c:orientation val="minMax"/>
        </c:scaling>
        <c:delete val="0"/>
        <c:axPos val="b"/>
        <c:numFmt formatCode="General" sourceLinked="1"/>
        <c:majorTickMark val="out"/>
        <c:minorTickMark val="none"/>
        <c:tickLblPos val="nextTo"/>
        <c:txPr>
          <a:bodyPr/>
          <a:lstStyle/>
          <a:p>
            <a:pPr>
              <a:defRPr b="1"/>
            </a:pPr>
            <a:endParaRPr lang="en-US"/>
          </a:p>
        </c:txPr>
        <c:crossAx val="558567808"/>
        <c:crosses val="autoZero"/>
        <c:auto val="1"/>
        <c:lblAlgn val="ctr"/>
        <c:lblOffset val="100"/>
        <c:noMultiLvlLbl val="0"/>
      </c:catAx>
      <c:valAx>
        <c:axId val="558567808"/>
        <c:scaling>
          <c:orientation val="minMax"/>
        </c:scaling>
        <c:delete val="1"/>
        <c:axPos val="l"/>
        <c:numFmt formatCode="General" sourceLinked="1"/>
        <c:majorTickMark val="out"/>
        <c:minorTickMark val="none"/>
        <c:tickLblPos val="nextTo"/>
        <c:crossAx val="539282048"/>
        <c:crosses val="autoZero"/>
        <c:crossBetween val="between"/>
      </c:valAx>
      <c:valAx>
        <c:axId val="344342992"/>
        <c:scaling>
          <c:orientation val="minMax"/>
        </c:scaling>
        <c:delete val="1"/>
        <c:axPos val="r"/>
        <c:numFmt formatCode="0" sourceLinked="1"/>
        <c:majorTickMark val="out"/>
        <c:minorTickMark val="none"/>
        <c:tickLblPos val="nextTo"/>
        <c:crossAx val="344344304"/>
        <c:crosses val="max"/>
        <c:crossBetween val="between"/>
      </c:valAx>
      <c:catAx>
        <c:axId val="344344304"/>
        <c:scaling>
          <c:orientation val="minMax"/>
        </c:scaling>
        <c:delete val="1"/>
        <c:axPos val="b"/>
        <c:numFmt formatCode="General" sourceLinked="1"/>
        <c:majorTickMark val="out"/>
        <c:minorTickMark val="none"/>
        <c:tickLblPos val="nextTo"/>
        <c:crossAx val="344342992"/>
        <c:crosses val="autoZero"/>
        <c:auto val="1"/>
        <c:lblAlgn val="ctr"/>
        <c:lblOffset val="100"/>
        <c:noMultiLvlLbl val="0"/>
      </c:catAx>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00">
                <a:solidFill>
                  <a:schemeClr val="tx1"/>
                </a:solidFill>
              </a:defRPr>
            </a:pPr>
            <a:r>
              <a:rPr lang="en-US" sz="1200" dirty="0">
                <a:solidFill>
                  <a:schemeClr val="tx1"/>
                </a:solidFill>
              </a:rPr>
              <a:t>DPO </a:t>
            </a:r>
            <a:r>
              <a:rPr lang="en-US" sz="1200" baseline="0" dirty="0">
                <a:solidFill>
                  <a:schemeClr val="tx1"/>
                </a:solidFill>
              </a:rPr>
              <a:t>Trending*</a:t>
            </a:r>
            <a:endParaRPr lang="en-US" sz="1200" dirty="0">
              <a:solidFill>
                <a:schemeClr val="tx1"/>
              </a:solidFill>
            </a:endParaRPr>
          </a:p>
        </c:rich>
      </c:tx>
      <c:layout>
        <c:manualLayout>
          <c:xMode val="edge"/>
          <c:yMode val="edge"/>
          <c:x val="1.8471128608924107E-3"/>
          <c:y val="4.6296296296296294E-3"/>
        </c:manualLayout>
      </c:layout>
      <c:overlay val="1"/>
    </c:title>
    <c:autoTitleDeleted val="0"/>
    <c:plotArea>
      <c:layout>
        <c:manualLayout>
          <c:layoutTarget val="inner"/>
          <c:xMode val="edge"/>
          <c:yMode val="edge"/>
          <c:x val="2.7699084443147282E-2"/>
          <c:y val="0.12962962962962962"/>
          <c:w val="0.94460183111370544"/>
          <c:h val="0.75439049285505977"/>
        </c:manualLayout>
      </c:layout>
      <c:barChart>
        <c:barDir val="col"/>
        <c:grouping val="clustered"/>
        <c:varyColors val="0"/>
        <c:ser>
          <c:idx val="1"/>
          <c:order val="0"/>
          <c:tx>
            <c:strRef>
              <c:f>'Trending Charts'!$B$5</c:f>
              <c:strCache>
                <c:ptCount val="1"/>
                <c:pt idx="0">
                  <c:v>DPO</c:v>
                </c:pt>
              </c:strCache>
            </c:strRef>
          </c:tx>
          <c:spPr>
            <a:solidFill>
              <a:srgbClr val="002B49"/>
            </a:solidFill>
            <a:effectLst>
              <a:outerShdw blurRad="50800" dist="38100" dir="2700000" algn="ctr" rotWithShape="0">
                <a:srgbClr val="000000">
                  <a:alpha val="40000"/>
                </a:srgbClr>
              </a:outerShdw>
            </a:effectLst>
          </c:spPr>
          <c:invertIfNegative val="0"/>
          <c:dPt>
            <c:idx val="0"/>
            <c:invertIfNegative val="0"/>
            <c:bubble3D val="0"/>
            <c:spPr>
              <a:solidFill>
                <a:srgbClr val="002B49"/>
              </a:solidFill>
              <a:effectLst>
                <a:outerShdw blurRad="50800" dist="38100" dir="2700000" algn="ctr" rotWithShape="0">
                  <a:srgbClr val="000000">
                    <a:alpha val="40000"/>
                  </a:srgbClr>
                </a:outerShdw>
              </a:effectLst>
            </c:spPr>
            <c:extLst>
              <c:ext xmlns:c16="http://schemas.microsoft.com/office/drawing/2014/chart" uri="{C3380CC4-5D6E-409C-BE32-E72D297353CC}">
                <c16:uniqueId val="{00000001-E26F-4BBC-B465-9B0069F6C100}"/>
              </c:ext>
            </c:extLst>
          </c:dPt>
          <c:dLbls>
            <c:dLbl>
              <c:idx val="0"/>
              <c:layout>
                <c:manualLayout>
                  <c:x val="0"/>
                  <c:y val="0.1166666666666667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26F-4BBC-B465-9B0069F6C100}"/>
                </c:ext>
              </c:extLst>
            </c:dLbl>
            <c:dLbl>
              <c:idx val="1"/>
              <c:layout>
                <c:manualLayout>
                  <c:x val="-1.0416666666666699E-2"/>
                  <c:y val="0.12222222222222222"/>
                </c:manualLayout>
              </c:layout>
              <c:spPr>
                <a:noFill/>
                <a:ln>
                  <a:noFill/>
                </a:ln>
                <a:effectLst/>
              </c:spPr>
              <c:txPr>
                <a:bodyPr wrap="square" lIns="38100" tIns="19050" rIns="38100" bIns="19050" anchor="ctr" anchorCtr="0">
                  <a:spAutoFit/>
                </a:bodyPr>
                <a:lstStyle/>
                <a:p>
                  <a:pPr algn="ctr">
                    <a:defRPr b="1">
                      <a:solidFill>
                        <a:schemeClr val="bg1"/>
                      </a:solidFill>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26F-4BBC-B465-9B0069F6C100}"/>
                </c:ext>
              </c:extLst>
            </c:dLbl>
            <c:dLbl>
              <c:idx val="2"/>
              <c:layout>
                <c:manualLayout>
                  <c:x val="1.0416666666666604E-2"/>
                  <c:y val="0.10555555555555546"/>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26F-4BBC-B465-9B0069F6C100}"/>
                </c:ext>
              </c:extLst>
            </c:dLbl>
            <c:dLbl>
              <c:idx val="3"/>
              <c:layout>
                <c:manualLayout>
                  <c:x val="6.3656672040099962E-17"/>
                  <c:y val="0.11111111111111106"/>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E26F-4BBC-B465-9B0069F6C100}"/>
                </c:ext>
              </c:extLst>
            </c:dLbl>
            <c:dLbl>
              <c:idx val="4"/>
              <c:layout>
                <c:manualLayout>
                  <c:x val="0"/>
                  <c:y val="0.1111111111111111"/>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E26F-4BBC-B465-9B0069F6C100}"/>
                </c:ext>
              </c:extLst>
            </c:dLbl>
            <c:dLbl>
              <c:idx val="5"/>
              <c:layout>
                <c:manualLayout>
                  <c:x val="6.9444444444444441E-3"/>
                  <c:y val="0.12222222222222218"/>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E26F-4BBC-B465-9B0069F6C100}"/>
                </c:ext>
              </c:extLst>
            </c:dLbl>
            <c:spPr>
              <a:noFill/>
              <a:ln>
                <a:noFill/>
              </a:ln>
              <a:effectLst/>
            </c:spPr>
            <c:txPr>
              <a:bodyPr wrap="square" lIns="38100" tIns="19050" rIns="38100" bIns="19050" anchor="ctr">
                <a:spAutoFit/>
              </a:bodyPr>
              <a:lstStyle/>
              <a:p>
                <a:pPr>
                  <a:defRPr b="1">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'Trending Charts'!$C$2:$H$2</c:f>
              <c:numCache>
                <c:formatCode>General</c:formatCode>
                <c:ptCount val="6"/>
                <c:pt idx="0">
                  <c:v>2011</c:v>
                </c:pt>
                <c:pt idx="1">
                  <c:v>2012</c:v>
                </c:pt>
                <c:pt idx="2">
                  <c:v>2013</c:v>
                </c:pt>
                <c:pt idx="3">
                  <c:v>2014</c:v>
                </c:pt>
                <c:pt idx="4">
                  <c:v>2015</c:v>
                </c:pt>
                <c:pt idx="5">
                  <c:v>2016</c:v>
                </c:pt>
              </c:numCache>
            </c:numRef>
          </c:cat>
          <c:val>
            <c:numRef>
              <c:f>'Trending Charts'!$C$5:$H$5</c:f>
              <c:numCache>
                <c:formatCode>0</c:formatCode>
                <c:ptCount val="6"/>
                <c:pt idx="0">
                  <c:v>62.476140000000001</c:v>
                </c:pt>
                <c:pt idx="1">
                  <c:v>74.412925000000001</c:v>
                </c:pt>
                <c:pt idx="2">
                  <c:v>56.803494999999998</c:v>
                </c:pt>
                <c:pt idx="3">
                  <c:v>58.960459999999998</c:v>
                </c:pt>
                <c:pt idx="4">
                  <c:v>59.447369999999999</c:v>
                </c:pt>
                <c:pt idx="5">
                  <c:v>55.434174999999996</c:v>
                </c:pt>
              </c:numCache>
            </c:numRef>
          </c:val>
          <c:extLst>
            <c:ext xmlns:c16="http://schemas.microsoft.com/office/drawing/2014/chart" uri="{C3380CC4-5D6E-409C-BE32-E72D297353CC}">
              <c16:uniqueId val="{00000007-E26F-4BBC-B465-9B0069F6C100}"/>
            </c:ext>
          </c:extLst>
        </c:ser>
        <c:dLbls>
          <c:showLegendKey val="0"/>
          <c:showVal val="0"/>
          <c:showCatName val="0"/>
          <c:showSerName val="0"/>
          <c:showPercent val="0"/>
          <c:showBubbleSize val="0"/>
        </c:dLbls>
        <c:gapWidth val="71"/>
        <c:axId val="344344304"/>
        <c:axId val="344342992"/>
      </c:barChart>
      <c:lineChart>
        <c:grouping val="standard"/>
        <c:varyColors val="0"/>
        <c:ser>
          <c:idx val="0"/>
          <c:order val="1"/>
          <c:tx>
            <c:strRef>
              <c:f>'Trending Charts'!$C$14</c:f>
              <c:strCache>
                <c:ptCount val="1"/>
                <c:pt idx="0">
                  <c:v>Client</c:v>
                </c:pt>
              </c:strCache>
            </c:strRef>
          </c:tx>
          <c:spPr>
            <a:ln>
              <a:solidFill>
                <a:srgbClr val="7030A0"/>
              </a:solidFill>
            </a:ln>
          </c:spPr>
          <c:marker>
            <c:symbol val="none"/>
          </c:marker>
          <c:dLbls>
            <c:dLbl>
              <c:idx val="0"/>
              <c:layout>
                <c:manualLayout>
                  <c:x val="-6.25E-2"/>
                  <c:y val="-3.8888888888888917E-2"/>
                </c:manualLayout>
              </c:layout>
              <c:spPr>
                <a:noFill/>
                <a:ln>
                  <a:noFill/>
                </a:ln>
                <a:effectLst/>
              </c:spPr>
              <c:txPr>
                <a:bodyPr wrap="square" lIns="38100" tIns="19050" rIns="38100" bIns="19050" anchor="ctr">
                  <a:spAutoFit/>
                </a:bodyPr>
                <a:lstStyle/>
                <a:p>
                  <a:pPr>
                    <a:defRPr b="1">
                      <a:solidFill>
                        <a:schemeClr val="bg1"/>
                      </a:solidFill>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E26F-4BBC-B465-9B0069F6C100}"/>
                </c:ext>
              </c:extLst>
            </c:dLbl>
            <c:dLbl>
              <c:idx val="1"/>
              <c:layout>
                <c:manualLayout>
                  <c:x val="-3.4722222222222252E-2"/>
                  <c:y val="-3.8888888888888917E-2"/>
                </c:manualLayout>
              </c:layout>
              <c:tx>
                <c:rich>
                  <a:bodyPr/>
                  <a:lstStyle/>
                  <a:p>
                    <a:fld id="{9F99E39F-92F9-4ED9-8883-8801F1867499}" type="VALUE">
                      <a:rPr lang="en-US">
                        <a:solidFill>
                          <a:schemeClr val="bg1"/>
                        </a:solidFill>
                      </a:rPr>
                      <a:pPr/>
                      <a:t>[VALUE]</a:t>
                    </a:fld>
                    <a:endParaRPr lang="en-US"/>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E26F-4BBC-B465-9B0069F6C100}"/>
                </c:ext>
              </c:extLst>
            </c:dLbl>
            <c:dLbl>
              <c:idx val="2"/>
              <c:layout>
                <c:manualLayout>
                  <c:x val="-4.5138888888888951E-2"/>
                  <c:y val="-5.00000000000001E-2"/>
                </c:manualLayout>
              </c:layout>
              <c:spPr>
                <a:noFill/>
                <a:ln>
                  <a:noFill/>
                </a:ln>
                <a:effectLst/>
              </c:spPr>
              <c:txPr>
                <a:bodyPr wrap="square" lIns="38100" tIns="19050" rIns="38100" bIns="19050" anchor="ctr">
                  <a:spAutoFit/>
                </a:bodyPr>
                <a:lstStyle/>
                <a:p>
                  <a:pPr>
                    <a:defRPr b="1">
                      <a:solidFill>
                        <a:schemeClr val="bg1"/>
                      </a:solidFill>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E26F-4BBC-B465-9B0069F6C100}"/>
                </c:ext>
              </c:extLst>
            </c:dLbl>
            <c:dLbl>
              <c:idx val="3"/>
              <c:layout>
                <c:manualLayout>
                  <c:x val="-2.4305555555555556E-2"/>
                  <c:y val="-5.555555555555555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E26F-4BBC-B465-9B0069F6C100}"/>
                </c:ext>
              </c:extLst>
            </c:dLbl>
            <c:dLbl>
              <c:idx val="4"/>
              <c:layout>
                <c:manualLayout>
                  <c:x val="-4.1666666666666796E-2"/>
                  <c:y val="-4.444444444444449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E26F-4BBC-B465-9B0069F6C100}"/>
                </c:ext>
              </c:extLst>
            </c:dLbl>
            <c:dLbl>
              <c:idx val="5"/>
              <c:layout>
                <c:manualLayout>
                  <c:x val="-4.5138888888889013E-2"/>
                  <c:y val="-0.05"/>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E26F-4BBC-B465-9B0069F6C100}"/>
                </c:ext>
              </c:extLst>
            </c:dLbl>
            <c:spPr>
              <a:noFill/>
              <a:ln>
                <a:noFill/>
              </a:ln>
              <a:effectLst/>
            </c:spPr>
            <c:txPr>
              <a:bodyPr wrap="square" lIns="38100" tIns="19050" rIns="38100" bIns="19050" anchor="ctr">
                <a:spAutoFit/>
              </a:bodyPr>
              <a:lstStyle/>
              <a:p>
                <a:pPr>
                  <a:defRPr b="1">
                    <a:solidFill>
                      <a:sysClr val="windowText" lastClr="000000"/>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'Trending Charts'!$C$2:$H$2</c:f>
              <c:numCache>
                <c:formatCode>General</c:formatCode>
                <c:ptCount val="6"/>
                <c:pt idx="0">
                  <c:v>2011</c:v>
                </c:pt>
                <c:pt idx="1">
                  <c:v>2012</c:v>
                </c:pt>
                <c:pt idx="2">
                  <c:v>2013</c:v>
                </c:pt>
                <c:pt idx="3">
                  <c:v>2014</c:v>
                </c:pt>
                <c:pt idx="4">
                  <c:v>2015</c:v>
                </c:pt>
                <c:pt idx="5">
                  <c:v>2016</c:v>
                </c:pt>
              </c:numCache>
            </c:numRef>
          </c:cat>
          <c:val>
            <c:numRef>
              <c:f>'Trending Charts'!$D$18:$I$18</c:f>
              <c:numCache>
                <c:formatCode>General</c:formatCode>
                <c:ptCount val="6"/>
              </c:numCache>
            </c:numRef>
          </c:val>
          <c:smooth val="0"/>
          <c:extLst>
            <c:ext xmlns:c16="http://schemas.microsoft.com/office/drawing/2014/chart" uri="{C3380CC4-5D6E-409C-BE32-E72D297353CC}">
              <c16:uniqueId val="{0000000E-E26F-4BBC-B465-9B0069F6C100}"/>
            </c:ext>
          </c:extLst>
        </c:ser>
        <c:dLbls>
          <c:showLegendKey val="0"/>
          <c:showVal val="0"/>
          <c:showCatName val="0"/>
          <c:showSerName val="0"/>
          <c:showPercent val="0"/>
          <c:showBubbleSize val="0"/>
        </c:dLbls>
        <c:marker val="1"/>
        <c:smooth val="0"/>
        <c:axId val="539282048"/>
        <c:axId val="558567808"/>
      </c:lineChart>
      <c:catAx>
        <c:axId val="539282048"/>
        <c:scaling>
          <c:orientation val="minMax"/>
        </c:scaling>
        <c:delete val="0"/>
        <c:axPos val="b"/>
        <c:numFmt formatCode="General" sourceLinked="1"/>
        <c:majorTickMark val="out"/>
        <c:minorTickMark val="none"/>
        <c:tickLblPos val="nextTo"/>
        <c:txPr>
          <a:bodyPr/>
          <a:lstStyle/>
          <a:p>
            <a:pPr>
              <a:defRPr b="1"/>
            </a:pPr>
            <a:endParaRPr lang="en-US"/>
          </a:p>
        </c:txPr>
        <c:crossAx val="558567808"/>
        <c:crosses val="autoZero"/>
        <c:auto val="1"/>
        <c:lblAlgn val="ctr"/>
        <c:lblOffset val="100"/>
        <c:noMultiLvlLbl val="0"/>
      </c:catAx>
      <c:valAx>
        <c:axId val="558567808"/>
        <c:scaling>
          <c:orientation val="minMax"/>
        </c:scaling>
        <c:delete val="1"/>
        <c:axPos val="l"/>
        <c:numFmt formatCode="General" sourceLinked="1"/>
        <c:majorTickMark val="out"/>
        <c:minorTickMark val="none"/>
        <c:tickLblPos val="nextTo"/>
        <c:crossAx val="539282048"/>
        <c:crosses val="autoZero"/>
        <c:crossBetween val="between"/>
      </c:valAx>
      <c:valAx>
        <c:axId val="344342992"/>
        <c:scaling>
          <c:orientation val="minMax"/>
        </c:scaling>
        <c:delete val="1"/>
        <c:axPos val="r"/>
        <c:numFmt formatCode="0" sourceLinked="1"/>
        <c:majorTickMark val="out"/>
        <c:minorTickMark val="none"/>
        <c:tickLblPos val="nextTo"/>
        <c:crossAx val="344344304"/>
        <c:crosses val="max"/>
        <c:crossBetween val="between"/>
      </c:valAx>
      <c:catAx>
        <c:axId val="344344304"/>
        <c:scaling>
          <c:orientation val="minMax"/>
        </c:scaling>
        <c:delete val="1"/>
        <c:axPos val="b"/>
        <c:numFmt formatCode="General" sourceLinked="1"/>
        <c:majorTickMark val="out"/>
        <c:minorTickMark val="none"/>
        <c:tickLblPos val="nextTo"/>
        <c:crossAx val="344342992"/>
        <c:crosses val="autoZero"/>
        <c:auto val="1"/>
        <c:lblAlgn val="ctr"/>
        <c:lblOffset val="100"/>
        <c:noMultiLvlLbl val="0"/>
      </c:catAx>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00">
                <a:solidFill>
                  <a:schemeClr val="tx1"/>
                </a:solidFill>
              </a:defRPr>
            </a:pPr>
            <a:r>
              <a:rPr lang="en-US" sz="1200" dirty="0">
                <a:solidFill>
                  <a:schemeClr val="tx1"/>
                </a:solidFill>
              </a:rPr>
              <a:t>DIO </a:t>
            </a:r>
            <a:r>
              <a:rPr lang="en-US" sz="1200" baseline="0" dirty="0">
                <a:solidFill>
                  <a:schemeClr val="tx1"/>
                </a:solidFill>
              </a:rPr>
              <a:t>Trending*</a:t>
            </a:r>
            <a:endParaRPr lang="en-US" sz="1200" dirty="0">
              <a:solidFill>
                <a:schemeClr val="tx1"/>
              </a:solidFill>
            </a:endParaRPr>
          </a:p>
        </c:rich>
      </c:tx>
      <c:layout>
        <c:manualLayout>
          <c:xMode val="edge"/>
          <c:yMode val="edge"/>
          <c:x val="1.8471128608924107E-3"/>
          <c:y val="4.6296296296296294E-3"/>
        </c:manualLayout>
      </c:layout>
      <c:overlay val="1"/>
    </c:title>
    <c:autoTitleDeleted val="0"/>
    <c:plotArea>
      <c:layout>
        <c:manualLayout>
          <c:layoutTarget val="inner"/>
          <c:xMode val="edge"/>
          <c:yMode val="edge"/>
          <c:x val="3.1171259842519686E-2"/>
          <c:y val="0.14074059492563429"/>
          <c:w val="0.94460183111370544"/>
          <c:h val="0.75439049285505977"/>
        </c:manualLayout>
      </c:layout>
      <c:barChart>
        <c:barDir val="col"/>
        <c:grouping val="clustered"/>
        <c:varyColors val="0"/>
        <c:ser>
          <c:idx val="1"/>
          <c:order val="0"/>
          <c:tx>
            <c:strRef>
              <c:f>'Trending Charts'!$B$4</c:f>
              <c:strCache>
                <c:ptCount val="1"/>
                <c:pt idx="0">
                  <c:v>DIO</c:v>
                </c:pt>
              </c:strCache>
            </c:strRef>
          </c:tx>
          <c:spPr>
            <a:solidFill>
              <a:srgbClr val="002B49"/>
            </a:solidFill>
            <a:effectLst>
              <a:outerShdw blurRad="50800" dist="38100" dir="2700000" algn="ctr" rotWithShape="0">
                <a:srgbClr val="000000">
                  <a:alpha val="40000"/>
                </a:srgbClr>
              </a:outerShdw>
            </a:effectLst>
          </c:spPr>
          <c:invertIfNegative val="0"/>
          <c:dPt>
            <c:idx val="0"/>
            <c:invertIfNegative val="0"/>
            <c:bubble3D val="0"/>
            <c:spPr>
              <a:solidFill>
                <a:srgbClr val="002B49"/>
              </a:solidFill>
              <a:effectLst>
                <a:outerShdw blurRad="50800" dist="38100" dir="2700000" algn="ctr" rotWithShape="0">
                  <a:srgbClr val="000000">
                    <a:alpha val="40000"/>
                  </a:srgbClr>
                </a:outerShdw>
              </a:effectLst>
            </c:spPr>
            <c:extLst>
              <c:ext xmlns:c16="http://schemas.microsoft.com/office/drawing/2014/chart" uri="{C3380CC4-5D6E-409C-BE32-E72D297353CC}">
                <c16:uniqueId val="{00000001-104F-4175-89B0-E3D21B2AE712}"/>
              </c:ext>
            </c:extLst>
          </c:dPt>
          <c:dLbls>
            <c:dLbl>
              <c:idx val="0"/>
              <c:layout>
                <c:manualLayout>
                  <c:x val="0"/>
                  <c:y val="0.11111111111111116"/>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104F-4175-89B0-E3D21B2AE712}"/>
                </c:ext>
              </c:extLst>
            </c:dLbl>
            <c:dLbl>
              <c:idx val="1"/>
              <c:layout>
                <c:manualLayout>
                  <c:x val="0"/>
                  <c:y val="0.11111111111111106"/>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104F-4175-89B0-E3D21B2AE712}"/>
                </c:ext>
              </c:extLst>
            </c:dLbl>
            <c:dLbl>
              <c:idx val="2"/>
              <c:layout>
                <c:manualLayout>
                  <c:x val="3.472222222222222E-3"/>
                  <c:y val="0.11111111111111101"/>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04F-4175-89B0-E3D21B2AE712}"/>
                </c:ext>
              </c:extLst>
            </c:dLbl>
            <c:dLbl>
              <c:idx val="3"/>
              <c:layout>
                <c:manualLayout>
                  <c:x val="-6.3656672040099962E-17"/>
                  <c:y val="0.1166666666666666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104F-4175-89B0-E3D21B2AE712}"/>
                </c:ext>
              </c:extLst>
            </c:dLbl>
            <c:dLbl>
              <c:idx val="4"/>
              <c:layout>
                <c:manualLayout>
                  <c:x val="-3.4722222222223495E-3"/>
                  <c:y val="0.10555555555555556"/>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104F-4175-89B0-E3D21B2AE712}"/>
                </c:ext>
              </c:extLst>
            </c:dLbl>
            <c:dLbl>
              <c:idx val="5"/>
              <c:layout>
                <c:manualLayout>
                  <c:x val="-6.9444444444445716E-3"/>
                  <c:y val="0.11111111111111106"/>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104F-4175-89B0-E3D21B2AE712}"/>
                </c:ext>
              </c:extLst>
            </c:dLbl>
            <c:spPr>
              <a:noFill/>
              <a:ln>
                <a:noFill/>
              </a:ln>
              <a:effectLst/>
            </c:spPr>
            <c:txPr>
              <a:bodyPr wrap="square" lIns="38100" tIns="19050" rIns="38100" bIns="19050" anchor="ctr">
                <a:spAutoFit/>
              </a:bodyPr>
              <a:lstStyle/>
              <a:p>
                <a:pPr>
                  <a:defRPr b="1">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'Trending Charts'!$C$2:$H$2</c:f>
              <c:numCache>
                <c:formatCode>General</c:formatCode>
                <c:ptCount val="6"/>
                <c:pt idx="0">
                  <c:v>2011</c:v>
                </c:pt>
                <c:pt idx="1">
                  <c:v>2012</c:v>
                </c:pt>
                <c:pt idx="2">
                  <c:v>2013</c:v>
                </c:pt>
                <c:pt idx="3">
                  <c:v>2014</c:v>
                </c:pt>
                <c:pt idx="4">
                  <c:v>2015</c:v>
                </c:pt>
                <c:pt idx="5">
                  <c:v>2016</c:v>
                </c:pt>
              </c:numCache>
            </c:numRef>
          </c:cat>
          <c:val>
            <c:numRef>
              <c:f>'Trending Charts'!$C$4:$H$4</c:f>
              <c:numCache>
                <c:formatCode>0</c:formatCode>
                <c:ptCount val="6"/>
                <c:pt idx="0">
                  <c:v>35.240025000000003</c:v>
                </c:pt>
                <c:pt idx="1">
                  <c:v>40.506425</c:v>
                </c:pt>
                <c:pt idx="2">
                  <c:v>35.935164999999998</c:v>
                </c:pt>
                <c:pt idx="3">
                  <c:v>46.149325000000005</c:v>
                </c:pt>
                <c:pt idx="4">
                  <c:v>46.495525000000001</c:v>
                </c:pt>
                <c:pt idx="5">
                  <c:v>50.404970000000006</c:v>
                </c:pt>
              </c:numCache>
            </c:numRef>
          </c:val>
          <c:extLst>
            <c:ext xmlns:c16="http://schemas.microsoft.com/office/drawing/2014/chart" uri="{C3380CC4-5D6E-409C-BE32-E72D297353CC}">
              <c16:uniqueId val="{00000007-104F-4175-89B0-E3D21B2AE712}"/>
            </c:ext>
          </c:extLst>
        </c:ser>
        <c:dLbls>
          <c:showLegendKey val="0"/>
          <c:showVal val="0"/>
          <c:showCatName val="0"/>
          <c:showSerName val="0"/>
          <c:showPercent val="0"/>
          <c:showBubbleSize val="0"/>
        </c:dLbls>
        <c:gapWidth val="71"/>
        <c:axId val="344344304"/>
        <c:axId val="344342992"/>
      </c:barChart>
      <c:lineChart>
        <c:grouping val="standard"/>
        <c:varyColors val="0"/>
        <c:ser>
          <c:idx val="0"/>
          <c:order val="1"/>
          <c:tx>
            <c:strRef>
              <c:f>'Trending Charts'!$C$14</c:f>
              <c:strCache>
                <c:ptCount val="1"/>
                <c:pt idx="0">
                  <c:v>Client</c:v>
                </c:pt>
              </c:strCache>
            </c:strRef>
          </c:tx>
          <c:spPr>
            <a:ln>
              <a:solidFill>
                <a:srgbClr val="7030A0"/>
              </a:solidFill>
            </a:ln>
          </c:spPr>
          <c:marker>
            <c:symbol val="none"/>
          </c:marker>
          <c:dLbls>
            <c:dLbl>
              <c:idx val="0"/>
              <c:layout>
                <c:manualLayout>
                  <c:x val="-4.5138888888888888E-2"/>
                  <c:y val="3.333333333333333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104F-4175-89B0-E3D21B2AE712}"/>
                </c:ext>
              </c:extLst>
            </c:dLbl>
            <c:dLbl>
              <c:idx val="1"/>
              <c:layout>
                <c:manualLayout>
                  <c:x val="-3.4722222222222252E-2"/>
                  <c:y val="4.444444444444444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104F-4175-89B0-E3D21B2AE712}"/>
                </c:ext>
              </c:extLst>
            </c:dLbl>
            <c:dLbl>
              <c:idx val="2"/>
              <c:layout>
                <c:manualLayout>
                  <c:x val="-2.4305555555555618E-2"/>
                  <c:y val="-5.555555555555555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104F-4175-89B0-E3D21B2AE712}"/>
                </c:ext>
              </c:extLst>
            </c:dLbl>
            <c:dLbl>
              <c:idx val="3"/>
              <c:layout>
                <c:manualLayout>
                  <c:x val="-4.1666666666666734E-2"/>
                  <c:y val="0.05"/>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104F-4175-89B0-E3D21B2AE712}"/>
                </c:ext>
              </c:extLst>
            </c:dLbl>
            <c:dLbl>
              <c:idx val="4"/>
              <c:layout>
                <c:manualLayout>
                  <c:x val="-4.8611111111111112E-2"/>
                  <c:y val="7.222222222222221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104F-4175-89B0-E3D21B2AE712}"/>
                </c:ext>
              </c:extLst>
            </c:dLbl>
            <c:dLbl>
              <c:idx val="5"/>
              <c:layout>
                <c:manualLayout>
                  <c:x val="-4.1666666666666796E-2"/>
                  <c:y val="8.888888888888878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104F-4175-89B0-E3D21B2AE712}"/>
                </c:ext>
              </c:extLst>
            </c:dLbl>
            <c:spPr>
              <a:noFill/>
              <a:ln>
                <a:noFill/>
              </a:ln>
              <a:effectLst/>
            </c:spPr>
            <c:txPr>
              <a:bodyPr wrap="square" lIns="38100" tIns="19050" rIns="38100" bIns="19050" anchor="ctr">
                <a:spAutoFit/>
              </a:bodyPr>
              <a:lstStyle/>
              <a:p>
                <a:pPr>
                  <a:defRPr b="0">
                    <a:solidFill>
                      <a:sysClr val="windowText" lastClr="000000"/>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'Trending Charts'!$C$2:$H$2</c:f>
              <c:numCache>
                <c:formatCode>General</c:formatCode>
                <c:ptCount val="6"/>
                <c:pt idx="0">
                  <c:v>2011</c:v>
                </c:pt>
                <c:pt idx="1">
                  <c:v>2012</c:v>
                </c:pt>
                <c:pt idx="2">
                  <c:v>2013</c:v>
                </c:pt>
                <c:pt idx="3">
                  <c:v>2014</c:v>
                </c:pt>
                <c:pt idx="4">
                  <c:v>2015</c:v>
                </c:pt>
                <c:pt idx="5">
                  <c:v>2016</c:v>
                </c:pt>
              </c:numCache>
            </c:numRef>
          </c:cat>
          <c:val>
            <c:numRef>
              <c:f>'Trending Charts'!$D$17:$I$17</c:f>
              <c:numCache>
                <c:formatCode>General</c:formatCode>
                <c:ptCount val="6"/>
              </c:numCache>
            </c:numRef>
          </c:val>
          <c:smooth val="0"/>
          <c:extLst>
            <c:ext xmlns:c16="http://schemas.microsoft.com/office/drawing/2014/chart" uri="{C3380CC4-5D6E-409C-BE32-E72D297353CC}">
              <c16:uniqueId val="{0000000E-104F-4175-89B0-E3D21B2AE712}"/>
            </c:ext>
          </c:extLst>
        </c:ser>
        <c:dLbls>
          <c:showLegendKey val="0"/>
          <c:showVal val="0"/>
          <c:showCatName val="0"/>
          <c:showSerName val="0"/>
          <c:showPercent val="0"/>
          <c:showBubbleSize val="0"/>
        </c:dLbls>
        <c:marker val="1"/>
        <c:smooth val="0"/>
        <c:axId val="539282048"/>
        <c:axId val="558567808"/>
      </c:lineChart>
      <c:catAx>
        <c:axId val="539282048"/>
        <c:scaling>
          <c:orientation val="minMax"/>
        </c:scaling>
        <c:delete val="0"/>
        <c:axPos val="b"/>
        <c:numFmt formatCode="General" sourceLinked="1"/>
        <c:majorTickMark val="out"/>
        <c:minorTickMark val="none"/>
        <c:tickLblPos val="nextTo"/>
        <c:txPr>
          <a:bodyPr/>
          <a:lstStyle/>
          <a:p>
            <a:pPr>
              <a:defRPr b="1"/>
            </a:pPr>
            <a:endParaRPr lang="en-US"/>
          </a:p>
        </c:txPr>
        <c:crossAx val="558567808"/>
        <c:crosses val="autoZero"/>
        <c:auto val="1"/>
        <c:lblAlgn val="ctr"/>
        <c:lblOffset val="100"/>
        <c:noMultiLvlLbl val="0"/>
      </c:catAx>
      <c:valAx>
        <c:axId val="558567808"/>
        <c:scaling>
          <c:orientation val="minMax"/>
        </c:scaling>
        <c:delete val="1"/>
        <c:axPos val="l"/>
        <c:numFmt formatCode="General" sourceLinked="1"/>
        <c:majorTickMark val="out"/>
        <c:minorTickMark val="none"/>
        <c:tickLblPos val="nextTo"/>
        <c:crossAx val="539282048"/>
        <c:crosses val="autoZero"/>
        <c:crossBetween val="between"/>
      </c:valAx>
      <c:valAx>
        <c:axId val="344342992"/>
        <c:scaling>
          <c:orientation val="minMax"/>
        </c:scaling>
        <c:delete val="1"/>
        <c:axPos val="r"/>
        <c:numFmt formatCode="0" sourceLinked="1"/>
        <c:majorTickMark val="out"/>
        <c:minorTickMark val="none"/>
        <c:tickLblPos val="nextTo"/>
        <c:crossAx val="344344304"/>
        <c:crosses val="max"/>
        <c:crossBetween val="between"/>
      </c:valAx>
      <c:catAx>
        <c:axId val="344344304"/>
        <c:scaling>
          <c:orientation val="minMax"/>
        </c:scaling>
        <c:delete val="1"/>
        <c:axPos val="b"/>
        <c:numFmt formatCode="General" sourceLinked="1"/>
        <c:majorTickMark val="out"/>
        <c:minorTickMark val="none"/>
        <c:tickLblPos val="nextTo"/>
        <c:crossAx val="344342992"/>
        <c:crosses val="autoZero"/>
        <c:auto val="1"/>
        <c:lblAlgn val="ctr"/>
        <c:lblOffset val="100"/>
        <c:noMultiLvlLbl val="0"/>
      </c:catAx>
    </c:plotArea>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00">
                <a:solidFill>
                  <a:schemeClr val="tx1"/>
                </a:solidFill>
              </a:defRPr>
            </a:pPr>
            <a:r>
              <a:rPr lang="en-US" sz="1200" dirty="0">
                <a:solidFill>
                  <a:schemeClr val="tx1"/>
                </a:solidFill>
              </a:rPr>
              <a:t>DSO </a:t>
            </a:r>
            <a:r>
              <a:rPr lang="en-US" sz="1200" baseline="0" dirty="0">
                <a:solidFill>
                  <a:schemeClr val="tx1"/>
                </a:solidFill>
              </a:rPr>
              <a:t>Trending*</a:t>
            </a:r>
            <a:endParaRPr lang="en-US" sz="1200" dirty="0">
              <a:solidFill>
                <a:schemeClr val="tx1"/>
              </a:solidFill>
            </a:endParaRPr>
          </a:p>
        </c:rich>
      </c:tx>
      <c:layout>
        <c:manualLayout>
          <c:xMode val="edge"/>
          <c:yMode val="edge"/>
          <c:x val="1.8471128608924107E-3"/>
          <c:y val="4.6296296296296294E-3"/>
        </c:manualLayout>
      </c:layout>
      <c:overlay val="1"/>
    </c:title>
    <c:autoTitleDeleted val="0"/>
    <c:plotArea>
      <c:layout>
        <c:manualLayout>
          <c:layoutTarget val="inner"/>
          <c:xMode val="edge"/>
          <c:yMode val="edge"/>
          <c:x val="6.8657042869641281E-3"/>
          <c:y val="0.13518503937007875"/>
          <c:w val="0.94460183111370544"/>
          <c:h val="0.75439049285505977"/>
        </c:manualLayout>
      </c:layout>
      <c:barChart>
        <c:barDir val="col"/>
        <c:grouping val="clustered"/>
        <c:varyColors val="0"/>
        <c:ser>
          <c:idx val="1"/>
          <c:order val="0"/>
          <c:tx>
            <c:strRef>
              <c:f>'Trending Charts'!$B$3</c:f>
              <c:strCache>
                <c:ptCount val="1"/>
                <c:pt idx="0">
                  <c:v>DSO</c:v>
                </c:pt>
              </c:strCache>
            </c:strRef>
          </c:tx>
          <c:spPr>
            <a:solidFill>
              <a:srgbClr val="002B49"/>
            </a:solidFill>
            <a:effectLst>
              <a:outerShdw blurRad="50800" dist="38100" dir="2700000" algn="ctr" rotWithShape="0">
                <a:srgbClr val="000000">
                  <a:alpha val="40000"/>
                </a:srgbClr>
              </a:outerShdw>
            </a:effectLst>
          </c:spPr>
          <c:invertIfNegative val="0"/>
          <c:dPt>
            <c:idx val="0"/>
            <c:invertIfNegative val="0"/>
            <c:bubble3D val="0"/>
            <c:spPr>
              <a:solidFill>
                <a:srgbClr val="002B49"/>
              </a:solidFill>
              <a:effectLst>
                <a:outerShdw blurRad="50800" dist="38100" dir="2700000" algn="ctr" rotWithShape="0">
                  <a:srgbClr val="000000">
                    <a:alpha val="40000"/>
                  </a:srgbClr>
                </a:outerShdw>
              </a:effectLst>
            </c:spPr>
            <c:extLst>
              <c:ext xmlns:c16="http://schemas.microsoft.com/office/drawing/2014/chart" uri="{C3380CC4-5D6E-409C-BE32-E72D297353CC}">
                <c16:uniqueId val="{00000001-3146-48B1-B0DB-EF9574831862}"/>
              </c:ext>
            </c:extLst>
          </c:dPt>
          <c:dLbls>
            <c:dLbl>
              <c:idx val="0"/>
              <c:layout>
                <c:manualLayout>
                  <c:x val="0"/>
                  <c:y val="0.1166666666666666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146-48B1-B0DB-EF9574831862}"/>
                </c:ext>
              </c:extLst>
            </c:dLbl>
            <c:dLbl>
              <c:idx val="1"/>
              <c:layout>
                <c:manualLayout>
                  <c:x val="-3.4722222222221904E-3"/>
                  <c:y val="0.10555555555555556"/>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3146-48B1-B0DB-EF9574831862}"/>
                </c:ext>
              </c:extLst>
            </c:dLbl>
            <c:dLbl>
              <c:idx val="2"/>
              <c:layout>
                <c:manualLayout>
                  <c:x val="0"/>
                  <c:y val="0.1166666666666666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3146-48B1-B0DB-EF9574831862}"/>
                </c:ext>
              </c:extLst>
            </c:dLbl>
            <c:dLbl>
              <c:idx val="3"/>
              <c:layout>
                <c:manualLayout>
                  <c:x val="0"/>
                  <c:y val="0.1166666666666666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3146-48B1-B0DB-EF9574831862}"/>
                </c:ext>
              </c:extLst>
            </c:dLbl>
            <c:dLbl>
              <c:idx val="4"/>
              <c:layout>
                <c:manualLayout>
                  <c:x val="0"/>
                  <c:y val="0.11111111111111106"/>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3146-48B1-B0DB-EF9574831862}"/>
                </c:ext>
              </c:extLst>
            </c:dLbl>
            <c:dLbl>
              <c:idx val="5"/>
              <c:layout>
                <c:manualLayout>
                  <c:x val="3.472222222222095E-3"/>
                  <c:y val="0.11666666666666661"/>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3146-48B1-B0DB-EF9574831862}"/>
                </c:ext>
              </c:extLst>
            </c:dLbl>
            <c:spPr>
              <a:noFill/>
              <a:ln>
                <a:noFill/>
              </a:ln>
              <a:effectLst/>
            </c:spPr>
            <c:txPr>
              <a:bodyPr wrap="square" lIns="38100" tIns="19050" rIns="38100" bIns="19050" anchor="ctr">
                <a:spAutoFit/>
              </a:bodyPr>
              <a:lstStyle/>
              <a:p>
                <a:pPr>
                  <a:defRPr b="1">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'Trending Charts'!$C$2:$H$2</c:f>
              <c:numCache>
                <c:formatCode>General</c:formatCode>
                <c:ptCount val="6"/>
                <c:pt idx="0">
                  <c:v>2011</c:v>
                </c:pt>
                <c:pt idx="1">
                  <c:v>2012</c:v>
                </c:pt>
                <c:pt idx="2">
                  <c:v>2013</c:v>
                </c:pt>
                <c:pt idx="3">
                  <c:v>2014</c:v>
                </c:pt>
                <c:pt idx="4">
                  <c:v>2015</c:v>
                </c:pt>
                <c:pt idx="5">
                  <c:v>2016</c:v>
                </c:pt>
              </c:numCache>
            </c:numRef>
          </c:cat>
          <c:val>
            <c:numRef>
              <c:f>'Trending Charts'!$C$3:$H$3</c:f>
              <c:numCache>
                <c:formatCode>0</c:formatCode>
                <c:ptCount val="6"/>
                <c:pt idx="0">
                  <c:v>52.975189999999998</c:v>
                </c:pt>
                <c:pt idx="1">
                  <c:v>49.392335000000003</c:v>
                </c:pt>
                <c:pt idx="2">
                  <c:v>60.073345000000003</c:v>
                </c:pt>
                <c:pt idx="3">
                  <c:v>64.758119999999991</c:v>
                </c:pt>
                <c:pt idx="4">
                  <c:v>61.016139999999993</c:v>
                </c:pt>
                <c:pt idx="5">
                  <c:v>63.904870000000003</c:v>
                </c:pt>
              </c:numCache>
            </c:numRef>
          </c:val>
          <c:extLst>
            <c:ext xmlns:c16="http://schemas.microsoft.com/office/drawing/2014/chart" uri="{C3380CC4-5D6E-409C-BE32-E72D297353CC}">
              <c16:uniqueId val="{00000007-3146-48B1-B0DB-EF9574831862}"/>
            </c:ext>
          </c:extLst>
        </c:ser>
        <c:dLbls>
          <c:showLegendKey val="0"/>
          <c:showVal val="0"/>
          <c:showCatName val="0"/>
          <c:showSerName val="0"/>
          <c:showPercent val="0"/>
          <c:showBubbleSize val="0"/>
        </c:dLbls>
        <c:gapWidth val="71"/>
        <c:axId val="344344304"/>
        <c:axId val="344342992"/>
      </c:barChart>
      <c:lineChart>
        <c:grouping val="standard"/>
        <c:varyColors val="0"/>
        <c:ser>
          <c:idx val="0"/>
          <c:order val="1"/>
          <c:tx>
            <c:v>TED</c:v>
          </c:tx>
          <c:spPr>
            <a:ln>
              <a:solidFill>
                <a:srgbClr val="7030A0"/>
              </a:solidFill>
            </a:ln>
          </c:spPr>
          <c:marker>
            <c:symbol val="none"/>
          </c:marker>
          <c:dLbls>
            <c:dLbl>
              <c:idx val="0"/>
              <c:layout>
                <c:manualLayout>
                  <c:x val="-3.4722222222222224E-2"/>
                  <c:y val="-5.0000000000000024E-2"/>
                </c:manualLayout>
              </c:layout>
              <c:spPr>
                <a:noFill/>
                <a:ln>
                  <a:noFill/>
                </a:ln>
                <a:effectLst/>
              </c:spPr>
              <c:txPr>
                <a:bodyPr wrap="square" lIns="38100" tIns="19050" rIns="38100" bIns="19050" anchor="ctr">
                  <a:spAutoFit/>
                </a:bodyPr>
                <a:lstStyle/>
                <a:p>
                  <a:pPr>
                    <a:defRPr b="1"/>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3146-48B1-B0DB-EF9574831862}"/>
                </c:ext>
              </c:extLst>
            </c:dLbl>
            <c:dLbl>
              <c:idx val="1"/>
              <c:layout>
                <c:manualLayout>
                  <c:x val="-4.5138888888888923E-2"/>
                  <c:y val="-5.5555555555555552E-2"/>
                </c:manualLayout>
              </c:layout>
              <c:spPr>
                <a:noFill/>
                <a:ln>
                  <a:noFill/>
                </a:ln>
                <a:effectLst/>
              </c:spPr>
              <c:txPr>
                <a:bodyPr wrap="square" lIns="38100" tIns="19050" rIns="38100" bIns="19050" anchor="ctr">
                  <a:spAutoFit/>
                </a:bodyPr>
                <a:lstStyle/>
                <a:p>
                  <a:pPr>
                    <a:defRPr b="1"/>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3146-48B1-B0DB-EF9574831862}"/>
                </c:ext>
              </c:extLst>
            </c:dLbl>
            <c:dLbl>
              <c:idx val="2"/>
              <c:layout>
                <c:manualLayout>
                  <c:x val="-4.8611111111111112E-2"/>
                  <c:y val="-6.1111111111111109E-2"/>
                </c:manualLayout>
              </c:layout>
              <c:spPr>
                <a:noFill/>
                <a:ln>
                  <a:noFill/>
                </a:ln>
                <a:effectLst/>
              </c:spPr>
              <c:txPr>
                <a:bodyPr wrap="square" lIns="38100" tIns="19050" rIns="38100" bIns="19050" anchor="ctr">
                  <a:spAutoFit/>
                </a:bodyPr>
                <a:lstStyle/>
                <a:p>
                  <a:pPr>
                    <a:defRPr b="1"/>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3146-48B1-B0DB-EF9574831862}"/>
                </c:ext>
              </c:extLst>
            </c:dLbl>
            <c:dLbl>
              <c:idx val="3"/>
              <c:layout>
                <c:manualLayout>
                  <c:x val="-4.1666666666666734E-2"/>
                  <c:y val="-7.222222222222221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3146-48B1-B0DB-EF9574831862}"/>
                </c:ext>
              </c:extLst>
            </c:dLbl>
            <c:dLbl>
              <c:idx val="4"/>
              <c:layout>
                <c:manualLayout>
                  <c:x val="-5.2083333333333336E-2"/>
                  <c:y val="-7.2222222222222243E-2"/>
                </c:manualLayout>
              </c:layout>
              <c:spPr>
                <a:noFill/>
                <a:ln>
                  <a:noFill/>
                </a:ln>
                <a:effectLst/>
              </c:spPr>
              <c:txPr>
                <a:bodyPr wrap="square" lIns="38100" tIns="19050" rIns="38100" bIns="19050" anchor="ctr">
                  <a:spAutoFit/>
                </a:bodyPr>
                <a:lstStyle/>
                <a:p>
                  <a:pPr>
                    <a:defRPr b="1">
                      <a:solidFill>
                        <a:sysClr val="windowText" lastClr="000000"/>
                      </a:solidFill>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3146-48B1-B0DB-EF9574831862}"/>
                </c:ext>
              </c:extLst>
            </c:dLbl>
            <c:dLbl>
              <c:idx val="5"/>
              <c:layout>
                <c:manualLayout>
                  <c:x val="-5.2083333333333461E-2"/>
                  <c:y val="-6.1111111111111137E-2"/>
                </c:manualLayout>
              </c:layout>
              <c:spPr>
                <a:noFill/>
                <a:ln>
                  <a:noFill/>
                </a:ln>
                <a:effectLst/>
              </c:spPr>
              <c:txPr>
                <a:bodyPr wrap="square" lIns="38100" tIns="19050" rIns="38100" bIns="19050" anchor="ctr">
                  <a:spAutoFit/>
                </a:bodyPr>
                <a:lstStyle/>
                <a:p>
                  <a:pPr>
                    <a:defRPr b="1">
                      <a:solidFill>
                        <a:sysClr val="windowText" lastClr="000000"/>
                      </a:solidFill>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3146-48B1-B0DB-EF9574831862}"/>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'Trending Charts'!$C$2:$H$2</c:f>
              <c:numCache>
                <c:formatCode>General</c:formatCode>
                <c:ptCount val="6"/>
                <c:pt idx="0">
                  <c:v>2011</c:v>
                </c:pt>
                <c:pt idx="1">
                  <c:v>2012</c:v>
                </c:pt>
                <c:pt idx="2">
                  <c:v>2013</c:v>
                </c:pt>
                <c:pt idx="3">
                  <c:v>2014</c:v>
                </c:pt>
                <c:pt idx="4">
                  <c:v>2015</c:v>
                </c:pt>
                <c:pt idx="5">
                  <c:v>2016</c:v>
                </c:pt>
              </c:numCache>
            </c:numRef>
          </c:cat>
          <c:val>
            <c:numRef>
              <c:f>'Trending Charts'!$D$16:$I$16</c:f>
              <c:numCache>
                <c:formatCode>General</c:formatCode>
                <c:ptCount val="6"/>
              </c:numCache>
            </c:numRef>
          </c:val>
          <c:smooth val="0"/>
          <c:extLst>
            <c:ext xmlns:c16="http://schemas.microsoft.com/office/drawing/2014/chart" uri="{C3380CC4-5D6E-409C-BE32-E72D297353CC}">
              <c16:uniqueId val="{0000000E-3146-48B1-B0DB-EF9574831862}"/>
            </c:ext>
          </c:extLst>
        </c:ser>
        <c:dLbls>
          <c:showLegendKey val="0"/>
          <c:showVal val="0"/>
          <c:showCatName val="0"/>
          <c:showSerName val="0"/>
          <c:showPercent val="0"/>
          <c:showBubbleSize val="0"/>
        </c:dLbls>
        <c:marker val="1"/>
        <c:smooth val="0"/>
        <c:axId val="539282048"/>
        <c:axId val="558567808"/>
      </c:lineChart>
      <c:catAx>
        <c:axId val="539282048"/>
        <c:scaling>
          <c:orientation val="minMax"/>
        </c:scaling>
        <c:delete val="0"/>
        <c:axPos val="b"/>
        <c:numFmt formatCode="General" sourceLinked="1"/>
        <c:majorTickMark val="out"/>
        <c:minorTickMark val="none"/>
        <c:tickLblPos val="nextTo"/>
        <c:txPr>
          <a:bodyPr/>
          <a:lstStyle/>
          <a:p>
            <a:pPr>
              <a:defRPr b="1"/>
            </a:pPr>
            <a:endParaRPr lang="en-US"/>
          </a:p>
        </c:txPr>
        <c:crossAx val="558567808"/>
        <c:crosses val="autoZero"/>
        <c:auto val="1"/>
        <c:lblAlgn val="ctr"/>
        <c:lblOffset val="100"/>
        <c:noMultiLvlLbl val="0"/>
      </c:catAx>
      <c:valAx>
        <c:axId val="558567808"/>
        <c:scaling>
          <c:orientation val="minMax"/>
        </c:scaling>
        <c:delete val="1"/>
        <c:axPos val="l"/>
        <c:numFmt formatCode="General" sourceLinked="1"/>
        <c:majorTickMark val="out"/>
        <c:minorTickMark val="none"/>
        <c:tickLblPos val="nextTo"/>
        <c:crossAx val="539282048"/>
        <c:crosses val="autoZero"/>
        <c:crossBetween val="between"/>
      </c:valAx>
      <c:valAx>
        <c:axId val="344342992"/>
        <c:scaling>
          <c:orientation val="minMax"/>
        </c:scaling>
        <c:delete val="1"/>
        <c:axPos val="r"/>
        <c:numFmt formatCode="0" sourceLinked="1"/>
        <c:majorTickMark val="out"/>
        <c:minorTickMark val="none"/>
        <c:tickLblPos val="nextTo"/>
        <c:crossAx val="344344304"/>
        <c:crosses val="max"/>
        <c:crossBetween val="between"/>
      </c:valAx>
      <c:catAx>
        <c:axId val="344344304"/>
        <c:scaling>
          <c:orientation val="minMax"/>
        </c:scaling>
        <c:delete val="1"/>
        <c:axPos val="b"/>
        <c:numFmt formatCode="General" sourceLinked="1"/>
        <c:majorTickMark val="out"/>
        <c:minorTickMark val="none"/>
        <c:tickLblPos val="nextTo"/>
        <c:crossAx val="344342992"/>
        <c:crosses val="autoZero"/>
        <c:auto val="1"/>
        <c:lblAlgn val="ctr"/>
        <c:lblOffset val="100"/>
        <c:noMultiLvlLbl val="0"/>
      </c:catAx>
    </c:plotArea>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00">
                <a:solidFill>
                  <a:srgbClr val="646464"/>
                </a:solidFill>
                <a:effectLst/>
              </a:defRPr>
            </a:pPr>
            <a:r>
              <a:rPr lang="en-US" sz="1200" dirty="0">
                <a:solidFill>
                  <a:srgbClr val="646464"/>
                </a:solidFill>
                <a:effectLst/>
              </a:rPr>
              <a:t>Cash</a:t>
            </a:r>
            <a:r>
              <a:rPr lang="en-US" sz="1200" baseline="0" dirty="0">
                <a:solidFill>
                  <a:srgbClr val="646464"/>
                </a:solidFill>
                <a:effectLst/>
              </a:rPr>
              <a:t> Conversion Cycle</a:t>
            </a:r>
            <a:endParaRPr lang="en-US" sz="1200" dirty="0">
              <a:solidFill>
                <a:srgbClr val="646464"/>
              </a:solidFill>
              <a:effectLst/>
            </a:endParaRPr>
          </a:p>
        </c:rich>
      </c:tx>
      <c:layout>
        <c:manualLayout>
          <c:xMode val="edge"/>
          <c:yMode val="edge"/>
          <c:x val="0.24366178186060075"/>
          <c:y val="0"/>
        </c:manualLayout>
      </c:layout>
      <c:overlay val="1"/>
    </c:title>
    <c:autoTitleDeleted val="0"/>
    <c:plotArea>
      <c:layout>
        <c:manualLayout>
          <c:layoutTarget val="inner"/>
          <c:xMode val="edge"/>
          <c:yMode val="edge"/>
          <c:x val="0.2993576698328182"/>
          <c:y val="0.10264349695257205"/>
          <c:w val="0.50006926426460307"/>
          <c:h val="0.8629300770139966"/>
        </c:manualLayout>
      </c:layout>
      <c:barChart>
        <c:barDir val="col"/>
        <c:grouping val="stacked"/>
        <c:varyColors val="0"/>
        <c:ser>
          <c:idx val="0"/>
          <c:order val="0"/>
          <c:tx>
            <c:strRef>
              <c:f>'SG&amp;A Box Plot - Slide 11'!$C$13</c:f>
              <c:strCache>
                <c:ptCount val="1"/>
                <c:pt idx="0">
                  <c:v>Series 1</c:v>
                </c:pt>
              </c:strCache>
            </c:strRef>
          </c:tx>
          <c:invertIfNegative val="0"/>
          <c:dPt>
            <c:idx val="0"/>
            <c:invertIfNegative val="0"/>
            <c:bubble3D val="0"/>
            <c:spPr>
              <a:noFill/>
            </c:spPr>
            <c:extLst>
              <c:ext xmlns:c16="http://schemas.microsoft.com/office/drawing/2014/chart" uri="{C3380CC4-5D6E-409C-BE32-E72D297353CC}">
                <c16:uniqueId val="{00000001-1FE3-43DC-839C-7A2F153DB09B}"/>
              </c:ext>
            </c:extLst>
          </c:dPt>
          <c:cat>
            <c:strRef>
              <c:f>'[56]SG&amp;A Cost as a % of Revenue'!$D$6</c:f>
              <c:strCache>
                <c:ptCount val="1"/>
                <c:pt idx="0">
                  <c:v>Business Services</c:v>
                </c:pt>
              </c:strCache>
            </c:strRef>
          </c:cat>
          <c:val>
            <c:numRef>
              <c:f>'SG&amp;A Box Plot - Slide 11'!$G$13</c:f>
              <c:numCache>
                <c:formatCode>0</c:formatCode>
                <c:ptCount val="1"/>
                <c:pt idx="0">
                  <c:v>0</c:v>
                </c:pt>
              </c:numCache>
            </c:numRef>
          </c:val>
          <c:extLst>
            <c:ext xmlns:c16="http://schemas.microsoft.com/office/drawing/2014/chart" uri="{C3380CC4-5D6E-409C-BE32-E72D297353CC}">
              <c16:uniqueId val="{00000002-1FE3-43DC-839C-7A2F153DB09B}"/>
            </c:ext>
          </c:extLst>
        </c:ser>
        <c:ser>
          <c:idx val="1"/>
          <c:order val="1"/>
          <c:tx>
            <c:strRef>
              <c:f>'SG&amp;A Box Plot - Slide 11'!$C$14</c:f>
              <c:strCache>
                <c:ptCount val="1"/>
                <c:pt idx="0">
                  <c:v>Series 2</c:v>
                </c:pt>
              </c:strCache>
            </c:strRef>
          </c:tx>
          <c:spPr>
            <a:noFill/>
          </c:spPr>
          <c:invertIfNegative val="0"/>
          <c:errBars>
            <c:errBarType val="minus"/>
            <c:errValType val="percentage"/>
            <c:noEndCap val="0"/>
            <c:val val="100"/>
            <c:spPr>
              <a:ln w="19050">
                <a:solidFill>
                  <a:srgbClr val="5E8AB4"/>
                </a:solidFill>
              </a:ln>
              <a:effectLst/>
            </c:spPr>
          </c:errBars>
          <c:cat>
            <c:strRef>
              <c:f>'[56]SG&amp;A Cost as a % of Revenue'!$D$6</c:f>
              <c:strCache>
                <c:ptCount val="1"/>
                <c:pt idx="0">
                  <c:v>Business Services</c:v>
                </c:pt>
              </c:strCache>
            </c:strRef>
          </c:cat>
          <c:val>
            <c:numRef>
              <c:f>'SG&amp;A Box Plot - Slide 11'!$G$14</c:f>
              <c:numCache>
                <c:formatCode>0</c:formatCode>
                <c:ptCount val="1"/>
                <c:pt idx="0">
                  <c:v>28.29918</c:v>
                </c:pt>
              </c:numCache>
            </c:numRef>
          </c:val>
          <c:extLst>
            <c:ext xmlns:c16="http://schemas.microsoft.com/office/drawing/2014/chart" uri="{C3380CC4-5D6E-409C-BE32-E72D297353CC}">
              <c16:uniqueId val="{00000003-1FE3-43DC-839C-7A2F153DB09B}"/>
            </c:ext>
          </c:extLst>
        </c:ser>
        <c:ser>
          <c:idx val="2"/>
          <c:order val="2"/>
          <c:tx>
            <c:strRef>
              <c:f>'SG&amp;A Box Plot - Slide 11'!$C$15</c:f>
              <c:strCache>
                <c:ptCount val="1"/>
                <c:pt idx="0">
                  <c:v>Series 3</c:v>
                </c:pt>
              </c:strCache>
            </c:strRef>
          </c:tx>
          <c:spPr>
            <a:solidFill>
              <a:srgbClr val="29702A"/>
            </a:solidFill>
            <a:effectLst/>
          </c:spPr>
          <c:invertIfNegative val="0"/>
          <c:cat>
            <c:strRef>
              <c:f>'[56]SG&amp;A Cost as a % of Revenue'!$D$6</c:f>
              <c:strCache>
                <c:ptCount val="1"/>
                <c:pt idx="0">
                  <c:v>Business Services</c:v>
                </c:pt>
              </c:strCache>
            </c:strRef>
          </c:cat>
          <c:val>
            <c:numRef>
              <c:f>'SG&amp;A Box Plot - Slide 11'!$G$15</c:f>
              <c:numCache>
                <c:formatCode>0</c:formatCode>
                <c:ptCount val="1"/>
                <c:pt idx="0">
                  <c:v>41.338180000000001</c:v>
                </c:pt>
              </c:numCache>
            </c:numRef>
          </c:val>
          <c:extLst>
            <c:ext xmlns:c16="http://schemas.microsoft.com/office/drawing/2014/chart" uri="{C3380CC4-5D6E-409C-BE32-E72D297353CC}">
              <c16:uniqueId val="{00000004-1FE3-43DC-839C-7A2F153DB09B}"/>
            </c:ext>
          </c:extLst>
        </c:ser>
        <c:ser>
          <c:idx val="3"/>
          <c:order val="3"/>
          <c:tx>
            <c:strRef>
              <c:f>'SG&amp;A Box Plot - Slide 11'!$C$16</c:f>
              <c:strCache>
                <c:ptCount val="1"/>
                <c:pt idx="0">
                  <c:v>Series 4</c:v>
                </c:pt>
              </c:strCache>
            </c:strRef>
          </c:tx>
          <c:spPr>
            <a:solidFill>
              <a:srgbClr val="F9C20A"/>
            </a:solidFill>
            <a:effectLst/>
          </c:spPr>
          <c:invertIfNegative val="0"/>
          <c:errBars>
            <c:errBarType val="plus"/>
            <c:errValType val="cust"/>
            <c:noEndCap val="0"/>
            <c:plus>
              <c:numRef>
                <c:f>'SG&amp;A Box Plot - Slide 11'!$G$17</c:f>
                <c:numCache>
                  <c:formatCode>General</c:formatCode>
                  <c:ptCount val="1"/>
                  <c:pt idx="0">
                    <c:v>33.497502408539361</c:v>
                  </c:pt>
                </c:numCache>
              </c:numRef>
            </c:plus>
            <c:minus>
              <c:numLit>
                <c:formatCode>General</c:formatCode>
                <c:ptCount val="1"/>
                <c:pt idx="0">
                  <c:v>1</c:v>
                </c:pt>
              </c:numLit>
            </c:minus>
            <c:spPr>
              <a:ln w="19050">
                <a:solidFill>
                  <a:srgbClr val="5E8AB4"/>
                </a:solidFill>
              </a:ln>
              <a:effectLst/>
            </c:spPr>
          </c:errBars>
          <c:cat>
            <c:strRef>
              <c:f>'[56]SG&amp;A Cost as a % of Revenue'!$D$6</c:f>
              <c:strCache>
                <c:ptCount val="1"/>
                <c:pt idx="0">
                  <c:v>Business Services</c:v>
                </c:pt>
              </c:strCache>
            </c:strRef>
          </c:cat>
          <c:val>
            <c:numRef>
              <c:f>'SG&amp;A Box Plot - Slide 11'!$G$16</c:f>
              <c:numCache>
                <c:formatCode>0</c:formatCode>
                <c:ptCount val="1"/>
                <c:pt idx="0">
                  <c:v>59.047417591460629</c:v>
                </c:pt>
              </c:numCache>
            </c:numRef>
          </c:val>
          <c:extLst>
            <c:ext xmlns:c16="http://schemas.microsoft.com/office/drawing/2014/chart" uri="{C3380CC4-5D6E-409C-BE32-E72D297353CC}">
              <c16:uniqueId val="{00000005-1FE3-43DC-839C-7A2F153DB09B}"/>
            </c:ext>
          </c:extLst>
        </c:ser>
        <c:dLbls>
          <c:showLegendKey val="0"/>
          <c:showVal val="0"/>
          <c:showCatName val="0"/>
          <c:showSerName val="0"/>
          <c:showPercent val="0"/>
          <c:showBubbleSize val="0"/>
        </c:dLbls>
        <c:gapWidth val="150"/>
        <c:overlap val="100"/>
        <c:axId val="165968896"/>
        <c:axId val="165971072"/>
      </c:barChart>
      <c:lineChart>
        <c:grouping val="standard"/>
        <c:varyColors val="0"/>
        <c:ser>
          <c:idx val="4"/>
          <c:order val="4"/>
          <c:tx>
            <c:strRef>
              <c:f>'SG&amp;A Box Plot - Slide 11'!$C$19</c:f>
              <c:strCache>
                <c:ptCount val="1"/>
                <c:pt idx="0">
                  <c:v>SVP</c:v>
                </c:pt>
              </c:strCache>
            </c:strRef>
          </c:tx>
          <c:spPr>
            <a:ln>
              <a:solidFill>
                <a:srgbClr val="5E8AB4"/>
              </a:solidFill>
            </a:ln>
          </c:spPr>
          <c:marker>
            <c:symbol val="triangle"/>
            <c:size val="10"/>
            <c:spPr>
              <a:solidFill>
                <a:srgbClr val="5E8AB4"/>
              </a:solidFill>
              <a:ln>
                <a:solidFill>
                  <a:srgbClr val="5E8AB4"/>
                </a:solidFill>
              </a:ln>
            </c:spPr>
          </c:marker>
          <c:dLbls>
            <c:dLbl>
              <c:idx val="0"/>
              <c:layout>
                <c:manualLayout>
                  <c:x val="8.7347258675998754E-2"/>
                  <c:y val="-3.4916520851560225E-2"/>
                </c:manualLayout>
              </c:layout>
              <c:tx>
                <c:rich>
                  <a:bodyPr wrap="square" lIns="38100" tIns="19050" rIns="38100" bIns="19050" anchor="ctr">
                    <a:spAutoFit/>
                  </a:bodyPr>
                  <a:lstStyle/>
                  <a:p>
                    <a:pPr>
                      <a:defRPr sz="900" b="1" i="0">
                        <a:solidFill>
                          <a:srgbClr val="646464"/>
                        </a:solidFill>
                        <a:effectLst/>
                      </a:defRPr>
                    </a:pPr>
                    <a:r>
                      <a:rPr lang="en-US" dirty="0">
                        <a:solidFill>
                          <a:srgbClr val="646464"/>
                        </a:solidFill>
                        <a:effectLst/>
                      </a:rPr>
                      <a:t>ABC</a:t>
                    </a:r>
                    <a:r>
                      <a:rPr lang="en-US" baseline="0" dirty="0">
                        <a:solidFill>
                          <a:srgbClr val="646464"/>
                        </a:solidFill>
                        <a:effectLst/>
                      </a:rPr>
                      <a:t>, </a:t>
                    </a:r>
                    <a:fld id="{A1D703B5-AC9E-441F-A85D-85EC0A5A6CF1}" type="VALUE">
                      <a:rPr lang="en-US" baseline="0" smtClean="0">
                        <a:solidFill>
                          <a:srgbClr val="646464"/>
                        </a:solidFill>
                        <a:effectLst/>
                      </a:rPr>
                      <a:pPr>
                        <a:defRPr sz="900" b="1" i="0">
                          <a:solidFill>
                            <a:srgbClr val="646464"/>
                          </a:solidFill>
                          <a:effectLst/>
                        </a:defRPr>
                      </a:pPr>
                      <a:t>[VALUE]</a:t>
                    </a:fld>
                    <a:endParaRPr lang="en-US" baseline="0" dirty="0">
                      <a:solidFill>
                        <a:srgbClr val="646464"/>
                      </a:solidFill>
                      <a:effectLst/>
                    </a:endParaRPr>
                  </a:p>
                </c:rich>
              </c:tx>
              <c:spPr>
                <a:noFill/>
                <a:ln>
                  <a:noFill/>
                </a:ln>
                <a:effectLst/>
              </c:spPr>
              <c:showLegendKey val="0"/>
              <c:showVal val="1"/>
              <c:showCatName val="0"/>
              <c:showSerName val="1"/>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1FE3-43DC-839C-7A2F153DB09B}"/>
                </c:ext>
              </c:extLst>
            </c:dLbl>
            <c:spPr>
              <a:noFill/>
              <a:ln>
                <a:noFill/>
              </a:ln>
              <a:effectLst/>
            </c:spPr>
            <c:txPr>
              <a:bodyPr wrap="square" lIns="38100" tIns="19050" rIns="38100" bIns="19050" anchor="ctr">
                <a:spAutoFit/>
              </a:bodyPr>
              <a:lstStyle/>
              <a:p>
                <a:pPr>
                  <a:defRPr b="1" i="0">
                    <a:solidFill>
                      <a:srgbClr val="646464"/>
                    </a:solidFill>
                    <a:effectLst/>
                  </a:defRPr>
                </a:pPr>
                <a:endParaRPr lang="en-US"/>
              </a:p>
            </c:txPr>
            <c:showLegendKey val="0"/>
            <c:showVal val="1"/>
            <c:showCatName val="0"/>
            <c:showSerName val="1"/>
            <c:showPercent val="0"/>
            <c:showBubbleSize val="0"/>
            <c:showLeaderLines val="0"/>
            <c:extLst>
              <c:ext xmlns:c15="http://schemas.microsoft.com/office/drawing/2012/chart" uri="{CE6537A1-D6FC-4f65-9D91-7224C49458BB}">
                <c15:showLeaderLines val="1"/>
              </c:ext>
            </c:extLst>
          </c:dLbls>
          <c:val>
            <c:numRef>
              <c:f>'SG&amp;A Box Plot - Slide 11'!$G$19</c:f>
              <c:numCache>
                <c:formatCode>0</c:formatCode>
                <c:ptCount val="1"/>
                <c:pt idx="0">
                  <c:v>84.774803198014695</c:v>
                </c:pt>
              </c:numCache>
            </c:numRef>
          </c:val>
          <c:smooth val="0"/>
          <c:extLst>
            <c:ext xmlns:c16="http://schemas.microsoft.com/office/drawing/2014/chart" uri="{C3380CC4-5D6E-409C-BE32-E72D297353CC}">
              <c16:uniqueId val="{00000007-1FE3-43DC-839C-7A2F153DB09B}"/>
            </c:ext>
          </c:extLst>
        </c:ser>
        <c:dLbls>
          <c:showLegendKey val="0"/>
          <c:showVal val="0"/>
          <c:showCatName val="0"/>
          <c:showSerName val="0"/>
          <c:showPercent val="0"/>
          <c:showBubbleSize val="0"/>
        </c:dLbls>
        <c:marker val="1"/>
        <c:smooth val="0"/>
        <c:axId val="165968896"/>
        <c:axId val="165971072"/>
      </c:lineChart>
      <c:catAx>
        <c:axId val="165968896"/>
        <c:scaling>
          <c:orientation val="minMax"/>
        </c:scaling>
        <c:delete val="1"/>
        <c:axPos val="b"/>
        <c:numFmt formatCode="General" sourceLinked="0"/>
        <c:majorTickMark val="out"/>
        <c:minorTickMark val="none"/>
        <c:tickLblPos val="nextTo"/>
        <c:crossAx val="165971072"/>
        <c:crosses val="autoZero"/>
        <c:auto val="1"/>
        <c:lblAlgn val="ctr"/>
        <c:lblOffset val="100"/>
        <c:noMultiLvlLbl val="0"/>
      </c:catAx>
      <c:valAx>
        <c:axId val="165971072"/>
        <c:scaling>
          <c:orientation val="minMax"/>
          <c:max val="170"/>
          <c:min val="-5"/>
        </c:scaling>
        <c:delete val="0"/>
        <c:axPos val="l"/>
        <c:numFmt formatCode="#,##0" sourceLinked="0"/>
        <c:majorTickMark val="out"/>
        <c:minorTickMark val="none"/>
        <c:tickLblPos val="nextTo"/>
        <c:txPr>
          <a:bodyPr/>
          <a:lstStyle/>
          <a:p>
            <a:pPr>
              <a:defRPr sz="1000" b="1"/>
            </a:pPr>
            <a:endParaRPr lang="en-US"/>
          </a:p>
        </c:txPr>
        <c:crossAx val="165968896"/>
        <c:crosses val="autoZero"/>
        <c:crossBetween val="between"/>
      </c:valAx>
      <c:spPr>
        <a:noFill/>
      </c:spPr>
    </c:plotArea>
    <c:plotVisOnly val="1"/>
    <c:dispBlanksAs val="gap"/>
    <c:showDLblsOverMax val="0"/>
  </c:chart>
  <c:spPr>
    <a:noFill/>
  </c:sp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4495475613763334E-2"/>
          <c:y val="5.3652516191760639E-2"/>
          <c:w val="0.95100904877247328"/>
          <c:h val="0.46349177474242165"/>
        </c:manualLayout>
      </c:layout>
      <c:barChart>
        <c:barDir val="col"/>
        <c:grouping val="clustered"/>
        <c:varyColors val="0"/>
        <c:ser>
          <c:idx val="0"/>
          <c:order val="0"/>
          <c:tx>
            <c:strRef>
              <c:f>'ABC WCAP - Slides 13 &amp; 17'!$AR$1</c:f>
              <c:strCache>
                <c:ptCount val="1"/>
                <c:pt idx="0">
                  <c:v>CCC</c:v>
                </c:pt>
              </c:strCache>
            </c:strRef>
          </c:tx>
          <c:spPr>
            <a:solidFill>
              <a:srgbClr val="002B49"/>
            </a:solidFill>
            <a:effectLst/>
          </c:spPr>
          <c:invertIfNegative val="0"/>
          <c:dPt>
            <c:idx val="0"/>
            <c:invertIfNegative val="0"/>
            <c:bubble3D val="0"/>
            <c:extLst>
              <c:ext xmlns:c16="http://schemas.microsoft.com/office/drawing/2014/chart" uri="{C3380CC4-5D6E-409C-BE32-E72D297353CC}">
                <c16:uniqueId val="{00000000-21CC-4906-A338-C21E50861032}"/>
              </c:ext>
            </c:extLst>
          </c:dPt>
          <c:dPt>
            <c:idx val="1"/>
            <c:invertIfNegative val="0"/>
            <c:bubble3D val="0"/>
            <c:extLst>
              <c:ext xmlns:c16="http://schemas.microsoft.com/office/drawing/2014/chart" uri="{C3380CC4-5D6E-409C-BE32-E72D297353CC}">
                <c16:uniqueId val="{00000001-21CC-4906-A338-C21E50861032}"/>
              </c:ext>
            </c:extLst>
          </c:dPt>
          <c:dPt>
            <c:idx val="2"/>
            <c:invertIfNegative val="0"/>
            <c:bubble3D val="0"/>
            <c:extLst>
              <c:ext xmlns:c16="http://schemas.microsoft.com/office/drawing/2014/chart" uri="{C3380CC4-5D6E-409C-BE32-E72D297353CC}">
                <c16:uniqueId val="{00000002-21CC-4906-A338-C21E50861032}"/>
              </c:ext>
            </c:extLst>
          </c:dPt>
          <c:dPt>
            <c:idx val="3"/>
            <c:invertIfNegative val="0"/>
            <c:bubble3D val="0"/>
            <c:extLst>
              <c:ext xmlns:c16="http://schemas.microsoft.com/office/drawing/2014/chart" uri="{C3380CC4-5D6E-409C-BE32-E72D297353CC}">
                <c16:uniqueId val="{00000003-21CC-4906-A338-C21E50861032}"/>
              </c:ext>
            </c:extLst>
          </c:dPt>
          <c:dPt>
            <c:idx val="4"/>
            <c:invertIfNegative val="0"/>
            <c:bubble3D val="0"/>
            <c:extLst>
              <c:ext xmlns:c16="http://schemas.microsoft.com/office/drawing/2014/chart" uri="{C3380CC4-5D6E-409C-BE32-E72D297353CC}">
                <c16:uniqueId val="{00000004-21CC-4906-A338-C21E50861032}"/>
              </c:ext>
            </c:extLst>
          </c:dPt>
          <c:dPt>
            <c:idx val="5"/>
            <c:invertIfNegative val="0"/>
            <c:bubble3D val="0"/>
            <c:extLst>
              <c:ext xmlns:c16="http://schemas.microsoft.com/office/drawing/2014/chart" uri="{C3380CC4-5D6E-409C-BE32-E72D297353CC}">
                <c16:uniqueId val="{00000005-21CC-4906-A338-C21E50861032}"/>
              </c:ext>
            </c:extLst>
          </c:dPt>
          <c:dPt>
            <c:idx val="6"/>
            <c:invertIfNegative val="0"/>
            <c:bubble3D val="0"/>
            <c:extLst>
              <c:ext xmlns:c16="http://schemas.microsoft.com/office/drawing/2014/chart" uri="{C3380CC4-5D6E-409C-BE32-E72D297353CC}">
                <c16:uniqueId val="{00000006-21CC-4906-A338-C21E50861032}"/>
              </c:ext>
            </c:extLst>
          </c:dPt>
          <c:dPt>
            <c:idx val="7"/>
            <c:invertIfNegative val="0"/>
            <c:bubble3D val="0"/>
            <c:spPr>
              <a:solidFill>
                <a:srgbClr val="5E8AB4"/>
              </a:solidFill>
              <a:effectLst/>
            </c:spPr>
            <c:extLst>
              <c:ext xmlns:c16="http://schemas.microsoft.com/office/drawing/2014/chart" uri="{C3380CC4-5D6E-409C-BE32-E72D297353CC}">
                <c16:uniqueId val="{00000008-21CC-4906-A338-C21E50861032}"/>
              </c:ext>
            </c:extLst>
          </c:dPt>
          <c:dPt>
            <c:idx val="8"/>
            <c:invertIfNegative val="0"/>
            <c:bubble3D val="0"/>
            <c:extLst>
              <c:ext xmlns:c16="http://schemas.microsoft.com/office/drawing/2014/chart" uri="{C3380CC4-5D6E-409C-BE32-E72D297353CC}">
                <c16:uniqueId val="{00000009-21CC-4906-A338-C21E50861032}"/>
              </c:ext>
            </c:extLst>
          </c:dPt>
          <c:dPt>
            <c:idx val="9"/>
            <c:invertIfNegative val="0"/>
            <c:bubble3D val="0"/>
            <c:extLst>
              <c:ext xmlns:c16="http://schemas.microsoft.com/office/drawing/2014/chart" uri="{C3380CC4-5D6E-409C-BE32-E72D297353CC}">
                <c16:uniqueId val="{0000000A-21CC-4906-A338-C21E50861032}"/>
              </c:ext>
            </c:extLst>
          </c:dPt>
          <c:dPt>
            <c:idx val="10"/>
            <c:invertIfNegative val="0"/>
            <c:bubble3D val="0"/>
            <c:spPr>
              <a:solidFill>
                <a:srgbClr val="F9C20A"/>
              </a:solidFill>
              <a:effectLst/>
            </c:spPr>
            <c:extLst>
              <c:ext xmlns:c16="http://schemas.microsoft.com/office/drawing/2014/chart" uri="{C3380CC4-5D6E-409C-BE32-E72D297353CC}">
                <c16:uniqueId val="{0000000C-21CC-4906-A338-C21E50861032}"/>
              </c:ext>
            </c:extLst>
          </c:dPt>
          <c:dPt>
            <c:idx val="11"/>
            <c:invertIfNegative val="0"/>
            <c:bubble3D val="0"/>
            <c:extLst>
              <c:ext xmlns:c16="http://schemas.microsoft.com/office/drawing/2014/chart" uri="{C3380CC4-5D6E-409C-BE32-E72D297353CC}">
                <c16:uniqueId val="{0000000D-21CC-4906-A338-C21E50861032}"/>
              </c:ext>
            </c:extLst>
          </c:dPt>
          <c:dPt>
            <c:idx val="12"/>
            <c:invertIfNegative val="0"/>
            <c:bubble3D val="0"/>
            <c:extLst>
              <c:ext xmlns:c16="http://schemas.microsoft.com/office/drawing/2014/chart" uri="{C3380CC4-5D6E-409C-BE32-E72D297353CC}">
                <c16:uniqueId val="{0000000E-21CC-4906-A338-C21E50861032}"/>
              </c:ext>
            </c:extLst>
          </c:dPt>
          <c:dPt>
            <c:idx val="17"/>
            <c:invertIfNegative val="0"/>
            <c:bubble3D val="0"/>
            <c:extLst>
              <c:ext xmlns:c16="http://schemas.microsoft.com/office/drawing/2014/chart" uri="{C3380CC4-5D6E-409C-BE32-E72D297353CC}">
                <c16:uniqueId val="{0000000F-21CC-4906-A338-C21E50861032}"/>
              </c:ext>
            </c:extLst>
          </c:dPt>
          <c:dLbls>
            <c:dLbl>
              <c:idx val="0"/>
              <c:layout>
                <c:manualLayout>
                  <c:x val="5.5642500004381267E-3"/>
                  <c:y val="1.639928632620926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1CC-4906-A338-C21E50861032}"/>
                </c:ext>
              </c:extLst>
            </c:dLbl>
            <c:dLbl>
              <c:idx val="1"/>
              <c:layout>
                <c:manualLayout>
                  <c:x val="-1.275125894737258E-17"/>
                  <c:y val="4.373289598368132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1CC-4906-A338-C21E50861032}"/>
                </c:ext>
              </c:extLst>
            </c:dLbl>
            <c:dLbl>
              <c:idx val="2"/>
              <c:layout>
                <c:manualLayout>
                  <c:x val="2.7819059352584049E-3"/>
                  <c:y val="1.490674091844047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21CC-4906-A338-C21E50861032}"/>
                </c:ext>
              </c:extLst>
            </c:dLbl>
            <c:dLbl>
              <c:idx val="3"/>
              <c:layout>
                <c:manualLayout>
                  <c:x val="2.7821250002190395E-3"/>
                  <c:y val="-3.079615287083685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1CC-4906-A338-C21E50861032}"/>
                </c:ext>
              </c:extLst>
            </c:dLbl>
            <c:dLbl>
              <c:idx val="4"/>
              <c:layout>
                <c:manualLayout>
                  <c:x val="2.7821250002190395E-3"/>
                  <c:y val="-3.0793049045714171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21CC-4906-A338-C21E50861032}"/>
                </c:ext>
              </c:extLst>
            </c:dLbl>
            <c:dLbl>
              <c:idx val="5"/>
              <c:layout>
                <c:manualLayout>
                  <c:x val="2.7821250002190651E-3"/>
                  <c:y val="-7.8837158125302041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21CC-4906-A338-C21E50861032}"/>
                </c:ext>
              </c:extLst>
            </c:dLbl>
            <c:dLbl>
              <c:idx val="9"/>
              <c:layout>
                <c:manualLayout>
                  <c:x val="2.7821250002190651E-3"/>
                  <c:y val="-3.606705268862781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21CC-4906-A338-C21E50861032}"/>
                </c:ext>
              </c:extLst>
            </c:dLbl>
            <c:dLbl>
              <c:idx val="10"/>
              <c:layout>
                <c:manualLayout>
                  <c:x val="0"/>
                  <c:y val="-1.543036687544500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21CC-4906-A338-C21E50861032}"/>
                </c:ext>
              </c:extLst>
            </c:dLbl>
            <c:dLbl>
              <c:idx val="16"/>
              <c:layout>
                <c:manualLayout>
                  <c:x val="-5.5642629807335486E-3"/>
                  <c:y val="9.963648909310465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0-21CC-4906-A338-C21E50861032}"/>
                </c:ext>
              </c:extLst>
            </c:dLbl>
            <c:dLbl>
              <c:idx val="17"/>
              <c:layout>
                <c:manualLayout>
                  <c:x val="2.7723083505419173E-3"/>
                  <c:y val="0.10031866012200669"/>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21CC-4906-A338-C21E50861032}"/>
                </c:ext>
              </c:extLst>
            </c:dLbl>
            <c:dLbl>
              <c:idx val="18"/>
              <c:layout>
                <c:manualLayout>
                  <c:x val="5.5642629807335486E-3"/>
                  <c:y val="0.1040745213041228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1-21CC-4906-A338-C21E50861032}"/>
                </c:ext>
              </c:extLst>
            </c:dLbl>
            <c:dLbl>
              <c:idx val="19"/>
              <c:layout>
                <c:manualLayout>
                  <c:x val="1.1089233402167975E-2"/>
                  <c:y val="0.13087647215644455"/>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2-21CC-4906-A338-C21E50861032}"/>
                </c:ext>
              </c:extLst>
            </c:dLbl>
            <c:dLbl>
              <c:idx val="20"/>
              <c:layout>
                <c:manualLayout>
                  <c:x val="2.7723083505418159E-3"/>
                  <c:y val="0.1471516615177129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21CC-4906-A338-C21E50861032}"/>
                </c:ext>
              </c:extLst>
            </c:dLbl>
            <c:spPr>
              <a:noFill/>
            </c:spPr>
            <c:txPr>
              <a:bodyPr/>
              <a:lstStyle/>
              <a:p>
                <a:pPr>
                  <a:defRPr sz="800" b="0">
                    <a:solidFill>
                      <a:schemeClr val="tx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'ABC WCAP - Slides 13 &amp; 17'!$AQ$2:$AQ$22</c:f>
              <c:strCache>
                <c:ptCount val="21"/>
                <c:pt idx="0">
                  <c:v>Company 4</c:v>
                </c:pt>
                <c:pt idx="1">
                  <c:v>Company 5</c:v>
                </c:pt>
                <c:pt idx="2">
                  <c:v>Company 15</c:v>
                </c:pt>
                <c:pt idx="3">
                  <c:v>Company 13</c:v>
                </c:pt>
                <c:pt idx="4">
                  <c:v>Company 3</c:v>
                </c:pt>
                <c:pt idx="5">
                  <c:v>Company 1</c:v>
                </c:pt>
                <c:pt idx="6">
                  <c:v>Company 16</c:v>
                </c:pt>
                <c:pt idx="7">
                  <c:v>ABC Corp</c:v>
                </c:pt>
                <c:pt idx="8">
                  <c:v>Company 7</c:v>
                </c:pt>
                <c:pt idx="9">
                  <c:v>Company 6</c:v>
                </c:pt>
                <c:pt idx="10">
                  <c:v>Company 20</c:v>
                </c:pt>
                <c:pt idx="11">
                  <c:v>Company 10</c:v>
                </c:pt>
                <c:pt idx="12">
                  <c:v>Company 9</c:v>
                </c:pt>
                <c:pt idx="13">
                  <c:v>Company 2</c:v>
                </c:pt>
                <c:pt idx="14">
                  <c:v>Company 17</c:v>
                </c:pt>
                <c:pt idx="15">
                  <c:v>Company 14</c:v>
                </c:pt>
                <c:pt idx="16">
                  <c:v>Company 18</c:v>
                </c:pt>
                <c:pt idx="17">
                  <c:v>Company 11</c:v>
                </c:pt>
                <c:pt idx="18">
                  <c:v>Company 12</c:v>
                </c:pt>
                <c:pt idx="19">
                  <c:v>Company 8</c:v>
                </c:pt>
                <c:pt idx="20">
                  <c:v>Company 19</c:v>
                </c:pt>
              </c:strCache>
            </c:strRef>
          </c:cat>
          <c:val>
            <c:numRef>
              <c:f>'ABC WCAP - Slides 13 &amp; 17'!$AR$2:$AR$22</c:f>
              <c:numCache>
                <c:formatCode>0</c:formatCode>
                <c:ptCount val="21"/>
                <c:pt idx="0">
                  <c:v>271.89553999999998</c:v>
                </c:pt>
                <c:pt idx="1">
                  <c:v>208.97575000000003</c:v>
                </c:pt>
                <c:pt idx="2">
                  <c:v>162.18227999999999</c:v>
                </c:pt>
                <c:pt idx="3">
                  <c:v>138.06089</c:v>
                </c:pt>
                <c:pt idx="4">
                  <c:v>136.30095999999998</c:v>
                </c:pt>
                <c:pt idx="5">
                  <c:v>128.68477759146063</c:v>
                </c:pt>
                <c:pt idx="6">
                  <c:v>87.679570000000012</c:v>
                </c:pt>
                <c:pt idx="7">
                  <c:v>84.774803198014695</c:v>
                </c:pt>
                <c:pt idx="8">
                  <c:v>81.611050000000006</c:v>
                </c:pt>
                <c:pt idx="9">
                  <c:v>73.034930000000003</c:v>
                </c:pt>
                <c:pt idx="10">
                  <c:v>69.637360000000001</c:v>
                </c:pt>
                <c:pt idx="11">
                  <c:v>44.358089999999997</c:v>
                </c:pt>
                <c:pt idx="12">
                  <c:v>41.287710000000004</c:v>
                </c:pt>
                <c:pt idx="13">
                  <c:v>31.201139999999995</c:v>
                </c:pt>
                <c:pt idx="14">
                  <c:v>29.022609999999986</c:v>
                </c:pt>
                <c:pt idx="15">
                  <c:v>28.29918</c:v>
                </c:pt>
                <c:pt idx="16">
                  <c:v>-8</c:v>
                </c:pt>
                <c:pt idx="17">
                  <c:v>-10.550319999999999</c:v>
                </c:pt>
                <c:pt idx="18">
                  <c:v>-13.654290000000003</c:v>
                </c:pt>
                <c:pt idx="19">
                  <c:v>-41.274189999999976</c:v>
                </c:pt>
                <c:pt idx="20">
                  <c:v>-46</c:v>
                </c:pt>
              </c:numCache>
            </c:numRef>
          </c:val>
          <c:extLst>
            <c:ext xmlns:c16="http://schemas.microsoft.com/office/drawing/2014/chart" uri="{C3380CC4-5D6E-409C-BE32-E72D297353CC}">
              <c16:uniqueId val="{00000014-21CC-4906-A338-C21E50861032}"/>
            </c:ext>
          </c:extLst>
        </c:ser>
        <c:dLbls>
          <c:showLegendKey val="0"/>
          <c:showVal val="0"/>
          <c:showCatName val="0"/>
          <c:showSerName val="0"/>
          <c:showPercent val="0"/>
          <c:showBubbleSize val="0"/>
        </c:dLbls>
        <c:gapWidth val="28"/>
        <c:axId val="548183424"/>
        <c:axId val="548197504"/>
      </c:barChart>
      <c:catAx>
        <c:axId val="548183424"/>
        <c:scaling>
          <c:orientation val="minMax"/>
        </c:scaling>
        <c:delete val="0"/>
        <c:axPos val="b"/>
        <c:numFmt formatCode="General" sourceLinked="0"/>
        <c:majorTickMark val="out"/>
        <c:minorTickMark val="none"/>
        <c:tickLblPos val="low"/>
        <c:txPr>
          <a:bodyPr rot="5400000" vert="horz"/>
          <a:lstStyle/>
          <a:p>
            <a:pPr>
              <a:defRPr sz="1100">
                <a:latin typeface="Arial" pitchFamily="34" charset="0"/>
                <a:cs typeface="Arial" pitchFamily="34" charset="0"/>
              </a:defRPr>
            </a:pPr>
            <a:endParaRPr lang="en-US"/>
          </a:p>
        </c:txPr>
        <c:crossAx val="548197504"/>
        <c:crosses val="autoZero"/>
        <c:auto val="1"/>
        <c:lblAlgn val="ctr"/>
        <c:lblOffset val="100"/>
        <c:noMultiLvlLbl val="0"/>
      </c:catAx>
      <c:valAx>
        <c:axId val="548197504"/>
        <c:scaling>
          <c:orientation val="minMax"/>
        </c:scaling>
        <c:delete val="1"/>
        <c:axPos val="l"/>
        <c:numFmt formatCode="0" sourceLinked="1"/>
        <c:majorTickMark val="out"/>
        <c:minorTickMark val="none"/>
        <c:tickLblPos val="nextTo"/>
        <c:crossAx val="548183424"/>
        <c:crosses val="autoZero"/>
        <c:crossBetween val="between"/>
      </c:valAx>
    </c:plotArea>
    <c:plotVisOnly val="1"/>
    <c:dispBlanksAs val="gap"/>
    <c:showDLblsOverMax val="0"/>
  </c:chart>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9353566468399205"/>
          <c:y val="9.5596446036832788E-2"/>
          <c:w val="0.7774552833673567"/>
          <c:h val="0.75871141107361584"/>
        </c:manualLayout>
      </c:layout>
      <c:scatterChart>
        <c:scatterStyle val="lineMarker"/>
        <c:varyColors val="0"/>
        <c:ser>
          <c:idx val="0"/>
          <c:order val="0"/>
          <c:tx>
            <c:strRef>
              <c:f>'ABC Scatterplot Slide 19'!$V$109</c:f>
              <c:strCache>
                <c:ptCount val="1"/>
                <c:pt idx="0">
                  <c:v>Company 1</c:v>
                </c:pt>
              </c:strCache>
            </c:strRef>
          </c:tx>
          <c:spPr>
            <a:ln w="28575">
              <a:noFill/>
            </a:ln>
            <a:effectLst>
              <a:outerShdw blurRad="50800" dist="38100" dir="2700000" algn="ctr" rotWithShape="0">
                <a:srgbClr val="000000">
                  <a:alpha val="40000"/>
                </a:srgbClr>
              </a:outerShdw>
            </a:effectLst>
          </c:spPr>
          <c:marker>
            <c:symbol val="circle"/>
            <c:size val="10"/>
            <c:spPr>
              <a:solidFill>
                <a:srgbClr val="002B49"/>
              </a:solidFill>
              <a:ln>
                <a:noFill/>
              </a:ln>
              <a:effectLst>
                <a:outerShdw blurRad="50800" dist="38100" dir="2700000" algn="ctr" rotWithShape="0">
                  <a:srgbClr val="000000">
                    <a:alpha val="40000"/>
                  </a:srgbClr>
                </a:outerShdw>
              </a:effectLst>
            </c:spPr>
          </c:marker>
          <c:dLbls>
            <c:dLbl>
              <c:idx val="0"/>
              <c:layout>
                <c:manualLayout>
                  <c:x val="1.2022543975763861E-4"/>
                  <c:y val="-1.245176594317993E-4"/>
                </c:manualLayout>
              </c:layout>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0-E8A9-4733-ABD0-FEC9EF44B1D5}"/>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'ABC Scatterplot Slide 19'!$W$104</c:f>
              <c:numCache>
                <c:formatCode>0.00</c:formatCode>
                <c:ptCount val="1"/>
                <c:pt idx="0">
                  <c:v>0.57710049603174607</c:v>
                </c:pt>
              </c:numCache>
            </c:numRef>
          </c:xVal>
          <c:yVal>
            <c:numRef>
              <c:f>'ABC Scatterplot Slide 19'!$W$103</c:f>
              <c:numCache>
                <c:formatCode>0.00</c:formatCode>
                <c:ptCount val="1"/>
                <c:pt idx="0">
                  <c:v>0.77400000000000002</c:v>
                </c:pt>
              </c:numCache>
            </c:numRef>
          </c:yVal>
          <c:smooth val="0"/>
          <c:extLst>
            <c:ext xmlns:c16="http://schemas.microsoft.com/office/drawing/2014/chart" uri="{C3380CC4-5D6E-409C-BE32-E72D297353CC}">
              <c16:uniqueId val="{00000001-E8A9-4733-ABD0-FEC9EF44B1D5}"/>
            </c:ext>
          </c:extLst>
        </c:ser>
        <c:ser>
          <c:idx val="1"/>
          <c:order val="1"/>
          <c:tx>
            <c:strRef>
              <c:f>'ABC Scatterplot Slide 19'!$V$110</c:f>
              <c:strCache>
                <c:ptCount val="1"/>
                <c:pt idx="0">
                  <c:v>Company 2</c:v>
                </c:pt>
              </c:strCache>
            </c:strRef>
          </c:tx>
          <c:spPr>
            <a:ln w="28575">
              <a:noFill/>
            </a:ln>
            <a:effectLst>
              <a:outerShdw blurRad="50800" dist="38100" dir="2700000" algn="ctr" rotWithShape="0">
                <a:srgbClr val="000000">
                  <a:alpha val="40000"/>
                </a:srgbClr>
              </a:outerShdw>
            </a:effectLst>
          </c:spPr>
          <c:marker>
            <c:symbol val="circle"/>
            <c:size val="10"/>
            <c:spPr>
              <a:solidFill>
                <a:srgbClr val="002B49"/>
              </a:solidFill>
              <a:ln>
                <a:noFill/>
              </a:ln>
              <a:effectLst>
                <a:outerShdw blurRad="50800" dist="38100" dir="2700000" algn="ctr" rotWithShape="0">
                  <a:srgbClr val="000000">
                    <a:alpha val="40000"/>
                  </a:srgbClr>
                </a:outerShdw>
              </a:effectLst>
            </c:spPr>
          </c:marker>
          <c:dLbls>
            <c:dLbl>
              <c:idx val="0"/>
              <c:layout>
                <c:manualLayout>
                  <c:x val="-7.8851922105923997E-2"/>
                  <c:y val="3.1998061956217079E-2"/>
                </c:manualLayout>
              </c:layout>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2-E8A9-4733-ABD0-FEC9EF44B1D5}"/>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'ABC Scatterplot Slide 19'!$X$104</c:f>
              <c:numCache>
                <c:formatCode>0.00</c:formatCode>
                <c:ptCount val="1"/>
                <c:pt idx="0">
                  <c:v>0.5133253968253968</c:v>
                </c:pt>
              </c:numCache>
            </c:numRef>
          </c:xVal>
          <c:yVal>
            <c:numRef>
              <c:f>'ABC Scatterplot Slide 19'!$X$103</c:f>
              <c:numCache>
                <c:formatCode>0.00</c:formatCode>
                <c:ptCount val="1"/>
                <c:pt idx="0">
                  <c:v>0.85</c:v>
                </c:pt>
              </c:numCache>
            </c:numRef>
          </c:yVal>
          <c:smooth val="0"/>
          <c:extLst>
            <c:ext xmlns:c16="http://schemas.microsoft.com/office/drawing/2014/chart" uri="{C3380CC4-5D6E-409C-BE32-E72D297353CC}">
              <c16:uniqueId val="{00000003-E8A9-4733-ABD0-FEC9EF44B1D5}"/>
            </c:ext>
          </c:extLst>
        </c:ser>
        <c:ser>
          <c:idx val="2"/>
          <c:order val="2"/>
          <c:tx>
            <c:strRef>
              <c:f>'ABC Scatterplot Slide 19'!$V$111</c:f>
              <c:strCache>
                <c:ptCount val="1"/>
                <c:pt idx="0">
                  <c:v>Company 3</c:v>
                </c:pt>
              </c:strCache>
            </c:strRef>
          </c:tx>
          <c:spPr>
            <a:ln w="28575">
              <a:noFill/>
            </a:ln>
            <a:effectLst>
              <a:outerShdw blurRad="50800" dist="38100" dir="2700000" algn="ctr" rotWithShape="0">
                <a:srgbClr val="000000">
                  <a:alpha val="40000"/>
                </a:srgbClr>
              </a:outerShdw>
            </a:effectLst>
          </c:spPr>
          <c:marker>
            <c:symbol val="circle"/>
            <c:size val="10"/>
            <c:spPr>
              <a:solidFill>
                <a:srgbClr val="002B49"/>
              </a:solidFill>
              <a:ln>
                <a:noFill/>
              </a:ln>
              <a:effectLst>
                <a:outerShdw blurRad="50800" dist="38100" dir="2700000" algn="ctr" rotWithShape="0">
                  <a:srgbClr val="000000">
                    <a:alpha val="40000"/>
                  </a:srgbClr>
                </a:outerShdw>
              </a:effectLst>
            </c:spPr>
          </c:marker>
          <c:dLbls>
            <c:dLbl>
              <c:idx val="0"/>
              <c:layout>
                <c:manualLayout>
                  <c:x val="-0.11753544671734058"/>
                  <c:y val="2.3309210920258921E-2"/>
                </c:manualLayout>
              </c:layout>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4-E8A9-4733-ABD0-FEC9EF44B1D5}"/>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xVal>
            <c:numRef>
              <c:f>'ABC Scatterplot Slide 19'!$Y$104</c:f>
              <c:numCache>
                <c:formatCode>0.00</c:formatCode>
                <c:ptCount val="1"/>
                <c:pt idx="0">
                  <c:v>0.41686121031746032</c:v>
                </c:pt>
              </c:numCache>
            </c:numRef>
          </c:xVal>
          <c:yVal>
            <c:numRef>
              <c:f>'ABC Scatterplot Slide 19'!$Y$103</c:f>
              <c:numCache>
                <c:formatCode>0.00</c:formatCode>
                <c:ptCount val="1"/>
                <c:pt idx="0">
                  <c:v>0.75</c:v>
                </c:pt>
              </c:numCache>
            </c:numRef>
          </c:yVal>
          <c:smooth val="0"/>
          <c:extLst>
            <c:ext xmlns:c16="http://schemas.microsoft.com/office/drawing/2014/chart" uri="{C3380CC4-5D6E-409C-BE32-E72D297353CC}">
              <c16:uniqueId val="{00000005-E8A9-4733-ABD0-FEC9EF44B1D5}"/>
            </c:ext>
          </c:extLst>
        </c:ser>
        <c:ser>
          <c:idx val="3"/>
          <c:order val="3"/>
          <c:tx>
            <c:strRef>
              <c:f>'ABC Scatterplot Slide 19'!$V$112</c:f>
              <c:strCache>
                <c:ptCount val="1"/>
                <c:pt idx="0">
                  <c:v>Company 4</c:v>
                </c:pt>
              </c:strCache>
            </c:strRef>
          </c:tx>
          <c:spPr>
            <a:ln w="28575">
              <a:noFill/>
            </a:ln>
            <a:effectLst>
              <a:outerShdw blurRad="50800" dist="38100" dir="2700000" algn="ctr" rotWithShape="0">
                <a:srgbClr val="000000">
                  <a:alpha val="40000"/>
                </a:srgbClr>
              </a:outerShdw>
            </a:effectLst>
          </c:spPr>
          <c:marker>
            <c:symbol val="circle"/>
            <c:size val="10"/>
            <c:spPr>
              <a:solidFill>
                <a:srgbClr val="002B49"/>
              </a:solidFill>
              <a:ln>
                <a:noFill/>
              </a:ln>
              <a:effectLst>
                <a:outerShdw blurRad="50800" dist="38100" dir="2700000" algn="ctr" rotWithShape="0">
                  <a:srgbClr val="000000">
                    <a:alpha val="40000"/>
                  </a:srgbClr>
                </a:outerShdw>
              </a:effectLst>
            </c:spPr>
          </c:marker>
          <c:dLbls>
            <c:dLbl>
              <c:idx val="0"/>
              <c:layout>
                <c:manualLayout>
                  <c:x val="-0.17046921339404239"/>
                  <c:y val="6.4443543002220853E-3"/>
                </c:manualLayout>
              </c:layout>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6-E8A9-4733-ABD0-FEC9EF44B1D5}"/>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'ABC Scatterplot Slide 19'!$Z$104</c:f>
              <c:numCache>
                <c:formatCode>0.00</c:formatCode>
                <c:ptCount val="1"/>
                <c:pt idx="0">
                  <c:v>0.39326250000000001</c:v>
                </c:pt>
              </c:numCache>
            </c:numRef>
          </c:xVal>
          <c:yVal>
            <c:numRef>
              <c:f>'ABC Scatterplot Slide 19'!$Z$103</c:f>
              <c:numCache>
                <c:formatCode>0.00</c:formatCode>
                <c:ptCount val="1"/>
                <c:pt idx="0">
                  <c:v>0.55000000000000004</c:v>
                </c:pt>
              </c:numCache>
            </c:numRef>
          </c:yVal>
          <c:smooth val="0"/>
          <c:extLst>
            <c:ext xmlns:c16="http://schemas.microsoft.com/office/drawing/2014/chart" uri="{C3380CC4-5D6E-409C-BE32-E72D297353CC}">
              <c16:uniqueId val="{00000007-E8A9-4733-ABD0-FEC9EF44B1D5}"/>
            </c:ext>
          </c:extLst>
        </c:ser>
        <c:ser>
          <c:idx val="4"/>
          <c:order val="4"/>
          <c:tx>
            <c:strRef>
              <c:f>'ABC Scatterplot Slide 19'!$V$113</c:f>
              <c:strCache>
                <c:ptCount val="1"/>
                <c:pt idx="0">
                  <c:v>Company 5</c:v>
                </c:pt>
              </c:strCache>
            </c:strRef>
          </c:tx>
          <c:spPr>
            <a:ln w="28575">
              <a:noFill/>
            </a:ln>
            <a:effectLst>
              <a:outerShdw blurRad="50800" dist="38100" dir="2700000" algn="ctr" rotWithShape="0">
                <a:srgbClr val="000000">
                  <a:alpha val="40000"/>
                </a:srgbClr>
              </a:outerShdw>
            </a:effectLst>
          </c:spPr>
          <c:marker>
            <c:symbol val="circle"/>
            <c:size val="10"/>
            <c:spPr>
              <a:solidFill>
                <a:srgbClr val="002B49"/>
              </a:solidFill>
              <a:ln>
                <a:noFill/>
              </a:ln>
              <a:effectLst>
                <a:outerShdw blurRad="50800" dist="38100" dir="2700000" algn="ctr" rotWithShape="0">
                  <a:srgbClr val="000000">
                    <a:alpha val="40000"/>
                  </a:srgbClr>
                </a:outerShdw>
              </a:effectLst>
            </c:spPr>
          </c:marker>
          <c:dLbls>
            <c:dLbl>
              <c:idx val="0"/>
              <c:layout>
                <c:manualLayout>
                  <c:x val="-0.19321182351855895"/>
                  <c:y val="-2.8264196392881983E-4"/>
                </c:manualLayout>
              </c:layout>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8-E8A9-4733-ABD0-FEC9EF44B1D5}"/>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'ABC Scatterplot Slide 19'!$AA$104</c:f>
              <c:numCache>
                <c:formatCode>0.00</c:formatCode>
                <c:ptCount val="1"/>
                <c:pt idx="0">
                  <c:v>0.50069861111111114</c:v>
                </c:pt>
              </c:numCache>
            </c:numRef>
          </c:xVal>
          <c:yVal>
            <c:numRef>
              <c:f>'ABC Scatterplot Slide 19'!$AA$103</c:f>
              <c:numCache>
                <c:formatCode>0.00</c:formatCode>
                <c:ptCount val="1"/>
                <c:pt idx="0">
                  <c:v>0.6</c:v>
                </c:pt>
              </c:numCache>
            </c:numRef>
          </c:yVal>
          <c:smooth val="0"/>
          <c:extLst>
            <c:ext xmlns:c16="http://schemas.microsoft.com/office/drawing/2014/chart" uri="{C3380CC4-5D6E-409C-BE32-E72D297353CC}">
              <c16:uniqueId val="{00000009-E8A9-4733-ABD0-FEC9EF44B1D5}"/>
            </c:ext>
          </c:extLst>
        </c:ser>
        <c:ser>
          <c:idx val="5"/>
          <c:order val="5"/>
          <c:tx>
            <c:strRef>
              <c:f>'ABC Scatterplot Slide 19'!$V$114</c:f>
              <c:strCache>
                <c:ptCount val="1"/>
                <c:pt idx="0">
                  <c:v>Company 6</c:v>
                </c:pt>
              </c:strCache>
            </c:strRef>
          </c:tx>
          <c:spPr>
            <a:ln w="28575">
              <a:noFill/>
            </a:ln>
            <a:effectLst>
              <a:outerShdw blurRad="50800" dist="38100" dir="2700000" algn="ctr" rotWithShape="0">
                <a:srgbClr val="000000">
                  <a:alpha val="40000"/>
                </a:srgbClr>
              </a:outerShdw>
            </a:effectLst>
          </c:spPr>
          <c:marker>
            <c:symbol val="circle"/>
            <c:size val="10"/>
            <c:spPr>
              <a:solidFill>
                <a:srgbClr val="002B49"/>
              </a:solidFill>
              <a:ln>
                <a:noFill/>
              </a:ln>
              <a:effectLst>
                <a:outerShdw blurRad="50800" dist="38100" dir="2700000" algn="ctr" rotWithShape="0">
                  <a:srgbClr val="000000">
                    <a:alpha val="40000"/>
                  </a:srgbClr>
                </a:outerShdw>
              </a:effectLst>
            </c:spPr>
          </c:marker>
          <c:dLbls>
            <c:dLbl>
              <c:idx val="0"/>
              <c:layout>
                <c:manualLayout>
                  <c:x val="-0.10883342162631791"/>
                  <c:y val="2.1346416147227418E-2"/>
                </c:manualLayout>
              </c:layout>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A-E8A9-4733-ABD0-FEC9EF44B1D5}"/>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'ABC Scatterplot Slide 19'!$AB$104</c:f>
              <c:numCache>
                <c:formatCode>0.00</c:formatCode>
                <c:ptCount val="1"/>
                <c:pt idx="0">
                  <c:v>0.2957953373015873</c:v>
                </c:pt>
              </c:numCache>
            </c:numRef>
          </c:xVal>
          <c:yVal>
            <c:numRef>
              <c:f>'ABC Scatterplot Slide 19'!$AB$103</c:f>
              <c:numCache>
                <c:formatCode>0.00</c:formatCode>
                <c:ptCount val="1"/>
                <c:pt idx="0">
                  <c:v>0.45</c:v>
                </c:pt>
              </c:numCache>
            </c:numRef>
          </c:yVal>
          <c:smooth val="0"/>
          <c:extLst>
            <c:ext xmlns:c16="http://schemas.microsoft.com/office/drawing/2014/chart" uri="{C3380CC4-5D6E-409C-BE32-E72D297353CC}">
              <c16:uniqueId val="{0000000B-E8A9-4733-ABD0-FEC9EF44B1D5}"/>
            </c:ext>
          </c:extLst>
        </c:ser>
        <c:ser>
          <c:idx val="6"/>
          <c:order val="6"/>
          <c:tx>
            <c:strRef>
              <c:f>'ABC Scatterplot Slide 19'!$V$115</c:f>
              <c:strCache>
                <c:ptCount val="1"/>
                <c:pt idx="0">
                  <c:v>Company 7</c:v>
                </c:pt>
              </c:strCache>
            </c:strRef>
          </c:tx>
          <c:spPr>
            <a:ln w="28575">
              <a:noFill/>
            </a:ln>
            <a:effectLst>
              <a:outerShdw blurRad="50800" dist="38100" dir="2700000" algn="ctr" rotWithShape="0">
                <a:srgbClr val="000000">
                  <a:alpha val="40000"/>
                </a:srgbClr>
              </a:outerShdw>
            </a:effectLst>
          </c:spPr>
          <c:marker>
            <c:symbol val="circle"/>
            <c:size val="10"/>
            <c:spPr>
              <a:solidFill>
                <a:srgbClr val="002B49"/>
              </a:solidFill>
              <a:ln>
                <a:noFill/>
              </a:ln>
              <a:effectLst>
                <a:outerShdw blurRad="50800" dist="38100" dir="2700000" algn="ctr" rotWithShape="0">
                  <a:srgbClr val="000000">
                    <a:alpha val="40000"/>
                  </a:srgbClr>
                </a:outerShdw>
              </a:effectLst>
            </c:spPr>
          </c:marker>
          <c:dLbls>
            <c:dLbl>
              <c:idx val="0"/>
              <c:layout>
                <c:manualLayout>
                  <c:x val="-4.9645873988456357E-3"/>
                  <c:y val="-6.3270845752715866E-3"/>
                </c:manualLayout>
              </c:layout>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C-E8A9-4733-ABD0-FEC9EF44B1D5}"/>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'ABC Scatterplot Slide 19'!$AC$104</c:f>
              <c:numCache>
                <c:formatCode>0.00</c:formatCode>
                <c:ptCount val="1"/>
                <c:pt idx="0">
                  <c:v>0.65869682539682539</c:v>
                </c:pt>
              </c:numCache>
            </c:numRef>
          </c:xVal>
          <c:yVal>
            <c:numRef>
              <c:f>'ABC Scatterplot Slide 19'!$AC$103</c:f>
              <c:numCache>
                <c:formatCode>0.00</c:formatCode>
                <c:ptCount val="1"/>
                <c:pt idx="0">
                  <c:v>0.95</c:v>
                </c:pt>
              </c:numCache>
            </c:numRef>
          </c:yVal>
          <c:smooth val="0"/>
          <c:extLst>
            <c:ext xmlns:c16="http://schemas.microsoft.com/office/drawing/2014/chart" uri="{C3380CC4-5D6E-409C-BE32-E72D297353CC}">
              <c16:uniqueId val="{0000000D-E8A9-4733-ABD0-FEC9EF44B1D5}"/>
            </c:ext>
          </c:extLst>
        </c:ser>
        <c:ser>
          <c:idx val="7"/>
          <c:order val="7"/>
          <c:tx>
            <c:strRef>
              <c:f>'ABC Scatterplot Slide 19'!$V$116</c:f>
              <c:strCache>
                <c:ptCount val="1"/>
                <c:pt idx="0">
                  <c:v>Company 8</c:v>
                </c:pt>
              </c:strCache>
            </c:strRef>
          </c:tx>
          <c:spPr>
            <a:ln w="28575">
              <a:noFill/>
            </a:ln>
            <a:effectLst>
              <a:outerShdw blurRad="50800" dist="38100" dir="2700000" algn="ctr" rotWithShape="0">
                <a:srgbClr val="000000">
                  <a:alpha val="40000"/>
                </a:srgbClr>
              </a:outerShdw>
            </a:effectLst>
          </c:spPr>
          <c:marker>
            <c:symbol val="circle"/>
            <c:size val="10"/>
            <c:spPr>
              <a:solidFill>
                <a:srgbClr val="002B49"/>
              </a:solidFill>
              <a:ln>
                <a:noFill/>
              </a:ln>
              <a:effectLst>
                <a:outerShdw blurRad="50800" dist="38100" dir="2700000" algn="ctr" rotWithShape="0">
                  <a:srgbClr val="000000">
                    <a:alpha val="40000"/>
                  </a:srgbClr>
                </a:outerShdw>
              </a:effectLst>
            </c:spPr>
          </c:marker>
          <c:dLbls>
            <c:dLbl>
              <c:idx val="0"/>
              <c:layout>
                <c:manualLayout>
                  <c:x val="-3.8824219762824272E-4"/>
                  <c:y val="-3.2700317213905201E-4"/>
                </c:manualLayout>
              </c:layout>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E-E8A9-4733-ABD0-FEC9EF44B1D5}"/>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'ABC Scatterplot Slide 19'!$AD$104</c:f>
              <c:numCache>
                <c:formatCode>0.00</c:formatCode>
                <c:ptCount val="1"/>
                <c:pt idx="0">
                  <c:v>0.41606081349206347</c:v>
                </c:pt>
              </c:numCache>
            </c:numRef>
          </c:xVal>
          <c:yVal>
            <c:numRef>
              <c:f>'ABC Scatterplot Slide 19'!$AD$103</c:f>
              <c:numCache>
                <c:formatCode>0.00</c:formatCode>
                <c:ptCount val="1"/>
                <c:pt idx="0">
                  <c:v>0.35</c:v>
                </c:pt>
              </c:numCache>
            </c:numRef>
          </c:yVal>
          <c:smooth val="0"/>
          <c:extLst>
            <c:ext xmlns:c16="http://schemas.microsoft.com/office/drawing/2014/chart" uri="{C3380CC4-5D6E-409C-BE32-E72D297353CC}">
              <c16:uniqueId val="{0000000F-E8A9-4733-ABD0-FEC9EF44B1D5}"/>
            </c:ext>
          </c:extLst>
        </c:ser>
        <c:ser>
          <c:idx val="8"/>
          <c:order val="8"/>
          <c:tx>
            <c:strRef>
              <c:f>'ABC Scatterplot Slide 19'!$V$117</c:f>
              <c:strCache>
                <c:ptCount val="1"/>
                <c:pt idx="0">
                  <c:v>Company 9</c:v>
                </c:pt>
              </c:strCache>
            </c:strRef>
          </c:tx>
          <c:spPr>
            <a:ln w="28575">
              <a:noFill/>
            </a:ln>
            <a:effectLst>
              <a:outerShdw blurRad="50800" dist="38100" dir="2700000" algn="ctr" rotWithShape="0">
                <a:srgbClr val="000000">
                  <a:alpha val="40000"/>
                </a:srgbClr>
              </a:outerShdw>
            </a:effectLst>
          </c:spPr>
          <c:marker>
            <c:symbol val="circle"/>
            <c:size val="10"/>
            <c:spPr>
              <a:solidFill>
                <a:srgbClr val="002B49"/>
              </a:solidFill>
              <a:ln>
                <a:noFill/>
              </a:ln>
              <a:effectLst>
                <a:outerShdw blurRad="50800" dist="38100" dir="2700000" algn="ctr" rotWithShape="0">
                  <a:srgbClr val="000000">
                    <a:alpha val="40000"/>
                  </a:srgbClr>
                </a:outerShdw>
              </a:effectLst>
            </c:spPr>
          </c:marker>
          <c:xVal>
            <c:numRef>
              <c:f>'ABC Scatterplot Slide 19'!$AF$104</c:f>
              <c:numCache>
                <c:formatCode>0.00</c:formatCode>
                <c:ptCount val="1"/>
                <c:pt idx="0">
                  <c:v>0.35869107142857137</c:v>
                </c:pt>
              </c:numCache>
            </c:numRef>
          </c:xVal>
          <c:yVal>
            <c:numRef>
              <c:f>'ABC Scatterplot Slide 19'!$AF$103</c:f>
              <c:numCache>
                <c:formatCode>0.00</c:formatCode>
                <c:ptCount val="1"/>
                <c:pt idx="0">
                  <c:v>0.15</c:v>
                </c:pt>
              </c:numCache>
            </c:numRef>
          </c:yVal>
          <c:smooth val="0"/>
          <c:extLst>
            <c:ext xmlns:c16="http://schemas.microsoft.com/office/drawing/2014/chart" uri="{C3380CC4-5D6E-409C-BE32-E72D297353CC}">
              <c16:uniqueId val="{00000010-E8A9-4733-ABD0-FEC9EF44B1D5}"/>
            </c:ext>
          </c:extLst>
        </c:ser>
        <c:ser>
          <c:idx val="11"/>
          <c:order val="9"/>
          <c:tx>
            <c:strRef>
              <c:f>'ABC Scatterplot Slide 19'!$AS$102</c:f>
              <c:strCache>
                <c:ptCount val="1"/>
                <c:pt idx="0">
                  <c:v>ABC</c:v>
                </c:pt>
              </c:strCache>
            </c:strRef>
          </c:tx>
          <c:spPr>
            <a:ln w="28575">
              <a:noFill/>
            </a:ln>
            <a:effectLst>
              <a:outerShdw blurRad="50800" dist="38100" dir="2700000" algn="ctr" rotWithShape="0">
                <a:srgbClr val="000000">
                  <a:alpha val="40000"/>
                </a:srgbClr>
              </a:outerShdw>
            </a:effectLst>
          </c:spPr>
          <c:marker>
            <c:symbol val="circle"/>
            <c:size val="12"/>
            <c:spPr>
              <a:solidFill>
                <a:srgbClr val="5E8AB4"/>
              </a:solidFill>
              <a:ln>
                <a:noFill/>
              </a:ln>
              <a:effectLst>
                <a:outerShdw blurRad="50800" dist="38100" dir="2700000" algn="ctr" rotWithShape="0">
                  <a:srgbClr val="000000">
                    <a:alpha val="40000"/>
                  </a:srgbClr>
                </a:outerShdw>
              </a:effectLst>
            </c:spPr>
          </c:marker>
          <c:dLbls>
            <c:dLbl>
              <c:idx val="0"/>
              <c:layout>
                <c:manualLayout>
                  <c:x val="-0.15761839869362901"/>
                  <c:y val="-1.005327889162042E-2"/>
                </c:manualLayout>
              </c:layout>
              <c:tx>
                <c:rich>
                  <a:bodyPr/>
                  <a:lstStyle/>
                  <a:p>
                    <a:pPr>
                      <a:defRPr sz="900" b="1"/>
                    </a:pPr>
                    <a:r>
                      <a:rPr lang="en-US" sz="900" b="1" dirty="0"/>
                      <a:t>ABC Corp</a:t>
                    </a:r>
                  </a:p>
                </c:rich>
              </c:tx>
              <c:spPr/>
              <c:showLegendKey val="0"/>
              <c:showVal val="0"/>
              <c:showCatName val="0"/>
              <c:showSerName val="1"/>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8A9-4733-ABD0-FEC9EF44B1D5}"/>
                </c:ext>
              </c:extLst>
            </c:dLbl>
            <c:spPr>
              <a:noFill/>
              <a:ln>
                <a:noFill/>
              </a:ln>
              <a:effectLst/>
            </c:spPr>
            <c:txPr>
              <a:bodyPr wrap="square" lIns="38100" tIns="19050" rIns="38100" bIns="19050" anchor="ctr">
                <a:spAutoFit/>
              </a:bodyPr>
              <a:lstStyle/>
              <a:p>
                <a:pPr>
                  <a:defRPr sz="900" b="0"/>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'ABC Scatterplot Slide 19'!$AS$104</c:f>
              <c:numCache>
                <c:formatCode>0.00</c:formatCode>
                <c:ptCount val="1"/>
                <c:pt idx="0">
                  <c:v>0.40218809523809523</c:v>
                </c:pt>
              </c:numCache>
            </c:numRef>
          </c:xVal>
          <c:yVal>
            <c:numRef>
              <c:f>'ABC Scatterplot Slide 19'!$AS$103</c:f>
              <c:numCache>
                <c:formatCode>0.00</c:formatCode>
                <c:ptCount val="1"/>
                <c:pt idx="0">
                  <c:v>0.27200000000000002</c:v>
                </c:pt>
              </c:numCache>
            </c:numRef>
          </c:yVal>
          <c:smooth val="0"/>
          <c:extLst>
            <c:ext xmlns:c16="http://schemas.microsoft.com/office/drawing/2014/chart" uri="{C3380CC4-5D6E-409C-BE32-E72D297353CC}">
              <c16:uniqueId val="{00000012-E8A9-4733-ABD0-FEC9EF44B1D5}"/>
            </c:ext>
          </c:extLst>
        </c:ser>
        <c:ser>
          <c:idx val="9"/>
          <c:order val="10"/>
          <c:tx>
            <c:strRef>
              <c:f>'ABC Scatterplot Slide 19'!$V$118</c:f>
              <c:strCache>
                <c:ptCount val="1"/>
                <c:pt idx="0">
                  <c:v>Company 10</c:v>
                </c:pt>
              </c:strCache>
            </c:strRef>
          </c:tx>
          <c:spPr>
            <a:ln w="28575">
              <a:noFill/>
            </a:ln>
            <a:effectLst>
              <a:outerShdw blurRad="50800" dist="38100" dir="2700000" algn="ctr" rotWithShape="0">
                <a:srgbClr val="000000">
                  <a:alpha val="40000"/>
                </a:srgbClr>
              </a:outerShdw>
            </a:effectLst>
          </c:spPr>
          <c:marker>
            <c:symbol val="circle"/>
            <c:size val="10"/>
            <c:spPr>
              <a:solidFill>
                <a:srgbClr val="002B49"/>
              </a:solidFill>
              <a:ln>
                <a:noFill/>
              </a:ln>
              <a:effectLst>
                <a:outerShdw blurRad="50800" dist="38100" dir="2700000" algn="ctr" rotWithShape="0">
                  <a:srgbClr val="000000">
                    <a:alpha val="40000"/>
                  </a:srgbClr>
                </a:outerShdw>
              </a:effectLst>
            </c:spPr>
          </c:marker>
          <c:dLbls>
            <c:dLbl>
              <c:idx val="0"/>
              <c:layout>
                <c:manualLayout>
                  <c:x val="1.7331022530329288E-3"/>
                  <c:y val="4.4078148634446946E-3"/>
                </c:manualLayout>
              </c:layout>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13-E8A9-4733-ABD0-FEC9EF44B1D5}"/>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'ABC Scatterplot Slide 19'!$AE$104</c:f>
              <c:numCache>
                <c:formatCode>0.00</c:formatCode>
                <c:ptCount val="1"/>
                <c:pt idx="0">
                  <c:v>0.46142867063492066</c:v>
                </c:pt>
              </c:numCache>
            </c:numRef>
          </c:xVal>
          <c:yVal>
            <c:numRef>
              <c:f>'ABC Scatterplot Slide 19'!$AE$103</c:f>
              <c:numCache>
                <c:formatCode>0.00</c:formatCode>
                <c:ptCount val="1"/>
                <c:pt idx="0">
                  <c:v>0.3</c:v>
                </c:pt>
              </c:numCache>
            </c:numRef>
          </c:yVal>
          <c:smooth val="0"/>
          <c:extLst>
            <c:ext xmlns:c16="http://schemas.microsoft.com/office/drawing/2014/chart" uri="{C3380CC4-5D6E-409C-BE32-E72D297353CC}">
              <c16:uniqueId val="{00000014-E8A9-4733-ABD0-FEC9EF44B1D5}"/>
            </c:ext>
          </c:extLst>
        </c:ser>
        <c:ser>
          <c:idx val="10"/>
          <c:order val="11"/>
          <c:tx>
            <c:strRef>
              <c:f>'ABC Scatterplot Slide 19'!$V$119</c:f>
              <c:strCache>
                <c:ptCount val="1"/>
                <c:pt idx="0">
                  <c:v>Company 11</c:v>
                </c:pt>
              </c:strCache>
            </c:strRef>
          </c:tx>
          <c:spPr>
            <a:ln w="28575">
              <a:noFill/>
            </a:ln>
            <a:effectLst>
              <a:outerShdw blurRad="50800" dist="38100" dir="2700000" algn="ctr" rotWithShape="0">
                <a:srgbClr val="000000">
                  <a:alpha val="40000"/>
                </a:srgbClr>
              </a:outerShdw>
            </a:effectLst>
          </c:spPr>
          <c:marker>
            <c:symbol val="circle"/>
            <c:size val="10"/>
            <c:spPr>
              <a:solidFill>
                <a:srgbClr val="002B49"/>
              </a:solidFill>
              <a:ln>
                <a:noFill/>
              </a:ln>
              <a:effectLst>
                <a:outerShdw blurRad="50800" dist="38100" dir="2700000" algn="ctr" rotWithShape="0">
                  <a:srgbClr val="000000">
                    <a:alpha val="40000"/>
                  </a:srgbClr>
                </a:outerShdw>
              </a:effectLst>
            </c:spPr>
          </c:marker>
          <c:dLbls>
            <c:dLbl>
              <c:idx val="0"/>
              <c:layout>
                <c:manualLayout>
                  <c:x val="-6.7590987868284227E-2"/>
                  <c:y val="2.6234203962328784E-2"/>
                </c:manualLayout>
              </c:layout>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15-E8A9-4733-ABD0-FEC9EF44B1D5}"/>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'ABC Scatterplot Slide 19'!$AG$104</c:f>
              <c:numCache>
                <c:formatCode>0.00</c:formatCode>
                <c:ptCount val="1"/>
                <c:pt idx="0">
                  <c:v>0.42789454365079366</c:v>
                </c:pt>
              </c:numCache>
            </c:numRef>
          </c:xVal>
          <c:yVal>
            <c:numRef>
              <c:f>'ABC Scatterplot Slide 19'!$AG$103</c:f>
              <c:numCache>
                <c:formatCode>0.00</c:formatCode>
                <c:ptCount val="1"/>
                <c:pt idx="0">
                  <c:v>0.2</c:v>
                </c:pt>
              </c:numCache>
            </c:numRef>
          </c:yVal>
          <c:smooth val="0"/>
          <c:extLst>
            <c:ext xmlns:c16="http://schemas.microsoft.com/office/drawing/2014/chart" uri="{C3380CC4-5D6E-409C-BE32-E72D297353CC}">
              <c16:uniqueId val="{00000016-E8A9-4733-ABD0-FEC9EF44B1D5}"/>
            </c:ext>
          </c:extLst>
        </c:ser>
        <c:ser>
          <c:idx val="12"/>
          <c:order val="12"/>
          <c:tx>
            <c:strRef>
              <c:f>'ABC Scatterplot Slide 19'!$V$120</c:f>
              <c:strCache>
                <c:ptCount val="1"/>
                <c:pt idx="0">
                  <c:v>Company 12</c:v>
                </c:pt>
              </c:strCache>
            </c:strRef>
          </c:tx>
          <c:spPr>
            <a:ln w="28575">
              <a:noFill/>
            </a:ln>
            <a:effectLst>
              <a:outerShdw blurRad="50800" dist="38100" dir="2700000" algn="ctr" rotWithShape="0">
                <a:srgbClr val="000000">
                  <a:alpha val="40000"/>
                </a:srgbClr>
              </a:outerShdw>
            </a:effectLst>
          </c:spPr>
          <c:marker>
            <c:symbol val="circle"/>
            <c:size val="10"/>
            <c:spPr>
              <a:solidFill>
                <a:srgbClr val="002B49"/>
              </a:solidFill>
              <a:ln>
                <a:noFill/>
              </a:ln>
              <a:effectLst>
                <a:outerShdw blurRad="50800" dist="38100" dir="2700000" algn="ctr" rotWithShape="0">
                  <a:srgbClr val="000000">
                    <a:alpha val="40000"/>
                  </a:srgbClr>
                </a:outerShdw>
              </a:effectLst>
            </c:spPr>
          </c:marker>
          <c:dLbls>
            <c:dLbl>
              <c:idx val="0"/>
              <c:layout>
                <c:manualLayout>
                  <c:x val="-0.18347418777778288"/>
                  <c:y val="6.1272390267636282E-3"/>
                </c:manualLayout>
              </c:layout>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17-E8A9-4733-ABD0-FEC9EF44B1D5}"/>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'ABC Scatterplot Slide 19'!$AH$104</c:f>
              <c:numCache>
                <c:formatCode>0.00</c:formatCode>
                <c:ptCount val="1"/>
                <c:pt idx="0">
                  <c:v>0.49403601190476187</c:v>
                </c:pt>
              </c:numCache>
            </c:numRef>
          </c:xVal>
          <c:yVal>
            <c:numRef>
              <c:f>'ABC Scatterplot Slide 19'!$AH$103</c:f>
              <c:numCache>
                <c:formatCode>0.00</c:formatCode>
                <c:ptCount val="1"/>
                <c:pt idx="0">
                  <c:v>0.65</c:v>
                </c:pt>
              </c:numCache>
            </c:numRef>
          </c:yVal>
          <c:smooth val="0"/>
          <c:extLst>
            <c:ext xmlns:c16="http://schemas.microsoft.com/office/drawing/2014/chart" uri="{C3380CC4-5D6E-409C-BE32-E72D297353CC}">
              <c16:uniqueId val="{00000018-E8A9-4733-ABD0-FEC9EF44B1D5}"/>
            </c:ext>
          </c:extLst>
        </c:ser>
        <c:ser>
          <c:idx val="13"/>
          <c:order val="13"/>
          <c:tx>
            <c:strRef>
              <c:f>'ABC Scatterplot Slide 19'!$V$121</c:f>
              <c:strCache>
                <c:ptCount val="1"/>
                <c:pt idx="0">
                  <c:v>Company 13</c:v>
                </c:pt>
              </c:strCache>
            </c:strRef>
          </c:tx>
          <c:spPr>
            <a:ln w="28575">
              <a:solidFill>
                <a:schemeClr val="accent1"/>
              </a:solidFill>
            </a:ln>
            <a:effectLst>
              <a:outerShdw blurRad="50800" dist="38100" dir="2700000" algn="ctr" rotWithShape="0">
                <a:srgbClr val="000000">
                  <a:alpha val="40000"/>
                </a:srgbClr>
              </a:outerShdw>
            </a:effectLst>
          </c:spPr>
          <c:marker>
            <c:symbol val="circle"/>
            <c:size val="10"/>
            <c:spPr>
              <a:solidFill>
                <a:srgbClr val="002B49"/>
              </a:solidFill>
              <a:ln>
                <a:solidFill>
                  <a:schemeClr val="accent1"/>
                </a:solidFill>
              </a:ln>
              <a:effectLst>
                <a:outerShdw blurRad="50800" dist="38100" dir="2700000" algn="ctr" rotWithShape="0">
                  <a:srgbClr val="000000">
                    <a:alpha val="40000"/>
                  </a:srgbClr>
                </a:outerShdw>
              </a:effectLst>
            </c:spPr>
          </c:marker>
          <c:dLbls>
            <c:dLbl>
              <c:idx val="0"/>
              <c:layout>
                <c:manualLayout>
                  <c:x val="-0.16887558325804672"/>
                  <c:y val="1.0796413757279303E-2"/>
                </c:manualLayout>
              </c:layout>
              <c:showLegendKey val="0"/>
              <c:showVal val="0"/>
              <c:showCatName val="0"/>
              <c:showSerName val="1"/>
              <c:showPercent val="0"/>
              <c:showBubbleSize val="0"/>
              <c:extLst>
                <c:ext xmlns:c15="http://schemas.microsoft.com/office/drawing/2012/chart" uri="{CE6537A1-D6FC-4f65-9D91-7224C49458BB}">
                  <c15:layout>
                    <c:manualLayout>
                      <c:w val="0.14043047592304433"/>
                      <c:h val="3.6069658806295063E-2"/>
                    </c:manualLayout>
                  </c15:layout>
                </c:ext>
                <c:ext xmlns:c16="http://schemas.microsoft.com/office/drawing/2014/chart" uri="{C3380CC4-5D6E-409C-BE32-E72D297353CC}">
                  <c16:uniqueId val="{00000019-E8A9-4733-ABD0-FEC9EF44B1D5}"/>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'ABC Scatterplot Slide 19'!$AI$104</c:f>
              <c:numCache>
                <c:formatCode>0.00</c:formatCode>
                <c:ptCount val="1"/>
                <c:pt idx="0">
                  <c:v>0.45907946428571422</c:v>
                </c:pt>
              </c:numCache>
            </c:numRef>
          </c:xVal>
          <c:yVal>
            <c:numRef>
              <c:f>'ABC Scatterplot Slide 19'!$AI$103</c:f>
              <c:numCache>
                <c:formatCode>0.00</c:formatCode>
                <c:ptCount val="1"/>
                <c:pt idx="0">
                  <c:v>0.4</c:v>
                </c:pt>
              </c:numCache>
            </c:numRef>
          </c:yVal>
          <c:smooth val="0"/>
          <c:extLst>
            <c:ext xmlns:c16="http://schemas.microsoft.com/office/drawing/2014/chart" uri="{C3380CC4-5D6E-409C-BE32-E72D297353CC}">
              <c16:uniqueId val="{0000001A-E8A9-4733-ABD0-FEC9EF44B1D5}"/>
            </c:ext>
          </c:extLst>
        </c:ser>
        <c:ser>
          <c:idx val="14"/>
          <c:order val="14"/>
          <c:tx>
            <c:strRef>
              <c:f>'ABC Scatterplot Slide 19'!$V$122</c:f>
              <c:strCache>
                <c:ptCount val="1"/>
                <c:pt idx="0">
                  <c:v>Company 14</c:v>
                </c:pt>
              </c:strCache>
            </c:strRef>
          </c:tx>
          <c:spPr>
            <a:ln w="28575">
              <a:noFill/>
            </a:ln>
            <a:effectLst>
              <a:outerShdw blurRad="50800" dist="38100" dir="2700000" algn="ctr" rotWithShape="0">
                <a:srgbClr val="000000">
                  <a:alpha val="40000"/>
                </a:srgbClr>
              </a:outerShdw>
            </a:effectLst>
          </c:spPr>
          <c:marker>
            <c:symbol val="circle"/>
            <c:size val="10"/>
            <c:spPr>
              <a:solidFill>
                <a:srgbClr val="002B49"/>
              </a:solidFill>
              <a:ln>
                <a:noFill/>
              </a:ln>
              <a:effectLst>
                <a:outerShdw blurRad="50800" dist="38100" dir="2700000" algn="ctr" rotWithShape="0">
                  <a:srgbClr val="000000">
                    <a:alpha val="40000"/>
                  </a:srgbClr>
                </a:outerShdw>
              </a:effectLst>
            </c:spPr>
          </c:marker>
          <c:dLbls>
            <c:dLbl>
              <c:idx val="0"/>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1B-E8A9-4733-ABD0-FEC9EF44B1D5}"/>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xVal>
            <c:numRef>
              <c:f>'ABC Scatterplot Slide 19'!$AJ$104</c:f>
              <c:numCache>
                <c:formatCode>0.00</c:formatCode>
                <c:ptCount val="1"/>
                <c:pt idx="0">
                  <c:v>0.40344047619047618</c:v>
                </c:pt>
              </c:numCache>
            </c:numRef>
          </c:xVal>
          <c:yVal>
            <c:numRef>
              <c:f>'ABC Scatterplot Slide 19'!$AJ$103</c:f>
              <c:numCache>
                <c:formatCode>0.00</c:formatCode>
                <c:ptCount val="1"/>
                <c:pt idx="0">
                  <c:v>0.25</c:v>
                </c:pt>
              </c:numCache>
            </c:numRef>
          </c:yVal>
          <c:smooth val="0"/>
          <c:extLst>
            <c:ext xmlns:c16="http://schemas.microsoft.com/office/drawing/2014/chart" uri="{C3380CC4-5D6E-409C-BE32-E72D297353CC}">
              <c16:uniqueId val="{0000001C-E8A9-4733-ABD0-FEC9EF44B1D5}"/>
            </c:ext>
          </c:extLst>
        </c:ser>
        <c:ser>
          <c:idx val="15"/>
          <c:order val="15"/>
          <c:tx>
            <c:strRef>
              <c:f>'ABC Scatterplot Slide 19'!$V$123</c:f>
              <c:strCache>
                <c:ptCount val="1"/>
                <c:pt idx="0">
                  <c:v>Company 15</c:v>
                </c:pt>
              </c:strCache>
            </c:strRef>
          </c:tx>
          <c:spPr>
            <a:ln w="28575">
              <a:noFill/>
            </a:ln>
            <a:effectLst>
              <a:outerShdw blurRad="50800" dist="38100" dir="2700000" algn="ctr" rotWithShape="0">
                <a:srgbClr val="000000">
                  <a:alpha val="40000"/>
                </a:srgbClr>
              </a:outerShdw>
            </a:effectLst>
          </c:spPr>
          <c:marker>
            <c:symbol val="circle"/>
            <c:size val="10"/>
            <c:spPr>
              <a:solidFill>
                <a:srgbClr val="002B49"/>
              </a:solidFill>
              <a:ln>
                <a:noFill/>
              </a:ln>
              <a:effectLst>
                <a:outerShdw blurRad="50800" dist="38100" dir="2700000" algn="ctr" rotWithShape="0">
                  <a:srgbClr val="000000">
                    <a:alpha val="40000"/>
                  </a:srgbClr>
                </a:outerShdw>
              </a:effectLst>
            </c:spPr>
          </c:marker>
          <c:dLbls>
            <c:dLbl>
              <c:idx val="0"/>
              <c:layout>
                <c:manualLayout>
                  <c:x val="-3.4662045060658577E-3"/>
                  <c:y val="-1.9005013377395446E-2"/>
                </c:manualLayout>
              </c:layout>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1D-E8A9-4733-ABD0-FEC9EF44B1D5}"/>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'ABC Scatterplot Slide 19'!$AK$104</c:f>
              <c:numCache>
                <c:formatCode>0.00</c:formatCode>
                <c:ptCount val="1"/>
                <c:pt idx="0">
                  <c:v>0.67800585317460316</c:v>
                </c:pt>
              </c:numCache>
            </c:numRef>
          </c:xVal>
          <c:yVal>
            <c:numRef>
              <c:f>'ABC Scatterplot Slide 19'!$AK$103</c:f>
              <c:numCache>
                <c:formatCode>0.00</c:formatCode>
                <c:ptCount val="1"/>
                <c:pt idx="0">
                  <c:v>0.05</c:v>
                </c:pt>
              </c:numCache>
            </c:numRef>
          </c:yVal>
          <c:smooth val="0"/>
          <c:extLst>
            <c:ext xmlns:c16="http://schemas.microsoft.com/office/drawing/2014/chart" uri="{C3380CC4-5D6E-409C-BE32-E72D297353CC}">
              <c16:uniqueId val="{0000001E-E8A9-4733-ABD0-FEC9EF44B1D5}"/>
            </c:ext>
          </c:extLst>
        </c:ser>
        <c:ser>
          <c:idx val="16"/>
          <c:order val="16"/>
          <c:tx>
            <c:strRef>
              <c:f>'ABC Scatterplot Slide 19'!$V$124</c:f>
              <c:strCache>
                <c:ptCount val="1"/>
                <c:pt idx="0">
                  <c:v>Company 16</c:v>
                </c:pt>
              </c:strCache>
            </c:strRef>
          </c:tx>
          <c:spPr>
            <a:ln w="28575">
              <a:noFill/>
            </a:ln>
            <a:effectLst>
              <a:outerShdw blurRad="50800" dist="38100" dir="2700000" algn="ctr" rotWithShape="0">
                <a:srgbClr val="000000">
                  <a:alpha val="40000"/>
                </a:srgbClr>
              </a:outerShdw>
            </a:effectLst>
          </c:spPr>
          <c:marker>
            <c:symbol val="circle"/>
            <c:size val="10"/>
            <c:spPr>
              <a:solidFill>
                <a:srgbClr val="002B49"/>
              </a:solidFill>
              <a:ln>
                <a:noFill/>
              </a:ln>
              <a:effectLst>
                <a:outerShdw blurRad="50800" dist="38100" dir="2700000" algn="ctr" rotWithShape="0">
                  <a:srgbClr val="000000">
                    <a:alpha val="40000"/>
                  </a:srgbClr>
                </a:outerShdw>
              </a:effectLst>
            </c:spPr>
          </c:marker>
          <c:dLbls>
            <c:dLbl>
              <c:idx val="0"/>
              <c:layout>
                <c:manualLayout>
                  <c:x val="-1.7331022530330561E-3"/>
                  <c:y val="8.4003945539646799E-3"/>
                </c:manualLayout>
              </c:layout>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1F-E8A9-4733-ABD0-FEC9EF44B1D5}"/>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'ABC Scatterplot Slide 19'!$AL$104</c:f>
              <c:numCache>
                <c:formatCode>0.00</c:formatCode>
                <c:ptCount val="1"/>
                <c:pt idx="0">
                  <c:v>0.73220297619047614</c:v>
                </c:pt>
              </c:numCache>
            </c:numRef>
          </c:xVal>
          <c:yVal>
            <c:numRef>
              <c:f>'ABC Scatterplot Slide 19'!$AL$103</c:f>
              <c:numCache>
                <c:formatCode>0.00</c:formatCode>
                <c:ptCount val="1"/>
                <c:pt idx="0">
                  <c:v>1</c:v>
                </c:pt>
              </c:numCache>
            </c:numRef>
          </c:yVal>
          <c:smooth val="0"/>
          <c:extLst>
            <c:ext xmlns:c16="http://schemas.microsoft.com/office/drawing/2014/chart" uri="{C3380CC4-5D6E-409C-BE32-E72D297353CC}">
              <c16:uniqueId val="{00000020-E8A9-4733-ABD0-FEC9EF44B1D5}"/>
            </c:ext>
          </c:extLst>
        </c:ser>
        <c:ser>
          <c:idx val="17"/>
          <c:order val="17"/>
          <c:tx>
            <c:strRef>
              <c:f>'ABC Scatterplot Slide 19'!$V$125</c:f>
              <c:strCache>
                <c:ptCount val="1"/>
                <c:pt idx="0">
                  <c:v>Company 17</c:v>
                </c:pt>
              </c:strCache>
            </c:strRef>
          </c:tx>
          <c:spPr>
            <a:ln w="28575">
              <a:noFill/>
            </a:ln>
            <a:effectLst>
              <a:outerShdw blurRad="50800" dist="38100" dir="2700000" algn="ctr" rotWithShape="0">
                <a:srgbClr val="000000">
                  <a:alpha val="40000"/>
                </a:srgbClr>
              </a:outerShdw>
            </a:effectLst>
          </c:spPr>
          <c:marker>
            <c:symbol val="circle"/>
            <c:size val="10"/>
            <c:spPr>
              <a:solidFill>
                <a:srgbClr val="002B49"/>
              </a:solidFill>
              <a:ln>
                <a:noFill/>
              </a:ln>
              <a:effectLst>
                <a:outerShdw blurRad="50800" dist="38100" dir="2700000" algn="ctr" rotWithShape="0">
                  <a:srgbClr val="000000">
                    <a:alpha val="40000"/>
                  </a:srgbClr>
                </a:outerShdw>
              </a:effectLst>
            </c:spPr>
          </c:marker>
          <c:dLbls>
            <c:dLbl>
              <c:idx val="0"/>
              <c:layout>
                <c:manualLayout>
                  <c:x val="-0.11513168430717168"/>
                  <c:y val="-2.2980009180432616E-2"/>
                </c:manualLayout>
              </c:layout>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21-E8A9-4733-ABD0-FEC9EF44B1D5}"/>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'ABC Scatterplot Slide 19'!$AM$104</c:f>
              <c:numCache>
                <c:formatCode>0.00</c:formatCode>
                <c:ptCount val="1"/>
                <c:pt idx="0">
                  <c:v>0.35596150793650794</c:v>
                </c:pt>
              </c:numCache>
            </c:numRef>
          </c:xVal>
          <c:yVal>
            <c:numRef>
              <c:f>'ABC Scatterplot Slide 19'!$AM$103</c:f>
              <c:numCache>
                <c:formatCode>0.00</c:formatCode>
                <c:ptCount val="1"/>
                <c:pt idx="0">
                  <c:v>0</c:v>
                </c:pt>
              </c:numCache>
            </c:numRef>
          </c:yVal>
          <c:smooth val="0"/>
          <c:extLst>
            <c:ext xmlns:c16="http://schemas.microsoft.com/office/drawing/2014/chart" uri="{C3380CC4-5D6E-409C-BE32-E72D297353CC}">
              <c16:uniqueId val="{00000022-E8A9-4733-ABD0-FEC9EF44B1D5}"/>
            </c:ext>
          </c:extLst>
        </c:ser>
        <c:ser>
          <c:idx val="18"/>
          <c:order val="18"/>
          <c:tx>
            <c:strRef>
              <c:f>'ABC Scatterplot Slide 19'!$V$126</c:f>
              <c:strCache>
                <c:ptCount val="1"/>
                <c:pt idx="0">
                  <c:v>Company 18</c:v>
                </c:pt>
              </c:strCache>
            </c:strRef>
          </c:tx>
          <c:spPr>
            <a:ln w="28575">
              <a:solidFill>
                <a:schemeClr val="accent1"/>
              </a:solidFill>
            </a:ln>
          </c:spPr>
          <c:marker>
            <c:symbol val="circle"/>
            <c:size val="10"/>
            <c:spPr>
              <a:solidFill>
                <a:srgbClr val="00355F"/>
              </a:solidFill>
              <a:ln>
                <a:solidFill>
                  <a:schemeClr val="accent1"/>
                </a:solidFill>
              </a:ln>
            </c:spPr>
          </c:marker>
          <c:dLbls>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xVal>
            <c:numRef>
              <c:f>'ABC Scatterplot Slide 19'!$X$126</c:f>
              <c:numCache>
                <c:formatCode>0.00</c:formatCode>
                <c:ptCount val="1"/>
                <c:pt idx="0">
                  <c:v>0.44663482142857136</c:v>
                </c:pt>
              </c:numCache>
            </c:numRef>
          </c:xVal>
          <c:yVal>
            <c:numRef>
              <c:f>'ABC Scatterplot Slide 19'!$W$126</c:f>
              <c:numCache>
                <c:formatCode>0.00</c:formatCode>
                <c:ptCount val="1"/>
                <c:pt idx="0">
                  <c:v>0.05</c:v>
                </c:pt>
              </c:numCache>
            </c:numRef>
          </c:yVal>
          <c:smooth val="0"/>
          <c:extLst>
            <c:ext xmlns:c16="http://schemas.microsoft.com/office/drawing/2014/chart" uri="{C3380CC4-5D6E-409C-BE32-E72D297353CC}">
              <c16:uniqueId val="{00000023-E8A9-4733-ABD0-FEC9EF44B1D5}"/>
            </c:ext>
          </c:extLst>
        </c:ser>
        <c:ser>
          <c:idx val="19"/>
          <c:order val="19"/>
          <c:tx>
            <c:strRef>
              <c:f>'ABC Scatterplot Slide 19'!$V$127</c:f>
              <c:strCache>
                <c:ptCount val="1"/>
                <c:pt idx="0">
                  <c:v>Company 19</c:v>
                </c:pt>
              </c:strCache>
            </c:strRef>
          </c:tx>
          <c:spPr>
            <a:ln w="28575">
              <a:solidFill>
                <a:schemeClr val="accent1"/>
              </a:solidFill>
            </a:ln>
          </c:spPr>
          <c:marker>
            <c:symbol val="circle"/>
            <c:size val="10"/>
            <c:spPr>
              <a:solidFill>
                <a:srgbClr val="00355F"/>
              </a:solidFill>
              <a:ln>
                <a:solidFill>
                  <a:schemeClr val="accent1"/>
                </a:solidFill>
              </a:ln>
            </c:spPr>
          </c:marker>
          <c:dLbls>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xVal>
            <c:numRef>
              <c:f>'ABC Scatterplot Slide 19'!$X$127</c:f>
              <c:numCache>
                <c:formatCode>0.00</c:formatCode>
                <c:ptCount val="1"/>
                <c:pt idx="0">
                  <c:v>0.54718144841269845</c:v>
                </c:pt>
              </c:numCache>
            </c:numRef>
          </c:xVal>
          <c:yVal>
            <c:numRef>
              <c:f>'ABC Scatterplot Slide 19'!$W$127</c:f>
              <c:numCache>
                <c:formatCode>0.00</c:formatCode>
                <c:ptCount val="1"/>
                <c:pt idx="0">
                  <c:v>0.5</c:v>
                </c:pt>
              </c:numCache>
            </c:numRef>
          </c:yVal>
          <c:smooth val="0"/>
          <c:extLst>
            <c:ext xmlns:c16="http://schemas.microsoft.com/office/drawing/2014/chart" uri="{C3380CC4-5D6E-409C-BE32-E72D297353CC}">
              <c16:uniqueId val="{00000024-E8A9-4733-ABD0-FEC9EF44B1D5}"/>
            </c:ext>
          </c:extLst>
        </c:ser>
        <c:ser>
          <c:idx val="20"/>
          <c:order val="20"/>
          <c:tx>
            <c:strRef>
              <c:f>'ABC Scatterplot Slide 19'!$V$128</c:f>
              <c:strCache>
                <c:ptCount val="1"/>
                <c:pt idx="0">
                  <c:v>Company 20</c:v>
                </c:pt>
              </c:strCache>
            </c:strRef>
          </c:tx>
          <c:spPr>
            <a:ln w="28575">
              <a:solidFill>
                <a:schemeClr val="accent1"/>
              </a:solidFill>
            </a:ln>
          </c:spPr>
          <c:marker>
            <c:spPr>
              <a:ln>
                <a:solidFill>
                  <a:schemeClr val="accent1"/>
                </a:solidFill>
              </a:ln>
            </c:spPr>
          </c:marker>
          <c:dPt>
            <c:idx val="0"/>
            <c:marker>
              <c:symbol val="circle"/>
              <c:size val="10"/>
              <c:spPr>
                <a:solidFill>
                  <a:srgbClr val="00355F"/>
                </a:solidFill>
                <a:ln>
                  <a:solidFill>
                    <a:schemeClr val="accent1"/>
                  </a:solidFill>
                </a:ln>
              </c:spPr>
            </c:marker>
            <c:bubble3D val="0"/>
            <c:extLst>
              <c:ext xmlns:c16="http://schemas.microsoft.com/office/drawing/2014/chart" uri="{C3380CC4-5D6E-409C-BE32-E72D297353CC}">
                <c16:uniqueId val="{00000025-E8A9-4733-ABD0-FEC9EF44B1D5}"/>
              </c:ext>
            </c:extLst>
          </c:dPt>
          <c:dLbls>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xVal>
            <c:numRef>
              <c:f>'ABC Scatterplot Slide 19'!$X$128</c:f>
              <c:numCache>
                <c:formatCode>0.00</c:formatCode>
                <c:ptCount val="1"/>
                <c:pt idx="0">
                  <c:v>0.69904880952380954</c:v>
                </c:pt>
              </c:numCache>
            </c:numRef>
          </c:xVal>
          <c:yVal>
            <c:numRef>
              <c:f>'ABC Scatterplot Slide 19'!$W$128</c:f>
              <c:numCache>
                <c:formatCode>0.00</c:formatCode>
                <c:ptCount val="1"/>
                <c:pt idx="0">
                  <c:v>0.8</c:v>
                </c:pt>
              </c:numCache>
            </c:numRef>
          </c:yVal>
          <c:smooth val="0"/>
          <c:extLst>
            <c:ext xmlns:c16="http://schemas.microsoft.com/office/drawing/2014/chart" uri="{C3380CC4-5D6E-409C-BE32-E72D297353CC}">
              <c16:uniqueId val="{00000026-E8A9-4733-ABD0-FEC9EF44B1D5}"/>
            </c:ext>
          </c:extLst>
        </c:ser>
        <c:dLbls>
          <c:showLegendKey val="0"/>
          <c:showVal val="0"/>
          <c:showCatName val="0"/>
          <c:showSerName val="0"/>
          <c:showPercent val="0"/>
          <c:showBubbleSize val="0"/>
        </c:dLbls>
        <c:axId val="556567552"/>
        <c:axId val="556598400"/>
      </c:scatterChart>
      <c:valAx>
        <c:axId val="556567552"/>
        <c:scaling>
          <c:orientation val="minMax"/>
          <c:max val="1"/>
        </c:scaling>
        <c:delete val="0"/>
        <c:axPos val="b"/>
        <c:title>
          <c:tx>
            <c:rich>
              <a:bodyPr/>
              <a:lstStyle/>
              <a:p>
                <a:pPr>
                  <a:defRPr sz="1600">
                    <a:latin typeface="Arial" pitchFamily="34" charset="0"/>
                    <a:cs typeface="Arial" pitchFamily="34" charset="0"/>
                  </a:defRPr>
                </a:pPr>
                <a:r>
                  <a:rPr lang="en-US" sz="1600" dirty="0">
                    <a:latin typeface="Arial" pitchFamily="34" charset="0"/>
                    <a:cs typeface="Arial" pitchFamily="34" charset="0"/>
                  </a:rPr>
                  <a:t>Composite Score</a:t>
                </a:r>
              </a:p>
            </c:rich>
          </c:tx>
          <c:layout>
            <c:manualLayout>
              <c:xMode val="edge"/>
              <c:yMode val="edge"/>
              <c:x val="0.4033183872849227"/>
              <c:y val="0.91973731408573933"/>
            </c:manualLayout>
          </c:layout>
          <c:overlay val="0"/>
        </c:title>
        <c:numFmt formatCode="0.0" sourceLinked="0"/>
        <c:majorTickMark val="out"/>
        <c:minorTickMark val="none"/>
        <c:tickLblPos val="nextTo"/>
        <c:crossAx val="556598400"/>
        <c:crosses val="autoZero"/>
        <c:crossBetween val="midCat"/>
      </c:valAx>
      <c:valAx>
        <c:axId val="556598400"/>
        <c:scaling>
          <c:orientation val="minMax"/>
          <c:max val="1"/>
        </c:scaling>
        <c:delete val="0"/>
        <c:axPos val="l"/>
        <c:title>
          <c:tx>
            <c:rich>
              <a:bodyPr rot="-5400000" vert="horz"/>
              <a:lstStyle/>
              <a:p>
                <a:pPr>
                  <a:defRPr sz="1600" b="1">
                    <a:latin typeface="Arial" pitchFamily="34" charset="0"/>
                    <a:cs typeface="Arial" pitchFamily="34" charset="0"/>
                  </a:defRPr>
                </a:pPr>
                <a:r>
                  <a:rPr lang="en-US" sz="1600" b="1" dirty="0">
                    <a:latin typeface="Arial" pitchFamily="34" charset="0"/>
                    <a:cs typeface="Arial" pitchFamily="34" charset="0"/>
                  </a:rPr>
                  <a:t>EBITDA Score</a:t>
                </a:r>
              </a:p>
            </c:rich>
          </c:tx>
          <c:layout>
            <c:manualLayout>
              <c:xMode val="edge"/>
              <c:yMode val="edge"/>
              <c:x val="7.1491969049795989E-2"/>
              <c:y val="0.3117277323509639"/>
            </c:manualLayout>
          </c:layout>
          <c:overlay val="0"/>
        </c:title>
        <c:numFmt formatCode="0.0" sourceLinked="0"/>
        <c:majorTickMark val="out"/>
        <c:minorTickMark val="none"/>
        <c:tickLblPos val="nextTo"/>
        <c:crossAx val="556567552"/>
        <c:crosses val="autoZero"/>
        <c:crossBetween val="midCat"/>
      </c:valAx>
    </c:plotArea>
    <c:plotVisOnly val="1"/>
    <c:dispBlanksAs val="gap"/>
    <c:showDLblsOverMax val="0"/>
  </c:chart>
  <c:externalData r:id="rId1">
    <c:autoUpdate val="0"/>
  </c:externalData>
  <c:userShapes r:id="rId2"/>
</c:chartSpace>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8.emf"/></Relationships>
</file>

<file path=ppt/drawings/drawing1.xml><?xml version="1.0" encoding="utf-8"?>
<c:userShapes xmlns:c="http://schemas.openxmlformats.org/drawingml/2006/chart">
  <cdr:relSizeAnchor xmlns:cdr="http://schemas.openxmlformats.org/drawingml/2006/chartDrawing">
    <cdr:from>
      <cdr:x>0.07796</cdr:x>
      <cdr:y>0.15248</cdr:y>
    </cdr:from>
    <cdr:to>
      <cdr:x>0.14303</cdr:x>
      <cdr:y>0.29706</cdr:y>
    </cdr:to>
    <cdr:sp macro="" textlink="">
      <cdr:nvSpPr>
        <cdr:cNvPr id="2" name="TextBox 1">
          <a:extLst xmlns:a="http://schemas.openxmlformats.org/drawingml/2006/main">
            <a:ext uri="{FF2B5EF4-FFF2-40B4-BE49-F238E27FC236}">
              <a16:creationId xmlns:a16="http://schemas.microsoft.com/office/drawing/2014/main" id="{5D706481-D62D-4FE9-9B02-8CB4DCBA5F1F}"/>
            </a:ext>
          </a:extLst>
        </cdr:cNvPr>
        <cdr:cNvSpPr txBox="1"/>
      </cdr:nvSpPr>
      <cdr:spPr>
        <a:xfrm xmlns:a="http://schemas.openxmlformats.org/drawingml/2006/main">
          <a:off x="1095374" y="964406"/>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100" dirty="0"/>
        </a:p>
      </cdr:txBody>
    </cdr:sp>
  </cdr:relSizeAnchor>
</c:userShapes>
</file>

<file path=ppt/drawings/drawing2.xml><?xml version="1.0" encoding="utf-8"?>
<c:userShapes xmlns:c="http://schemas.openxmlformats.org/drawingml/2006/chart">
  <cdr:relSizeAnchor xmlns:cdr="http://schemas.openxmlformats.org/drawingml/2006/chartDrawing">
    <cdr:from>
      <cdr:x>0.65858</cdr:x>
      <cdr:y>0.08208</cdr:y>
    </cdr:from>
    <cdr:to>
      <cdr:x>0.65858</cdr:x>
      <cdr:y>0.8582</cdr:y>
    </cdr:to>
    <cdr:cxnSp macro="">
      <cdr:nvCxnSpPr>
        <cdr:cNvPr id="10" name="Straight Connector 9">
          <a:extLst xmlns:a="http://schemas.openxmlformats.org/drawingml/2006/main">
            <a:ext uri="{FF2B5EF4-FFF2-40B4-BE49-F238E27FC236}">
              <a16:creationId xmlns:a16="http://schemas.microsoft.com/office/drawing/2014/main" id="{307266F3-7084-4F9B-A7D1-89328B98CE6C}"/>
            </a:ext>
          </a:extLst>
        </cdr:cNvPr>
        <cdr:cNvCxnSpPr/>
      </cdr:nvCxnSpPr>
      <cdr:spPr>
        <a:xfrm xmlns:a="http://schemas.openxmlformats.org/drawingml/2006/main">
          <a:off x="3733800" y="419029"/>
          <a:ext cx="0" cy="3962400"/>
        </a:xfrm>
        <a:prstGeom xmlns:a="http://schemas.openxmlformats.org/drawingml/2006/main" prst="line">
          <a:avLst/>
        </a:prstGeom>
        <a:ln xmlns:a="http://schemas.openxmlformats.org/drawingml/2006/main" w="19050">
          <a:solidFill>
            <a:srgbClr val="A9C6AA"/>
          </a:solidFill>
          <a:prstDash val="sys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F43BBF5-7E80-4500-BF17-A13B9481C2D4}" type="datetimeFigureOut">
              <a:rPr lang="en-GB" smtClean="0"/>
              <a:t>28/05/2022</a:t>
            </a:fld>
            <a:endParaRPr lang="en-GB"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31F8CA8-8787-4A44-96B6-6E829E7FD7F9}" type="slidenum">
              <a:rPr lang="en-GB" smtClean="0"/>
              <a:t>‹#›</a:t>
            </a:fld>
            <a:endParaRPr lang="en-GB" dirty="0"/>
          </a:p>
        </p:txBody>
      </p:sp>
    </p:spTree>
    <p:extLst>
      <p:ext uri="{BB962C8B-B14F-4D97-AF65-F5344CB8AC3E}">
        <p14:creationId xmlns:p14="http://schemas.microsoft.com/office/powerpoint/2010/main" val="34906174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E7021D-3894-4F8B-877F-F893FFAFCFF8}" type="datetimeFigureOut">
              <a:rPr lang="en-GB" smtClean="0"/>
              <a:t>28/05/2022</a:t>
            </a:fld>
            <a:endParaRPr lang="en-GB" dirty="0"/>
          </a:p>
        </p:txBody>
      </p:sp>
      <p:sp>
        <p:nvSpPr>
          <p:cNvPr id="4" name="Slide Image Placeholder 3"/>
          <p:cNvSpPr>
            <a:spLocks noGrp="1" noRot="1" noChangeAspect="1"/>
          </p:cNvSpPr>
          <p:nvPr>
            <p:ph type="sldImg" idx="2"/>
          </p:nvPr>
        </p:nvSpPr>
        <p:spPr>
          <a:xfrm>
            <a:off x="1209675" y="685800"/>
            <a:ext cx="443865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EE7955-768E-41E6-BC9A-BD7764168AC0}" type="slidenum">
              <a:rPr lang="en-GB" smtClean="0"/>
              <a:t>‹#›</a:t>
            </a:fld>
            <a:endParaRPr lang="en-GB" dirty="0"/>
          </a:p>
        </p:txBody>
      </p:sp>
    </p:spTree>
    <p:extLst>
      <p:ext uri="{BB962C8B-B14F-4D97-AF65-F5344CB8AC3E}">
        <p14:creationId xmlns:p14="http://schemas.microsoft.com/office/powerpoint/2010/main" val="599102636"/>
      </p:ext>
    </p:extLst>
  </p:cSld>
  <p:clrMap bg1="lt1" tx1="dk1" bg2="lt2" tx2="dk2" accent1="accent1" accent2="accent2" accent3="accent3" accent4="accent4" accent5="accent5" accent6="accent6" hlink="hlink" folHlink="folHlink"/>
  <p:notesStyle>
    <a:lvl1pPr marL="0" algn="l" defTabSz="1043056" rtl="0" eaLnBrk="1" latinLnBrk="0" hangingPunct="1">
      <a:defRPr sz="1400" kern="1200">
        <a:solidFill>
          <a:schemeClr val="tx1"/>
        </a:solidFill>
        <a:latin typeface="+mn-lt"/>
        <a:ea typeface="+mn-ea"/>
        <a:cs typeface="+mn-cs"/>
      </a:defRPr>
    </a:lvl1pPr>
    <a:lvl2pPr marL="521528" algn="l" defTabSz="1043056" rtl="0" eaLnBrk="1" latinLnBrk="0" hangingPunct="1">
      <a:defRPr sz="1400" kern="1200">
        <a:solidFill>
          <a:schemeClr val="tx1"/>
        </a:solidFill>
        <a:latin typeface="+mn-lt"/>
        <a:ea typeface="+mn-ea"/>
        <a:cs typeface="+mn-cs"/>
      </a:defRPr>
    </a:lvl2pPr>
    <a:lvl3pPr marL="1043056" algn="l" defTabSz="1043056" rtl="0" eaLnBrk="1" latinLnBrk="0" hangingPunct="1">
      <a:defRPr sz="1400" kern="1200">
        <a:solidFill>
          <a:schemeClr val="tx1"/>
        </a:solidFill>
        <a:latin typeface="+mn-lt"/>
        <a:ea typeface="+mn-ea"/>
        <a:cs typeface="+mn-cs"/>
      </a:defRPr>
    </a:lvl3pPr>
    <a:lvl4pPr marL="1564584" algn="l" defTabSz="1043056" rtl="0" eaLnBrk="1" latinLnBrk="0" hangingPunct="1">
      <a:defRPr sz="1400" kern="1200">
        <a:solidFill>
          <a:schemeClr val="tx1"/>
        </a:solidFill>
        <a:latin typeface="+mn-lt"/>
        <a:ea typeface="+mn-ea"/>
        <a:cs typeface="+mn-cs"/>
      </a:defRPr>
    </a:lvl4pPr>
    <a:lvl5pPr marL="2086112" algn="l" defTabSz="1043056" rtl="0" eaLnBrk="1" latinLnBrk="0" hangingPunct="1">
      <a:defRPr sz="1400" kern="1200">
        <a:solidFill>
          <a:schemeClr val="tx1"/>
        </a:solidFill>
        <a:latin typeface="+mn-lt"/>
        <a:ea typeface="+mn-ea"/>
        <a:cs typeface="+mn-cs"/>
      </a:defRPr>
    </a:lvl5pPr>
    <a:lvl6pPr marL="2607640" algn="l" defTabSz="1043056" rtl="0" eaLnBrk="1" latinLnBrk="0" hangingPunct="1">
      <a:defRPr sz="1400" kern="1200">
        <a:solidFill>
          <a:schemeClr val="tx1"/>
        </a:solidFill>
        <a:latin typeface="+mn-lt"/>
        <a:ea typeface="+mn-ea"/>
        <a:cs typeface="+mn-cs"/>
      </a:defRPr>
    </a:lvl6pPr>
    <a:lvl7pPr marL="3129168" algn="l" defTabSz="1043056" rtl="0" eaLnBrk="1" latinLnBrk="0" hangingPunct="1">
      <a:defRPr sz="1400" kern="1200">
        <a:solidFill>
          <a:schemeClr val="tx1"/>
        </a:solidFill>
        <a:latin typeface="+mn-lt"/>
        <a:ea typeface="+mn-ea"/>
        <a:cs typeface="+mn-cs"/>
      </a:defRPr>
    </a:lvl7pPr>
    <a:lvl8pPr marL="3650696" algn="l" defTabSz="1043056" rtl="0" eaLnBrk="1" latinLnBrk="0" hangingPunct="1">
      <a:defRPr sz="1400" kern="1200">
        <a:solidFill>
          <a:schemeClr val="tx1"/>
        </a:solidFill>
        <a:latin typeface="+mn-lt"/>
        <a:ea typeface="+mn-ea"/>
        <a:cs typeface="+mn-cs"/>
      </a:defRPr>
    </a:lvl8pPr>
    <a:lvl9pPr marL="4172224" algn="l" defTabSz="104305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EE7955-768E-41E6-BC9A-BD7764168AC0}" type="slidenum">
              <a:rPr lang="en-GB" smtClean="0"/>
              <a:t>1</a:t>
            </a:fld>
            <a:endParaRPr lang="en-GB" dirty="0"/>
          </a:p>
        </p:txBody>
      </p:sp>
    </p:spTree>
    <p:extLst>
      <p:ext uri="{BB962C8B-B14F-4D97-AF65-F5344CB8AC3E}">
        <p14:creationId xmlns:p14="http://schemas.microsoft.com/office/powerpoint/2010/main" val="1508732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EE7955-768E-41E6-BC9A-BD7764168AC0}" type="slidenum">
              <a:rPr lang="en-GB" smtClean="0"/>
              <a:t>14</a:t>
            </a:fld>
            <a:endParaRPr lang="en-GB" dirty="0"/>
          </a:p>
        </p:txBody>
      </p:sp>
    </p:spTree>
    <p:extLst>
      <p:ext uri="{BB962C8B-B14F-4D97-AF65-F5344CB8AC3E}">
        <p14:creationId xmlns:p14="http://schemas.microsoft.com/office/powerpoint/2010/main" val="35221864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EE7955-768E-41E6-BC9A-BD7764168AC0}" type="slidenum">
              <a:rPr lang="en-GB" smtClean="0"/>
              <a:t>15</a:t>
            </a:fld>
            <a:endParaRPr lang="en-GB" dirty="0"/>
          </a:p>
        </p:txBody>
      </p:sp>
    </p:spTree>
    <p:extLst>
      <p:ext uri="{BB962C8B-B14F-4D97-AF65-F5344CB8AC3E}">
        <p14:creationId xmlns:p14="http://schemas.microsoft.com/office/powerpoint/2010/main" val="6401365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EE7955-768E-41E6-BC9A-BD7764168AC0}" type="slidenum">
              <a:rPr lang="en-GB" smtClean="0"/>
              <a:t>16</a:t>
            </a:fld>
            <a:endParaRPr lang="en-GB" dirty="0"/>
          </a:p>
        </p:txBody>
      </p:sp>
    </p:spTree>
    <p:extLst>
      <p:ext uri="{BB962C8B-B14F-4D97-AF65-F5344CB8AC3E}">
        <p14:creationId xmlns:p14="http://schemas.microsoft.com/office/powerpoint/2010/main" val="24432373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EE7955-768E-41E6-BC9A-BD7764168AC0}" type="slidenum">
              <a:rPr lang="en-GB" smtClean="0"/>
              <a:t>17</a:t>
            </a:fld>
            <a:endParaRPr lang="en-GB" dirty="0"/>
          </a:p>
        </p:txBody>
      </p:sp>
    </p:spTree>
    <p:extLst>
      <p:ext uri="{BB962C8B-B14F-4D97-AF65-F5344CB8AC3E}">
        <p14:creationId xmlns:p14="http://schemas.microsoft.com/office/powerpoint/2010/main" val="15624815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EE7955-768E-41E6-BC9A-BD7764168AC0}" type="slidenum">
              <a:rPr lang="en-GB" smtClean="0"/>
              <a:t>18</a:t>
            </a:fld>
            <a:endParaRPr lang="en-GB" dirty="0"/>
          </a:p>
        </p:txBody>
      </p:sp>
    </p:spTree>
    <p:extLst>
      <p:ext uri="{BB962C8B-B14F-4D97-AF65-F5344CB8AC3E}">
        <p14:creationId xmlns:p14="http://schemas.microsoft.com/office/powerpoint/2010/main" val="35392962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EE7955-768E-41E6-BC9A-BD7764168AC0}" type="slidenum">
              <a:rPr lang="en-GB" smtClean="0"/>
              <a:t>23</a:t>
            </a:fld>
            <a:endParaRPr lang="en-GB" dirty="0"/>
          </a:p>
        </p:txBody>
      </p:sp>
    </p:spTree>
    <p:extLst>
      <p:ext uri="{BB962C8B-B14F-4D97-AF65-F5344CB8AC3E}">
        <p14:creationId xmlns:p14="http://schemas.microsoft.com/office/powerpoint/2010/main" val="27524412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EE7955-768E-41E6-BC9A-BD7764168AC0}" type="slidenum">
              <a:rPr lang="en-GB" smtClean="0"/>
              <a:t>31</a:t>
            </a:fld>
            <a:endParaRPr lang="en-GB" dirty="0"/>
          </a:p>
        </p:txBody>
      </p:sp>
    </p:spTree>
    <p:extLst>
      <p:ext uri="{BB962C8B-B14F-4D97-AF65-F5344CB8AC3E}">
        <p14:creationId xmlns:p14="http://schemas.microsoft.com/office/powerpoint/2010/main" val="29194861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EE7955-768E-41E6-BC9A-BD7764168AC0}" type="slidenum">
              <a:rPr lang="en-GB" smtClean="0"/>
              <a:t>32</a:t>
            </a:fld>
            <a:endParaRPr lang="en-GB" dirty="0"/>
          </a:p>
        </p:txBody>
      </p:sp>
    </p:spTree>
    <p:extLst>
      <p:ext uri="{BB962C8B-B14F-4D97-AF65-F5344CB8AC3E}">
        <p14:creationId xmlns:p14="http://schemas.microsoft.com/office/powerpoint/2010/main" val="3408435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EE7955-768E-41E6-BC9A-BD7764168AC0}" type="slidenum">
              <a:rPr lang="en-GB" smtClean="0"/>
              <a:t>2</a:t>
            </a:fld>
            <a:endParaRPr lang="en-GB" dirty="0"/>
          </a:p>
        </p:txBody>
      </p:sp>
    </p:spTree>
    <p:extLst>
      <p:ext uri="{BB962C8B-B14F-4D97-AF65-F5344CB8AC3E}">
        <p14:creationId xmlns:p14="http://schemas.microsoft.com/office/powerpoint/2010/main" val="22977873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rgbClr val="FF0000"/>
              </a:solidFill>
            </a:endParaRPr>
          </a:p>
        </p:txBody>
      </p:sp>
      <p:sp>
        <p:nvSpPr>
          <p:cNvPr id="4" name="Slide Number Placeholder 3"/>
          <p:cNvSpPr>
            <a:spLocks noGrp="1"/>
          </p:cNvSpPr>
          <p:nvPr>
            <p:ph type="sldNum" sz="quarter" idx="10"/>
          </p:nvPr>
        </p:nvSpPr>
        <p:spPr/>
        <p:txBody>
          <a:bodyPr/>
          <a:lstStyle/>
          <a:p>
            <a:fld id="{41EE7955-768E-41E6-BC9A-BD7764168AC0}" type="slidenum">
              <a:rPr lang="en-GB" smtClean="0"/>
              <a:t>3</a:t>
            </a:fld>
            <a:endParaRPr lang="en-GB" dirty="0"/>
          </a:p>
        </p:txBody>
      </p:sp>
    </p:spTree>
    <p:extLst>
      <p:ext uri="{BB962C8B-B14F-4D97-AF65-F5344CB8AC3E}">
        <p14:creationId xmlns:p14="http://schemas.microsoft.com/office/powerpoint/2010/main" val="4264067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EE7955-768E-41E6-BC9A-BD7764168AC0}" type="slidenum">
              <a:rPr lang="en-GB" smtClean="0"/>
              <a:t>4</a:t>
            </a:fld>
            <a:endParaRPr lang="en-GB" dirty="0"/>
          </a:p>
        </p:txBody>
      </p:sp>
    </p:spTree>
    <p:extLst>
      <p:ext uri="{BB962C8B-B14F-4D97-AF65-F5344CB8AC3E}">
        <p14:creationId xmlns:p14="http://schemas.microsoft.com/office/powerpoint/2010/main" val="26968066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EE7955-768E-41E6-BC9A-BD7764168AC0}" type="slidenum">
              <a:rPr lang="en-GB" smtClean="0"/>
              <a:t>5</a:t>
            </a:fld>
            <a:endParaRPr lang="en-GB" dirty="0"/>
          </a:p>
        </p:txBody>
      </p:sp>
    </p:spTree>
    <p:extLst>
      <p:ext uri="{BB962C8B-B14F-4D97-AF65-F5344CB8AC3E}">
        <p14:creationId xmlns:p14="http://schemas.microsoft.com/office/powerpoint/2010/main" val="33600606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EE7955-768E-41E6-BC9A-BD7764168AC0}" type="slidenum">
              <a:rPr lang="en-GB" smtClean="0"/>
              <a:t>6</a:t>
            </a:fld>
            <a:endParaRPr lang="en-GB" dirty="0"/>
          </a:p>
        </p:txBody>
      </p:sp>
    </p:spTree>
    <p:extLst>
      <p:ext uri="{BB962C8B-B14F-4D97-AF65-F5344CB8AC3E}">
        <p14:creationId xmlns:p14="http://schemas.microsoft.com/office/powerpoint/2010/main" val="38606238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EE7955-768E-41E6-BC9A-BD7764168AC0}" type="slidenum">
              <a:rPr lang="en-GB" smtClean="0"/>
              <a:t>7</a:t>
            </a:fld>
            <a:endParaRPr lang="en-GB" dirty="0"/>
          </a:p>
        </p:txBody>
      </p:sp>
    </p:spTree>
    <p:extLst>
      <p:ext uri="{BB962C8B-B14F-4D97-AF65-F5344CB8AC3E}">
        <p14:creationId xmlns:p14="http://schemas.microsoft.com/office/powerpoint/2010/main" val="26335139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EE7955-768E-41E6-BC9A-BD7764168AC0}" type="slidenum">
              <a:rPr lang="en-GB" smtClean="0"/>
              <a:t>12</a:t>
            </a:fld>
            <a:endParaRPr lang="en-GB" dirty="0"/>
          </a:p>
        </p:txBody>
      </p:sp>
    </p:spTree>
    <p:extLst>
      <p:ext uri="{BB962C8B-B14F-4D97-AF65-F5344CB8AC3E}">
        <p14:creationId xmlns:p14="http://schemas.microsoft.com/office/powerpoint/2010/main" val="19275405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EE7955-768E-41E6-BC9A-BD7764168AC0}" type="slidenum">
              <a:rPr lang="en-GB" smtClean="0"/>
              <a:t>13</a:t>
            </a:fld>
            <a:endParaRPr lang="en-GB" dirty="0"/>
          </a:p>
        </p:txBody>
      </p:sp>
    </p:spTree>
    <p:extLst>
      <p:ext uri="{BB962C8B-B14F-4D97-AF65-F5344CB8AC3E}">
        <p14:creationId xmlns:p14="http://schemas.microsoft.com/office/powerpoint/2010/main" val="2417528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image" Target="../media/image4.png"/><Relationship Id="rId5" Type="http://schemas.openxmlformats.org/officeDocument/2006/relationships/image" Target="../media/image3.emf"/><Relationship Id="rId4" Type="http://schemas.openxmlformats.org/officeDocument/2006/relationships/oleObject" Target="../embeddings/oleObject1.bin"/></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3.emf"/><Relationship Id="rId4" Type="http://schemas.openxmlformats.org/officeDocument/2006/relationships/oleObject" Target="../embeddings/oleObject2.bin"/></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sp>
        <p:nvSpPr>
          <p:cNvPr id="9" name="Picture Placeholder 8"/>
          <p:cNvSpPr>
            <a:spLocks noGrp="1"/>
          </p:cNvSpPr>
          <p:nvPr>
            <p:ph type="pic" sz="quarter" idx="10" hasCustomPrompt="1"/>
          </p:nvPr>
        </p:nvSpPr>
        <p:spPr>
          <a:xfrm>
            <a:off x="0" y="-2"/>
            <a:ext cx="10057083" cy="7772402"/>
          </a:xfrm>
          <a:solidFill>
            <a:srgbClr val="D9D9D9"/>
          </a:solidFill>
        </p:spPr>
        <p:txBody>
          <a:bodyPr lIns="0" tIns="0" rIns="0" bIns="0">
            <a:noAutofit/>
          </a:bodyPr>
          <a:lstStyle>
            <a:lvl1pPr algn="ctr">
              <a:defRPr sz="1600" b="1">
                <a:solidFill>
                  <a:schemeClr val="tx1"/>
                </a:solidFill>
              </a:defRPr>
            </a:lvl1pPr>
          </a:lstStyle>
          <a:p>
            <a:r>
              <a:rPr lang="en-US" dirty="0"/>
              <a:t>CLICK TO INSERT PICTURE</a:t>
            </a:r>
          </a:p>
        </p:txBody>
      </p:sp>
      <p:sp>
        <p:nvSpPr>
          <p:cNvPr id="11" name="Text Placeholder 17"/>
          <p:cNvSpPr>
            <a:spLocks noGrp="1"/>
          </p:cNvSpPr>
          <p:nvPr>
            <p:ph type="body" sz="quarter" idx="11" hasCustomPrompt="1"/>
          </p:nvPr>
        </p:nvSpPr>
        <p:spPr>
          <a:xfrm>
            <a:off x="-1" y="2778522"/>
            <a:ext cx="10058401" cy="864269"/>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tIns="0" rIns="720000" bIns="0" rtlCol="0" anchor="ctr">
            <a:noAutofit/>
          </a:bodyPr>
          <a:lstStyle>
            <a:lvl1pPr marL="0" indent="0">
              <a:spcAft>
                <a:spcPts val="300"/>
              </a:spcAft>
              <a:buFont typeface="Arial" panose="020B0604020202020204" pitchFamily="34" charset="0"/>
              <a:buNone/>
              <a:defRPr lang="en-US" sz="1400" b="0" spc="0" baseline="0" dirty="0" smtClean="0">
                <a:solidFill>
                  <a:schemeClr val="bg1"/>
                </a:solidFill>
                <a:latin typeface="+mn-lt"/>
                <a:ea typeface="Arial" charset="0"/>
                <a:cs typeface="Arial" charset="0"/>
              </a:defRPr>
            </a:lvl1pPr>
            <a:lvl2pPr marL="0" indent="0">
              <a:buFont typeface="Arial" panose="020B0604020202020204" pitchFamily="34" charset="0"/>
              <a:buNone/>
              <a:defRPr lang="en-US" sz="1400" b="0" dirty="0" smtClean="0">
                <a:solidFill>
                  <a:schemeClr val="lt1"/>
                </a:solidFill>
              </a:defRPr>
            </a:lvl2pPr>
            <a:lvl3pPr marL="700156" indent="0">
              <a:buFont typeface="Arial" panose="020B0604020202020204" pitchFamily="34" charset="0"/>
              <a:buNone/>
              <a:defRPr lang="en-US" sz="2100" dirty="0" smtClean="0">
                <a:solidFill>
                  <a:schemeClr val="lt1"/>
                </a:solidFill>
              </a:defRPr>
            </a:lvl3pPr>
            <a:lvl4pPr marL="1382021" indent="0">
              <a:buNone/>
              <a:defRPr lang="en-US" sz="2100" dirty="0" smtClean="0">
                <a:solidFill>
                  <a:schemeClr val="lt1"/>
                </a:solidFill>
              </a:defRPr>
            </a:lvl4pPr>
            <a:lvl5pPr marL="1909899" indent="0">
              <a:buNone/>
              <a:defRPr lang="en-GB" sz="2100" dirty="0">
                <a:solidFill>
                  <a:schemeClr val="lt1"/>
                </a:solidFill>
              </a:defRPr>
            </a:lvl5pPr>
          </a:lstStyle>
          <a:p>
            <a:pPr lvl="0">
              <a:lnSpc>
                <a:spcPct val="90000"/>
              </a:lnSpc>
            </a:pPr>
            <a:r>
              <a:rPr lang="en-US" dirty="0"/>
              <a:t>Month Year</a:t>
            </a:r>
          </a:p>
        </p:txBody>
      </p:sp>
      <p:sp>
        <p:nvSpPr>
          <p:cNvPr id="10" name="Title 1"/>
          <p:cNvSpPr>
            <a:spLocks noGrp="1"/>
          </p:cNvSpPr>
          <p:nvPr>
            <p:ph type="ctrTitle" hasCustomPrompt="1"/>
          </p:nvPr>
        </p:nvSpPr>
        <p:spPr>
          <a:xfrm>
            <a:off x="497022" y="1611758"/>
            <a:ext cx="9077325" cy="1142109"/>
          </a:xfrm>
          <a:prstGeom prst="rect">
            <a:avLst/>
          </a:prstGeom>
        </p:spPr>
        <p:txBody>
          <a:bodyPr tIns="0" bIns="72000"/>
          <a:lstStyle>
            <a:lvl1pPr>
              <a:defRPr lang="en-GB" sz="5600" b="1" kern="1200" spc="0" baseline="0" dirty="0">
                <a:solidFill>
                  <a:schemeClr val="bg1"/>
                </a:solidFill>
                <a:latin typeface="+mj-lt"/>
                <a:ea typeface="Arial Bold" charset="0"/>
                <a:cs typeface="Arial Bold" charset="0"/>
              </a:defRPr>
            </a:lvl1pPr>
          </a:lstStyle>
          <a:p>
            <a:r>
              <a:rPr lang="en-US" noProof="0" dirty="0"/>
              <a:t>Document title</a:t>
            </a:r>
          </a:p>
        </p:txBody>
      </p:sp>
      <p:sp>
        <p:nvSpPr>
          <p:cNvPr id="3" name="Text Placeholder 2">
            <a:extLst>
              <a:ext uri="{FF2B5EF4-FFF2-40B4-BE49-F238E27FC236}">
                <a16:creationId xmlns:a16="http://schemas.microsoft.com/office/drawing/2014/main" id="{E2E845B5-4F34-458E-8D36-5F8961ABC909}"/>
              </a:ext>
            </a:extLst>
          </p:cNvPr>
          <p:cNvSpPr>
            <a:spLocks noGrp="1"/>
          </p:cNvSpPr>
          <p:nvPr>
            <p:ph type="body" sz="quarter" idx="12" hasCustomPrompt="1"/>
          </p:nvPr>
        </p:nvSpPr>
        <p:spPr>
          <a:xfrm>
            <a:off x="496888" y="3656560"/>
            <a:ext cx="9070975" cy="503590"/>
          </a:xfrm>
        </p:spPr>
        <p:txBody>
          <a:bodyPr tIns="72000"/>
          <a:lstStyle>
            <a:lvl1pPr>
              <a:defRPr sz="2800" b="0">
                <a:solidFill>
                  <a:schemeClr val="bg1"/>
                </a:solidFill>
              </a:defRPr>
            </a:lvl1pPr>
            <a:lvl2pPr>
              <a:defRPr sz="2800" b="0">
                <a:solidFill>
                  <a:schemeClr val="bg1"/>
                </a:solidFill>
              </a:defRPr>
            </a:lvl2pPr>
            <a:lvl3pPr>
              <a:defRPr sz="2800" b="0">
                <a:solidFill>
                  <a:schemeClr val="bg1"/>
                </a:solidFill>
              </a:defRPr>
            </a:lvl3pPr>
            <a:lvl4pPr>
              <a:defRPr sz="2800" b="0">
                <a:solidFill>
                  <a:schemeClr val="bg1"/>
                </a:solidFill>
              </a:defRPr>
            </a:lvl4pPr>
            <a:lvl5pPr>
              <a:defRPr sz="2800" b="0">
                <a:solidFill>
                  <a:schemeClr val="bg1"/>
                </a:solidFill>
              </a:defRPr>
            </a:lvl5pPr>
          </a:lstStyle>
          <a:p>
            <a:pPr lvl="0"/>
            <a:r>
              <a:rPr lang="en-US" dirty="0"/>
              <a:t>Document subtitle</a:t>
            </a:r>
          </a:p>
        </p:txBody>
      </p:sp>
    </p:spTree>
    <p:extLst>
      <p:ext uri="{BB962C8B-B14F-4D97-AF65-F5344CB8AC3E}">
        <p14:creationId xmlns:p14="http://schemas.microsoft.com/office/powerpoint/2010/main" val="1839435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eb bio">
    <p:spTree>
      <p:nvGrpSpPr>
        <p:cNvPr id="1" name=""/>
        <p:cNvGrpSpPr/>
        <p:nvPr/>
      </p:nvGrpSpPr>
      <p:grpSpPr>
        <a:xfrm>
          <a:off x="0" y="0"/>
          <a:ext cx="0" cy="0"/>
          <a:chOff x="0" y="0"/>
          <a:chExt cx="0" cy="0"/>
        </a:xfrm>
      </p:grpSpPr>
      <p:sp>
        <p:nvSpPr>
          <p:cNvPr id="16" name="Picture Placeholder 8"/>
          <p:cNvSpPr>
            <a:spLocks noGrp="1"/>
          </p:cNvSpPr>
          <p:nvPr>
            <p:ph type="pic" sz="quarter" idx="12" hasCustomPrompt="1"/>
          </p:nvPr>
        </p:nvSpPr>
        <p:spPr>
          <a:xfrm>
            <a:off x="0" y="667418"/>
            <a:ext cx="10057083" cy="2880000"/>
          </a:xfrm>
          <a:solidFill>
            <a:srgbClr val="D9D9D9"/>
          </a:solidFill>
        </p:spPr>
        <p:txBody>
          <a:bodyPr lIns="72000" tIns="72000" rIns="72000" bIns="72000">
            <a:noAutofit/>
          </a:bodyPr>
          <a:lstStyle>
            <a:lvl1pPr algn="ctr">
              <a:defRPr sz="1600" b="1">
                <a:solidFill>
                  <a:schemeClr val="tx1"/>
                </a:solidFill>
              </a:defRPr>
            </a:lvl1pPr>
          </a:lstStyle>
          <a:p>
            <a:r>
              <a:rPr lang="en-US" dirty="0"/>
              <a:t>CLICK TO INSERT PICTURE</a:t>
            </a:r>
          </a:p>
        </p:txBody>
      </p:sp>
      <p:sp>
        <p:nvSpPr>
          <p:cNvPr id="7" name="Title 6"/>
          <p:cNvSpPr>
            <a:spLocks noGrp="1"/>
          </p:cNvSpPr>
          <p:nvPr>
            <p:ph type="title" hasCustomPrompt="1"/>
          </p:nvPr>
        </p:nvSpPr>
        <p:spPr>
          <a:xfrm>
            <a:off x="507933" y="1451811"/>
            <a:ext cx="2864017" cy="935641"/>
          </a:xfrm>
        </p:spPr>
        <p:txBody>
          <a:bodyPr>
            <a:spAutoFit/>
          </a:bodyPr>
          <a:lstStyle>
            <a:lvl1pPr>
              <a:lnSpc>
                <a:spcPct val="95000"/>
              </a:lnSpc>
              <a:defRPr sz="3200" b="1">
                <a:solidFill>
                  <a:schemeClr val="bg1"/>
                </a:solidFill>
              </a:defRPr>
            </a:lvl1pPr>
          </a:lstStyle>
          <a:p>
            <a:r>
              <a:rPr lang="en-US" dirty="0"/>
              <a:t>Employee name</a:t>
            </a:r>
          </a:p>
        </p:txBody>
      </p:sp>
      <p:sp>
        <p:nvSpPr>
          <p:cNvPr id="8" name="Text Placeholder 8"/>
          <p:cNvSpPr>
            <a:spLocks noGrp="1"/>
          </p:cNvSpPr>
          <p:nvPr>
            <p:ph type="body" sz="quarter" idx="13" hasCustomPrompt="1"/>
          </p:nvPr>
        </p:nvSpPr>
        <p:spPr>
          <a:xfrm>
            <a:off x="507934" y="4330312"/>
            <a:ext cx="6756633" cy="964367"/>
          </a:xfrm>
        </p:spPr>
        <p:txBody>
          <a:bodyPr/>
          <a:lstStyle>
            <a:lvl2pPr>
              <a:defRPr b="0" cap="none" baseline="0"/>
            </a:lvl2pPr>
            <a:lvl3pPr marL="162760" indent="-161266">
              <a:buFont typeface="Wingdings" panose="05000000000000000000" pitchFamily="2" charset="2"/>
              <a:buChar char="§"/>
              <a:defRPr/>
            </a:lvl3pPr>
            <a:lvl4pPr marL="334477" indent="-171719">
              <a:buFont typeface="Segoe UI" panose="020B0502040204020203" pitchFamily="34" charset="0"/>
              <a:buChar char="–"/>
              <a:tabLst/>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2" name="Text Placeholder 52"/>
          <p:cNvSpPr>
            <a:spLocks noGrp="1"/>
          </p:cNvSpPr>
          <p:nvPr>
            <p:ph type="body" sz="quarter" idx="34" hasCustomPrompt="1"/>
          </p:nvPr>
        </p:nvSpPr>
        <p:spPr>
          <a:xfrm>
            <a:off x="507934" y="2575663"/>
            <a:ext cx="2872740" cy="246221"/>
          </a:xfrm>
          <a:prstGeom prst="rect">
            <a:avLst/>
          </a:prstGeom>
        </p:spPr>
        <p:txBody>
          <a:bodyPr/>
          <a:lstStyle>
            <a:lvl1pPr marL="0" indent="0">
              <a:buNone/>
              <a:defRPr sz="1600" b="0" i="0" kern="800" spc="0" baseline="0">
                <a:solidFill>
                  <a:schemeClr val="bg1"/>
                </a:solidFill>
                <a:latin typeface="+mj-lt"/>
                <a:ea typeface="Arial" charset="0"/>
                <a:cs typeface="Arial" charset="0"/>
              </a:defRPr>
            </a:lvl1pPr>
          </a:lstStyle>
          <a:p>
            <a:pPr lvl="0"/>
            <a:r>
              <a:rPr lang="en-US" dirty="0"/>
              <a:t>Location</a:t>
            </a:r>
          </a:p>
        </p:txBody>
      </p:sp>
      <p:sp>
        <p:nvSpPr>
          <p:cNvPr id="13" name="Rectangle 12"/>
          <p:cNvSpPr/>
          <p:nvPr userDrawn="1"/>
        </p:nvSpPr>
        <p:spPr>
          <a:xfrm flipH="1">
            <a:off x="-1" y="4330312"/>
            <a:ext cx="162000" cy="52427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34941" tIns="17470" rIns="34941" bIns="17470" rtlCol="0" anchor="ctr"/>
          <a:lstStyle/>
          <a:p>
            <a:pPr algn="ctr"/>
            <a:endParaRPr lang="en-US" sz="606" b="1" dirty="0">
              <a:solidFill>
                <a:srgbClr val="2C9398"/>
              </a:solidFill>
              <a:latin typeface="Impact" charset="0"/>
            </a:endParaRPr>
          </a:p>
        </p:txBody>
      </p:sp>
      <p:sp>
        <p:nvSpPr>
          <p:cNvPr id="15" name="Text Placeholder 8"/>
          <p:cNvSpPr>
            <a:spLocks noGrp="1"/>
          </p:cNvSpPr>
          <p:nvPr>
            <p:ph type="body" sz="quarter" idx="36" hasCustomPrompt="1"/>
          </p:nvPr>
        </p:nvSpPr>
        <p:spPr>
          <a:xfrm>
            <a:off x="3613619" y="1540100"/>
            <a:ext cx="5953509" cy="471924"/>
          </a:xfrm>
        </p:spPr>
        <p:txBody>
          <a:bodyPr/>
          <a:lstStyle>
            <a:lvl1pPr>
              <a:defRPr sz="1200" b="0">
                <a:solidFill>
                  <a:schemeClr val="bg1"/>
                </a:solidFill>
              </a:defRPr>
            </a:lvl1pPr>
            <a:lvl2pPr marL="172800" indent="-172800">
              <a:buFont typeface="Wingdings" panose="05000000000000000000" pitchFamily="2" charset="2"/>
              <a:buChar char="§"/>
              <a:defRPr lang="en-GB" sz="1200" b="0" kern="1200" cap="none" baseline="0" dirty="0">
                <a:solidFill>
                  <a:schemeClr val="bg1"/>
                </a:solidFill>
                <a:latin typeface="+mj-lt"/>
                <a:ea typeface="+mn-ea"/>
                <a:cs typeface="+mn-cs"/>
              </a:defRPr>
            </a:lvl2pPr>
            <a:lvl3pPr marL="161266" indent="-161266">
              <a:buFont typeface="Arial" panose="020B0604020202020204" pitchFamily="34" charset="0"/>
              <a:buChar char="•"/>
              <a:defRPr lang="en-US" sz="941" b="1" kern="1200" cap="none" baseline="0" dirty="0" smtClean="0">
                <a:solidFill>
                  <a:schemeClr val="bg1"/>
                </a:solidFill>
                <a:latin typeface="+mj-lt"/>
                <a:ea typeface="+mn-ea"/>
                <a:cs typeface="+mn-cs"/>
              </a:defRPr>
            </a:lvl3pPr>
            <a:lvl4pPr marL="161266" indent="-161266">
              <a:buFont typeface="Arial" panose="020B0604020202020204" pitchFamily="34" charset="0"/>
              <a:buChar char="•"/>
              <a:defRPr lang="en-US" sz="941" b="1" kern="1200" cap="none" baseline="0" dirty="0" smtClean="0">
                <a:solidFill>
                  <a:schemeClr val="bg1"/>
                </a:solidFill>
                <a:latin typeface="+mj-lt"/>
                <a:ea typeface="+mn-ea"/>
                <a:cs typeface="+mn-cs"/>
              </a:defRPr>
            </a:lvl4pPr>
            <a:lvl5pPr marL="161266" indent="-161266">
              <a:buFont typeface="Arial" panose="020B0604020202020204" pitchFamily="34" charset="0"/>
              <a:buChar char="•"/>
              <a:defRPr lang="en-GB" sz="941" b="1" kern="1200" cap="none" baseline="0" dirty="0">
                <a:solidFill>
                  <a:schemeClr val="bg1"/>
                </a:solidFill>
                <a:latin typeface="+mj-lt"/>
                <a:ea typeface="+mn-ea"/>
                <a:cs typeface="+mn-cs"/>
              </a:defRPr>
            </a:lvl5pPr>
          </a:lstStyle>
          <a:p>
            <a:pPr lvl="0"/>
            <a:r>
              <a:rPr lang="en-US" dirty="0"/>
              <a:t>Quick facts</a:t>
            </a:r>
          </a:p>
          <a:p>
            <a:pPr lvl="1"/>
            <a:r>
              <a:rPr lang="en-US" dirty="0"/>
              <a:t>Pull quick facts from the alvarezandmarsal.com website</a:t>
            </a:r>
          </a:p>
        </p:txBody>
      </p:sp>
      <p:sp>
        <p:nvSpPr>
          <p:cNvPr id="9" name="Text Placeholder 3">
            <a:extLst>
              <a:ext uri="{FF2B5EF4-FFF2-40B4-BE49-F238E27FC236}">
                <a16:creationId xmlns:a16="http://schemas.microsoft.com/office/drawing/2014/main" id="{11E14CD5-B826-4F46-910D-9B4FA131AAF1}"/>
              </a:ext>
            </a:extLst>
          </p:cNvPr>
          <p:cNvSpPr txBox="1">
            <a:spLocks/>
          </p:cNvSpPr>
          <p:nvPr userDrawn="1"/>
        </p:nvSpPr>
        <p:spPr bwMode="gray">
          <a:xfrm>
            <a:off x="2428240" y="7098666"/>
            <a:ext cx="5222682" cy="184666"/>
          </a:xfrm>
          <a:prstGeom prst="rect">
            <a:avLst/>
          </a:prstGeom>
        </p:spPr>
        <p:txBody>
          <a:bodyPr vert="horz" wrap="square" lIns="0" tIns="0" rIns="0" bIns="0" rtlCol="0">
            <a:spAutoFit/>
          </a:bodyPr>
          <a:lstStyle>
            <a:lvl1pPr marL="0" indent="0" algn="l" defTabSz="981098" rtl="0" eaLnBrk="1" latinLnBrk="0" hangingPunct="1">
              <a:spcBef>
                <a:spcPts val="0"/>
              </a:spcBef>
              <a:spcAft>
                <a:spcPts val="800"/>
              </a:spcAft>
              <a:buFont typeface="Arial" panose="020B0604020202020204" pitchFamily="34" charset="0"/>
              <a:buNone/>
              <a:defRPr sz="1400" b="1" kern="1200">
                <a:solidFill>
                  <a:schemeClr val="accent3"/>
                </a:solidFill>
                <a:latin typeface="+mj-lt"/>
                <a:ea typeface="+mn-ea"/>
                <a:cs typeface="+mn-cs"/>
              </a:defRPr>
            </a:lvl1pPr>
            <a:lvl2pPr marL="0" indent="0" algn="l" defTabSz="981098" rtl="0" eaLnBrk="1" latinLnBrk="0" hangingPunct="1">
              <a:spcBef>
                <a:spcPts val="0"/>
              </a:spcBef>
              <a:spcAft>
                <a:spcPts val="600"/>
              </a:spcAft>
              <a:buFont typeface="Arial" panose="020B0604020202020204" pitchFamily="34" charset="0"/>
              <a:buNone/>
              <a:defRPr sz="1200" b="1" kern="1200" cap="none" baseline="0">
                <a:solidFill>
                  <a:schemeClr val="tx1"/>
                </a:solidFill>
                <a:latin typeface="+mj-lt"/>
                <a:ea typeface="+mn-ea"/>
                <a:cs typeface="+mn-cs"/>
              </a:defRPr>
            </a:lvl2pPr>
            <a:lvl3pPr marL="1494" indent="0" algn="l" defTabSz="981098" rtl="0" eaLnBrk="1" latinLnBrk="0" hangingPunct="1">
              <a:spcBef>
                <a:spcPts val="0"/>
              </a:spcBef>
              <a:spcAft>
                <a:spcPts val="600"/>
              </a:spcAft>
              <a:buFont typeface="Arial" panose="020B0604020202020204" pitchFamily="34" charset="0"/>
              <a:buNone/>
              <a:defRPr sz="1000" kern="1200">
                <a:solidFill>
                  <a:schemeClr val="tx1"/>
                </a:solidFill>
                <a:latin typeface="+mn-lt"/>
                <a:ea typeface="+mn-ea"/>
                <a:cs typeface="+mn-cs"/>
              </a:defRPr>
            </a:lvl3pPr>
            <a:lvl4pPr marL="183600" indent="-183600" algn="l" defTabSz="981098" rtl="0" eaLnBrk="1" latinLnBrk="0" hangingPunct="1">
              <a:spcBef>
                <a:spcPts val="0"/>
              </a:spcBef>
              <a:spcAft>
                <a:spcPts val="600"/>
              </a:spcAft>
              <a:buClr>
                <a:schemeClr val="tx1"/>
              </a:buClr>
              <a:buFont typeface="Wingdings" panose="05000000000000000000" pitchFamily="2" charset="2"/>
              <a:buChar char="§"/>
              <a:defRPr sz="1000" kern="1200">
                <a:solidFill>
                  <a:schemeClr val="tx1"/>
                </a:solidFill>
                <a:latin typeface="+mn-lt"/>
                <a:ea typeface="+mn-ea"/>
                <a:cs typeface="+mn-cs"/>
              </a:defRPr>
            </a:lvl4pPr>
            <a:lvl5pPr marL="360000" indent="-176400" algn="l" defTabSz="981098" rtl="0" eaLnBrk="1" latinLnBrk="0" hangingPunct="1">
              <a:spcBef>
                <a:spcPts val="0"/>
              </a:spcBef>
              <a:spcAft>
                <a:spcPts val="600"/>
              </a:spcAft>
              <a:buClr>
                <a:schemeClr val="tx1"/>
              </a:buClr>
              <a:buFont typeface="Segoe UI" panose="020B0502040204020203" pitchFamily="34" charset="0"/>
              <a:buChar char="–"/>
              <a:defRPr sz="1000" kern="1200">
                <a:solidFill>
                  <a:schemeClr val="tx1"/>
                </a:solidFill>
                <a:latin typeface="+mn-lt"/>
                <a:ea typeface="+mn-ea"/>
                <a:cs typeface="+mn-cs"/>
              </a:defRPr>
            </a:lvl5pPr>
            <a:lvl6pPr marL="539750" indent="-182563" algn="l" defTabSz="981098" rtl="0" eaLnBrk="1" latinLnBrk="0" hangingPunct="1">
              <a:spcBef>
                <a:spcPts val="0"/>
              </a:spcBef>
              <a:spcAft>
                <a:spcPts val="600"/>
              </a:spcAft>
              <a:buClr>
                <a:schemeClr val="tx1"/>
              </a:buClr>
              <a:buFont typeface="Arial" panose="020B0604020202020204" pitchFamily="34" charset="0"/>
              <a:buChar char="–"/>
              <a:defRPr sz="1000" kern="1200">
                <a:solidFill>
                  <a:schemeClr val="tx1"/>
                </a:solidFill>
                <a:latin typeface="+mn-lt"/>
                <a:ea typeface="+mn-ea"/>
                <a:cs typeface="+mn-cs"/>
              </a:defRPr>
            </a:lvl6pPr>
            <a:lvl7pPr marL="722313" indent="-182563" algn="l" defTabSz="981098" rtl="0" eaLnBrk="1" latinLnBrk="0" hangingPunct="1">
              <a:spcBef>
                <a:spcPts val="0"/>
              </a:spcBef>
              <a:spcAft>
                <a:spcPts val="600"/>
              </a:spcAft>
              <a:buClr>
                <a:schemeClr val="tx1"/>
              </a:buClr>
              <a:buFont typeface="Arial" panose="020B0604020202020204" pitchFamily="34" charset="0"/>
              <a:buChar char="–"/>
              <a:defRPr sz="1000" kern="1200">
                <a:solidFill>
                  <a:schemeClr val="tx1"/>
                </a:solidFill>
                <a:latin typeface="+mn-lt"/>
                <a:ea typeface="+mn-ea"/>
                <a:cs typeface="+mn-cs"/>
              </a:defRPr>
            </a:lvl7pPr>
            <a:lvl8pPr marL="182563" indent="-182563" algn="l" defTabSz="981098" rtl="0" eaLnBrk="1" latinLnBrk="0" hangingPunct="1">
              <a:spcBef>
                <a:spcPts val="0"/>
              </a:spcBef>
              <a:spcAft>
                <a:spcPts val="600"/>
              </a:spcAft>
              <a:buClr>
                <a:schemeClr val="tx1"/>
              </a:buClr>
              <a:buFont typeface="+mj-lt"/>
              <a:buAutoNum type="arabicPeriod"/>
              <a:defRPr sz="1000" kern="1200">
                <a:solidFill>
                  <a:schemeClr val="tx1"/>
                </a:solidFill>
                <a:latin typeface="+mn-lt"/>
                <a:ea typeface="+mn-ea"/>
                <a:cs typeface="+mn-cs"/>
              </a:defRPr>
            </a:lvl8pPr>
            <a:lvl9pPr marL="355600" indent="-173038" algn="l" defTabSz="981098" rtl="0" eaLnBrk="1" latinLnBrk="0" hangingPunct="1">
              <a:spcBef>
                <a:spcPts val="0"/>
              </a:spcBef>
              <a:spcAft>
                <a:spcPts val="600"/>
              </a:spcAft>
              <a:buClr>
                <a:schemeClr val="tx1"/>
              </a:buClr>
              <a:buFont typeface="+mj-lt"/>
              <a:buAutoNum type="alphaLcPeriod"/>
              <a:defRPr sz="1000" kern="1200">
                <a:solidFill>
                  <a:schemeClr val="tx1"/>
                </a:solidFill>
                <a:latin typeface="+mn-lt"/>
                <a:ea typeface="+mn-ea"/>
                <a:cs typeface="+mn-cs"/>
              </a:defRPr>
            </a:lvl9pPr>
          </a:lstStyle>
          <a:p>
            <a:pPr marL="0" lvl="3" indent="0">
              <a:buNone/>
            </a:pPr>
            <a:r>
              <a:rPr lang="en-US" sz="1200" b="1" dirty="0"/>
              <a:t>NOTE:  Alvarez &amp; Marsal employs CPAs but is not a licensed CPA firm.</a:t>
            </a:r>
          </a:p>
        </p:txBody>
      </p:sp>
    </p:spTree>
    <p:extLst>
      <p:ext uri="{BB962C8B-B14F-4D97-AF65-F5344CB8AC3E}">
        <p14:creationId xmlns:p14="http://schemas.microsoft.com/office/powerpoint/2010/main" val="3151107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ong bio with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FAA40-7B59-4DC4-9CF0-50EF9899FBB5}"/>
              </a:ext>
            </a:extLst>
          </p:cNvPr>
          <p:cNvSpPr>
            <a:spLocks noGrp="1"/>
          </p:cNvSpPr>
          <p:nvPr>
            <p:ph type="title"/>
          </p:nvPr>
        </p:nvSpPr>
        <p:spPr/>
        <p:txBody>
          <a:bodyPr/>
          <a:lstStyle/>
          <a:p>
            <a:r>
              <a:rPr lang="en-US"/>
              <a:t>Click to edit Master title style</a:t>
            </a:r>
            <a:endParaRPr lang="en-GB"/>
          </a:p>
        </p:txBody>
      </p:sp>
      <p:sp>
        <p:nvSpPr>
          <p:cNvPr id="8" name="Text Placeholder 52">
            <a:extLst>
              <a:ext uri="{FF2B5EF4-FFF2-40B4-BE49-F238E27FC236}">
                <a16:creationId xmlns:a16="http://schemas.microsoft.com/office/drawing/2014/main" id="{5233535A-237B-49D4-80AC-9EFC6E654D42}"/>
              </a:ext>
            </a:extLst>
          </p:cNvPr>
          <p:cNvSpPr>
            <a:spLocks noGrp="1"/>
          </p:cNvSpPr>
          <p:nvPr>
            <p:ph type="body" sz="quarter" idx="37" hasCustomPrompt="1"/>
          </p:nvPr>
        </p:nvSpPr>
        <p:spPr>
          <a:xfrm>
            <a:off x="490538" y="1525844"/>
            <a:ext cx="9058147" cy="276999"/>
          </a:xfrm>
          <a:prstGeom prst="rect">
            <a:avLst/>
          </a:prstGeom>
        </p:spPr>
        <p:txBody>
          <a:bodyPr/>
          <a:lstStyle>
            <a:lvl1pPr marL="0" indent="0">
              <a:buNone/>
              <a:defRPr sz="1800" b="0" i="0" kern="800" spc="0" baseline="0">
                <a:solidFill>
                  <a:schemeClr val="accent3"/>
                </a:solidFill>
                <a:latin typeface="+mj-lt"/>
                <a:ea typeface="Arial" charset="0"/>
                <a:cs typeface="Arial" charset="0"/>
              </a:defRPr>
            </a:lvl1pPr>
          </a:lstStyle>
          <a:p>
            <a:pPr lvl="0"/>
            <a:r>
              <a:rPr lang="en-US" dirty="0"/>
              <a:t>Subtitle to slide goes here</a:t>
            </a:r>
          </a:p>
        </p:txBody>
      </p:sp>
      <p:sp>
        <p:nvSpPr>
          <p:cNvPr id="7" name="Picture Placeholder 8">
            <a:extLst>
              <a:ext uri="{FF2B5EF4-FFF2-40B4-BE49-F238E27FC236}">
                <a16:creationId xmlns:a16="http://schemas.microsoft.com/office/drawing/2014/main" id="{27F0A60F-90D6-4C84-A7CA-4F1C4637ABFE}"/>
              </a:ext>
            </a:extLst>
          </p:cNvPr>
          <p:cNvSpPr>
            <a:spLocks noGrp="1"/>
          </p:cNvSpPr>
          <p:nvPr>
            <p:ph type="pic" sz="quarter" idx="35" hasCustomPrompt="1"/>
          </p:nvPr>
        </p:nvSpPr>
        <p:spPr>
          <a:xfrm>
            <a:off x="7537357" y="2002766"/>
            <a:ext cx="2028725" cy="2694832"/>
          </a:xfrm>
          <a:solidFill>
            <a:srgbClr val="D9D9D9"/>
          </a:solidFill>
        </p:spPr>
        <p:txBody>
          <a:bodyPr lIns="72000" tIns="72000" rIns="72000" bIns="72000">
            <a:noAutofit/>
          </a:bodyPr>
          <a:lstStyle>
            <a:lvl1pPr algn="ctr">
              <a:defRPr sz="1600" b="1">
                <a:solidFill>
                  <a:schemeClr val="tx1"/>
                </a:solidFill>
              </a:defRPr>
            </a:lvl1pPr>
          </a:lstStyle>
          <a:p>
            <a:r>
              <a:rPr lang="en-US" dirty="0"/>
              <a:t>CLICK TO INSERT PICTURE</a:t>
            </a:r>
          </a:p>
        </p:txBody>
      </p:sp>
      <p:sp>
        <p:nvSpPr>
          <p:cNvPr id="10" name="Text Placeholder 8">
            <a:extLst>
              <a:ext uri="{FF2B5EF4-FFF2-40B4-BE49-F238E27FC236}">
                <a16:creationId xmlns:a16="http://schemas.microsoft.com/office/drawing/2014/main" id="{32318A38-FDF4-47FF-A864-6A93172ACD3F}"/>
              </a:ext>
            </a:extLst>
          </p:cNvPr>
          <p:cNvSpPr>
            <a:spLocks noGrp="1"/>
          </p:cNvSpPr>
          <p:nvPr>
            <p:ph type="body" sz="quarter" idx="10" hasCustomPrompt="1"/>
          </p:nvPr>
        </p:nvSpPr>
        <p:spPr>
          <a:xfrm>
            <a:off x="507935" y="2002766"/>
            <a:ext cx="6782328" cy="1195199"/>
          </a:xfrm>
        </p:spPr>
        <p:txBody>
          <a:bodyPr/>
          <a:lstStyle>
            <a:lvl1pPr>
              <a:defRPr sz="1400"/>
            </a:lvl1pPr>
            <a:lvl2pPr>
              <a:defRPr sz="12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5">
            <a:extLst>
              <a:ext uri="{FF2B5EF4-FFF2-40B4-BE49-F238E27FC236}">
                <a16:creationId xmlns:a16="http://schemas.microsoft.com/office/drawing/2014/main" id="{817372CF-A939-48CA-AA97-27037212E196}"/>
              </a:ext>
            </a:extLst>
          </p:cNvPr>
          <p:cNvSpPr>
            <a:spLocks noGrp="1"/>
          </p:cNvSpPr>
          <p:nvPr>
            <p:ph type="body" sz="quarter" idx="36" hasCustomPrompt="1"/>
          </p:nvPr>
        </p:nvSpPr>
        <p:spPr>
          <a:xfrm>
            <a:off x="7537037" y="4608820"/>
            <a:ext cx="2029045" cy="360000"/>
          </a:xfrm>
          <a:solidFill>
            <a:schemeClr val="accent3"/>
          </a:solidFill>
        </p:spPr>
        <p:txBody>
          <a:bodyPr lIns="36000" tIns="36000" rIns="36000" bIns="36000" anchor="ctr" anchorCtr="1">
            <a:noAutofit/>
          </a:bodyPr>
          <a:lstStyle>
            <a:lvl1pPr marL="0" indent="0" algn="ctr">
              <a:buFont typeface="Arial" panose="020B0604020202020204" pitchFamily="34" charset="0"/>
              <a:buNone/>
              <a:tabLst/>
              <a:defRPr sz="800" b="1" cap="none" baseline="0">
                <a:solidFill>
                  <a:schemeClr val="bg1"/>
                </a:solidFill>
                <a:latin typeface="+mn-lt"/>
              </a:defRPr>
            </a:lvl1pPr>
            <a:lvl2pPr marL="0" indent="0" algn="ctr">
              <a:buFont typeface="Arial" panose="020B0604020202020204" pitchFamily="34" charset="0"/>
              <a:buNone/>
              <a:tabLst/>
              <a:defRPr sz="1000" b="1" cap="none">
                <a:solidFill>
                  <a:schemeClr val="bg1"/>
                </a:solidFill>
                <a:latin typeface="+mn-lt"/>
              </a:defRPr>
            </a:lvl2pPr>
            <a:lvl3pPr marL="0" indent="0" algn="ctr">
              <a:buFont typeface="Arial" panose="020B0604020202020204" pitchFamily="34" charset="0"/>
              <a:buNone/>
              <a:tabLst/>
              <a:defRPr sz="1000" b="1" cap="none">
                <a:solidFill>
                  <a:schemeClr val="bg1"/>
                </a:solidFill>
                <a:latin typeface="+mn-lt"/>
              </a:defRPr>
            </a:lvl3pPr>
            <a:lvl4pPr marL="0" indent="0" algn="ctr">
              <a:buNone/>
              <a:tabLst/>
              <a:defRPr sz="1000" b="1" cap="none">
                <a:solidFill>
                  <a:schemeClr val="bg1"/>
                </a:solidFill>
                <a:latin typeface="+mn-lt"/>
              </a:defRPr>
            </a:lvl4pPr>
            <a:lvl5pPr marL="0" indent="0" algn="ctr">
              <a:buNone/>
              <a:tabLst/>
              <a:defRPr sz="1000" b="1" cap="none">
                <a:solidFill>
                  <a:schemeClr val="bg1"/>
                </a:solidFill>
                <a:latin typeface="+mn-lt"/>
              </a:defRPr>
            </a:lvl5pPr>
          </a:lstStyle>
          <a:p>
            <a:pPr lvl="0"/>
            <a:r>
              <a:rPr lang="en-US" dirty="0"/>
              <a:t>employee@alvarezandmarsal.com</a:t>
            </a:r>
          </a:p>
        </p:txBody>
      </p:sp>
      <p:sp>
        <p:nvSpPr>
          <p:cNvPr id="13" name="Text Placeholder 2">
            <a:extLst>
              <a:ext uri="{FF2B5EF4-FFF2-40B4-BE49-F238E27FC236}">
                <a16:creationId xmlns:a16="http://schemas.microsoft.com/office/drawing/2014/main" id="{9BE27EC9-77FA-47B6-8FA4-D3B6080FC90D}"/>
              </a:ext>
            </a:extLst>
          </p:cNvPr>
          <p:cNvSpPr>
            <a:spLocks noGrp="1"/>
          </p:cNvSpPr>
          <p:nvPr>
            <p:ph type="body" sz="quarter" idx="38" hasCustomPrompt="1"/>
          </p:nvPr>
        </p:nvSpPr>
        <p:spPr>
          <a:xfrm>
            <a:off x="7537038" y="5040868"/>
            <a:ext cx="2029044" cy="369332"/>
          </a:xfrm>
        </p:spPr>
        <p:txBody>
          <a:bodyPr/>
          <a:lstStyle>
            <a:lvl1pPr algn="ctr">
              <a:spcAft>
                <a:spcPts val="0"/>
              </a:spcAft>
              <a:defRPr lang="en-US" sz="800" b="1" kern="1200" cap="none" baseline="0" dirty="0" smtClean="0">
                <a:solidFill>
                  <a:schemeClr val="accent3"/>
                </a:solidFill>
                <a:latin typeface="+mn-lt"/>
                <a:ea typeface="+mn-ea"/>
                <a:cs typeface="+mn-cs"/>
              </a:defRPr>
            </a:lvl1pPr>
            <a:lvl2pPr>
              <a:defRPr lang="en-US" sz="732" b="1" kern="1200" cap="none" baseline="0" dirty="0" smtClean="0">
                <a:solidFill>
                  <a:schemeClr val="accent3"/>
                </a:solidFill>
                <a:latin typeface="+mn-lt"/>
                <a:ea typeface="+mn-ea"/>
                <a:cs typeface="+mn-cs"/>
              </a:defRPr>
            </a:lvl2pPr>
            <a:lvl3pPr algn="ctr">
              <a:spcAft>
                <a:spcPts val="0"/>
              </a:spcAft>
              <a:defRPr lang="en-US" sz="800" b="0" kern="1200" cap="none" baseline="0" dirty="0" smtClean="0">
                <a:solidFill>
                  <a:schemeClr val="accent3"/>
                </a:solidFill>
                <a:latin typeface="+mn-lt"/>
                <a:ea typeface="+mn-ea"/>
                <a:cs typeface="+mn-cs"/>
              </a:defRPr>
            </a:lvl3pPr>
            <a:lvl4pPr>
              <a:defRPr lang="en-US" sz="732" b="1" kern="1200" cap="none" baseline="0" dirty="0" smtClean="0">
                <a:solidFill>
                  <a:schemeClr val="accent3"/>
                </a:solidFill>
                <a:latin typeface="+mn-lt"/>
                <a:ea typeface="+mn-ea"/>
                <a:cs typeface="+mn-cs"/>
              </a:defRPr>
            </a:lvl4pPr>
            <a:lvl5pPr>
              <a:defRPr lang="en-GB" sz="732" b="1" kern="1200" cap="none" baseline="0" dirty="0">
                <a:solidFill>
                  <a:schemeClr val="accent3"/>
                </a:solidFill>
                <a:latin typeface="+mn-lt"/>
                <a:ea typeface="+mn-ea"/>
                <a:cs typeface="+mn-cs"/>
              </a:defRPr>
            </a:lvl5pPr>
          </a:lstStyle>
          <a:p>
            <a:pPr lvl="0"/>
            <a:r>
              <a:rPr lang="en-US" dirty="0"/>
              <a:t>Contact Details</a:t>
            </a:r>
          </a:p>
          <a:p>
            <a:pPr lvl="2"/>
            <a:r>
              <a:rPr lang="en-GB" dirty="0"/>
              <a:t>mobile:</a:t>
            </a:r>
          </a:p>
          <a:p>
            <a:pPr lvl="2"/>
            <a:r>
              <a:rPr lang="en-GB" dirty="0"/>
              <a:t>email:</a:t>
            </a:r>
            <a:endParaRPr lang="en-US" dirty="0"/>
          </a:p>
        </p:txBody>
      </p:sp>
      <p:sp>
        <p:nvSpPr>
          <p:cNvPr id="9" name="Text Placeholder 3">
            <a:extLst>
              <a:ext uri="{FF2B5EF4-FFF2-40B4-BE49-F238E27FC236}">
                <a16:creationId xmlns:a16="http://schemas.microsoft.com/office/drawing/2014/main" id="{54F9DCD7-4FEB-4C1B-929B-0BC8631B79A0}"/>
              </a:ext>
            </a:extLst>
          </p:cNvPr>
          <p:cNvSpPr txBox="1">
            <a:spLocks/>
          </p:cNvSpPr>
          <p:nvPr userDrawn="1"/>
        </p:nvSpPr>
        <p:spPr bwMode="gray">
          <a:xfrm>
            <a:off x="2428240" y="7098666"/>
            <a:ext cx="5222682" cy="184666"/>
          </a:xfrm>
          <a:prstGeom prst="rect">
            <a:avLst/>
          </a:prstGeom>
        </p:spPr>
        <p:txBody>
          <a:bodyPr vert="horz" wrap="square" lIns="0" tIns="0" rIns="0" bIns="0" rtlCol="0">
            <a:spAutoFit/>
          </a:bodyPr>
          <a:lstStyle>
            <a:lvl1pPr marL="0" indent="0" algn="l" defTabSz="981098" rtl="0" eaLnBrk="1" latinLnBrk="0" hangingPunct="1">
              <a:spcBef>
                <a:spcPts val="0"/>
              </a:spcBef>
              <a:spcAft>
                <a:spcPts val="800"/>
              </a:spcAft>
              <a:buFont typeface="Arial" panose="020B0604020202020204" pitchFamily="34" charset="0"/>
              <a:buNone/>
              <a:defRPr sz="1400" b="1" kern="1200">
                <a:solidFill>
                  <a:schemeClr val="accent3"/>
                </a:solidFill>
                <a:latin typeface="+mj-lt"/>
                <a:ea typeface="+mn-ea"/>
                <a:cs typeface="+mn-cs"/>
              </a:defRPr>
            </a:lvl1pPr>
            <a:lvl2pPr marL="0" indent="0" algn="l" defTabSz="981098" rtl="0" eaLnBrk="1" latinLnBrk="0" hangingPunct="1">
              <a:spcBef>
                <a:spcPts val="0"/>
              </a:spcBef>
              <a:spcAft>
                <a:spcPts val="600"/>
              </a:spcAft>
              <a:buFont typeface="Arial" panose="020B0604020202020204" pitchFamily="34" charset="0"/>
              <a:buNone/>
              <a:defRPr sz="1200" b="1" kern="1200" cap="none" baseline="0">
                <a:solidFill>
                  <a:schemeClr val="tx1"/>
                </a:solidFill>
                <a:latin typeface="+mj-lt"/>
                <a:ea typeface="+mn-ea"/>
                <a:cs typeface="+mn-cs"/>
              </a:defRPr>
            </a:lvl2pPr>
            <a:lvl3pPr marL="1494" indent="0" algn="l" defTabSz="981098" rtl="0" eaLnBrk="1" latinLnBrk="0" hangingPunct="1">
              <a:spcBef>
                <a:spcPts val="0"/>
              </a:spcBef>
              <a:spcAft>
                <a:spcPts val="600"/>
              </a:spcAft>
              <a:buFont typeface="Arial" panose="020B0604020202020204" pitchFamily="34" charset="0"/>
              <a:buNone/>
              <a:defRPr sz="1000" kern="1200">
                <a:solidFill>
                  <a:schemeClr val="tx1"/>
                </a:solidFill>
                <a:latin typeface="+mn-lt"/>
                <a:ea typeface="+mn-ea"/>
                <a:cs typeface="+mn-cs"/>
              </a:defRPr>
            </a:lvl3pPr>
            <a:lvl4pPr marL="183600" indent="-183600" algn="l" defTabSz="981098" rtl="0" eaLnBrk="1" latinLnBrk="0" hangingPunct="1">
              <a:spcBef>
                <a:spcPts val="0"/>
              </a:spcBef>
              <a:spcAft>
                <a:spcPts val="600"/>
              </a:spcAft>
              <a:buClr>
                <a:schemeClr val="tx1"/>
              </a:buClr>
              <a:buFont typeface="Wingdings" panose="05000000000000000000" pitchFamily="2" charset="2"/>
              <a:buChar char="§"/>
              <a:defRPr sz="1000" kern="1200">
                <a:solidFill>
                  <a:schemeClr val="tx1"/>
                </a:solidFill>
                <a:latin typeface="+mn-lt"/>
                <a:ea typeface="+mn-ea"/>
                <a:cs typeface="+mn-cs"/>
              </a:defRPr>
            </a:lvl4pPr>
            <a:lvl5pPr marL="360000" indent="-176400" algn="l" defTabSz="981098" rtl="0" eaLnBrk="1" latinLnBrk="0" hangingPunct="1">
              <a:spcBef>
                <a:spcPts val="0"/>
              </a:spcBef>
              <a:spcAft>
                <a:spcPts val="600"/>
              </a:spcAft>
              <a:buClr>
                <a:schemeClr val="tx1"/>
              </a:buClr>
              <a:buFont typeface="Segoe UI" panose="020B0502040204020203" pitchFamily="34" charset="0"/>
              <a:buChar char="–"/>
              <a:defRPr sz="1000" kern="1200">
                <a:solidFill>
                  <a:schemeClr val="tx1"/>
                </a:solidFill>
                <a:latin typeface="+mn-lt"/>
                <a:ea typeface="+mn-ea"/>
                <a:cs typeface="+mn-cs"/>
              </a:defRPr>
            </a:lvl5pPr>
            <a:lvl6pPr marL="539750" indent="-182563" algn="l" defTabSz="981098" rtl="0" eaLnBrk="1" latinLnBrk="0" hangingPunct="1">
              <a:spcBef>
                <a:spcPts val="0"/>
              </a:spcBef>
              <a:spcAft>
                <a:spcPts val="600"/>
              </a:spcAft>
              <a:buClr>
                <a:schemeClr val="tx1"/>
              </a:buClr>
              <a:buFont typeface="Arial" panose="020B0604020202020204" pitchFamily="34" charset="0"/>
              <a:buChar char="–"/>
              <a:defRPr sz="1000" kern="1200">
                <a:solidFill>
                  <a:schemeClr val="tx1"/>
                </a:solidFill>
                <a:latin typeface="+mn-lt"/>
                <a:ea typeface="+mn-ea"/>
                <a:cs typeface="+mn-cs"/>
              </a:defRPr>
            </a:lvl6pPr>
            <a:lvl7pPr marL="722313" indent="-182563" algn="l" defTabSz="981098" rtl="0" eaLnBrk="1" latinLnBrk="0" hangingPunct="1">
              <a:spcBef>
                <a:spcPts val="0"/>
              </a:spcBef>
              <a:spcAft>
                <a:spcPts val="600"/>
              </a:spcAft>
              <a:buClr>
                <a:schemeClr val="tx1"/>
              </a:buClr>
              <a:buFont typeface="Arial" panose="020B0604020202020204" pitchFamily="34" charset="0"/>
              <a:buChar char="–"/>
              <a:defRPr sz="1000" kern="1200">
                <a:solidFill>
                  <a:schemeClr val="tx1"/>
                </a:solidFill>
                <a:latin typeface="+mn-lt"/>
                <a:ea typeface="+mn-ea"/>
                <a:cs typeface="+mn-cs"/>
              </a:defRPr>
            </a:lvl7pPr>
            <a:lvl8pPr marL="182563" indent="-182563" algn="l" defTabSz="981098" rtl="0" eaLnBrk="1" latinLnBrk="0" hangingPunct="1">
              <a:spcBef>
                <a:spcPts val="0"/>
              </a:spcBef>
              <a:spcAft>
                <a:spcPts val="600"/>
              </a:spcAft>
              <a:buClr>
                <a:schemeClr val="tx1"/>
              </a:buClr>
              <a:buFont typeface="+mj-lt"/>
              <a:buAutoNum type="arabicPeriod"/>
              <a:defRPr sz="1000" kern="1200">
                <a:solidFill>
                  <a:schemeClr val="tx1"/>
                </a:solidFill>
                <a:latin typeface="+mn-lt"/>
                <a:ea typeface="+mn-ea"/>
                <a:cs typeface="+mn-cs"/>
              </a:defRPr>
            </a:lvl8pPr>
            <a:lvl9pPr marL="355600" indent="-173038" algn="l" defTabSz="981098" rtl="0" eaLnBrk="1" latinLnBrk="0" hangingPunct="1">
              <a:spcBef>
                <a:spcPts val="0"/>
              </a:spcBef>
              <a:spcAft>
                <a:spcPts val="600"/>
              </a:spcAft>
              <a:buClr>
                <a:schemeClr val="tx1"/>
              </a:buClr>
              <a:buFont typeface="+mj-lt"/>
              <a:buAutoNum type="alphaLcPeriod"/>
              <a:defRPr sz="1000" kern="1200">
                <a:solidFill>
                  <a:schemeClr val="tx1"/>
                </a:solidFill>
                <a:latin typeface="+mn-lt"/>
                <a:ea typeface="+mn-ea"/>
                <a:cs typeface="+mn-cs"/>
              </a:defRPr>
            </a:lvl9pPr>
          </a:lstStyle>
          <a:p>
            <a:pPr marL="0" lvl="3" indent="0">
              <a:buNone/>
            </a:pPr>
            <a:r>
              <a:rPr lang="en-US" sz="1200" b="1" dirty="0"/>
              <a:t>NOTE:  Alvarez &amp; Marsal employs CPAs but is not a licensed CPA firm.</a:t>
            </a:r>
          </a:p>
        </p:txBody>
      </p:sp>
    </p:spTree>
    <p:extLst>
      <p:ext uri="{BB962C8B-B14F-4D97-AF65-F5344CB8AC3E}">
        <p14:creationId xmlns:p14="http://schemas.microsoft.com/office/powerpoint/2010/main" val="27264667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ase studies multiple/digest">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492696" y="3598168"/>
            <a:ext cx="1980000" cy="417477"/>
          </a:xfrm>
        </p:spPr>
        <p:txBody>
          <a:bodyPr anchor="b" anchorCtr="0">
            <a:noAutofit/>
          </a:bodyPr>
          <a:lstStyle>
            <a:lvl1pPr marL="0" indent="0" algn="ctr" defTabSz="981098" rtl="0" eaLnBrk="1" latinLnBrk="0" hangingPunct="1">
              <a:lnSpc>
                <a:spcPct val="90000"/>
              </a:lnSpc>
              <a:spcAft>
                <a:spcPts val="600"/>
              </a:spcAft>
              <a:buFont typeface="Arial" panose="020B0604020202020204" pitchFamily="34" charset="0"/>
              <a:buNone/>
              <a:defRPr lang="en-US" sz="1200" b="0" kern="1200" cap="all" dirty="0" smtClean="0">
                <a:solidFill>
                  <a:schemeClr val="accent3"/>
                </a:solidFill>
                <a:latin typeface="+mj-lt"/>
                <a:ea typeface="+mn-ea"/>
                <a:cs typeface="+mn-cs"/>
              </a:defRPr>
            </a:lvl1pPr>
            <a:lvl2pPr marL="0" indent="0" algn="ctr">
              <a:spcAft>
                <a:spcPts val="564"/>
              </a:spcAft>
              <a:buFont typeface="Arial" panose="020B0604020202020204" pitchFamily="34" charset="0"/>
              <a:buNone/>
              <a:defRPr sz="1129" b="1" cap="all">
                <a:solidFill>
                  <a:schemeClr val="accent1"/>
                </a:solidFill>
              </a:defRPr>
            </a:lvl2pPr>
            <a:lvl3pPr marL="0" indent="0" algn="ctr">
              <a:spcAft>
                <a:spcPts val="564"/>
              </a:spcAft>
              <a:buFont typeface="Arial" panose="020B0604020202020204" pitchFamily="34" charset="0"/>
              <a:buNone/>
              <a:defRPr sz="1129" b="1" cap="all">
                <a:solidFill>
                  <a:schemeClr val="accent1"/>
                </a:solidFill>
              </a:defRPr>
            </a:lvl3pPr>
            <a:lvl4pPr marL="0" indent="0" algn="ctr">
              <a:spcAft>
                <a:spcPts val="564"/>
              </a:spcAft>
              <a:buNone/>
              <a:defRPr sz="1129" b="1" cap="all">
                <a:solidFill>
                  <a:schemeClr val="accent1"/>
                </a:solidFill>
              </a:defRPr>
            </a:lvl4pPr>
            <a:lvl5pPr marL="0" indent="0" algn="ctr">
              <a:spcAft>
                <a:spcPts val="564"/>
              </a:spcAft>
              <a:buNone/>
              <a:defRPr sz="1129" b="1" cap="all">
                <a:solidFill>
                  <a:schemeClr val="accent1"/>
                </a:solidFill>
              </a:defRPr>
            </a:lvl5pPr>
          </a:lstStyle>
          <a:p>
            <a:pPr lvl="0"/>
            <a:r>
              <a:rPr lang="en-US" dirty="0"/>
              <a:t>Client </a:t>
            </a:r>
            <a:br>
              <a:rPr lang="en-US" dirty="0"/>
            </a:br>
            <a:r>
              <a:rPr lang="en-US" dirty="0"/>
              <a:t>name</a:t>
            </a:r>
          </a:p>
        </p:txBody>
      </p:sp>
      <p:sp>
        <p:nvSpPr>
          <p:cNvPr id="15" name="Text Placeholder 8"/>
          <p:cNvSpPr>
            <a:spLocks noGrp="1"/>
          </p:cNvSpPr>
          <p:nvPr>
            <p:ph type="body" sz="quarter" idx="42" hasCustomPrompt="1"/>
          </p:nvPr>
        </p:nvSpPr>
        <p:spPr>
          <a:xfrm>
            <a:off x="492696" y="4097462"/>
            <a:ext cx="1980000" cy="307777"/>
          </a:xfrm>
        </p:spPr>
        <p:txBody>
          <a:bodyPr/>
          <a:lstStyle>
            <a:lvl1pPr marL="0" indent="0" algn="ctr">
              <a:spcAft>
                <a:spcPts val="600"/>
              </a:spcAft>
              <a:buFont typeface="Arial" panose="020B0604020202020204" pitchFamily="34" charset="0"/>
              <a:buNone/>
              <a:defRPr sz="1000" b="0" cap="none">
                <a:solidFill>
                  <a:schemeClr val="tx1"/>
                </a:solidFill>
                <a:latin typeface="+mn-lt"/>
              </a:defRPr>
            </a:lvl1pPr>
            <a:lvl2pPr marL="0" indent="0" algn="ctr">
              <a:spcAft>
                <a:spcPts val="564"/>
              </a:spcAft>
              <a:buFont typeface="Arial" panose="020B0604020202020204" pitchFamily="34" charset="0"/>
              <a:buNone/>
              <a:defRPr sz="941" b="0" cap="none">
                <a:solidFill>
                  <a:schemeClr val="tx1"/>
                </a:solidFill>
                <a:latin typeface="+mn-lt"/>
              </a:defRPr>
            </a:lvl2pPr>
            <a:lvl3pPr marL="0" indent="0" algn="ctr">
              <a:spcAft>
                <a:spcPts val="564"/>
              </a:spcAft>
              <a:buFont typeface="Arial" panose="020B0604020202020204" pitchFamily="34" charset="0"/>
              <a:buNone/>
              <a:defRPr sz="941" b="0" cap="none">
                <a:solidFill>
                  <a:schemeClr val="tx1"/>
                </a:solidFill>
                <a:latin typeface="+mn-lt"/>
              </a:defRPr>
            </a:lvl3pPr>
            <a:lvl4pPr marL="0" indent="0" algn="ctr">
              <a:spcAft>
                <a:spcPts val="564"/>
              </a:spcAft>
              <a:buNone/>
              <a:defRPr b="0" cap="none">
                <a:solidFill>
                  <a:schemeClr val="tx1"/>
                </a:solidFill>
              </a:defRPr>
            </a:lvl4pPr>
            <a:lvl5pPr marL="0" indent="0" algn="ctr">
              <a:spcAft>
                <a:spcPts val="564"/>
              </a:spcAft>
              <a:buNone/>
              <a:defRPr b="0" cap="none">
                <a:solidFill>
                  <a:schemeClr val="tx1"/>
                </a:solidFill>
              </a:defRPr>
            </a:lvl5pPr>
          </a:lstStyle>
          <a:p>
            <a:pPr lvl="0"/>
            <a:r>
              <a:rPr lang="en-US" dirty="0"/>
              <a:t>30-40 word short description of experience goes here</a:t>
            </a:r>
          </a:p>
        </p:txBody>
      </p:sp>
      <p:sp>
        <p:nvSpPr>
          <p:cNvPr id="16" name="Text Placeholder 8"/>
          <p:cNvSpPr>
            <a:spLocks noGrp="1"/>
          </p:cNvSpPr>
          <p:nvPr>
            <p:ph type="body" sz="quarter" idx="43" hasCustomPrompt="1"/>
          </p:nvPr>
        </p:nvSpPr>
        <p:spPr>
          <a:xfrm>
            <a:off x="2868960" y="4097462"/>
            <a:ext cx="1980000" cy="307777"/>
          </a:xfrm>
        </p:spPr>
        <p:txBody>
          <a:bodyPr/>
          <a:lstStyle>
            <a:lvl1pPr marL="0" indent="0" algn="ctr">
              <a:spcAft>
                <a:spcPts val="600"/>
              </a:spcAft>
              <a:buFont typeface="Arial" panose="020B0604020202020204" pitchFamily="34" charset="0"/>
              <a:buNone/>
              <a:defRPr sz="1000" b="0" cap="none">
                <a:solidFill>
                  <a:schemeClr val="tx1"/>
                </a:solidFill>
                <a:latin typeface="+mn-lt"/>
              </a:defRPr>
            </a:lvl1pPr>
            <a:lvl2pPr marL="0" indent="0" algn="ctr">
              <a:spcAft>
                <a:spcPts val="564"/>
              </a:spcAft>
              <a:buFont typeface="Arial" panose="020B0604020202020204" pitchFamily="34" charset="0"/>
              <a:buNone/>
              <a:defRPr sz="941" b="0" cap="none">
                <a:solidFill>
                  <a:schemeClr val="tx1"/>
                </a:solidFill>
                <a:latin typeface="+mn-lt"/>
              </a:defRPr>
            </a:lvl2pPr>
            <a:lvl3pPr marL="0" indent="0" algn="ctr">
              <a:spcAft>
                <a:spcPts val="564"/>
              </a:spcAft>
              <a:buFont typeface="Arial" panose="020B0604020202020204" pitchFamily="34" charset="0"/>
              <a:buNone/>
              <a:defRPr sz="941" b="0" cap="none">
                <a:solidFill>
                  <a:schemeClr val="tx1"/>
                </a:solidFill>
                <a:latin typeface="+mn-lt"/>
              </a:defRPr>
            </a:lvl3pPr>
            <a:lvl4pPr marL="0" indent="0" algn="ctr">
              <a:spcAft>
                <a:spcPts val="564"/>
              </a:spcAft>
              <a:buNone/>
              <a:defRPr b="0" cap="none">
                <a:solidFill>
                  <a:schemeClr val="tx1"/>
                </a:solidFill>
              </a:defRPr>
            </a:lvl4pPr>
            <a:lvl5pPr marL="0" indent="0" algn="ctr">
              <a:spcAft>
                <a:spcPts val="564"/>
              </a:spcAft>
              <a:buNone/>
              <a:defRPr b="0" cap="none">
                <a:solidFill>
                  <a:schemeClr val="tx1"/>
                </a:solidFill>
              </a:defRPr>
            </a:lvl5pPr>
          </a:lstStyle>
          <a:p>
            <a:pPr lvl="0"/>
            <a:r>
              <a:rPr lang="en-US" dirty="0"/>
              <a:t>30-40 word short description of experience goes here</a:t>
            </a:r>
          </a:p>
        </p:txBody>
      </p:sp>
      <p:sp>
        <p:nvSpPr>
          <p:cNvPr id="17" name="Text Placeholder 8"/>
          <p:cNvSpPr>
            <a:spLocks noGrp="1"/>
          </p:cNvSpPr>
          <p:nvPr>
            <p:ph type="body" sz="quarter" idx="44" hasCustomPrompt="1"/>
          </p:nvPr>
        </p:nvSpPr>
        <p:spPr>
          <a:xfrm>
            <a:off x="5245224" y="4097462"/>
            <a:ext cx="1980000" cy="307777"/>
          </a:xfrm>
        </p:spPr>
        <p:txBody>
          <a:bodyPr/>
          <a:lstStyle>
            <a:lvl1pPr marL="0" indent="0" algn="ctr">
              <a:spcAft>
                <a:spcPts val="600"/>
              </a:spcAft>
              <a:buFont typeface="Arial" panose="020B0604020202020204" pitchFamily="34" charset="0"/>
              <a:buNone/>
              <a:defRPr sz="1000" b="0" cap="none">
                <a:solidFill>
                  <a:schemeClr val="tx1"/>
                </a:solidFill>
                <a:latin typeface="+mn-lt"/>
              </a:defRPr>
            </a:lvl1pPr>
            <a:lvl2pPr marL="0" indent="0" algn="ctr">
              <a:spcAft>
                <a:spcPts val="564"/>
              </a:spcAft>
              <a:buFont typeface="Arial" panose="020B0604020202020204" pitchFamily="34" charset="0"/>
              <a:buNone/>
              <a:defRPr sz="941" b="0" cap="none">
                <a:solidFill>
                  <a:schemeClr val="tx1"/>
                </a:solidFill>
                <a:latin typeface="+mn-lt"/>
              </a:defRPr>
            </a:lvl2pPr>
            <a:lvl3pPr marL="0" indent="0" algn="ctr">
              <a:spcAft>
                <a:spcPts val="564"/>
              </a:spcAft>
              <a:buFont typeface="Arial" panose="020B0604020202020204" pitchFamily="34" charset="0"/>
              <a:buNone/>
              <a:defRPr sz="941" b="0" cap="none">
                <a:solidFill>
                  <a:schemeClr val="tx1"/>
                </a:solidFill>
                <a:latin typeface="+mn-lt"/>
              </a:defRPr>
            </a:lvl3pPr>
            <a:lvl4pPr marL="0" indent="0" algn="ctr">
              <a:spcAft>
                <a:spcPts val="564"/>
              </a:spcAft>
              <a:buNone/>
              <a:defRPr b="0" cap="none">
                <a:solidFill>
                  <a:schemeClr val="tx1"/>
                </a:solidFill>
              </a:defRPr>
            </a:lvl4pPr>
            <a:lvl5pPr marL="0" indent="0" algn="ctr">
              <a:spcAft>
                <a:spcPts val="564"/>
              </a:spcAft>
              <a:buNone/>
              <a:defRPr b="0" cap="none">
                <a:solidFill>
                  <a:schemeClr val="tx1"/>
                </a:solidFill>
              </a:defRPr>
            </a:lvl5pPr>
          </a:lstStyle>
          <a:p>
            <a:pPr lvl="0"/>
            <a:r>
              <a:rPr lang="en-US" dirty="0"/>
              <a:t>30-40 word short description of experience goes here</a:t>
            </a:r>
          </a:p>
        </p:txBody>
      </p:sp>
      <p:sp>
        <p:nvSpPr>
          <p:cNvPr id="18" name="Text Placeholder 8"/>
          <p:cNvSpPr>
            <a:spLocks noGrp="1"/>
          </p:cNvSpPr>
          <p:nvPr>
            <p:ph type="body" sz="quarter" idx="45" hasCustomPrompt="1"/>
          </p:nvPr>
        </p:nvSpPr>
        <p:spPr>
          <a:xfrm>
            <a:off x="7585704" y="4097462"/>
            <a:ext cx="1980000" cy="307777"/>
          </a:xfrm>
        </p:spPr>
        <p:txBody>
          <a:bodyPr/>
          <a:lstStyle>
            <a:lvl1pPr marL="0" indent="0" algn="ctr">
              <a:spcAft>
                <a:spcPts val="600"/>
              </a:spcAft>
              <a:buFont typeface="Arial" panose="020B0604020202020204" pitchFamily="34" charset="0"/>
              <a:buNone/>
              <a:defRPr sz="1000" b="0" cap="none">
                <a:solidFill>
                  <a:schemeClr val="tx1"/>
                </a:solidFill>
                <a:latin typeface="+mn-lt"/>
              </a:defRPr>
            </a:lvl1pPr>
            <a:lvl2pPr marL="0" indent="0" algn="ctr">
              <a:spcAft>
                <a:spcPts val="564"/>
              </a:spcAft>
              <a:buFont typeface="Arial" panose="020B0604020202020204" pitchFamily="34" charset="0"/>
              <a:buNone/>
              <a:defRPr sz="941" b="0" cap="none">
                <a:solidFill>
                  <a:schemeClr val="tx1"/>
                </a:solidFill>
                <a:latin typeface="+mn-lt"/>
              </a:defRPr>
            </a:lvl2pPr>
            <a:lvl3pPr marL="0" indent="0" algn="ctr">
              <a:spcAft>
                <a:spcPts val="564"/>
              </a:spcAft>
              <a:buFont typeface="Arial" panose="020B0604020202020204" pitchFamily="34" charset="0"/>
              <a:buNone/>
              <a:defRPr sz="941" b="0" cap="none">
                <a:solidFill>
                  <a:schemeClr val="tx1"/>
                </a:solidFill>
                <a:latin typeface="+mn-lt"/>
              </a:defRPr>
            </a:lvl3pPr>
            <a:lvl4pPr marL="0" indent="0" algn="ctr">
              <a:spcAft>
                <a:spcPts val="564"/>
              </a:spcAft>
              <a:buNone/>
              <a:defRPr b="0" cap="none">
                <a:solidFill>
                  <a:schemeClr val="tx1"/>
                </a:solidFill>
              </a:defRPr>
            </a:lvl4pPr>
            <a:lvl5pPr marL="0" indent="0" algn="ctr">
              <a:spcAft>
                <a:spcPts val="564"/>
              </a:spcAft>
              <a:buNone/>
              <a:defRPr b="0" cap="none">
                <a:solidFill>
                  <a:schemeClr val="tx1"/>
                </a:solidFill>
              </a:defRPr>
            </a:lvl5pPr>
          </a:lstStyle>
          <a:p>
            <a:pPr lvl="0"/>
            <a:r>
              <a:rPr lang="en-US" dirty="0"/>
              <a:t>30-40 word short description of experience goes here</a:t>
            </a:r>
          </a:p>
        </p:txBody>
      </p:sp>
      <p:sp>
        <p:nvSpPr>
          <p:cNvPr id="19" name="Text Placeholder 8"/>
          <p:cNvSpPr>
            <a:spLocks noGrp="1"/>
          </p:cNvSpPr>
          <p:nvPr>
            <p:ph type="body" sz="quarter" idx="46" hasCustomPrompt="1"/>
          </p:nvPr>
        </p:nvSpPr>
        <p:spPr>
          <a:xfrm>
            <a:off x="2868960" y="3598168"/>
            <a:ext cx="1980000" cy="417477"/>
          </a:xfrm>
        </p:spPr>
        <p:txBody>
          <a:bodyPr anchor="b" anchorCtr="0">
            <a:noAutofit/>
          </a:bodyPr>
          <a:lstStyle>
            <a:lvl1pPr marL="0" indent="0" algn="ctr" defTabSz="981098" rtl="0" eaLnBrk="1" latinLnBrk="0" hangingPunct="1">
              <a:lnSpc>
                <a:spcPct val="90000"/>
              </a:lnSpc>
              <a:spcAft>
                <a:spcPts val="600"/>
              </a:spcAft>
              <a:buFont typeface="Arial" panose="020B0604020202020204" pitchFamily="34" charset="0"/>
              <a:buNone/>
              <a:defRPr lang="en-US" sz="1200" b="0" kern="1200" cap="all" dirty="0" smtClean="0">
                <a:solidFill>
                  <a:schemeClr val="accent3"/>
                </a:solidFill>
                <a:latin typeface="+mj-lt"/>
                <a:ea typeface="+mn-ea"/>
                <a:cs typeface="+mn-cs"/>
              </a:defRPr>
            </a:lvl1pPr>
            <a:lvl2pPr marL="0" indent="0" algn="ctr">
              <a:spcAft>
                <a:spcPts val="564"/>
              </a:spcAft>
              <a:buFont typeface="Arial" panose="020B0604020202020204" pitchFamily="34" charset="0"/>
              <a:buNone/>
              <a:defRPr sz="1129" b="1" cap="all">
                <a:solidFill>
                  <a:schemeClr val="accent1"/>
                </a:solidFill>
              </a:defRPr>
            </a:lvl2pPr>
            <a:lvl3pPr marL="0" indent="0" algn="ctr">
              <a:spcAft>
                <a:spcPts val="564"/>
              </a:spcAft>
              <a:buFont typeface="Arial" panose="020B0604020202020204" pitchFamily="34" charset="0"/>
              <a:buNone/>
              <a:defRPr sz="1129" b="1" cap="all">
                <a:solidFill>
                  <a:schemeClr val="accent1"/>
                </a:solidFill>
              </a:defRPr>
            </a:lvl3pPr>
            <a:lvl4pPr marL="0" indent="0" algn="ctr">
              <a:spcAft>
                <a:spcPts val="564"/>
              </a:spcAft>
              <a:buNone/>
              <a:defRPr sz="1129" b="1" cap="all">
                <a:solidFill>
                  <a:schemeClr val="accent1"/>
                </a:solidFill>
              </a:defRPr>
            </a:lvl4pPr>
            <a:lvl5pPr marL="0" indent="0" algn="ctr">
              <a:spcAft>
                <a:spcPts val="564"/>
              </a:spcAft>
              <a:buNone/>
              <a:defRPr sz="1129" b="1" cap="all">
                <a:solidFill>
                  <a:schemeClr val="accent1"/>
                </a:solidFill>
              </a:defRPr>
            </a:lvl5pPr>
          </a:lstStyle>
          <a:p>
            <a:pPr lvl="0"/>
            <a:r>
              <a:rPr lang="en-US" dirty="0"/>
              <a:t>Client </a:t>
            </a:r>
            <a:br>
              <a:rPr lang="en-US" dirty="0"/>
            </a:br>
            <a:r>
              <a:rPr lang="en-US" dirty="0"/>
              <a:t>name</a:t>
            </a:r>
          </a:p>
        </p:txBody>
      </p:sp>
      <p:sp>
        <p:nvSpPr>
          <p:cNvPr id="23" name="Text Placeholder 8"/>
          <p:cNvSpPr>
            <a:spLocks noGrp="1"/>
          </p:cNvSpPr>
          <p:nvPr>
            <p:ph type="body" sz="quarter" idx="47" hasCustomPrompt="1"/>
          </p:nvPr>
        </p:nvSpPr>
        <p:spPr>
          <a:xfrm>
            <a:off x="5245224" y="3598168"/>
            <a:ext cx="1980000" cy="417477"/>
          </a:xfrm>
        </p:spPr>
        <p:txBody>
          <a:bodyPr anchor="b" anchorCtr="0">
            <a:noAutofit/>
          </a:bodyPr>
          <a:lstStyle>
            <a:lvl1pPr marL="0" indent="0" algn="ctr" defTabSz="981098" rtl="0" eaLnBrk="1" latinLnBrk="0" hangingPunct="1">
              <a:lnSpc>
                <a:spcPct val="90000"/>
              </a:lnSpc>
              <a:spcAft>
                <a:spcPts val="600"/>
              </a:spcAft>
              <a:buFont typeface="Arial" panose="020B0604020202020204" pitchFamily="34" charset="0"/>
              <a:buNone/>
              <a:defRPr lang="en-US" sz="1200" b="0" kern="1200" cap="all" dirty="0" smtClean="0">
                <a:solidFill>
                  <a:schemeClr val="accent3"/>
                </a:solidFill>
                <a:latin typeface="+mj-lt"/>
                <a:ea typeface="+mn-ea"/>
                <a:cs typeface="+mn-cs"/>
              </a:defRPr>
            </a:lvl1pPr>
            <a:lvl2pPr marL="0" indent="0" algn="ctr">
              <a:spcAft>
                <a:spcPts val="564"/>
              </a:spcAft>
              <a:buFont typeface="Arial" panose="020B0604020202020204" pitchFamily="34" charset="0"/>
              <a:buNone/>
              <a:defRPr sz="1129" b="1" cap="all">
                <a:solidFill>
                  <a:schemeClr val="accent1"/>
                </a:solidFill>
              </a:defRPr>
            </a:lvl2pPr>
            <a:lvl3pPr marL="0" indent="0" algn="ctr">
              <a:spcAft>
                <a:spcPts val="564"/>
              </a:spcAft>
              <a:buFont typeface="Arial" panose="020B0604020202020204" pitchFamily="34" charset="0"/>
              <a:buNone/>
              <a:defRPr sz="1129" b="1" cap="all">
                <a:solidFill>
                  <a:schemeClr val="accent1"/>
                </a:solidFill>
              </a:defRPr>
            </a:lvl3pPr>
            <a:lvl4pPr marL="0" indent="0" algn="ctr">
              <a:spcAft>
                <a:spcPts val="564"/>
              </a:spcAft>
              <a:buNone/>
              <a:defRPr sz="1129" b="1" cap="all">
                <a:solidFill>
                  <a:schemeClr val="accent1"/>
                </a:solidFill>
              </a:defRPr>
            </a:lvl4pPr>
            <a:lvl5pPr marL="0" indent="0" algn="ctr">
              <a:spcAft>
                <a:spcPts val="564"/>
              </a:spcAft>
              <a:buNone/>
              <a:defRPr sz="1129" b="1" cap="all">
                <a:solidFill>
                  <a:schemeClr val="accent1"/>
                </a:solidFill>
              </a:defRPr>
            </a:lvl5pPr>
          </a:lstStyle>
          <a:p>
            <a:pPr lvl="0"/>
            <a:r>
              <a:rPr lang="en-US" dirty="0"/>
              <a:t>Client </a:t>
            </a:r>
            <a:br>
              <a:rPr lang="en-US" dirty="0"/>
            </a:br>
            <a:r>
              <a:rPr lang="en-US" dirty="0"/>
              <a:t>name</a:t>
            </a:r>
          </a:p>
        </p:txBody>
      </p:sp>
      <p:sp>
        <p:nvSpPr>
          <p:cNvPr id="24" name="Text Placeholder 8"/>
          <p:cNvSpPr>
            <a:spLocks noGrp="1"/>
          </p:cNvSpPr>
          <p:nvPr>
            <p:ph type="body" sz="quarter" idx="48" hasCustomPrompt="1"/>
          </p:nvPr>
        </p:nvSpPr>
        <p:spPr>
          <a:xfrm>
            <a:off x="7585704" y="3598168"/>
            <a:ext cx="1980000" cy="417477"/>
          </a:xfrm>
        </p:spPr>
        <p:txBody>
          <a:bodyPr anchor="b" anchorCtr="0">
            <a:noAutofit/>
          </a:bodyPr>
          <a:lstStyle>
            <a:lvl1pPr marL="0" indent="0" algn="ctr" defTabSz="981098" rtl="0" eaLnBrk="1" latinLnBrk="0" hangingPunct="1">
              <a:lnSpc>
                <a:spcPct val="90000"/>
              </a:lnSpc>
              <a:spcAft>
                <a:spcPts val="600"/>
              </a:spcAft>
              <a:buFont typeface="Arial" panose="020B0604020202020204" pitchFamily="34" charset="0"/>
              <a:buNone/>
              <a:defRPr lang="en-US" sz="1200" b="0" kern="1200" cap="all" dirty="0" smtClean="0">
                <a:solidFill>
                  <a:schemeClr val="accent3"/>
                </a:solidFill>
                <a:latin typeface="+mj-lt"/>
                <a:ea typeface="+mn-ea"/>
                <a:cs typeface="+mn-cs"/>
              </a:defRPr>
            </a:lvl1pPr>
            <a:lvl2pPr marL="0" indent="0" algn="ctr">
              <a:spcAft>
                <a:spcPts val="564"/>
              </a:spcAft>
              <a:buFont typeface="Arial" panose="020B0604020202020204" pitchFamily="34" charset="0"/>
              <a:buNone/>
              <a:defRPr sz="1129" b="1" cap="all">
                <a:solidFill>
                  <a:schemeClr val="accent1"/>
                </a:solidFill>
              </a:defRPr>
            </a:lvl2pPr>
            <a:lvl3pPr marL="0" indent="0" algn="ctr">
              <a:spcAft>
                <a:spcPts val="564"/>
              </a:spcAft>
              <a:buFont typeface="Arial" panose="020B0604020202020204" pitchFamily="34" charset="0"/>
              <a:buNone/>
              <a:defRPr sz="1129" b="1" cap="all">
                <a:solidFill>
                  <a:schemeClr val="accent1"/>
                </a:solidFill>
              </a:defRPr>
            </a:lvl3pPr>
            <a:lvl4pPr marL="0" indent="0" algn="ctr">
              <a:spcAft>
                <a:spcPts val="564"/>
              </a:spcAft>
              <a:buNone/>
              <a:defRPr sz="1129" b="1" cap="all">
                <a:solidFill>
                  <a:schemeClr val="accent1"/>
                </a:solidFill>
              </a:defRPr>
            </a:lvl4pPr>
            <a:lvl5pPr marL="0" indent="0" algn="ctr">
              <a:spcAft>
                <a:spcPts val="564"/>
              </a:spcAft>
              <a:buNone/>
              <a:defRPr sz="1129" b="1" cap="all">
                <a:solidFill>
                  <a:schemeClr val="accent1"/>
                </a:solidFill>
              </a:defRPr>
            </a:lvl5pPr>
          </a:lstStyle>
          <a:p>
            <a:pPr lvl="0"/>
            <a:r>
              <a:rPr lang="en-US" dirty="0"/>
              <a:t>Client </a:t>
            </a:r>
            <a:br>
              <a:rPr lang="en-US" dirty="0"/>
            </a:br>
            <a:r>
              <a:rPr lang="en-US" dirty="0"/>
              <a:t>name</a:t>
            </a:r>
          </a:p>
        </p:txBody>
      </p:sp>
      <p:sp>
        <p:nvSpPr>
          <p:cNvPr id="2" name="Title 1">
            <a:extLst>
              <a:ext uri="{FF2B5EF4-FFF2-40B4-BE49-F238E27FC236}">
                <a16:creationId xmlns:a16="http://schemas.microsoft.com/office/drawing/2014/main" id="{5E43D36B-590A-496B-95E9-2E79EF824AB7}"/>
              </a:ext>
            </a:extLst>
          </p:cNvPr>
          <p:cNvSpPr>
            <a:spLocks noGrp="1"/>
          </p:cNvSpPr>
          <p:nvPr>
            <p:ph type="title"/>
          </p:nvPr>
        </p:nvSpPr>
        <p:spPr/>
        <p:txBody>
          <a:bodyPr/>
          <a:lstStyle/>
          <a:p>
            <a:r>
              <a:rPr lang="en-US"/>
              <a:t>Click to edit Master title style</a:t>
            </a:r>
            <a:endParaRPr lang="en-GB"/>
          </a:p>
        </p:txBody>
      </p:sp>
      <p:sp>
        <p:nvSpPr>
          <p:cNvPr id="13" name="Text Placeholder 52">
            <a:extLst>
              <a:ext uri="{FF2B5EF4-FFF2-40B4-BE49-F238E27FC236}">
                <a16:creationId xmlns:a16="http://schemas.microsoft.com/office/drawing/2014/main" id="{C6942A63-3022-4F81-8A9B-E4071B4A510C}"/>
              </a:ext>
            </a:extLst>
          </p:cNvPr>
          <p:cNvSpPr>
            <a:spLocks noGrp="1"/>
          </p:cNvSpPr>
          <p:nvPr>
            <p:ph type="body" sz="quarter" idx="35" hasCustomPrompt="1"/>
          </p:nvPr>
        </p:nvSpPr>
        <p:spPr>
          <a:xfrm>
            <a:off x="507934" y="1166400"/>
            <a:ext cx="9058147" cy="276999"/>
          </a:xfrm>
          <a:prstGeom prst="rect">
            <a:avLst/>
          </a:prstGeom>
        </p:spPr>
        <p:txBody>
          <a:bodyPr/>
          <a:lstStyle>
            <a:lvl1pPr marL="0" indent="0">
              <a:buNone/>
              <a:defRPr sz="1800" b="0" i="0" kern="800" spc="0" baseline="0">
                <a:solidFill>
                  <a:schemeClr val="accent3"/>
                </a:solidFill>
                <a:latin typeface="+mj-lt"/>
                <a:ea typeface="Arial" charset="0"/>
                <a:cs typeface="Arial" charset="0"/>
              </a:defRPr>
            </a:lvl1pPr>
          </a:lstStyle>
          <a:p>
            <a:pPr lvl="0"/>
            <a:r>
              <a:rPr lang="en-US" dirty="0"/>
              <a:t>Subtitle to slide goes here</a:t>
            </a:r>
          </a:p>
        </p:txBody>
      </p:sp>
    </p:spTree>
    <p:extLst>
      <p:ext uri="{BB962C8B-B14F-4D97-AF65-F5344CB8AC3E}">
        <p14:creationId xmlns:p14="http://schemas.microsoft.com/office/powerpoint/2010/main" val="38758081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ase studies visual intro">
    <p:spTree>
      <p:nvGrpSpPr>
        <p:cNvPr id="1" name=""/>
        <p:cNvGrpSpPr/>
        <p:nvPr/>
      </p:nvGrpSpPr>
      <p:grpSpPr>
        <a:xfrm>
          <a:off x="0" y="0"/>
          <a:ext cx="0" cy="0"/>
          <a:chOff x="0" y="0"/>
          <a:chExt cx="0" cy="0"/>
        </a:xfrm>
      </p:grpSpPr>
      <p:sp>
        <p:nvSpPr>
          <p:cNvPr id="7" name="Title 6"/>
          <p:cNvSpPr>
            <a:spLocks noGrp="1"/>
          </p:cNvSpPr>
          <p:nvPr>
            <p:ph type="title"/>
          </p:nvPr>
        </p:nvSpPr>
        <p:spPr>
          <a:xfrm>
            <a:off x="500127" y="3789438"/>
            <a:ext cx="6746723" cy="820897"/>
          </a:xfrm>
        </p:spPr>
        <p:txBody>
          <a:bodyPr/>
          <a:lstStyle/>
          <a:p>
            <a:r>
              <a:rPr lang="en-US"/>
              <a:t>Click to edit Master title style</a:t>
            </a:r>
            <a:endParaRPr lang="en-US" dirty="0"/>
          </a:p>
        </p:txBody>
      </p:sp>
      <p:sp>
        <p:nvSpPr>
          <p:cNvPr id="22" name="Text Placeholder 52"/>
          <p:cNvSpPr>
            <a:spLocks noGrp="1"/>
          </p:cNvSpPr>
          <p:nvPr>
            <p:ph type="body" sz="quarter" idx="34" hasCustomPrompt="1"/>
          </p:nvPr>
        </p:nvSpPr>
        <p:spPr>
          <a:xfrm>
            <a:off x="500127" y="4787909"/>
            <a:ext cx="6746723" cy="276999"/>
          </a:xfrm>
          <a:prstGeom prst="rect">
            <a:avLst/>
          </a:prstGeom>
        </p:spPr>
        <p:txBody>
          <a:bodyPr/>
          <a:lstStyle>
            <a:lvl1pPr marL="0" indent="0">
              <a:buNone/>
              <a:defRPr sz="1800" b="0" i="0" kern="800" spc="0" baseline="0">
                <a:solidFill>
                  <a:schemeClr val="accent3"/>
                </a:solidFill>
                <a:latin typeface="+mj-lt"/>
                <a:ea typeface="Arial" charset="0"/>
                <a:cs typeface="Arial" charset="0"/>
              </a:defRPr>
            </a:lvl1pPr>
          </a:lstStyle>
          <a:p>
            <a:pPr lvl="0"/>
            <a:r>
              <a:rPr lang="en-US" dirty="0"/>
              <a:t>Subtitle to slide goes here</a:t>
            </a:r>
          </a:p>
        </p:txBody>
      </p:sp>
      <p:sp>
        <p:nvSpPr>
          <p:cNvPr id="13" name="Rectangle 12"/>
          <p:cNvSpPr/>
          <p:nvPr userDrawn="1"/>
        </p:nvSpPr>
        <p:spPr>
          <a:xfrm flipH="1">
            <a:off x="0" y="4330312"/>
            <a:ext cx="79391" cy="52427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34941" tIns="17470" rIns="34941" bIns="17470" rtlCol="0" anchor="ctr"/>
          <a:lstStyle/>
          <a:p>
            <a:pPr algn="ctr"/>
            <a:endParaRPr lang="en-US" sz="606" b="1" dirty="0">
              <a:solidFill>
                <a:srgbClr val="2C9398"/>
              </a:solidFill>
              <a:latin typeface="Impact" charset="0"/>
            </a:endParaRPr>
          </a:p>
        </p:txBody>
      </p:sp>
      <p:grpSp>
        <p:nvGrpSpPr>
          <p:cNvPr id="14" name="Group 13"/>
          <p:cNvGrpSpPr/>
          <p:nvPr userDrawn="1"/>
        </p:nvGrpSpPr>
        <p:grpSpPr>
          <a:xfrm>
            <a:off x="507934" y="4695586"/>
            <a:ext cx="9056956" cy="1"/>
            <a:chOff x="534549" y="1544262"/>
            <a:chExt cx="9628733" cy="1"/>
          </a:xfrm>
        </p:grpSpPr>
        <p:cxnSp>
          <p:nvCxnSpPr>
            <p:cNvPr id="15" name="Straight Connector 14"/>
            <p:cNvCxnSpPr/>
            <p:nvPr userDrawn="1"/>
          </p:nvCxnSpPr>
          <p:spPr>
            <a:xfrm>
              <a:off x="534549" y="1544262"/>
              <a:ext cx="9628733" cy="0"/>
            </a:xfrm>
            <a:prstGeom prst="line">
              <a:avLst/>
            </a:prstGeom>
            <a:ln w="50800">
              <a:solidFill>
                <a:schemeClr val="accent3">
                  <a:alpha val="3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534549" y="1544263"/>
              <a:ext cx="2408870"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18" name="Text Placeholder 8"/>
          <p:cNvSpPr>
            <a:spLocks noGrp="1"/>
          </p:cNvSpPr>
          <p:nvPr>
            <p:ph type="body" sz="quarter" idx="10" hasCustomPrompt="1"/>
          </p:nvPr>
        </p:nvSpPr>
        <p:spPr>
          <a:xfrm>
            <a:off x="507934" y="5222814"/>
            <a:ext cx="6738916" cy="119519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Picture Placeholder 8"/>
          <p:cNvSpPr>
            <a:spLocks noGrp="1"/>
          </p:cNvSpPr>
          <p:nvPr>
            <p:ph type="pic" sz="quarter" idx="12" hasCustomPrompt="1"/>
          </p:nvPr>
        </p:nvSpPr>
        <p:spPr>
          <a:xfrm>
            <a:off x="0" y="667418"/>
            <a:ext cx="10057083" cy="2880000"/>
          </a:xfrm>
          <a:solidFill>
            <a:srgbClr val="D9D9D9"/>
          </a:solidFill>
        </p:spPr>
        <p:txBody>
          <a:bodyPr lIns="72000" tIns="72000" rIns="72000" bIns="72000">
            <a:noAutofit/>
          </a:bodyPr>
          <a:lstStyle>
            <a:lvl1pPr algn="ctr">
              <a:defRPr sz="1600" b="1">
                <a:solidFill>
                  <a:schemeClr val="tx1"/>
                </a:solidFill>
              </a:defRPr>
            </a:lvl1pPr>
          </a:lstStyle>
          <a:p>
            <a:r>
              <a:rPr lang="en-US" dirty="0"/>
              <a:t>CLICK TO INSERT PICTURE</a:t>
            </a:r>
          </a:p>
        </p:txBody>
      </p:sp>
    </p:spTree>
    <p:extLst>
      <p:ext uri="{BB962C8B-B14F-4D97-AF65-F5344CB8AC3E}">
        <p14:creationId xmlns:p14="http://schemas.microsoft.com/office/powerpoint/2010/main" val="768574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ase studies detai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ext uri="{D42A27DB-BD31-4B8C-83A1-F6EECF244321}">
                <p14:modId xmlns:p14="http://schemas.microsoft.com/office/powerpoint/2010/main" val="3823014219"/>
              </p:ext>
            </p:extLst>
          </p:nvPr>
        </p:nvGraphicFramePr>
        <p:xfrm>
          <a:off x="1494" y="1633"/>
          <a:ext cx="1493" cy="1631"/>
        </p:xfrm>
        <a:graphic>
          <a:graphicData uri="http://schemas.openxmlformats.org/presentationml/2006/ole">
            <mc:AlternateContent xmlns:mc="http://schemas.openxmlformats.org/markup-compatibility/2006">
              <mc:Choice xmlns:v="urn:schemas-microsoft-com:vml" Requires="v">
                <p:oleObj spid="_x0000_s1253" name="think-cell Slide" r:id="rId4" imgW="287" imgH="287" progId="TCLayout.ActiveDocument.1">
                  <p:embed/>
                </p:oleObj>
              </mc:Choice>
              <mc:Fallback>
                <p:oleObj name="think-cell Slide" r:id="rId4" imgW="287" imgH="287" progId="TCLayout.ActiveDocument.1">
                  <p:embed/>
                  <p:pic>
                    <p:nvPicPr>
                      <p:cNvPr id="5" name="Object 4" hidden="1"/>
                      <p:cNvPicPr/>
                      <p:nvPr/>
                    </p:nvPicPr>
                    <p:blipFill>
                      <a:blip r:embed="rId5"/>
                      <a:stretch>
                        <a:fillRect/>
                      </a:stretch>
                    </p:blipFill>
                    <p:spPr>
                      <a:xfrm>
                        <a:off x="1494" y="1633"/>
                        <a:ext cx="1493" cy="1631"/>
                      </a:xfrm>
                      <a:prstGeom prst="rect">
                        <a:avLst/>
                      </a:prstGeom>
                    </p:spPr>
                  </p:pic>
                </p:oleObj>
              </mc:Fallback>
            </mc:AlternateContent>
          </a:graphicData>
        </a:graphic>
      </p:graphicFrame>
      <p:sp>
        <p:nvSpPr>
          <p:cNvPr id="2" name="Rectangle 1"/>
          <p:cNvSpPr>
            <a:spLocks noChangeAspect="1"/>
          </p:cNvSpPr>
          <p:nvPr userDrawn="1"/>
        </p:nvSpPr>
        <p:spPr>
          <a:xfrm>
            <a:off x="0" y="4811980"/>
            <a:ext cx="10058400" cy="29604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0793" tIns="50793" rIns="50793" bIns="50793" numCol="1" spcCol="0" rtlCol="0" fromWordArt="0" anchor="t" anchorCtr="0" forceAA="0" compatLnSpc="1">
            <a:prstTxWarp prst="textNoShape">
              <a:avLst/>
            </a:prstTxWarp>
            <a:noAutofit/>
          </a:bodyPr>
          <a:lstStyle/>
          <a:p>
            <a:pPr marL="1494" algn="ctr">
              <a:spcAft>
                <a:spcPts val="376"/>
              </a:spcAft>
            </a:pPr>
            <a:endParaRPr lang="en-US" sz="941" dirty="0">
              <a:solidFill>
                <a:schemeClr val="tx1"/>
              </a:solidFill>
            </a:endParaRPr>
          </a:p>
        </p:txBody>
      </p:sp>
      <p:sp>
        <p:nvSpPr>
          <p:cNvPr id="15" name="Rectangle 14"/>
          <p:cNvSpPr/>
          <p:nvPr userDrawn="1"/>
        </p:nvSpPr>
        <p:spPr>
          <a:xfrm>
            <a:off x="4866948" y="7366196"/>
            <a:ext cx="338925" cy="138499"/>
          </a:xfrm>
          <a:prstGeom prst="rect">
            <a:avLst/>
          </a:prstGeom>
        </p:spPr>
        <p:txBody>
          <a:bodyPr wrap="square" lIns="0" tIns="0" rIns="0" bIns="0">
            <a:spAutoFit/>
          </a:bodyPr>
          <a:lstStyle/>
          <a:p>
            <a:pPr algn="ctr"/>
            <a:fld id="{D88576D6-29B7-49AB-B70B-CBD69FC026C8}" type="slidenum">
              <a:rPr lang="en-US" sz="900" smtClean="0">
                <a:solidFill>
                  <a:schemeClr val="bg1"/>
                </a:solidFill>
              </a:rPr>
              <a:pPr algn="ctr"/>
              <a:t>‹#›</a:t>
            </a:fld>
            <a:endParaRPr lang="en-US" sz="900" dirty="0">
              <a:solidFill>
                <a:schemeClr val="bg1"/>
              </a:solidFill>
            </a:endParaRPr>
          </a:p>
        </p:txBody>
      </p:sp>
      <p:sp>
        <p:nvSpPr>
          <p:cNvPr id="6" name="Text Placeholder 5"/>
          <p:cNvSpPr>
            <a:spLocks noGrp="1"/>
          </p:cNvSpPr>
          <p:nvPr>
            <p:ph type="body" sz="quarter" idx="40" hasCustomPrompt="1"/>
          </p:nvPr>
        </p:nvSpPr>
        <p:spPr>
          <a:xfrm>
            <a:off x="500062" y="1548001"/>
            <a:ext cx="9065419" cy="1195199"/>
          </a:xfrm>
        </p:spPr>
        <p:txBody>
          <a:bodyPr/>
          <a:lstStyle>
            <a:lvl1pPr>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5"/>
          <p:cNvSpPr>
            <a:spLocks noGrp="1"/>
          </p:cNvSpPr>
          <p:nvPr>
            <p:ph type="body" sz="quarter" idx="41" hasCustomPrompt="1"/>
          </p:nvPr>
        </p:nvSpPr>
        <p:spPr>
          <a:xfrm>
            <a:off x="500062" y="3235572"/>
            <a:ext cx="9065419" cy="1195199"/>
          </a:xfrm>
        </p:spPr>
        <p:txBody>
          <a:bodyPr/>
          <a:lstStyle>
            <a:lvl1pPr>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8"/>
          <p:cNvSpPr>
            <a:spLocks noGrp="1"/>
          </p:cNvSpPr>
          <p:nvPr>
            <p:ph type="body" sz="quarter" idx="42" hasCustomPrompt="1"/>
          </p:nvPr>
        </p:nvSpPr>
        <p:spPr>
          <a:xfrm>
            <a:off x="490538" y="4948508"/>
            <a:ext cx="9077325" cy="1195199"/>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5"/>
          <p:cNvSpPr/>
          <p:nvPr userDrawn="1"/>
        </p:nvSpPr>
        <p:spPr>
          <a:xfrm>
            <a:off x="152400" y="7366196"/>
            <a:ext cx="2819400" cy="138499"/>
          </a:xfrm>
          <a:prstGeom prst="rect">
            <a:avLst/>
          </a:prstGeom>
        </p:spPr>
        <p:txBody>
          <a:bodyPr wrap="square" lIns="0" tIns="0" rIns="0" bIns="0">
            <a:spAutoFit/>
          </a:bodyPr>
          <a:lstStyle/>
          <a:p>
            <a:r>
              <a:rPr lang="en-US" sz="900" dirty="0">
                <a:solidFill>
                  <a:schemeClr val="bg1"/>
                </a:solidFill>
              </a:rPr>
              <a:t>Client ABC, SG&amp;A Diagnostics | June 14, 2019</a:t>
            </a:r>
          </a:p>
        </p:txBody>
      </p:sp>
      <p:sp>
        <p:nvSpPr>
          <p:cNvPr id="3" name="Title 2">
            <a:extLst>
              <a:ext uri="{FF2B5EF4-FFF2-40B4-BE49-F238E27FC236}">
                <a16:creationId xmlns:a16="http://schemas.microsoft.com/office/drawing/2014/main" id="{4A5DB23B-BFD1-4B00-816A-F448FAE184AB}"/>
              </a:ext>
            </a:extLst>
          </p:cNvPr>
          <p:cNvSpPr>
            <a:spLocks noGrp="1"/>
          </p:cNvSpPr>
          <p:nvPr>
            <p:ph type="title"/>
          </p:nvPr>
        </p:nvSpPr>
        <p:spPr/>
        <p:txBody>
          <a:bodyPr/>
          <a:lstStyle/>
          <a:p>
            <a:r>
              <a:rPr lang="en-US"/>
              <a:t>Click to edit Master title style</a:t>
            </a:r>
            <a:endParaRPr lang="en-GB"/>
          </a:p>
        </p:txBody>
      </p:sp>
      <p:sp>
        <p:nvSpPr>
          <p:cNvPr id="13" name="Text Placeholder 52">
            <a:extLst>
              <a:ext uri="{FF2B5EF4-FFF2-40B4-BE49-F238E27FC236}">
                <a16:creationId xmlns:a16="http://schemas.microsoft.com/office/drawing/2014/main" id="{2435BC32-1CDC-4E37-8E8F-096A3C3489F9}"/>
              </a:ext>
            </a:extLst>
          </p:cNvPr>
          <p:cNvSpPr>
            <a:spLocks noGrp="1"/>
          </p:cNvSpPr>
          <p:nvPr>
            <p:ph type="body" sz="quarter" idx="35" hasCustomPrompt="1"/>
          </p:nvPr>
        </p:nvSpPr>
        <p:spPr>
          <a:xfrm>
            <a:off x="507934" y="1166400"/>
            <a:ext cx="9058147" cy="276999"/>
          </a:xfrm>
          <a:prstGeom prst="rect">
            <a:avLst/>
          </a:prstGeom>
        </p:spPr>
        <p:txBody>
          <a:bodyPr/>
          <a:lstStyle>
            <a:lvl1pPr marL="0" indent="0">
              <a:buNone/>
              <a:defRPr sz="1800" b="0" i="0" kern="800" spc="0" baseline="0">
                <a:solidFill>
                  <a:schemeClr val="accent3"/>
                </a:solidFill>
                <a:latin typeface="+mj-lt"/>
                <a:ea typeface="Arial" charset="0"/>
                <a:cs typeface="Arial" charset="0"/>
              </a:defRPr>
            </a:lvl1pPr>
          </a:lstStyle>
          <a:p>
            <a:pPr lvl="0"/>
            <a:r>
              <a:rPr lang="en-US" dirty="0"/>
              <a:t>Subtitle to slide goes here</a:t>
            </a:r>
          </a:p>
        </p:txBody>
      </p:sp>
      <p:pic>
        <p:nvPicPr>
          <p:cNvPr id="17" name="A&amp;M Tax full logo white" hidden="1">
            <a:extLst>
              <a:ext uri="{FF2B5EF4-FFF2-40B4-BE49-F238E27FC236}">
                <a16:creationId xmlns:a16="http://schemas.microsoft.com/office/drawing/2014/main" id="{BF9A28E9-ACBB-4EC7-B70B-C37807B04A6B}"/>
              </a:ext>
            </a:extLst>
          </p:cNvPr>
          <p:cNvPicPr>
            <a:picLocks noChangeAspect="1"/>
          </p:cNvPicPr>
          <p:nvPr userDrawn="1"/>
        </p:nvPicPr>
        <p:blipFill>
          <a:blip r:embed="rId6"/>
          <a:stretch>
            <a:fillRect/>
          </a:stretch>
        </p:blipFill>
        <p:spPr>
          <a:xfrm>
            <a:off x="7995117" y="7220748"/>
            <a:ext cx="1316739" cy="295657"/>
          </a:xfrm>
          <a:prstGeom prst="rect">
            <a:avLst/>
          </a:prstGeom>
        </p:spPr>
      </p:pic>
    </p:spTree>
    <p:extLst>
      <p:ext uri="{BB962C8B-B14F-4D97-AF65-F5344CB8AC3E}">
        <p14:creationId xmlns:p14="http://schemas.microsoft.com/office/powerpoint/2010/main" val="5462639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ase studies detail with team">
    <p:spTree>
      <p:nvGrpSpPr>
        <p:cNvPr id="1" name=""/>
        <p:cNvGrpSpPr/>
        <p:nvPr/>
      </p:nvGrpSpPr>
      <p:grpSpPr>
        <a:xfrm>
          <a:off x="0" y="0"/>
          <a:ext cx="0" cy="0"/>
          <a:chOff x="0" y="0"/>
          <a:chExt cx="0" cy="0"/>
        </a:xfrm>
      </p:grpSpPr>
      <p:sp>
        <p:nvSpPr>
          <p:cNvPr id="12" name="Rectangle 11"/>
          <p:cNvSpPr/>
          <p:nvPr userDrawn="1"/>
        </p:nvSpPr>
        <p:spPr>
          <a:xfrm>
            <a:off x="1" y="1"/>
            <a:ext cx="2590755" cy="7772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0793" tIns="50793" rIns="50793" bIns="50793" numCol="1" spcCol="0" rtlCol="0" fromWordArt="0" anchor="t" anchorCtr="0" forceAA="0" compatLnSpc="1">
            <a:prstTxWarp prst="textNoShape">
              <a:avLst/>
            </a:prstTxWarp>
            <a:noAutofit/>
          </a:bodyPr>
          <a:lstStyle/>
          <a:p>
            <a:pPr marL="1494" algn="ctr">
              <a:spcAft>
                <a:spcPts val="376"/>
              </a:spcAft>
            </a:pPr>
            <a:endParaRPr lang="en-US" sz="941" dirty="0">
              <a:solidFill>
                <a:schemeClr val="tx1"/>
              </a:solidFill>
            </a:endParaRPr>
          </a:p>
        </p:txBody>
      </p:sp>
      <p:grpSp>
        <p:nvGrpSpPr>
          <p:cNvPr id="5" name="Group 4"/>
          <p:cNvGrpSpPr/>
          <p:nvPr userDrawn="1"/>
        </p:nvGrpSpPr>
        <p:grpSpPr>
          <a:xfrm>
            <a:off x="2833195" y="1089023"/>
            <a:ext cx="6748864" cy="1"/>
            <a:chOff x="3012058" y="1544262"/>
            <a:chExt cx="7174929" cy="1"/>
          </a:xfrm>
        </p:grpSpPr>
        <p:cxnSp>
          <p:nvCxnSpPr>
            <p:cNvPr id="15" name="Straight Connector 14"/>
            <p:cNvCxnSpPr/>
            <p:nvPr userDrawn="1"/>
          </p:nvCxnSpPr>
          <p:spPr>
            <a:xfrm>
              <a:off x="3346987" y="1544262"/>
              <a:ext cx="6840000" cy="0"/>
            </a:xfrm>
            <a:prstGeom prst="line">
              <a:avLst/>
            </a:prstGeom>
            <a:ln w="50800">
              <a:solidFill>
                <a:schemeClr val="accent3">
                  <a:alpha val="3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3012058" y="1544263"/>
              <a:ext cx="2408870"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27" name="Text Placeholder 52"/>
          <p:cNvSpPr>
            <a:spLocks noGrp="1"/>
          </p:cNvSpPr>
          <p:nvPr>
            <p:ph type="body" sz="quarter" idx="40" hasCustomPrompt="1"/>
          </p:nvPr>
        </p:nvSpPr>
        <p:spPr>
          <a:xfrm>
            <a:off x="2917246" y="1548001"/>
            <a:ext cx="1263333" cy="276999"/>
          </a:xfrm>
          <a:prstGeom prst="rect">
            <a:avLst/>
          </a:prstGeom>
        </p:spPr>
        <p:txBody>
          <a:bodyPr/>
          <a:lstStyle>
            <a:lvl1pPr marL="0" indent="0">
              <a:buNone/>
              <a:defRPr sz="1800" b="0" i="0" kern="800" spc="0" baseline="0">
                <a:solidFill>
                  <a:schemeClr val="accent3"/>
                </a:solidFill>
                <a:latin typeface="+mj-lt"/>
                <a:ea typeface="Arial" charset="0"/>
                <a:cs typeface="Arial" charset="0"/>
              </a:defRPr>
            </a:lvl1pPr>
          </a:lstStyle>
          <a:p>
            <a:pPr lvl="0"/>
            <a:r>
              <a:rPr lang="en-US" dirty="0"/>
              <a:t>Text </a:t>
            </a:r>
          </a:p>
        </p:txBody>
      </p:sp>
      <p:sp>
        <p:nvSpPr>
          <p:cNvPr id="29" name="Text Placeholder 52"/>
          <p:cNvSpPr>
            <a:spLocks noGrp="1"/>
          </p:cNvSpPr>
          <p:nvPr>
            <p:ph type="body" sz="quarter" idx="41" hasCustomPrompt="1"/>
          </p:nvPr>
        </p:nvSpPr>
        <p:spPr>
          <a:xfrm>
            <a:off x="2917246" y="3631815"/>
            <a:ext cx="1263333" cy="276999"/>
          </a:xfrm>
          <a:prstGeom prst="rect">
            <a:avLst/>
          </a:prstGeom>
        </p:spPr>
        <p:txBody>
          <a:bodyPr/>
          <a:lstStyle>
            <a:lvl1pPr marL="0" indent="0">
              <a:buNone/>
              <a:defRPr sz="1800" b="0" i="0" kern="800" spc="0" baseline="0">
                <a:solidFill>
                  <a:schemeClr val="accent3"/>
                </a:solidFill>
                <a:latin typeface="+mj-lt"/>
                <a:ea typeface="Arial" charset="0"/>
                <a:cs typeface="Arial" charset="0"/>
              </a:defRPr>
            </a:lvl1pPr>
          </a:lstStyle>
          <a:p>
            <a:pPr lvl="0"/>
            <a:r>
              <a:rPr lang="en-US" dirty="0"/>
              <a:t>Text </a:t>
            </a:r>
          </a:p>
        </p:txBody>
      </p:sp>
      <p:sp>
        <p:nvSpPr>
          <p:cNvPr id="31" name="Text Placeholder 52"/>
          <p:cNvSpPr>
            <a:spLocks noGrp="1"/>
          </p:cNvSpPr>
          <p:nvPr>
            <p:ph type="body" sz="quarter" idx="43" hasCustomPrompt="1"/>
          </p:nvPr>
        </p:nvSpPr>
        <p:spPr>
          <a:xfrm>
            <a:off x="2917246" y="5748362"/>
            <a:ext cx="1263333" cy="276999"/>
          </a:xfrm>
          <a:prstGeom prst="rect">
            <a:avLst/>
          </a:prstGeom>
        </p:spPr>
        <p:txBody>
          <a:bodyPr/>
          <a:lstStyle>
            <a:lvl1pPr marL="0" indent="0">
              <a:buNone/>
              <a:defRPr sz="1800" b="0" i="0" kern="800" spc="0" baseline="0">
                <a:solidFill>
                  <a:schemeClr val="accent3"/>
                </a:solidFill>
                <a:latin typeface="+mj-lt"/>
                <a:ea typeface="Arial" charset="0"/>
                <a:cs typeface="Arial" charset="0"/>
              </a:defRPr>
            </a:lvl1pPr>
          </a:lstStyle>
          <a:p>
            <a:pPr lvl="0"/>
            <a:r>
              <a:rPr lang="en-US" dirty="0"/>
              <a:t>Text </a:t>
            </a:r>
          </a:p>
        </p:txBody>
      </p:sp>
      <p:sp>
        <p:nvSpPr>
          <p:cNvPr id="34" name="Rectangle 33"/>
          <p:cNvSpPr/>
          <p:nvPr userDrawn="1"/>
        </p:nvSpPr>
        <p:spPr>
          <a:xfrm>
            <a:off x="4866948" y="7366196"/>
            <a:ext cx="338925" cy="138499"/>
          </a:xfrm>
          <a:prstGeom prst="rect">
            <a:avLst/>
          </a:prstGeom>
        </p:spPr>
        <p:txBody>
          <a:bodyPr wrap="square" lIns="0" tIns="0" rIns="0" bIns="0">
            <a:spAutoFit/>
          </a:bodyPr>
          <a:lstStyle/>
          <a:p>
            <a:pPr algn="ctr"/>
            <a:fld id="{D88576D6-29B7-49AB-B70B-CBD69FC026C8}" type="slidenum">
              <a:rPr lang="en-US" sz="900" smtClean="0"/>
              <a:pPr algn="ctr"/>
              <a:t>‹#›</a:t>
            </a:fld>
            <a:endParaRPr lang="en-US" sz="900" dirty="0"/>
          </a:p>
        </p:txBody>
      </p:sp>
      <p:cxnSp>
        <p:nvCxnSpPr>
          <p:cNvPr id="39" name="Straight Connector 38"/>
          <p:cNvCxnSpPr/>
          <p:nvPr userDrawn="1"/>
        </p:nvCxnSpPr>
        <p:spPr>
          <a:xfrm flipV="1">
            <a:off x="2851691" y="1548002"/>
            <a:ext cx="0" cy="592354"/>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flipV="1">
            <a:off x="2851691" y="3631815"/>
            <a:ext cx="0" cy="592354"/>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flipV="1">
            <a:off x="2851691" y="5748362"/>
            <a:ext cx="0" cy="592354"/>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48" hasCustomPrompt="1"/>
          </p:nvPr>
        </p:nvSpPr>
        <p:spPr>
          <a:xfrm>
            <a:off x="491907" y="2365407"/>
            <a:ext cx="1873250" cy="394980"/>
          </a:xfrm>
        </p:spPr>
        <p:txBody>
          <a:bodyPr/>
          <a:lstStyle>
            <a:lvl1pPr algn="ctr">
              <a:spcAft>
                <a:spcPts val="200"/>
              </a:spcAft>
              <a:defRPr b="0">
                <a:solidFill>
                  <a:schemeClr val="bg1"/>
                </a:solidFill>
              </a:defRPr>
            </a:lvl1pPr>
            <a:lvl2pPr algn="ctr">
              <a:spcAft>
                <a:spcPts val="200"/>
              </a:spcAft>
              <a:defRPr sz="1000" b="0">
                <a:solidFill>
                  <a:schemeClr val="bg1"/>
                </a:solidFill>
              </a:defRPr>
            </a:lvl2pPr>
            <a:lvl3pPr algn="ctr">
              <a:spcAft>
                <a:spcPts val="400"/>
              </a:spcAft>
              <a:defRPr>
                <a:solidFill>
                  <a:schemeClr val="bg1"/>
                </a:solidFill>
              </a:defRPr>
            </a:lvl3pPr>
            <a:lvl4pPr>
              <a:defRPr>
                <a:solidFill>
                  <a:schemeClr val="bg1"/>
                </a:solidFill>
              </a:defRPr>
            </a:lvl4pPr>
            <a:lvl5pPr>
              <a:defRPr>
                <a:solidFill>
                  <a:schemeClr val="bg1"/>
                </a:solidFill>
              </a:defRPr>
            </a:lvl5pPr>
          </a:lstStyle>
          <a:p>
            <a:pPr lvl="0"/>
            <a:r>
              <a:rPr lang="en-US" dirty="0"/>
              <a:t>SECOND LEVEL</a:t>
            </a:r>
          </a:p>
          <a:p>
            <a:pPr lvl="1"/>
            <a:r>
              <a:rPr lang="en-US" dirty="0"/>
              <a:t>Third level</a:t>
            </a:r>
          </a:p>
        </p:txBody>
      </p:sp>
      <p:sp>
        <p:nvSpPr>
          <p:cNvPr id="43" name="Text Placeholder 3"/>
          <p:cNvSpPr>
            <a:spLocks noGrp="1"/>
          </p:cNvSpPr>
          <p:nvPr>
            <p:ph type="body" sz="quarter" idx="49" hasCustomPrompt="1"/>
          </p:nvPr>
        </p:nvSpPr>
        <p:spPr>
          <a:xfrm>
            <a:off x="491907" y="4406386"/>
            <a:ext cx="1873250" cy="394980"/>
          </a:xfrm>
        </p:spPr>
        <p:txBody>
          <a:bodyPr/>
          <a:lstStyle>
            <a:lvl1pPr algn="ctr">
              <a:spcAft>
                <a:spcPts val="200"/>
              </a:spcAft>
              <a:defRPr b="0">
                <a:solidFill>
                  <a:schemeClr val="bg1"/>
                </a:solidFill>
              </a:defRPr>
            </a:lvl1pPr>
            <a:lvl2pPr algn="ctr">
              <a:spcAft>
                <a:spcPts val="200"/>
              </a:spcAft>
              <a:defRPr sz="1000" b="0">
                <a:solidFill>
                  <a:schemeClr val="bg1"/>
                </a:solidFill>
              </a:defRPr>
            </a:lvl2pPr>
            <a:lvl3pPr algn="ctr">
              <a:spcAft>
                <a:spcPts val="400"/>
              </a:spcAft>
              <a:defRPr>
                <a:solidFill>
                  <a:schemeClr val="bg1"/>
                </a:solidFill>
              </a:defRPr>
            </a:lvl3pPr>
            <a:lvl4pPr>
              <a:defRPr>
                <a:solidFill>
                  <a:schemeClr val="bg1"/>
                </a:solidFill>
              </a:defRPr>
            </a:lvl4pPr>
            <a:lvl5pPr>
              <a:defRPr>
                <a:solidFill>
                  <a:schemeClr val="bg1"/>
                </a:solidFill>
              </a:defRPr>
            </a:lvl5pPr>
          </a:lstStyle>
          <a:p>
            <a:pPr lvl="0"/>
            <a:r>
              <a:rPr lang="en-US" dirty="0"/>
              <a:t>SECOND LEVEL</a:t>
            </a:r>
          </a:p>
          <a:p>
            <a:pPr lvl="1"/>
            <a:r>
              <a:rPr lang="en-US" dirty="0"/>
              <a:t>Third level</a:t>
            </a:r>
          </a:p>
        </p:txBody>
      </p:sp>
      <p:sp>
        <p:nvSpPr>
          <p:cNvPr id="44" name="Text Placeholder 3"/>
          <p:cNvSpPr>
            <a:spLocks noGrp="1"/>
          </p:cNvSpPr>
          <p:nvPr>
            <p:ph type="body" sz="quarter" idx="50" hasCustomPrompt="1"/>
          </p:nvPr>
        </p:nvSpPr>
        <p:spPr>
          <a:xfrm>
            <a:off x="491907" y="6654907"/>
            <a:ext cx="1873250" cy="394980"/>
          </a:xfrm>
        </p:spPr>
        <p:txBody>
          <a:bodyPr/>
          <a:lstStyle>
            <a:lvl1pPr algn="ctr">
              <a:spcAft>
                <a:spcPts val="200"/>
              </a:spcAft>
              <a:defRPr b="0">
                <a:solidFill>
                  <a:schemeClr val="bg1"/>
                </a:solidFill>
              </a:defRPr>
            </a:lvl1pPr>
            <a:lvl2pPr algn="ctr">
              <a:spcAft>
                <a:spcPts val="200"/>
              </a:spcAft>
              <a:defRPr sz="1000" b="0">
                <a:solidFill>
                  <a:schemeClr val="bg1"/>
                </a:solidFill>
              </a:defRPr>
            </a:lvl2pPr>
            <a:lvl3pPr algn="ctr">
              <a:spcAft>
                <a:spcPts val="400"/>
              </a:spcAft>
              <a:defRPr>
                <a:solidFill>
                  <a:schemeClr val="bg1"/>
                </a:solidFill>
              </a:defRPr>
            </a:lvl3pPr>
            <a:lvl4pPr>
              <a:defRPr>
                <a:solidFill>
                  <a:schemeClr val="bg1"/>
                </a:solidFill>
              </a:defRPr>
            </a:lvl4pPr>
            <a:lvl5pPr>
              <a:defRPr>
                <a:solidFill>
                  <a:schemeClr val="bg1"/>
                </a:solidFill>
              </a:defRPr>
            </a:lvl5pPr>
          </a:lstStyle>
          <a:p>
            <a:pPr lvl="0"/>
            <a:r>
              <a:rPr lang="en-US" dirty="0"/>
              <a:t>SECOND LEVEL</a:t>
            </a:r>
          </a:p>
          <a:p>
            <a:pPr lvl="1"/>
            <a:r>
              <a:rPr lang="en-US" dirty="0"/>
              <a:t>Third level</a:t>
            </a:r>
          </a:p>
        </p:txBody>
      </p:sp>
      <p:sp>
        <p:nvSpPr>
          <p:cNvPr id="8" name="Text Placeholder 7"/>
          <p:cNvSpPr>
            <a:spLocks noGrp="1"/>
          </p:cNvSpPr>
          <p:nvPr>
            <p:ph type="body" sz="quarter" idx="51"/>
          </p:nvPr>
        </p:nvSpPr>
        <p:spPr>
          <a:xfrm>
            <a:off x="4216400" y="1548001"/>
            <a:ext cx="5349962" cy="11951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7"/>
          <p:cNvSpPr>
            <a:spLocks noGrp="1"/>
          </p:cNvSpPr>
          <p:nvPr>
            <p:ph type="body" sz="quarter" idx="52"/>
          </p:nvPr>
        </p:nvSpPr>
        <p:spPr>
          <a:xfrm>
            <a:off x="4216400" y="3631815"/>
            <a:ext cx="5349962" cy="11951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7"/>
          <p:cNvSpPr>
            <a:spLocks noGrp="1"/>
          </p:cNvSpPr>
          <p:nvPr>
            <p:ph type="body" sz="quarter" idx="53"/>
          </p:nvPr>
        </p:nvSpPr>
        <p:spPr>
          <a:xfrm>
            <a:off x="4216400" y="5748362"/>
            <a:ext cx="5349962" cy="11951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B67F193C-9A39-4219-BCE4-105307B03072}"/>
              </a:ext>
            </a:extLst>
          </p:cNvPr>
          <p:cNvSpPr>
            <a:spLocks noGrp="1"/>
          </p:cNvSpPr>
          <p:nvPr>
            <p:ph type="title"/>
          </p:nvPr>
        </p:nvSpPr>
        <p:spPr>
          <a:xfrm>
            <a:off x="2817620" y="190751"/>
            <a:ext cx="6748461" cy="820897"/>
          </a:xfrm>
        </p:spPr>
        <p:txBody>
          <a:bodyPr/>
          <a:lstStyle/>
          <a:p>
            <a:r>
              <a:rPr lang="en-US"/>
              <a:t>Click to edit Master title style</a:t>
            </a:r>
            <a:endParaRPr lang="en-GB"/>
          </a:p>
        </p:txBody>
      </p:sp>
      <p:sp>
        <p:nvSpPr>
          <p:cNvPr id="25" name="Text Placeholder 52">
            <a:extLst>
              <a:ext uri="{FF2B5EF4-FFF2-40B4-BE49-F238E27FC236}">
                <a16:creationId xmlns:a16="http://schemas.microsoft.com/office/drawing/2014/main" id="{84C53FDF-BF98-4EA9-A5AC-9CA0D70F21CB}"/>
              </a:ext>
            </a:extLst>
          </p:cNvPr>
          <p:cNvSpPr>
            <a:spLocks noGrp="1"/>
          </p:cNvSpPr>
          <p:nvPr>
            <p:ph type="body" sz="quarter" idx="35" hasCustomPrompt="1"/>
          </p:nvPr>
        </p:nvSpPr>
        <p:spPr>
          <a:xfrm>
            <a:off x="2817620" y="1166400"/>
            <a:ext cx="6748461" cy="276999"/>
          </a:xfrm>
          <a:prstGeom prst="rect">
            <a:avLst/>
          </a:prstGeom>
        </p:spPr>
        <p:txBody>
          <a:bodyPr/>
          <a:lstStyle>
            <a:lvl1pPr marL="0" indent="0">
              <a:buNone/>
              <a:defRPr sz="1800" b="0" i="0" kern="800" spc="0" baseline="0">
                <a:solidFill>
                  <a:schemeClr val="accent3"/>
                </a:solidFill>
                <a:latin typeface="+mj-lt"/>
                <a:ea typeface="Arial" charset="0"/>
                <a:cs typeface="Arial" charset="0"/>
              </a:defRPr>
            </a:lvl1pPr>
          </a:lstStyle>
          <a:p>
            <a:pPr lvl="0"/>
            <a:r>
              <a:rPr lang="en-US" dirty="0"/>
              <a:t>Subtitle to slide goes here</a:t>
            </a:r>
          </a:p>
        </p:txBody>
      </p:sp>
      <p:sp>
        <p:nvSpPr>
          <p:cNvPr id="22" name="TextBox 15">
            <a:extLst>
              <a:ext uri="{FF2B5EF4-FFF2-40B4-BE49-F238E27FC236}">
                <a16:creationId xmlns:a16="http://schemas.microsoft.com/office/drawing/2014/main" id="{DA05B3C7-90AE-4449-A8EC-42FB048BCDC0}"/>
              </a:ext>
            </a:extLst>
          </p:cNvPr>
          <p:cNvSpPr/>
          <p:nvPr userDrawn="1"/>
        </p:nvSpPr>
        <p:spPr>
          <a:xfrm>
            <a:off x="97846" y="7541086"/>
            <a:ext cx="2819400" cy="138499"/>
          </a:xfrm>
          <a:prstGeom prst="rect">
            <a:avLst/>
          </a:prstGeom>
        </p:spPr>
        <p:txBody>
          <a:bodyPr wrap="square" lIns="0" tIns="0" rIns="0" bIns="0">
            <a:spAutoFit/>
          </a:bodyPr>
          <a:lstStyle/>
          <a:p>
            <a:r>
              <a:rPr lang="en-US" sz="900" dirty="0">
                <a:solidFill>
                  <a:schemeClr val="bg1"/>
                </a:solidFill>
              </a:rPr>
              <a:t>Client ABC, SG&amp;A Diagnostics | June 14, 2019</a:t>
            </a:r>
          </a:p>
        </p:txBody>
      </p:sp>
    </p:spTree>
    <p:extLst>
      <p:ext uri="{BB962C8B-B14F-4D97-AF65-F5344CB8AC3E}">
        <p14:creationId xmlns:p14="http://schemas.microsoft.com/office/powerpoint/2010/main" val="2109332515"/>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135DC5E-9954-4F48-A7CA-368FCC3E122E}"/>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5342307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Divider blue">
    <p:bg>
      <p:bgPr>
        <a:solidFill>
          <a:schemeClr val="accent2"/>
        </a:solidFill>
        <a:effectLst/>
      </p:bgPr>
    </p:bg>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DDA08AAC-51E6-4E8D-AA03-1250A22A5B41}"/>
              </a:ext>
            </a:extLst>
          </p:cNvPr>
          <p:cNvSpPr>
            <a:spLocks noGrp="1"/>
          </p:cNvSpPr>
          <p:nvPr>
            <p:ph type="body" sz="quarter" idx="12"/>
          </p:nvPr>
        </p:nvSpPr>
        <p:spPr>
          <a:xfrm>
            <a:off x="490538" y="2707756"/>
            <a:ext cx="9077325" cy="430887"/>
          </a:xfrm>
        </p:spPr>
        <p:txBody>
          <a:bodyPr anchor="ctr" anchorCtr="0"/>
          <a:lstStyle>
            <a:lvl1pPr>
              <a:spcAft>
                <a:spcPts val="0"/>
              </a:spcAft>
              <a:defRPr sz="2800" b="0">
                <a:solidFill>
                  <a:schemeClr val="bg1"/>
                </a:solidFill>
              </a:defRPr>
            </a:lvl1pPr>
            <a:lvl2pPr>
              <a:spcAft>
                <a:spcPts val="0"/>
              </a:spcAft>
              <a:defRPr sz="1600" b="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p:txBody>
      </p:sp>
    </p:spTree>
    <p:extLst>
      <p:ext uri="{BB962C8B-B14F-4D97-AF65-F5344CB8AC3E}">
        <p14:creationId xmlns:p14="http://schemas.microsoft.com/office/powerpoint/2010/main" val="19124814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4_Title Only">
    <p:spTree>
      <p:nvGrpSpPr>
        <p:cNvPr id="1" name=""/>
        <p:cNvGrpSpPr/>
        <p:nvPr/>
      </p:nvGrpSpPr>
      <p:grpSpPr>
        <a:xfrm>
          <a:off x="0" y="0"/>
          <a:ext cx="0" cy="0"/>
          <a:chOff x="0" y="0"/>
          <a:chExt cx="0" cy="0"/>
        </a:xfrm>
      </p:grpSpPr>
      <p:sp>
        <p:nvSpPr>
          <p:cNvPr id="7" name="Title 6"/>
          <p:cNvSpPr>
            <a:spLocks noGrp="1"/>
          </p:cNvSpPr>
          <p:nvPr>
            <p:ph type="title"/>
          </p:nvPr>
        </p:nvSpPr>
        <p:spPr>
          <a:xfrm>
            <a:off x="507937" y="660647"/>
            <a:ext cx="9058147" cy="820897"/>
          </a:xfrm>
        </p:spPr>
        <p:txBody>
          <a:bodyPr/>
          <a:lstStyle/>
          <a:p>
            <a:r>
              <a:rPr lang="en-US"/>
              <a:t>Click to edit Master title style</a:t>
            </a:r>
          </a:p>
        </p:txBody>
      </p:sp>
      <p:sp>
        <p:nvSpPr>
          <p:cNvPr id="12" name="Text Placeholder 52"/>
          <p:cNvSpPr>
            <a:spLocks noGrp="1"/>
          </p:cNvSpPr>
          <p:nvPr>
            <p:ph type="body" sz="quarter" idx="34" hasCustomPrompt="1"/>
          </p:nvPr>
        </p:nvSpPr>
        <p:spPr>
          <a:xfrm>
            <a:off x="507937" y="1659116"/>
            <a:ext cx="9058147" cy="201594"/>
          </a:xfrm>
          <a:prstGeom prst="rect">
            <a:avLst/>
          </a:prstGeom>
        </p:spPr>
        <p:txBody>
          <a:bodyPr/>
          <a:lstStyle>
            <a:lvl1pPr marL="0" indent="0">
              <a:buNone/>
              <a:defRPr sz="1310" b="0" i="0" kern="800" spc="0" baseline="0">
                <a:solidFill>
                  <a:schemeClr val="accent3"/>
                </a:solidFill>
                <a:latin typeface="+mj-lt"/>
                <a:ea typeface="Arial" charset="0"/>
                <a:cs typeface="Arial" charset="0"/>
              </a:defRPr>
            </a:lvl1pPr>
          </a:lstStyle>
          <a:p>
            <a:pPr lvl="0"/>
            <a:r>
              <a:rPr lang="en-US"/>
              <a:t>Subtitle to slide goes here</a:t>
            </a:r>
          </a:p>
        </p:txBody>
      </p:sp>
    </p:spTree>
    <p:extLst>
      <p:ext uri="{BB962C8B-B14F-4D97-AF65-F5344CB8AC3E}">
        <p14:creationId xmlns:p14="http://schemas.microsoft.com/office/powerpoint/2010/main" val="2809584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3_Full Page Width">
    <p:spTree>
      <p:nvGrpSpPr>
        <p:cNvPr id="1" name=""/>
        <p:cNvGrpSpPr/>
        <p:nvPr/>
      </p:nvGrpSpPr>
      <p:grpSpPr>
        <a:xfrm>
          <a:off x="0" y="0"/>
          <a:ext cx="0" cy="0"/>
          <a:chOff x="0" y="0"/>
          <a:chExt cx="0" cy="0"/>
        </a:xfrm>
      </p:grpSpPr>
      <p:sp>
        <p:nvSpPr>
          <p:cNvPr id="5" name="Text Placeholder 4"/>
          <p:cNvSpPr>
            <a:spLocks noGrp="1"/>
          </p:cNvSpPr>
          <p:nvPr>
            <p:ph type="body" sz="quarter" idx="11" hasCustomPrompt="1"/>
          </p:nvPr>
        </p:nvSpPr>
        <p:spPr>
          <a:xfrm>
            <a:off x="637381" y="865401"/>
            <a:ext cx="8897144" cy="1195199"/>
          </a:xfrm>
        </p:spPr>
        <p:txBody>
          <a:bodyPr/>
          <a:lstStyle>
            <a:lvl2pPr>
              <a:lnSpc>
                <a:spcPct val="100000"/>
              </a:lnSpc>
              <a:defRPr b="1">
                <a:solidFill>
                  <a:srgbClr val="000000"/>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p:cNvSpPr>
            <a:spLocks noGrp="1"/>
          </p:cNvSpPr>
          <p:nvPr>
            <p:ph type="title" hasCustomPrompt="1"/>
          </p:nvPr>
        </p:nvSpPr>
        <p:spPr/>
        <p:txBody>
          <a:bodyPr/>
          <a:lstStyle/>
          <a:p>
            <a:r>
              <a:rPr lang="en-US"/>
              <a:t>CLICK TO EDIT MASTER TITLE STYLE</a:t>
            </a:r>
          </a:p>
        </p:txBody>
      </p:sp>
      <p:sp>
        <p:nvSpPr>
          <p:cNvPr id="6" name="Rectangle 28"/>
          <p:cNvSpPr>
            <a:spLocks noGrp="1" noChangeArrowheads="1"/>
          </p:cNvSpPr>
          <p:nvPr>
            <p:ph type="sldNum" sz="quarter" idx="12"/>
          </p:nvPr>
        </p:nvSpPr>
        <p:spPr>
          <a:xfrm>
            <a:off x="9314498" y="7322610"/>
            <a:ext cx="502920" cy="413808"/>
          </a:xfrm>
          <a:prstGeom prst="rect">
            <a:avLst/>
          </a:prstGeom>
          <a:ln/>
        </p:spPr>
        <p:txBody>
          <a:bodyPr/>
          <a:lstStyle>
            <a:lvl1pPr>
              <a:defRPr/>
            </a:lvl1pPr>
          </a:lstStyle>
          <a:p>
            <a:pPr>
              <a:defRPr/>
            </a:pPr>
            <a:fld id="{F88D4F86-0A65-4848-91C8-135B38B744E1}" type="slidenum">
              <a:rPr lang="en-US">
                <a:solidFill>
                  <a:srgbClr val="5E8AB4"/>
                </a:solidFill>
              </a:rPr>
              <a:pPr>
                <a:defRPr/>
              </a:pPr>
              <a:t>‹#›</a:t>
            </a:fld>
            <a:endParaRPr lang="en-US" dirty="0">
              <a:solidFill>
                <a:srgbClr val="5E8AB4"/>
              </a:solidFill>
            </a:endParaRPr>
          </a:p>
        </p:txBody>
      </p:sp>
    </p:spTree>
    <p:extLst>
      <p:ext uri="{BB962C8B-B14F-4D97-AF65-F5344CB8AC3E}">
        <p14:creationId xmlns:p14="http://schemas.microsoft.com/office/powerpoint/2010/main" val="4262281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ivider bar">
    <p:spTree>
      <p:nvGrpSpPr>
        <p:cNvPr id="1" name=""/>
        <p:cNvGrpSpPr/>
        <p:nvPr/>
      </p:nvGrpSpPr>
      <p:grpSpPr>
        <a:xfrm>
          <a:off x="0" y="0"/>
          <a:ext cx="0" cy="0"/>
          <a:chOff x="0" y="0"/>
          <a:chExt cx="0" cy="0"/>
        </a:xfrm>
      </p:grpSpPr>
      <p:sp>
        <p:nvSpPr>
          <p:cNvPr id="4" name="Picture Placeholder 2"/>
          <p:cNvSpPr>
            <a:spLocks noGrp="1"/>
          </p:cNvSpPr>
          <p:nvPr>
            <p:ph type="pic" sz="quarter" idx="10" hasCustomPrompt="1"/>
          </p:nvPr>
        </p:nvSpPr>
        <p:spPr>
          <a:xfrm>
            <a:off x="700" y="-2"/>
            <a:ext cx="10057700" cy="7772402"/>
          </a:xfrm>
          <a:solidFill>
            <a:srgbClr val="D9D9D9"/>
          </a:solidFill>
        </p:spPr>
        <p:txBody>
          <a:bodyPr lIns="72000" tIns="72000" rIns="72000" bIns="72000">
            <a:noAutofit/>
          </a:bodyPr>
          <a:lstStyle>
            <a:lvl1pPr algn="ctr">
              <a:defRPr sz="1600" b="1">
                <a:solidFill>
                  <a:schemeClr val="tx1"/>
                </a:solidFill>
              </a:defRPr>
            </a:lvl1pPr>
          </a:lstStyle>
          <a:p>
            <a:r>
              <a:rPr lang="en-US" dirty="0"/>
              <a:t>CLICK TO INSERT PICTURE</a:t>
            </a:r>
          </a:p>
        </p:txBody>
      </p:sp>
      <p:sp>
        <p:nvSpPr>
          <p:cNvPr id="5" name="Text Placeholder 9"/>
          <p:cNvSpPr>
            <a:spLocks noGrp="1"/>
          </p:cNvSpPr>
          <p:nvPr>
            <p:ph type="body" sz="quarter" idx="11" hasCustomPrompt="1"/>
          </p:nvPr>
        </p:nvSpPr>
        <p:spPr>
          <a:xfrm>
            <a:off x="0" y="2202791"/>
            <a:ext cx="10058401" cy="1440000"/>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tIns="0" rIns="720000" bIns="0" rtlCol="0" anchor="ctr">
            <a:noAutofit/>
          </a:bodyPr>
          <a:lstStyle>
            <a:lvl1pPr marL="0" indent="0">
              <a:spcAft>
                <a:spcPts val="300"/>
              </a:spcAft>
              <a:buFont typeface="Arial" panose="020B0604020202020204" pitchFamily="34" charset="0"/>
              <a:buNone/>
              <a:defRPr lang="en-US" sz="1600" b="1" spc="0" baseline="0" dirty="0" smtClean="0">
                <a:solidFill>
                  <a:schemeClr val="bg1"/>
                </a:solidFill>
                <a:latin typeface="+mn-lt"/>
                <a:ea typeface="Arial" charset="0"/>
                <a:cs typeface="Arial" charset="0"/>
              </a:defRPr>
            </a:lvl1pPr>
            <a:lvl2pPr marL="0" indent="0">
              <a:buFont typeface="Arial" panose="020B0604020202020204" pitchFamily="34" charset="0"/>
              <a:buNone/>
              <a:defRPr lang="en-US" sz="1400" b="0" dirty="0" smtClean="0">
                <a:solidFill>
                  <a:schemeClr val="lt1"/>
                </a:solidFill>
              </a:defRPr>
            </a:lvl2pPr>
            <a:lvl3pPr marL="700156" indent="0">
              <a:buFont typeface="Arial" panose="020B0604020202020204" pitchFamily="34" charset="0"/>
              <a:buNone/>
              <a:defRPr lang="en-US" sz="2100" dirty="0" smtClean="0">
                <a:solidFill>
                  <a:schemeClr val="lt1"/>
                </a:solidFill>
              </a:defRPr>
            </a:lvl3pPr>
            <a:lvl4pPr marL="1382021" indent="0">
              <a:buNone/>
              <a:defRPr lang="en-US" sz="2100" dirty="0" smtClean="0">
                <a:solidFill>
                  <a:schemeClr val="lt1"/>
                </a:solidFill>
              </a:defRPr>
            </a:lvl4pPr>
            <a:lvl5pPr marL="1909899" indent="0">
              <a:buNone/>
              <a:defRPr lang="en-GB" sz="2100" dirty="0">
                <a:solidFill>
                  <a:schemeClr val="lt1"/>
                </a:solidFill>
              </a:defRPr>
            </a:lvl5pPr>
          </a:lstStyle>
          <a:p>
            <a:pPr lvl="0">
              <a:lnSpc>
                <a:spcPct val="90000"/>
              </a:lnSpc>
            </a:pPr>
            <a:r>
              <a:rPr lang="en-US" dirty="0"/>
              <a:t> </a:t>
            </a:r>
          </a:p>
        </p:txBody>
      </p:sp>
      <p:sp>
        <p:nvSpPr>
          <p:cNvPr id="3" name="Text Placeholder 2">
            <a:extLst>
              <a:ext uri="{FF2B5EF4-FFF2-40B4-BE49-F238E27FC236}">
                <a16:creationId xmlns:a16="http://schemas.microsoft.com/office/drawing/2014/main" id="{E918C702-320F-490A-A0D6-DE4C03C4B6B4}"/>
              </a:ext>
            </a:extLst>
          </p:cNvPr>
          <p:cNvSpPr>
            <a:spLocks noGrp="1"/>
          </p:cNvSpPr>
          <p:nvPr>
            <p:ph type="body" sz="quarter" idx="12"/>
          </p:nvPr>
        </p:nvSpPr>
        <p:spPr bwMode="white">
          <a:xfrm>
            <a:off x="490538" y="2707348"/>
            <a:ext cx="9077325" cy="430887"/>
          </a:xfrm>
        </p:spPr>
        <p:txBody>
          <a:bodyPr anchor="ctr" anchorCtr="0"/>
          <a:lstStyle>
            <a:lvl1pPr>
              <a:spcAft>
                <a:spcPts val="0"/>
              </a:spcAft>
              <a:defRPr sz="2800" b="0">
                <a:solidFill>
                  <a:schemeClr val="bg1"/>
                </a:solidFill>
              </a:defRPr>
            </a:lvl1pPr>
            <a:lvl2pPr>
              <a:spcAft>
                <a:spcPts val="0"/>
              </a:spcAft>
              <a:defRPr sz="1600" b="0">
                <a:solidFill>
                  <a:schemeClr val="bg1"/>
                </a:solidFill>
              </a:defRPr>
            </a:lvl2pPr>
          </a:lstStyle>
          <a:p>
            <a:pPr lvl="0"/>
            <a:r>
              <a:rPr lang="en-US"/>
              <a:t>Edit Master text styles</a:t>
            </a:r>
          </a:p>
        </p:txBody>
      </p:sp>
    </p:spTree>
    <p:extLst>
      <p:ext uri="{BB962C8B-B14F-4D97-AF65-F5344CB8AC3E}">
        <p14:creationId xmlns:p14="http://schemas.microsoft.com/office/powerpoint/2010/main" val="17004342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1_Back cover">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userDrawn="1">
            <p:custDataLst>
              <p:tags r:id="rId2"/>
            </p:custDataLst>
          </p:nvPr>
        </p:nvGraphicFramePr>
        <p:xfrm>
          <a:off x="1494" y="1633"/>
          <a:ext cx="1493" cy="1631"/>
        </p:xfrm>
        <a:graphic>
          <a:graphicData uri="http://schemas.openxmlformats.org/presentationml/2006/ole">
            <mc:AlternateContent xmlns:mc="http://schemas.openxmlformats.org/markup-compatibility/2006">
              <mc:Choice xmlns:v="urn:schemas-microsoft-com:vml" Requires="v">
                <p:oleObj spid="_x0000_s3188" name="think-cell Slide" r:id="rId4" imgW="287" imgH="287" progId="TCLayout.ActiveDocument.1">
                  <p:embed/>
                </p:oleObj>
              </mc:Choice>
              <mc:Fallback>
                <p:oleObj name="think-cell Slide" r:id="rId4" imgW="287" imgH="287" progId="TCLayout.ActiveDocument.1">
                  <p:embed/>
                  <p:pic>
                    <p:nvPicPr>
                      <p:cNvPr id="0" name=""/>
                      <p:cNvPicPr/>
                      <p:nvPr/>
                    </p:nvPicPr>
                    <p:blipFill>
                      <a:blip r:embed="rId5"/>
                      <a:stretch>
                        <a:fillRect/>
                      </a:stretch>
                    </p:blipFill>
                    <p:spPr>
                      <a:xfrm>
                        <a:off x="1494" y="1633"/>
                        <a:ext cx="1493" cy="1631"/>
                      </a:xfrm>
                      <a:prstGeom prst="rect">
                        <a:avLst/>
                      </a:prstGeom>
                    </p:spPr>
                  </p:pic>
                </p:oleObj>
              </mc:Fallback>
            </mc:AlternateContent>
          </a:graphicData>
        </a:graphic>
      </p:graphicFrame>
      <p:sp>
        <p:nvSpPr>
          <p:cNvPr id="14" name="Text Placeholder 3">
            <a:extLst>
              <a:ext uri="{FF2B5EF4-FFF2-40B4-BE49-F238E27FC236}">
                <a16:creationId xmlns:a16="http://schemas.microsoft.com/office/drawing/2014/main" id="{DB32206F-B306-40D6-A7FB-90CF5C30AE0D}"/>
              </a:ext>
            </a:extLst>
          </p:cNvPr>
          <p:cNvSpPr>
            <a:spLocks noGrp="1"/>
          </p:cNvSpPr>
          <p:nvPr>
            <p:ph type="body" sz="quarter" idx="14"/>
          </p:nvPr>
        </p:nvSpPr>
        <p:spPr>
          <a:xfrm>
            <a:off x="496341" y="6770997"/>
            <a:ext cx="4396975" cy="123111"/>
          </a:xfrm>
        </p:spPr>
        <p:txBody>
          <a:bodyPr anchor="b"/>
          <a:lstStyle>
            <a:lvl1pPr>
              <a:defRPr sz="800" b="0">
                <a:solidFill>
                  <a:schemeClr val="tx1"/>
                </a:solidFill>
              </a:defRPr>
            </a:lvl1pPr>
            <a:lvl2pPr>
              <a:defRPr sz="752" b="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16" name="Text Placeholder 3">
            <a:extLst>
              <a:ext uri="{FF2B5EF4-FFF2-40B4-BE49-F238E27FC236}">
                <a16:creationId xmlns:a16="http://schemas.microsoft.com/office/drawing/2014/main" id="{484EE735-6BC8-4684-AD78-16515CD228C6}"/>
              </a:ext>
            </a:extLst>
          </p:cNvPr>
          <p:cNvSpPr>
            <a:spLocks noGrp="1"/>
          </p:cNvSpPr>
          <p:nvPr>
            <p:ph type="body" sz="quarter" idx="15"/>
          </p:nvPr>
        </p:nvSpPr>
        <p:spPr>
          <a:xfrm>
            <a:off x="496341" y="6531452"/>
            <a:ext cx="4396975" cy="123111"/>
          </a:xfrm>
        </p:spPr>
        <p:txBody>
          <a:bodyPr anchor="b"/>
          <a:lstStyle>
            <a:lvl1pPr marL="180975" indent="0">
              <a:defRPr sz="800" b="0">
                <a:solidFill>
                  <a:schemeClr val="tx1"/>
                </a:solidFill>
              </a:defRPr>
            </a:lvl1pPr>
            <a:lvl2pPr>
              <a:defRPr sz="752" b="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17" name="Text Placeholder 3">
            <a:extLst>
              <a:ext uri="{FF2B5EF4-FFF2-40B4-BE49-F238E27FC236}">
                <a16:creationId xmlns:a16="http://schemas.microsoft.com/office/drawing/2014/main" id="{7A3139E8-F12E-4ECE-B380-03711D24977C}"/>
              </a:ext>
            </a:extLst>
          </p:cNvPr>
          <p:cNvSpPr>
            <a:spLocks noGrp="1"/>
          </p:cNvSpPr>
          <p:nvPr>
            <p:ph type="body" sz="quarter" idx="16"/>
          </p:nvPr>
        </p:nvSpPr>
        <p:spPr>
          <a:xfrm>
            <a:off x="496341" y="6399136"/>
            <a:ext cx="4396975" cy="123111"/>
          </a:xfrm>
        </p:spPr>
        <p:txBody>
          <a:bodyPr anchor="b"/>
          <a:lstStyle>
            <a:lvl1pPr>
              <a:defRPr sz="800" b="0">
                <a:solidFill>
                  <a:schemeClr val="tx1"/>
                </a:solidFill>
              </a:defRPr>
            </a:lvl1pPr>
            <a:lvl2pPr>
              <a:defRPr sz="752" b="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590878186"/>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Full Page Width">
    <p:spTree>
      <p:nvGrpSpPr>
        <p:cNvPr id="1" name=""/>
        <p:cNvGrpSpPr/>
        <p:nvPr/>
      </p:nvGrpSpPr>
      <p:grpSpPr>
        <a:xfrm>
          <a:off x="0" y="0"/>
          <a:ext cx="0" cy="0"/>
          <a:chOff x="0" y="0"/>
          <a:chExt cx="0" cy="0"/>
        </a:xfrm>
      </p:grpSpPr>
      <p:sp>
        <p:nvSpPr>
          <p:cNvPr id="8" name="Text Placeholder 14"/>
          <p:cNvSpPr>
            <a:spLocks noGrp="1"/>
          </p:cNvSpPr>
          <p:nvPr>
            <p:ph type="body" sz="quarter" idx="17" hasCustomPrompt="1"/>
          </p:nvPr>
        </p:nvSpPr>
        <p:spPr>
          <a:xfrm>
            <a:off x="243497" y="1264311"/>
            <a:ext cx="9565538" cy="1432187"/>
          </a:xfrm>
          <a:prstGeom prst="rect">
            <a:avLst/>
          </a:prstGeom>
        </p:spPr>
        <p:txBody>
          <a:bodyPr/>
          <a:lstStyle>
            <a:lvl1pPr marL="201960" indent="-201960">
              <a:spcBef>
                <a:spcPts val="0"/>
              </a:spcBef>
              <a:buFont typeface="Arial" panose="020B0604020202020204" pitchFamily="34" charset="0"/>
              <a:buChar char="●"/>
              <a:defRPr sz="1320" b="0">
                <a:solidFill>
                  <a:srgbClr val="646464"/>
                </a:solidFill>
              </a:defRPr>
            </a:lvl1pPr>
            <a:lvl2pPr marL="502920" indent="-253440">
              <a:spcBef>
                <a:spcPts val="0"/>
              </a:spcBef>
              <a:buFont typeface="Arial" panose="020B0604020202020204" pitchFamily="34" charset="0"/>
              <a:buChar char="–"/>
              <a:defRPr sz="1320" b="0">
                <a:solidFill>
                  <a:srgbClr val="646464"/>
                </a:solidFill>
              </a:defRPr>
            </a:lvl2pPr>
            <a:lvl3pPr marL="756360" indent="-253440">
              <a:spcBef>
                <a:spcPts val="0"/>
              </a:spcBef>
              <a:buFont typeface="Wingdings" panose="05000000000000000000" pitchFamily="2" charset="2"/>
              <a:buChar char="§"/>
              <a:defRPr>
                <a:solidFill>
                  <a:srgbClr val="646464"/>
                </a:solidFill>
              </a:defRPr>
            </a:lvl3pPr>
            <a:lvl4pPr marL="1005840" indent="-251460">
              <a:buFont typeface="Courier New" panose="02070309020205020404" pitchFamily="49" charset="0"/>
              <a:buChar char="o"/>
              <a:defRPr>
                <a:solidFill>
                  <a:srgbClr val="646464"/>
                </a:solidFill>
              </a:defRPr>
            </a:lvl4pPr>
            <a:lvl5pPr marL="1259280" indent="-251460">
              <a:buSzPct val="75000"/>
              <a:buFont typeface="Wingdings" panose="05000000000000000000" pitchFamily="2" charset="2"/>
              <a:buChar char="u"/>
              <a:defRPr>
                <a:solidFill>
                  <a:srgbClr val="646464"/>
                </a:solidFill>
              </a:defRPr>
            </a:lvl5pPr>
            <a:lvl6pPr marL="1508760" indent="-251460">
              <a:buSzPct val="75000"/>
              <a:buFont typeface="Wingdings" panose="05000000000000000000" pitchFamily="2" charset="2"/>
              <a:buChar char="q"/>
              <a:defRPr>
                <a:solidFill>
                  <a:srgbClr val="646464"/>
                </a:solidFill>
              </a:defRPr>
            </a:lvl6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endParaRPr lang="en-GB" dirty="0"/>
          </a:p>
        </p:txBody>
      </p:sp>
      <p:sp>
        <p:nvSpPr>
          <p:cNvPr id="4" name="Title 3"/>
          <p:cNvSpPr>
            <a:spLocks noGrp="1"/>
          </p:cNvSpPr>
          <p:nvPr>
            <p:ph type="title" hasCustomPrompt="1"/>
          </p:nvPr>
        </p:nvSpPr>
        <p:spPr>
          <a:xfrm>
            <a:off x="215927" y="3962400"/>
            <a:ext cx="10058400" cy="435398"/>
          </a:xfrm>
          <a:prstGeom prst="rect">
            <a:avLst/>
          </a:prstGeom>
        </p:spPr>
        <p:txBody>
          <a:bodyPr anchor="t" anchorCtr="0"/>
          <a:lstStyle>
            <a:lvl1pPr>
              <a:defRPr lang="en-US" dirty="0"/>
            </a:lvl1pPr>
          </a:lstStyle>
          <a:p>
            <a:pPr lvl="0"/>
            <a:r>
              <a:rPr lang="en-US" dirty="0"/>
              <a:t>ROADMAP</a:t>
            </a:r>
          </a:p>
        </p:txBody>
      </p:sp>
      <p:sp>
        <p:nvSpPr>
          <p:cNvPr id="6" name="Rectangle 28"/>
          <p:cNvSpPr>
            <a:spLocks noGrp="1" noChangeArrowheads="1"/>
          </p:cNvSpPr>
          <p:nvPr>
            <p:ph type="sldNum" sz="quarter" idx="12"/>
          </p:nvPr>
        </p:nvSpPr>
        <p:spPr>
          <a:ln/>
        </p:spPr>
        <p:txBody>
          <a:bodyPr/>
          <a:lstStyle>
            <a:lvl1pPr>
              <a:defRPr/>
            </a:lvl1pPr>
          </a:lstStyle>
          <a:p>
            <a:r>
              <a:rPr lang="en-US" dirty="0"/>
              <a:t> </a:t>
            </a:r>
          </a:p>
        </p:txBody>
      </p:sp>
      <p:sp>
        <p:nvSpPr>
          <p:cNvPr id="11" name="Text Placeholder 4"/>
          <p:cNvSpPr>
            <a:spLocks noGrp="1"/>
          </p:cNvSpPr>
          <p:nvPr>
            <p:ph type="body" sz="quarter" idx="13" hasCustomPrompt="1"/>
          </p:nvPr>
        </p:nvSpPr>
        <p:spPr>
          <a:xfrm>
            <a:off x="243497" y="457200"/>
            <a:ext cx="9565958" cy="609273"/>
          </a:xfrm>
          <a:prstGeom prst="rect">
            <a:avLst/>
          </a:prstGeom>
        </p:spPr>
        <p:txBody>
          <a:bodyPr>
            <a:noAutofit/>
          </a:bodyPr>
          <a:lstStyle>
            <a:lvl1pPr>
              <a:defRPr/>
            </a:lvl1pPr>
            <a:lvl2pPr>
              <a:lnSpc>
                <a:spcPct val="100000"/>
              </a:lnSpc>
              <a:defRPr b="1">
                <a:solidFill>
                  <a:srgbClr val="000000"/>
                </a:solidFill>
              </a:defRPr>
            </a:lvl2pPr>
          </a:lstStyle>
          <a:p>
            <a:pPr lvl="0"/>
            <a:r>
              <a:rPr lang="en-US" dirty="0"/>
              <a:t>Slide Title</a:t>
            </a:r>
          </a:p>
        </p:txBody>
      </p:sp>
    </p:spTree>
    <p:extLst>
      <p:ext uri="{BB962C8B-B14F-4D97-AF65-F5344CB8AC3E}">
        <p14:creationId xmlns:p14="http://schemas.microsoft.com/office/powerpoint/2010/main" val="42591266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Section Divider - Appendices">
    <p:bg>
      <p:bgPr>
        <a:solidFill>
          <a:schemeClr val="accent2"/>
        </a:solidFill>
        <a:effectLst/>
      </p:bgPr>
    </p:bg>
    <p:spTree>
      <p:nvGrpSpPr>
        <p:cNvPr id="1" name=""/>
        <p:cNvGrpSpPr/>
        <p:nvPr/>
      </p:nvGrpSpPr>
      <p:grpSpPr>
        <a:xfrm>
          <a:off x="0" y="0"/>
          <a:ext cx="0" cy="0"/>
          <a:chOff x="0" y="0"/>
          <a:chExt cx="0" cy="0"/>
        </a:xfrm>
      </p:grpSpPr>
      <p:sp>
        <p:nvSpPr>
          <p:cNvPr id="8" name="Rectangle 1"/>
          <p:cNvSpPr/>
          <p:nvPr userDrawn="1"/>
        </p:nvSpPr>
        <p:spPr>
          <a:xfrm>
            <a:off x="490538" y="2105626"/>
            <a:ext cx="3096345" cy="553998"/>
          </a:xfrm>
          <a:prstGeom prst="rect">
            <a:avLst/>
          </a:prstGeom>
        </p:spPr>
        <p:txBody>
          <a:bodyPr wrap="square" lIns="0" tIns="0" rIns="0" bIns="0">
            <a:spAutoFit/>
          </a:bodyPr>
          <a:lstStyle/>
          <a:p>
            <a:pPr>
              <a:spcAft>
                <a:spcPts val="0"/>
              </a:spcAft>
            </a:pPr>
            <a:r>
              <a:rPr lang="en-US" sz="3600" dirty="0">
                <a:solidFill>
                  <a:schemeClr val="accent1">
                    <a:lumMod val="10000"/>
                    <a:lumOff val="90000"/>
                  </a:schemeClr>
                </a:solidFill>
                <a:effectLst/>
                <a:latin typeface="+mn-lt"/>
                <a:ea typeface="Times New Roman" panose="02020603050405020304" pitchFamily="18" charset="0"/>
              </a:rPr>
              <a:t>Appendix</a:t>
            </a:r>
          </a:p>
        </p:txBody>
      </p:sp>
      <p:sp>
        <p:nvSpPr>
          <p:cNvPr id="4" name="Text Placeholder 2">
            <a:extLst>
              <a:ext uri="{FF2B5EF4-FFF2-40B4-BE49-F238E27FC236}">
                <a16:creationId xmlns:a16="http://schemas.microsoft.com/office/drawing/2014/main" id="{A14429F8-22C9-492B-9B53-92A45C94DE9B}"/>
              </a:ext>
            </a:extLst>
          </p:cNvPr>
          <p:cNvSpPr>
            <a:spLocks noGrp="1"/>
          </p:cNvSpPr>
          <p:nvPr>
            <p:ph type="body" sz="quarter" idx="12"/>
          </p:nvPr>
        </p:nvSpPr>
        <p:spPr>
          <a:xfrm>
            <a:off x="490538" y="2707348"/>
            <a:ext cx="9077325" cy="430887"/>
          </a:xfrm>
        </p:spPr>
        <p:txBody>
          <a:bodyPr anchor="t" anchorCtr="0"/>
          <a:lstStyle>
            <a:lvl1pPr>
              <a:spcAft>
                <a:spcPts val="0"/>
              </a:spcAft>
              <a:defRPr sz="2800" b="0">
                <a:solidFill>
                  <a:schemeClr val="bg1"/>
                </a:solidFill>
              </a:defRPr>
            </a:lvl1pPr>
            <a:lvl2pPr>
              <a:spcAft>
                <a:spcPts val="0"/>
              </a:spcAft>
              <a:defRPr sz="1600" b="0">
                <a:solidFill>
                  <a:schemeClr val="bg1"/>
                </a:solidFill>
              </a:defRPr>
            </a:lvl2pPr>
          </a:lstStyle>
          <a:p>
            <a:pPr lvl="0"/>
            <a:r>
              <a:rPr lang="en-US"/>
              <a:t>Edit Master text styles</a:t>
            </a:r>
          </a:p>
        </p:txBody>
      </p:sp>
    </p:spTree>
    <p:extLst>
      <p:ext uri="{BB962C8B-B14F-4D97-AF65-F5344CB8AC3E}">
        <p14:creationId xmlns:p14="http://schemas.microsoft.com/office/powerpoint/2010/main" val="2711660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sp>
        <p:nvSpPr>
          <p:cNvPr id="8" name="Text Placeholder 8"/>
          <p:cNvSpPr>
            <a:spLocks noGrp="1"/>
          </p:cNvSpPr>
          <p:nvPr>
            <p:ph type="body" sz="quarter" idx="10" hasCustomPrompt="1"/>
          </p:nvPr>
        </p:nvSpPr>
        <p:spPr>
          <a:xfrm>
            <a:off x="507934" y="1548001"/>
            <a:ext cx="9058147" cy="119519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F0878B23-6B61-470E-BD2B-5BF8BFABDCC5}"/>
              </a:ext>
            </a:extLst>
          </p:cNvPr>
          <p:cNvSpPr>
            <a:spLocks noGrp="1"/>
          </p:cNvSpPr>
          <p:nvPr>
            <p:ph type="title"/>
          </p:nvPr>
        </p:nvSpPr>
        <p:spPr/>
        <p:txBody>
          <a:bodyPr/>
          <a:lstStyle/>
          <a:p>
            <a:r>
              <a:rPr lang="en-US"/>
              <a:t>Click to edit Master title style</a:t>
            </a:r>
            <a:endParaRPr lang="en-GB"/>
          </a:p>
        </p:txBody>
      </p:sp>
      <p:sp>
        <p:nvSpPr>
          <p:cNvPr id="9" name="Text Placeholder 52">
            <a:extLst>
              <a:ext uri="{FF2B5EF4-FFF2-40B4-BE49-F238E27FC236}">
                <a16:creationId xmlns:a16="http://schemas.microsoft.com/office/drawing/2014/main" id="{46D6C1CD-C84A-4F46-ABE4-B4F2FBB0041D}"/>
              </a:ext>
            </a:extLst>
          </p:cNvPr>
          <p:cNvSpPr>
            <a:spLocks noGrp="1"/>
          </p:cNvSpPr>
          <p:nvPr>
            <p:ph type="body" sz="quarter" idx="35" hasCustomPrompt="1"/>
          </p:nvPr>
        </p:nvSpPr>
        <p:spPr>
          <a:xfrm>
            <a:off x="507934" y="1166400"/>
            <a:ext cx="9058147" cy="276999"/>
          </a:xfrm>
          <a:prstGeom prst="rect">
            <a:avLst/>
          </a:prstGeom>
        </p:spPr>
        <p:txBody>
          <a:bodyPr/>
          <a:lstStyle>
            <a:lvl1pPr marL="0" indent="0">
              <a:buNone/>
              <a:defRPr sz="1800" b="0" i="0" kern="800" spc="0" baseline="0">
                <a:solidFill>
                  <a:schemeClr val="accent3"/>
                </a:solidFill>
                <a:latin typeface="+mj-lt"/>
                <a:ea typeface="Arial" charset="0"/>
                <a:cs typeface="Arial" charset="0"/>
              </a:defRPr>
            </a:lvl1pPr>
          </a:lstStyle>
          <a:p>
            <a:pPr lvl="0"/>
            <a:r>
              <a:rPr lang="en-US" dirty="0"/>
              <a:t>Subtitle to slide goes here</a:t>
            </a:r>
          </a:p>
        </p:txBody>
      </p:sp>
    </p:spTree>
    <p:extLst>
      <p:ext uri="{BB962C8B-B14F-4D97-AF65-F5344CB8AC3E}">
        <p14:creationId xmlns:p14="http://schemas.microsoft.com/office/powerpoint/2010/main" val="2813717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507934" y="1548001"/>
            <a:ext cx="4400223" cy="119519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8"/>
          <p:cNvSpPr>
            <a:spLocks noGrp="1"/>
          </p:cNvSpPr>
          <p:nvPr>
            <p:ph type="body" sz="quarter" idx="13" hasCustomPrompt="1"/>
          </p:nvPr>
        </p:nvSpPr>
        <p:spPr>
          <a:xfrm>
            <a:off x="5165858" y="1548001"/>
            <a:ext cx="4400223" cy="119519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68B3E31B-97AA-49A3-9FDC-8D895CFA65F1}"/>
              </a:ext>
            </a:extLst>
          </p:cNvPr>
          <p:cNvSpPr>
            <a:spLocks noGrp="1"/>
          </p:cNvSpPr>
          <p:nvPr>
            <p:ph type="title"/>
          </p:nvPr>
        </p:nvSpPr>
        <p:spPr/>
        <p:txBody>
          <a:bodyPr/>
          <a:lstStyle/>
          <a:p>
            <a:r>
              <a:rPr lang="en-US"/>
              <a:t>Click to edit Master title style</a:t>
            </a:r>
            <a:endParaRPr lang="en-GB"/>
          </a:p>
        </p:txBody>
      </p:sp>
      <p:sp>
        <p:nvSpPr>
          <p:cNvPr id="10" name="Text Placeholder 52">
            <a:extLst>
              <a:ext uri="{FF2B5EF4-FFF2-40B4-BE49-F238E27FC236}">
                <a16:creationId xmlns:a16="http://schemas.microsoft.com/office/drawing/2014/main" id="{C952B51F-1B16-4970-9EDD-0F7E379F81BB}"/>
              </a:ext>
            </a:extLst>
          </p:cNvPr>
          <p:cNvSpPr>
            <a:spLocks noGrp="1"/>
          </p:cNvSpPr>
          <p:nvPr>
            <p:ph type="body" sz="quarter" idx="35" hasCustomPrompt="1"/>
          </p:nvPr>
        </p:nvSpPr>
        <p:spPr>
          <a:xfrm>
            <a:off x="507934" y="1166400"/>
            <a:ext cx="9058147" cy="276999"/>
          </a:xfrm>
          <a:prstGeom prst="rect">
            <a:avLst/>
          </a:prstGeom>
        </p:spPr>
        <p:txBody>
          <a:bodyPr/>
          <a:lstStyle>
            <a:lvl1pPr marL="0" indent="0">
              <a:buNone/>
              <a:defRPr sz="1800" b="0" i="0" kern="800" spc="0" baseline="0">
                <a:solidFill>
                  <a:schemeClr val="accent3"/>
                </a:solidFill>
                <a:latin typeface="+mj-lt"/>
                <a:ea typeface="Arial" charset="0"/>
                <a:cs typeface="Arial" charset="0"/>
              </a:defRPr>
            </a:lvl1pPr>
          </a:lstStyle>
          <a:p>
            <a:pPr lvl="0"/>
            <a:r>
              <a:rPr lang="en-US" dirty="0"/>
              <a:t>Subtitle to slide goes here</a:t>
            </a:r>
          </a:p>
        </p:txBody>
      </p:sp>
    </p:spTree>
    <p:extLst>
      <p:ext uri="{BB962C8B-B14F-4D97-AF65-F5344CB8AC3E}">
        <p14:creationId xmlns:p14="http://schemas.microsoft.com/office/powerpoint/2010/main" val="4209801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507932" y="1548001"/>
            <a:ext cx="2861359" cy="119519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8"/>
          <p:cNvSpPr>
            <a:spLocks noGrp="1"/>
          </p:cNvSpPr>
          <p:nvPr>
            <p:ph type="body" sz="quarter" idx="13" hasCustomPrompt="1"/>
          </p:nvPr>
        </p:nvSpPr>
        <p:spPr>
          <a:xfrm>
            <a:off x="6704722" y="1548001"/>
            <a:ext cx="2861359" cy="119519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8"/>
          <p:cNvSpPr>
            <a:spLocks noGrp="1"/>
          </p:cNvSpPr>
          <p:nvPr>
            <p:ph type="body" sz="quarter" idx="14" hasCustomPrompt="1"/>
          </p:nvPr>
        </p:nvSpPr>
        <p:spPr>
          <a:xfrm>
            <a:off x="3606327" y="1548001"/>
            <a:ext cx="2861359" cy="119519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52">
            <a:extLst>
              <a:ext uri="{FF2B5EF4-FFF2-40B4-BE49-F238E27FC236}">
                <a16:creationId xmlns:a16="http://schemas.microsoft.com/office/drawing/2014/main" id="{A1484F0B-29AF-4A61-B08D-423F233D37B2}"/>
              </a:ext>
            </a:extLst>
          </p:cNvPr>
          <p:cNvSpPr>
            <a:spLocks noGrp="1"/>
          </p:cNvSpPr>
          <p:nvPr>
            <p:ph type="body" sz="quarter" idx="35" hasCustomPrompt="1"/>
          </p:nvPr>
        </p:nvSpPr>
        <p:spPr>
          <a:xfrm>
            <a:off x="507934" y="1166400"/>
            <a:ext cx="9058147" cy="276999"/>
          </a:xfrm>
          <a:prstGeom prst="rect">
            <a:avLst/>
          </a:prstGeom>
        </p:spPr>
        <p:txBody>
          <a:bodyPr/>
          <a:lstStyle>
            <a:lvl1pPr marL="0" indent="0">
              <a:buNone/>
              <a:defRPr sz="1800" b="0" i="0" kern="800" spc="0" baseline="0">
                <a:solidFill>
                  <a:schemeClr val="accent3"/>
                </a:solidFill>
                <a:latin typeface="+mj-lt"/>
                <a:ea typeface="Arial" charset="0"/>
                <a:cs typeface="Arial" charset="0"/>
              </a:defRPr>
            </a:lvl1pPr>
          </a:lstStyle>
          <a:p>
            <a:pPr lvl="0"/>
            <a:r>
              <a:rPr lang="en-US" dirty="0"/>
              <a:t>Subtitle to slide goes here</a:t>
            </a:r>
          </a:p>
        </p:txBody>
      </p:sp>
      <p:sp>
        <p:nvSpPr>
          <p:cNvPr id="2" name="Title 1">
            <a:extLst>
              <a:ext uri="{FF2B5EF4-FFF2-40B4-BE49-F238E27FC236}">
                <a16:creationId xmlns:a16="http://schemas.microsoft.com/office/drawing/2014/main" id="{178A9BB0-CB91-43FE-BE92-55C01F5A021F}"/>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433398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FF1F8-4C25-4C81-8A8E-715B6439AD73}"/>
              </a:ext>
            </a:extLst>
          </p:cNvPr>
          <p:cNvSpPr>
            <a:spLocks noGrp="1"/>
          </p:cNvSpPr>
          <p:nvPr>
            <p:ph type="title"/>
          </p:nvPr>
        </p:nvSpPr>
        <p:spPr/>
        <p:txBody>
          <a:bodyPr/>
          <a:lstStyle/>
          <a:p>
            <a:r>
              <a:rPr lang="en-US"/>
              <a:t>Click to edit Master title style</a:t>
            </a:r>
            <a:endParaRPr lang="en-GB"/>
          </a:p>
        </p:txBody>
      </p:sp>
      <p:sp>
        <p:nvSpPr>
          <p:cNvPr id="5" name="Text Placeholder 52">
            <a:extLst>
              <a:ext uri="{FF2B5EF4-FFF2-40B4-BE49-F238E27FC236}">
                <a16:creationId xmlns:a16="http://schemas.microsoft.com/office/drawing/2014/main" id="{57CFB9C1-09DB-4F8E-9F97-66902216186B}"/>
              </a:ext>
            </a:extLst>
          </p:cNvPr>
          <p:cNvSpPr>
            <a:spLocks noGrp="1"/>
          </p:cNvSpPr>
          <p:nvPr>
            <p:ph type="body" sz="quarter" idx="35" hasCustomPrompt="1"/>
          </p:nvPr>
        </p:nvSpPr>
        <p:spPr>
          <a:xfrm>
            <a:off x="507934" y="1166400"/>
            <a:ext cx="9058147" cy="276999"/>
          </a:xfrm>
          <a:prstGeom prst="rect">
            <a:avLst/>
          </a:prstGeom>
        </p:spPr>
        <p:txBody>
          <a:bodyPr/>
          <a:lstStyle>
            <a:lvl1pPr marL="0" indent="0">
              <a:buNone/>
              <a:defRPr sz="1800" b="0" i="0" kern="800" spc="0" baseline="0">
                <a:solidFill>
                  <a:schemeClr val="accent3"/>
                </a:solidFill>
                <a:latin typeface="+mj-lt"/>
                <a:ea typeface="Arial" charset="0"/>
                <a:cs typeface="Arial" charset="0"/>
              </a:defRPr>
            </a:lvl1pPr>
          </a:lstStyle>
          <a:p>
            <a:pPr lvl="0"/>
            <a:r>
              <a:rPr lang="en-US" dirty="0"/>
              <a:t>Subtitle to slide goes here</a:t>
            </a:r>
          </a:p>
        </p:txBody>
      </p:sp>
    </p:spTree>
    <p:extLst>
      <p:ext uri="{BB962C8B-B14F-4D97-AF65-F5344CB8AC3E}">
        <p14:creationId xmlns:p14="http://schemas.microsoft.com/office/powerpoint/2010/main" val="2164383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with quote">
    <p:spTree>
      <p:nvGrpSpPr>
        <p:cNvPr id="1" name=""/>
        <p:cNvGrpSpPr/>
        <p:nvPr/>
      </p:nvGrpSpPr>
      <p:grpSpPr>
        <a:xfrm>
          <a:off x="0" y="0"/>
          <a:ext cx="0" cy="0"/>
          <a:chOff x="0" y="0"/>
          <a:chExt cx="0" cy="0"/>
        </a:xfrm>
      </p:grpSpPr>
      <p:sp>
        <p:nvSpPr>
          <p:cNvPr id="5" name="Text Placeholder 4"/>
          <p:cNvSpPr>
            <a:spLocks noGrp="1"/>
          </p:cNvSpPr>
          <p:nvPr>
            <p:ph type="body" sz="quarter" idx="38" hasCustomPrompt="1"/>
          </p:nvPr>
        </p:nvSpPr>
        <p:spPr>
          <a:xfrm>
            <a:off x="0" y="3108782"/>
            <a:ext cx="10058400" cy="720000"/>
          </a:xfr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507933" tIns="169311" rIns="34941" bIns="169311" rtlCol="0" anchor="ctr">
            <a:noAutofit/>
          </a:bodyPr>
          <a:lstStyle>
            <a:lvl1pPr>
              <a:defRPr lang="en-US" sz="2800" smtClean="0">
                <a:solidFill>
                  <a:schemeClr val="bg1"/>
                </a:solidFill>
                <a:latin typeface="+mn-lt"/>
              </a:defRPr>
            </a:lvl1pPr>
            <a:lvl2pPr>
              <a:defRPr lang="en-US" sz="100" smtClean="0">
                <a:solidFill>
                  <a:schemeClr val="lt1"/>
                </a:solidFill>
                <a:latin typeface="+mn-lt"/>
              </a:defRPr>
            </a:lvl2pPr>
            <a:lvl3pPr>
              <a:defRPr lang="en-US" sz="2800" b="1" smtClean="0">
                <a:solidFill>
                  <a:schemeClr val="bg1"/>
                </a:solidFill>
              </a:defRPr>
            </a:lvl3pPr>
            <a:lvl4pPr>
              <a:defRPr lang="en-US" sz="2100" smtClean="0">
                <a:solidFill>
                  <a:schemeClr val="lt1"/>
                </a:solidFill>
              </a:defRPr>
            </a:lvl4pPr>
            <a:lvl5pPr>
              <a:defRPr lang="en-US" sz="2100">
                <a:solidFill>
                  <a:schemeClr val="lt1"/>
                </a:solidFill>
              </a:defRPr>
            </a:lvl5pPr>
          </a:lstStyle>
          <a:p>
            <a:pPr marR="0" lvl="0" defTabSz="1043056" fontAlgn="auto">
              <a:lnSpc>
                <a:spcPct val="100000"/>
              </a:lnSpc>
              <a:buClrTx/>
              <a:buSzTx/>
              <a:tabLst/>
            </a:pPr>
            <a:r>
              <a:rPr lang="en-GB" dirty="0"/>
              <a:t>“40-50 character quote goes here.”</a:t>
            </a:r>
          </a:p>
        </p:txBody>
      </p:sp>
      <p:sp>
        <p:nvSpPr>
          <p:cNvPr id="8" name="Text Placeholder 7"/>
          <p:cNvSpPr>
            <a:spLocks noGrp="1"/>
          </p:cNvSpPr>
          <p:nvPr>
            <p:ph type="body" sz="quarter" idx="39" hasCustomPrompt="1"/>
          </p:nvPr>
        </p:nvSpPr>
        <p:spPr>
          <a:xfrm>
            <a:off x="507934" y="1536700"/>
            <a:ext cx="5976000" cy="1008000"/>
          </a:xfrm>
        </p:spPr>
        <p:txBody>
          <a:bodyPr/>
          <a:lstStyle>
            <a:lvl3pPr>
              <a:defRPr/>
            </a:lvl3pPr>
            <a:lvl5pPr marL="183600" indent="0">
              <a:buNone/>
              <a:defRPr/>
            </a:lvl5pPr>
          </a:lstStyle>
          <a:p>
            <a:pPr lvl="2"/>
            <a:r>
              <a:rPr lang="en-GB" dirty="0"/>
              <a:t>Approximately 100 words of content goes in this area</a:t>
            </a:r>
          </a:p>
        </p:txBody>
      </p:sp>
      <p:sp>
        <p:nvSpPr>
          <p:cNvPr id="10" name="Text Placeholder 9"/>
          <p:cNvSpPr>
            <a:spLocks noGrp="1"/>
          </p:cNvSpPr>
          <p:nvPr>
            <p:ph type="body" sz="quarter" idx="40" hasCustomPrompt="1"/>
          </p:nvPr>
        </p:nvSpPr>
        <p:spPr>
          <a:xfrm>
            <a:off x="490537" y="4411120"/>
            <a:ext cx="5976000" cy="2664000"/>
          </a:xfrm>
        </p:spPr>
        <p:txBody>
          <a:bodyPr/>
          <a:lstStyle>
            <a:lvl3pPr>
              <a:defRPr/>
            </a:lvl3pPr>
          </a:lstStyle>
          <a:p>
            <a:pPr lvl="2"/>
            <a:r>
              <a:rPr lang="en-GB" dirty="0"/>
              <a:t>Approximately 150 words of content goes in this area</a:t>
            </a:r>
          </a:p>
        </p:txBody>
      </p:sp>
      <p:sp>
        <p:nvSpPr>
          <p:cNvPr id="2" name="Title 1">
            <a:extLst>
              <a:ext uri="{FF2B5EF4-FFF2-40B4-BE49-F238E27FC236}">
                <a16:creationId xmlns:a16="http://schemas.microsoft.com/office/drawing/2014/main" id="{E131FA61-5B3C-4834-B391-529F62AC6528}"/>
              </a:ext>
            </a:extLst>
          </p:cNvPr>
          <p:cNvSpPr>
            <a:spLocks noGrp="1"/>
          </p:cNvSpPr>
          <p:nvPr>
            <p:ph type="title"/>
          </p:nvPr>
        </p:nvSpPr>
        <p:spPr/>
        <p:txBody>
          <a:bodyPr/>
          <a:lstStyle/>
          <a:p>
            <a:r>
              <a:rPr lang="en-US"/>
              <a:t>Click to edit Master title style</a:t>
            </a:r>
            <a:endParaRPr lang="en-GB"/>
          </a:p>
        </p:txBody>
      </p:sp>
      <p:sp>
        <p:nvSpPr>
          <p:cNvPr id="9" name="Text Placeholder 52">
            <a:extLst>
              <a:ext uri="{FF2B5EF4-FFF2-40B4-BE49-F238E27FC236}">
                <a16:creationId xmlns:a16="http://schemas.microsoft.com/office/drawing/2014/main" id="{04042252-79D5-4A79-837B-88D4CD0184A2}"/>
              </a:ext>
            </a:extLst>
          </p:cNvPr>
          <p:cNvSpPr>
            <a:spLocks noGrp="1"/>
          </p:cNvSpPr>
          <p:nvPr>
            <p:ph type="body" sz="quarter" idx="35" hasCustomPrompt="1"/>
          </p:nvPr>
        </p:nvSpPr>
        <p:spPr>
          <a:xfrm>
            <a:off x="507934" y="1166400"/>
            <a:ext cx="9058147" cy="276999"/>
          </a:xfrm>
          <a:prstGeom prst="rect">
            <a:avLst/>
          </a:prstGeom>
        </p:spPr>
        <p:txBody>
          <a:bodyPr/>
          <a:lstStyle>
            <a:lvl1pPr marL="0" indent="0">
              <a:buNone/>
              <a:defRPr sz="1800" b="0" i="0" kern="800" spc="0" baseline="0">
                <a:solidFill>
                  <a:schemeClr val="accent3"/>
                </a:solidFill>
                <a:latin typeface="+mj-lt"/>
                <a:ea typeface="Arial" charset="0"/>
                <a:cs typeface="Arial" charset="0"/>
              </a:defRPr>
            </a:lvl1pPr>
          </a:lstStyle>
          <a:p>
            <a:pPr lvl="0"/>
            <a:r>
              <a:rPr lang="en-US" dirty="0"/>
              <a:t>Subtitle to slide goes here</a:t>
            </a:r>
          </a:p>
        </p:txBody>
      </p:sp>
    </p:spTree>
    <p:extLst>
      <p:ext uri="{BB962C8B-B14F-4D97-AF65-F5344CB8AC3E}">
        <p14:creationId xmlns:p14="http://schemas.microsoft.com/office/powerpoint/2010/main" val="3252039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with image">
    <p:spTree>
      <p:nvGrpSpPr>
        <p:cNvPr id="1" name=""/>
        <p:cNvGrpSpPr/>
        <p:nvPr/>
      </p:nvGrpSpPr>
      <p:grpSpPr>
        <a:xfrm>
          <a:off x="0" y="0"/>
          <a:ext cx="0" cy="0"/>
          <a:chOff x="0" y="0"/>
          <a:chExt cx="0" cy="0"/>
        </a:xfrm>
      </p:grpSpPr>
      <p:sp>
        <p:nvSpPr>
          <p:cNvPr id="12" name="Picture Placeholder 8"/>
          <p:cNvSpPr>
            <a:spLocks noGrp="1"/>
          </p:cNvSpPr>
          <p:nvPr>
            <p:ph type="pic" sz="quarter" idx="35" hasCustomPrompt="1"/>
          </p:nvPr>
        </p:nvSpPr>
        <p:spPr>
          <a:xfrm>
            <a:off x="6702023" y="1549276"/>
            <a:ext cx="2864058" cy="2880000"/>
          </a:xfrm>
          <a:solidFill>
            <a:srgbClr val="D9D9D9"/>
          </a:solidFill>
        </p:spPr>
        <p:txBody>
          <a:bodyPr lIns="72000" tIns="72000" rIns="72000" bIns="72000">
            <a:noAutofit/>
          </a:bodyPr>
          <a:lstStyle>
            <a:lvl1pPr algn="ctr">
              <a:defRPr sz="1600" b="1">
                <a:solidFill>
                  <a:schemeClr val="tx1"/>
                </a:solidFill>
              </a:defRPr>
            </a:lvl1pPr>
          </a:lstStyle>
          <a:p>
            <a:r>
              <a:rPr lang="en-US" dirty="0"/>
              <a:t>CLICK TO INSERT PICTURE</a:t>
            </a:r>
          </a:p>
        </p:txBody>
      </p:sp>
      <p:sp>
        <p:nvSpPr>
          <p:cNvPr id="9" name="Text Placeholder 8"/>
          <p:cNvSpPr>
            <a:spLocks noGrp="1"/>
          </p:cNvSpPr>
          <p:nvPr>
            <p:ph type="body" sz="quarter" idx="10" hasCustomPrompt="1"/>
          </p:nvPr>
        </p:nvSpPr>
        <p:spPr>
          <a:xfrm>
            <a:off x="507934" y="1549277"/>
            <a:ext cx="5972686" cy="119519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36" hasCustomPrompt="1"/>
          </p:nvPr>
        </p:nvSpPr>
        <p:spPr>
          <a:xfrm>
            <a:off x="6701570" y="4430548"/>
            <a:ext cx="2864511" cy="370052"/>
          </a:xfrm>
          <a:solidFill>
            <a:schemeClr val="accent3"/>
          </a:solidFill>
        </p:spPr>
        <p:txBody>
          <a:bodyPr lIns="36000" tIns="36000" rIns="36000" bIns="36000" anchor="ctr" anchorCtr="1">
            <a:noAutofit/>
          </a:bodyPr>
          <a:lstStyle>
            <a:lvl1pPr marL="0" indent="0" algn="ctr">
              <a:buFont typeface="Arial" panose="020B0604020202020204" pitchFamily="34" charset="0"/>
              <a:buNone/>
              <a:tabLst/>
              <a:defRPr sz="800" b="1" cap="all" baseline="0">
                <a:solidFill>
                  <a:schemeClr val="bg1"/>
                </a:solidFill>
                <a:latin typeface="+mn-lt"/>
              </a:defRPr>
            </a:lvl1pPr>
            <a:lvl2pPr marL="0" indent="0" algn="ctr">
              <a:buFont typeface="Arial" panose="020B0604020202020204" pitchFamily="34" charset="0"/>
              <a:buNone/>
              <a:tabLst/>
              <a:defRPr sz="941" b="1" cap="none">
                <a:solidFill>
                  <a:schemeClr val="bg1"/>
                </a:solidFill>
                <a:latin typeface="+mn-lt"/>
              </a:defRPr>
            </a:lvl2pPr>
            <a:lvl3pPr marL="0" indent="0" algn="ctr">
              <a:buFont typeface="Arial" panose="020B0604020202020204" pitchFamily="34" charset="0"/>
              <a:buNone/>
              <a:tabLst/>
              <a:defRPr sz="941" b="1" cap="none">
                <a:solidFill>
                  <a:schemeClr val="bg1"/>
                </a:solidFill>
                <a:latin typeface="+mn-lt"/>
              </a:defRPr>
            </a:lvl3pPr>
            <a:lvl4pPr marL="0" indent="0" algn="ctr">
              <a:buNone/>
              <a:tabLst/>
              <a:defRPr sz="941" b="1" cap="none">
                <a:solidFill>
                  <a:schemeClr val="bg1"/>
                </a:solidFill>
                <a:latin typeface="+mn-lt"/>
              </a:defRPr>
            </a:lvl4pPr>
            <a:lvl5pPr marL="0" indent="0" algn="ctr">
              <a:buNone/>
              <a:tabLst/>
              <a:defRPr sz="941" b="1" cap="none">
                <a:solidFill>
                  <a:schemeClr val="bg1"/>
                </a:solidFill>
                <a:latin typeface="+mn-lt"/>
              </a:defRPr>
            </a:lvl5pPr>
          </a:lstStyle>
          <a:p>
            <a:pPr lvl="0"/>
            <a:r>
              <a:rPr lang="en-US" dirty="0"/>
              <a:t>PHOTO CAPTION</a:t>
            </a:r>
          </a:p>
        </p:txBody>
      </p:sp>
      <p:sp>
        <p:nvSpPr>
          <p:cNvPr id="2" name="Title 1">
            <a:extLst>
              <a:ext uri="{FF2B5EF4-FFF2-40B4-BE49-F238E27FC236}">
                <a16:creationId xmlns:a16="http://schemas.microsoft.com/office/drawing/2014/main" id="{66383DAD-244D-470A-AC9F-984004900D6A}"/>
              </a:ext>
            </a:extLst>
          </p:cNvPr>
          <p:cNvSpPr>
            <a:spLocks noGrp="1"/>
          </p:cNvSpPr>
          <p:nvPr>
            <p:ph type="title"/>
          </p:nvPr>
        </p:nvSpPr>
        <p:spPr/>
        <p:txBody>
          <a:bodyPr/>
          <a:lstStyle/>
          <a:p>
            <a:r>
              <a:rPr lang="en-US"/>
              <a:t>Click to edit Master title style</a:t>
            </a:r>
            <a:endParaRPr lang="en-GB"/>
          </a:p>
        </p:txBody>
      </p:sp>
      <p:sp>
        <p:nvSpPr>
          <p:cNvPr id="8" name="Text Placeholder 52">
            <a:extLst>
              <a:ext uri="{FF2B5EF4-FFF2-40B4-BE49-F238E27FC236}">
                <a16:creationId xmlns:a16="http://schemas.microsoft.com/office/drawing/2014/main" id="{AB2EDC88-A181-4E90-90F8-36E920A0FC01}"/>
              </a:ext>
            </a:extLst>
          </p:cNvPr>
          <p:cNvSpPr>
            <a:spLocks noGrp="1"/>
          </p:cNvSpPr>
          <p:nvPr>
            <p:ph type="body" sz="quarter" idx="37" hasCustomPrompt="1"/>
          </p:nvPr>
        </p:nvSpPr>
        <p:spPr>
          <a:xfrm>
            <a:off x="507934" y="1166400"/>
            <a:ext cx="9058147" cy="276999"/>
          </a:xfrm>
          <a:prstGeom prst="rect">
            <a:avLst/>
          </a:prstGeom>
        </p:spPr>
        <p:txBody>
          <a:bodyPr/>
          <a:lstStyle>
            <a:lvl1pPr marL="0" indent="0">
              <a:buNone/>
              <a:defRPr sz="1800" b="0" i="0" kern="800" spc="0" baseline="0">
                <a:solidFill>
                  <a:schemeClr val="accent3"/>
                </a:solidFill>
                <a:latin typeface="+mj-lt"/>
                <a:ea typeface="Arial" charset="0"/>
                <a:cs typeface="Arial" charset="0"/>
              </a:defRPr>
            </a:lvl1pPr>
          </a:lstStyle>
          <a:p>
            <a:pPr lvl="0"/>
            <a:r>
              <a:rPr lang="en-US" dirty="0"/>
              <a:t>Subtitle to slide goes here</a:t>
            </a:r>
          </a:p>
        </p:txBody>
      </p:sp>
    </p:spTree>
    <p:extLst>
      <p:ext uri="{BB962C8B-B14F-4D97-AF65-F5344CB8AC3E}">
        <p14:creationId xmlns:p14="http://schemas.microsoft.com/office/powerpoint/2010/main" val="1114704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bio multipl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507934" y="3238128"/>
            <a:ext cx="2082694" cy="394980"/>
          </a:xfrm>
        </p:spPr>
        <p:txBody>
          <a:bodyPr/>
          <a:lstStyle>
            <a:lvl1pPr algn="ctr">
              <a:spcAft>
                <a:spcPts val="200"/>
              </a:spcAft>
              <a:defRPr sz="1400" b="0" baseline="0">
                <a:solidFill>
                  <a:schemeClr val="accent3"/>
                </a:solidFill>
              </a:defRPr>
            </a:lvl1pPr>
            <a:lvl2pPr algn="ctr">
              <a:spcAft>
                <a:spcPts val="200"/>
              </a:spcAft>
              <a:defRPr sz="1000" b="0">
                <a:solidFill>
                  <a:schemeClr val="tx1"/>
                </a:solidFill>
              </a:defRPr>
            </a:lvl2pPr>
          </a:lstStyle>
          <a:p>
            <a:pPr lvl="0"/>
            <a:r>
              <a:rPr lang="en-US" dirty="0"/>
              <a:t>EMPLOYEE NAME</a:t>
            </a:r>
          </a:p>
          <a:p>
            <a:pPr lvl="1"/>
            <a:r>
              <a:rPr lang="en-US" dirty="0"/>
              <a:t>Employee title</a:t>
            </a:r>
          </a:p>
        </p:txBody>
      </p:sp>
      <p:sp>
        <p:nvSpPr>
          <p:cNvPr id="19" name="Text Placeholder 8"/>
          <p:cNvSpPr>
            <a:spLocks noGrp="1"/>
          </p:cNvSpPr>
          <p:nvPr>
            <p:ph type="body" sz="quarter" idx="42" hasCustomPrompt="1"/>
          </p:nvPr>
        </p:nvSpPr>
        <p:spPr>
          <a:xfrm>
            <a:off x="507934" y="3886270"/>
            <a:ext cx="2082694" cy="538609"/>
          </a:xfrm>
        </p:spPr>
        <p:txBody>
          <a:bodyPr/>
          <a:lstStyle>
            <a:lvl1pPr marL="0" indent="0" algn="ctr">
              <a:spcAft>
                <a:spcPts val="600"/>
              </a:spcAft>
              <a:buFont typeface="Arial" panose="020B0604020202020204" pitchFamily="34" charset="0"/>
              <a:buNone/>
              <a:defRPr sz="1000" b="0" cap="none">
                <a:solidFill>
                  <a:schemeClr val="tx1"/>
                </a:solidFill>
                <a:latin typeface="+mn-lt"/>
              </a:defRPr>
            </a:lvl1pPr>
            <a:lvl2pPr marL="0" indent="0" algn="ctr">
              <a:spcAft>
                <a:spcPts val="564"/>
              </a:spcAft>
              <a:buFont typeface="Arial" panose="020B0604020202020204" pitchFamily="34" charset="0"/>
              <a:buNone/>
              <a:defRPr sz="941" b="0" cap="none">
                <a:solidFill>
                  <a:schemeClr val="tx1"/>
                </a:solidFill>
                <a:latin typeface="+mn-lt"/>
              </a:defRPr>
            </a:lvl2pPr>
            <a:lvl3pPr marL="0" indent="0" algn="ctr">
              <a:spcAft>
                <a:spcPts val="564"/>
              </a:spcAft>
              <a:buFont typeface="Arial" panose="020B0604020202020204" pitchFamily="34" charset="0"/>
              <a:buNone/>
              <a:defRPr sz="941" b="0" cap="none">
                <a:solidFill>
                  <a:schemeClr val="tx1"/>
                </a:solidFill>
                <a:latin typeface="+mn-lt"/>
              </a:defRPr>
            </a:lvl3pPr>
            <a:lvl4pPr marL="0" indent="0" algn="ctr">
              <a:spcAft>
                <a:spcPts val="564"/>
              </a:spcAft>
              <a:buNone/>
              <a:defRPr b="0" cap="none">
                <a:solidFill>
                  <a:schemeClr val="tx1"/>
                </a:solidFill>
              </a:defRPr>
            </a:lvl4pPr>
            <a:lvl5pPr marL="0" indent="0" algn="ctr">
              <a:spcAft>
                <a:spcPts val="564"/>
              </a:spcAft>
              <a:buNone/>
              <a:defRPr b="0" cap="none">
                <a:solidFill>
                  <a:schemeClr val="tx1"/>
                </a:solidFill>
              </a:defRPr>
            </a:lvl5pPr>
          </a:lstStyle>
          <a:p>
            <a:pPr lvl="0"/>
            <a:r>
              <a:rPr lang="en-US" dirty="0"/>
              <a:t>30-40 word short description of experience goes here</a:t>
            </a:r>
          </a:p>
          <a:p>
            <a:pPr lvl="0"/>
            <a:r>
              <a:rPr lang="en-US" dirty="0"/>
              <a:t>employee@alvarezandmarsal.com</a:t>
            </a:r>
          </a:p>
        </p:txBody>
      </p:sp>
      <p:sp>
        <p:nvSpPr>
          <p:cNvPr id="23" name="Text Placeholder 8"/>
          <p:cNvSpPr>
            <a:spLocks noGrp="1"/>
          </p:cNvSpPr>
          <p:nvPr>
            <p:ph type="body" sz="quarter" idx="43" hasCustomPrompt="1"/>
          </p:nvPr>
        </p:nvSpPr>
        <p:spPr>
          <a:xfrm>
            <a:off x="2835210" y="3886270"/>
            <a:ext cx="2082694" cy="538609"/>
          </a:xfrm>
        </p:spPr>
        <p:txBody>
          <a:bodyPr/>
          <a:lstStyle>
            <a:lvl1pPr marL="0" indent="0" algn="ctr">
              <a:spcAft>
                <a:spcPts val="600"/>
              </a:spcAft>
              <a:buFont typeface="Arial" panose="020B0604020202020204" pitchFamily="34" charset="0"/>
              <a:buNone/>
              <a:defRPr sz="1000" b="0" cap="none">
                <a:solidFill>
                  <a:schemeClr val="tx1"/>
                </a:solidFill>
                <a:latin typeface="+mn-lt"/>
              </a:defRPr>
            </a:lvl1pPr>
            <a:lvl2pPr marL="0" indent="0" algn="ctr">
              <a:spcAft>
                <a:spcPts val="564"/>
              </a:spcAft>
              <a:buFont typeface="Arial" panose="020B0604020202020204" pitchFamily="34" charset="0"/>
              <a:buNone/>
              <a:defRPr sz="941" b="0" cap="none">
                <a:solidFill>
                  <a:schemeClr val="tx1"/>
                </a:solidFill>
                <a:latin typeface="+mn-lt"/>
              </a:defRPr>
            </a:lvl2pPr>
            <a:lvl3pPr marL="0" indent="0" algn="ctr">
              <a:spcAft>
                <a:spcPts val="564"/>
              </a:spcAft>
              <a:buFont typeface="Arial" panose="020B0604020202020204" pitchFamily="34" charset="0"/>
              <a:buNone/>
              <a:defRPr sz="941" b="0" cap="none">
                <a:solidFill>
                  <a:schemeClr val="tx1"/>
                </a:solidFill>
                <a:latin typeface="+mn-lt"/>
              </a:defRPr>
            </a:lvl3pPr>
            <a:lvl4pPr marL="0" indent="0" algn="ctr">
              <a:spcAft>
                <a:spcPts val="564"/>
              </a:spcAft>
              <a:buNone/>
              <a:defRPr b="0" cap="none">
                <a:solidFill>
                  <a:schemeClr val="tx1"/>
                </a:solidFill>
              </a:defRPr>
            </a:lvl4pPr>
            <a:lvl5pPr marL="0" indent="0" algn="ctr">
              <a:spcAft>
                <a:spcPts val="564"/>
              </a:spcAft>
              <a:buNone/>
              <a:defRPr b="0" cap="none">
                <a:solidFill>
                  <a:schemeClr val="tx1"/>
                </a:solidFill>
              </a:defRPr>
            </a:lvl5pPr>
          </a:lstStyle>
          <a:p>
            <a:pPr lvl="0"/>
            <a:r>
              <a:rPr lang="en-US" dirty="0"/>
              <a:t>30-40 word short description of experience goes here</a:t>
            </a:r>
          </a:p>
          <a:p>
            <a:pPr lvl="0"/>
            <a:r>
              <a:rPr lang="en-US" dirty="0"/>
              <a:t>employee@alvarezandmarsal.com</a:t>
            </a:r>
          </a:p>
        </p:txBody>
      </p:sp>
      <p:sp>
        <p:nvSpPr>
          <p:cNvPr id="24" name="Text Placeholder 8"/>
          <p:cNvSpPr>
            <a:spLocks noGrp="1"/>
          </p:cNvSpPr>
          <p:nvPr>
            <p:ph type="body" sz="quarter" idx="44" hasCustomPrompt="1"/>
          </p:nvPr>
        </p:nvSpPr>
        <p:spPr>
          <a:xfrm>
            <a:off x="5159061" y="3886270"/>
            <a:ext cx="2082694" cy="538609"/>
          </a:xfrm>
        </p:spPr>
        <p:txBody>
          <a:bodyPr/>
          <a:lstStyle>
            <a:lvl1pPr marL="0" indent="0" algn="ctr">
              <a:spcAft>
                <a:spcPts val="600"/>
              </a:spcAft>
              <a:buFont typeface="Arial" panose="020B0604020202020204" pitchFamily="34" charset="0"/>
              <a:buNone/>
              <a:defRPr sz="1000" b="0" cap="none">
                <a:solidFill>
                  <a:schemeClr val="tx1"/>
                </a:solidFill>
                <a:latin typeface="+mn-lt"/>
              </a:defRPr>
            </a:lvl1pPr>
            <a:lvl2pPr marL="0" indent="0" algn="ctr">
              <a:spcAft>
                <a:spcPts val="564"/>
              </a:spcAft>
              <a:buFont typeface="Arial" panose="020B0604020202020204" pitchFamily="34" charset="0"/>
              <a:buNone/>
              <a:defRPr sz="941" b="0" cap="none">
                <a:solidFill>
                  <a:schemeClr val="tx1"/>
                </a:solidFill>
                <a:latin typeface="+mn-lt"/>
              </a:defRPr>
            </a:lvl2pPr>
            <a:lvl3pPr marL="0" indent="0" algn="ctr">
              <a:spcAft>
                <a:spcPts val="564"/>
              </a:spcAft>
              <a:buFont typeface="Arial" panose="020B0604020202020204" pitchFamily="34" charset="0"/>
              <a:buNone/>
              <a:defRPr sz="941" b="0" cap="none">
                <a:solidFill>
                  <a:schemeClr val="tx1"/>
                </a:solidFill>
                <a:latin typeface="+mn-lt"/>
              </a:defRPr>
            </a:lvl3pPr>
            <a:lvl4pPr marL="0" indent="0" algn="ctr">
              <a:spcAft>
                <a:spcPts val="564"/>
              </a:spcAft>
              <a:buNone/>
              <a:defRPr b="0" cap="none">
                <a:solidFill>
                  <a:schemeClr val="tx1"/>
                </a:solidFill>
              </a:defRPr>
            </a:lvl4pPr>
            <a:lvl5pPr marL="0" indent="0" algn="ctr">
              <a:spcAft>
                <a:spcPts val="564"/>
              </a:spcAft>
              <a:buNone/>
              <a:defRPr b="0" cap="none">
                <a:solidFill>
                  <a:schemeClr val="tx1"/>
                </a:solidFill>
              </a:defRPr>
            </a:lvl5pPr>
          </a:lstStyle>
          <a:p>
            <a:pPr lvl="0"/>
            <a:r>
              <a:rPr lang="en-US" dirty="0"/>
              <a:t>30-40 word short description of experience goes here</a:t>
            </a:r>
          </a:p>
          <a:p>
            <a:pPr lvl="0"/>
            <a:r>
              <a:rPr lang="en-US" dirty="0"/>
              <a:t>employee@alvarezandmarsal.com</a:t>
            </a:r>
          </a:p>
        </p:txBody>
      </p:sp>
      <p:sp>
        <p:nvSpPr>
          <p:cNvPr id="25" name="Text Placeholder 8"/>
          <p:cNvSpPr>
            <a:spLocks noGrp="1"/>
          </p:cNvSpPr>
          <p:nvPr>
            <p:ph type="body" sz="quarter" idx="45" hasCustomPrompt="1"/>
          </p:nvPr>
        </p:nvSpPr>
        <p:spPr>
          <a:xfrm>
            <a:off x="7475591" y="3886270"/>
            <a:ext cx="2082694" cy="538609"/>
          </a:xfrm>
        </p:spPr>
        <p:txBody>
          <a:bodyPr/>
          <a:lstStyle>
            <a:lvl1pPr marL="0" indent="0" algn="ctr">
              <a:spcAft>
                <a:spcPts val="600"/>
              </a:spcAft>
              <a:buFont typeface="Arial" panose="020B0604020202020204" pitchFamily="34" charset="0"/>
              <a:buNone/>
              <a:defRPr sz="1000" b="0" cap="none">
                <a:solidFill>
                  <a:schemeClr val="tx1"/>
                </a:solidFill>
                <a:latin typeface="+mn-lt"/>
              </a:defRPr>
            </a:lvl1pPr>
            <a:lvl2pPr marL="0" indent="0" algn="ctr">
              <a:spcAft>
                <a:spcPts val="564"/>
              </a:spcAft>
              <a:buFont typeface="Arial" panose="020B0604020202020204" pitchFamily="34" charset="0"/>
              <a:buNone/>
              <a:defRPr sz="941" b="0" cap="none">
                <a:solidFill>
                  <a:schemeClr val="tx1"/>
                </a:solidFill>
                <a:latin typeface="+mn-lt"/>
              </a:defRPr>
            </a:lvl2pPr>
            <a:lvl3pPr marL="0" indent="0" algn="ctr">
              <a:spcAft>
                <a:spcPts val="564"/>
              </a:spcAft>
              <a:buFont typeface="Arial" panose="020B0604020202020204" pitchFamily="34" charset="0"/>
              <a:buNone/>
              <a:defRPr sz="941" b="0" cap="none">
                <a:solidFill>
                  <a:schemeClr val="tx1"/>
                </a:solidFill>
                <a:latin typeface="+mn-lt"/>
              </a:defRPr>
            </a:lvl3pPr>
            <a:lvl4pPr marL="0" indent="0" algn="ctr">
              <a:spcAft>
                <a:spcPts val="564"/>
              </a:spcAft>
              <a:buNone/>
              <a:defRPr b="0" cap="none">
                <a:solidFill>
                  <a:schemeClr val="tx1"/>
                </a:solidFill>
              </a:defRPr>
            </a:lvl4pPr>
            <a:lvl5pPr marL="0" indent="0" algn="ctr">
              <a:spcAft>
                <a:spcPts val="564"/>
              </a:spcAft>
              <a:buNone/>
              <a:defRPr b="0" cap="none">
                <a:solidFill>
                  <a:schemeClr val="tx1"/>
                </a:solidFill>
              </a:defRPr>
            </a:lvl5pPr>
          </a:lstStyle>
          <a:p>
            <a:pPr lvl="0"/>
            <a:r>
              <a:rPr lang="en-US" dirty="0"/>
              <a:t>30-40 word short description of experience goes here</a:t>
            </a:r>
          </a:p>
          <a:p>
            <a:pPr lvl="0"/>
            <a:r>
              <a:rPr lang="en-US" dirty="0"/>
              <a:t>employee@alvarezandmarsal.com</a:t>
            </a:r>
          </a:p>
        </p:txBody>
      </p:sp>
      <p:sp>
        <p:nvSpPr>
          <p:cNvPr id="20" name="Text Placeholder 8"/>
          <p:cNvSpPr>
            <a:spLocks noGrp="1"/>
          </p:cNvSpPr>
          <p:nvPr>
            <p:ph type="body" sz="quarter" idx="46" hasCustomPrompt="1"/>
          </p:nvPr>
        </p:nvSpPr>
        <p:spPr>
          <a:xfrm>
            <a:off x="2835210" y="3238128"/>
            <a:ext cx="2082694" cy="394980"/>
          </a:xfrm>
        </p:spPr>
        <p:txBody>
          <a:bodyPr/>
          <a:lstStyle>
            <a:lvl1pPr algn="ctr">
              <a:spcAft>
                <a:spcPts val="200"/>
              </a:spcAft>
              <a:defRPr sz="1400" b="0" baseline="0">
                <a:solidFill>
                  <a:schemeClr val="accent3"/>
                </a:solidFill>
              </a:defRPr>
            </a:lvl1pPr>
            <a:lvl2pPr algn="ctr">
              <a:spcAft>
                <a:spcPts val="200"/>
              </a:spcAft>
              <a:defRPr sz="1000" b="0">
                <a:solidFill>
                  <a:schemeClr val="tx1"/>
                </a:solidFill>
              </a:defRPr>
            </a:lvl2pPr>
          </a:lstStyle>
          <a:p>
            <a:pPr lvl="0"/>
            <a:r>
              <a:rPr lang="en-US" dirty="0"/>
              <a:t>EMPLOYEE NAME</a:t>
            </a:r>
          </a:p>
          <a:p>
            <a:pPr lvl="1"/>
            <a:r>
              <a:rPr lang="en-US" dirty="0"/>
              <a:t>Employee title</a:t>
            </a:r>
          </a:p>
        </p:txBody>
      </p:sp>
      <p:sp>
        <p:nvSpPr>
          <p:cNvPr id="21" name="Text Placeholder 8"/>
          <p:cNvSpPr>
            <a:spLocks noGrp="1"/>
          </p:cNvSpPr>
          <p:nvPr>
            <p:ph type="body" sz="quarter" idx="47" hasCustomPrompt="1"/>
          </p:nvPr>
        </p:nvSpPr>
        <p:spPr>
          <a:xfrm>
            <a:off x="5159061" y="3238128"/>
            <a:ext cx="2082694" cy="394980"/>
          </a:xfrm>
        </p:spPr>
        <p:txBody>
          <a:bodyPr/>
          <a:lstStyle>
            <a:lvl1pPr algn="ctr">
              <a:spcAft>
                <a:spcPts val="200"/>
              </a:spcAft>
              <a:defRPr sz="1400" b="0" baseline="0">
                <a:solidFill>
                  <a:schemeClr val="accent3"/>
                </a:solidFill>
              </a:defRPr>
            </a:lvl1pPr>
            <a:lvl2pPr algn="ctr">
              <a:spcAft>
                <a:spcPts val="200"/>
              </a:spcAft>
              <a:defRPr sz="1000" b="0">
                <a:solidFill>
                  <a:schemeClr val="tx1"/>
                </a:solidFill>
              </a:defRPr>
            </a:lvl2pPr>
          </a:lstStyle>
          <a:p>
            <a:pPr lvl="0"/>
            <a:r>
              <a:rPr lang="en-US" dirty="0"/>
              <a:t>EMPLOYEE NAME</a:t>
            </a:r>
          </a:p>
          <a:p>
            <a:pPr lvl="1"/>
            <a:r>
              <a:rPr lang="en-US" dirty="0"/>
              <a:t>Employee title</a:t>
            </a:r>
          </a:p>
        </p:txBody>
      </p:sp>
      <p:sp>
        <p:nvSpPr>
          <p:cNvPr id="26" name="Text Placeholder 8"/>
          <p:cNvSpPr>
            <a:spLocks noGrp="1"/>
          </p:cNvSpPr>
          <p:nvPr>
            <p:ph type="body" sz="quarter" idx="48" hasCustomPrompt="1"/>
          </p:nvPr>
        </p:nvSpPr>
        <p:spPr>
          <a:xfrm>
            <a:off x="7475591" y="3238128"/>
            <a:ext cx="2082694" cy="394980"/>
          </a:xfrm>
        </p:spPr>
        <p:txBody>
          <a:bodyPr/>
          <a:lstStyle>
            <a:lvl1pPr algn="ctr">
              <a:spcAft>
                <a:spcPts val="200"/>
              </a:spcAft>
              <a:defRPr sz="1400" b="0" baseline="0">
                <a:solidFill>
                  <a:schemeClr val="accent3"/>
                </a:solidFill>
              </a:defRPr>
            </a:lvl1pPr>
            <a:lvl2pPr algn="ctr">
              <a:spcAft>
                <a:spcPts val="200"/>
              </a:spcAft>
              <a:defRPr sz="1000" b="0">
                <a:solidFill>
                  <a:schemeClr val="tx1"/>
                </a:solidFill>
              </a:defRPr>
            </a:lvl2pPr>
          </a:lstStyle>
          <a:p>
            <a:pPr lvl="0"/>
            <a:r>
              <a:rPr lang="en-US" dirty="0"/>
              <a:t>EMPLOYEE NAME</a:t>
            </a:r>
          </a:p>
          <a:p>
            <a:pPr lvl="1"/>
            <a:r>
              <a:rPr lang="en-US" dirty="0"/>
              <a:t>Employee title</a:t>
            </a:r>
          </a:p>
        </p:txBody>
      </p:sp>
      <p:sp>
        <p:nvSpPr>
          <p:cNvPr id="2" name="Title 1">
            <a:extLst>
              <a:ext uri="{FF2B5EF4-FFF2-40B4-BE49-F238E27FC236}">
                <a16:creationId xmlns:a16="http://schemas.microsoft.com/office/drawing/2014/main" id="{D0202594-4490-42E7-95CB-EBC2E7AADF61}"/>
              </a:ext>
            </a:extLst>
          </p:cNvPr>
          <p:cNvSpPr>
            <a:spLocks noGrp="1"/>
          </p:cNvSpPr>
          <p:nvPr>
            <p:ph type="title"/>
          </p:nvPr>
        </p:nvSpPr>
        <p:spPr/>
        <p:txBody>
          <a:bodyPr/>
          <a:lstStyle/>
          <a:p>
            <a:r>
              <a:rPr lang="en-US"/>
              <a:t>Click to edit Master title style</a:t>
            </a:r>
            <a:endParaRPr lang="en-GB"/>
          </a:p>
        </p:txBody>
      </p:sp>
      <p:sp>
        <p:nvSpPr>
          <p:cNvPr id="13" name="Text Placeholder 52">
            <a:extLst>
              <a:ext uri="{FF2B5EF4-FFF2-40B4-BE49-F238E27FC236}">
                <a16:creationId xmlns:a16="http://schemas.microsoft.com/office/drawing/2014/main" id="{30834924-886E-4BAC-9101-42001C33F490}"/>
              </a:ext>
            </a:extLst>
          </p:cNvPr>
          <p:cNvSpPr>
            <a:spLocks noGrp="1"/>
          </p:cNvSpPr>
          <p:nvPr>
            <p:ph type="body" sz="quarter" idx="35" hasCustomPrompt="1"/>
          </p:nvPr>
        </p:nvSpPr>
        <p:spPr>
          <a:xfrm>
            <a:off x="507934" y="1166400"/>
            <a:ext cx="9058147" cy="276999"/>
          </a:xfrm>
          <a:prstGeom prst="rect">
            <a:avLst/>
          </a:prstGeom>
        </p:spPr>
        <p:txBody>
          <a:bodyPr/>
          <a:lstStyle>
            <a:lvl1pPr marL="0" indent="0">
              <a:buNone/>
              <a:defRPr sz="1800" b="0" i="0" kern="800" spc="0" baseline="0">
                <a:solidFill>
                  <a:schemeClr val="accent3"/>
                </a:solidFill>
                <a:latin typeface="+mj-lt"/>
                <a:ea typeface="Arial" charset="0"/>
                <a:cs typeface="Arial" charset="0"/>
              </a:defRPr>
            </a:lvl1pPr>
          </a:lstStyle>
          <a:p>
            <a:pPr lvl="0"/>
            <a:r>
              <a:rPr lang="en-US" dirty="0"/>
              <a:t>Subtitle to slide goes here</a:t>
            </a:r>
          </a:p>
        </p:txBody>
      </p:sp>
      <p:sp>
        <p:nvSpPr>
          <p:cNvPr id="12" name="Text Placeholder 3">
            <a:extLst>
              <a:ext uri="{FF2B5EF4-FFF2-40B4-BE49-F238E27FC236}">
                <a16:creationId xmlns:a16="http://schemas.microsoft.com/office/drawing/2014/main" id="{9BE11F5F-34E9-45C4-9BCD-A8E3B7352F0F}"/>
              </a:ext>
            </a:extLst>
          </p:cNvPr>
          <p:cNvSpPr txBox="1">
            <a:spLocks/>
          </p:cNvSpPr>
          <p:nvPr userDrawn="1"/>
        </p:nvSpPr>
        <p:spPr bwMode="gray">
          <a:xfrm>
            <a:off x="2428240" y="7098666"/>
            <a:ext cx="5222682" cy="184666"/>
          </a:xfrm>
          <a:prstGeom prst="rect">
            <a:avLst/>
          </a:prstGeom>
        </p:spPr>
        <p:txBody>
          <a:bodyPr vert="horz" wrap="square" lIns="0" tIns="0" rIns="0" bIns="0" rtlCol="0">
            <a:spAutoFit/>
          </a:bodyPr>
          <a:lstStyle>
            <a:lvl1pPr marL="0" indent="0" algn="l" defTabSz="981098" rtl="0" eaLnBrk="1" latinLnBrk="0" hangingPunct="1">
              <a:spcBef>
                <a:spcPts val="0"/>
              </a:spcBef>
              <a:spcAft>
                <a:spcPts val="800"/>
              </a:spcAft>
              <a:buFont typeface="Arial" panose="020B0604020202020204" pitchFamily="34" charset="0"/>
              <a:buNone/>
              <a:defRPr sz="1400" b="1" kern="1200">
                <a:solidFill>
                  <a:schemeClr val="accent3"/>
                </a:solidFill>
                <a:latin typeface="+mj-lt"/>
                <a:ea typeface="+mn-ea"/>
                <a:cs typeface="+mn-cs"/>
              </a:defRPr>
            </a:lvl1pPr>
            <a:lvl2pPr marL="0" indent="0" algn="l" defTabSz="981098" rtl="0" eaLnBrk="1" latinLnBrk="0" hangingPunct="1">
              <a:spcBef>
                <a:spcPts val="0"/>
              </a:spcBef>
              <a:spcAft>
                <a:spcPts val="600"/>
              </a:spcAft>
              <a:buFont typeface="Arial" panose="020B0604020202020204" pitchFamily="34" charset="0"/>
              <a:buNone/>
              <a:defRPr sz="1200" b="1" kern="1200" cap="none" baseline="0">
                <a:solidFill>
                  <a:schemeClr val="tx1"/>
                </a:solidFill>
                <a:latin typeface="+mj-lt"/>
                <a:ea typeface="+mn-ea"/>
                <a:cs typeface="+mn-cs"/>
              </a:defRPr>
            </a:lvl2pPr>
            <a:lvl3pPr marL="1494" indent="0" algn="l" defTabSz="981098" rtl="0" eaLnBrk="1" latinLnBrk="0" hangingPunct="1">
              <a:spcBef>
                <a:spcPts val="0"/>
              </a:spcBef>
              <a:spcAft>
                <a:spcPts val="600"/>
              </a:spcAft>
              <a:buFont typeface="Arial" panose="020B0604020202020204" pitchFamily="34" charset="0"/>
              <a:buNone/>
              <a:defRPr sz="1000" kern="1200">
                <a:solidFill>
                  <a:schemeClr val="tx1"/>
                </a:solidFill>
                <a:latin typeface="+mn-lt"/>
                <a:ea typeface="+mn-ea"/>
                <a:cs typeface="+mn-cs"/>
              </a:defRPr>
            </a:lvl3pPr>
            <a:lvl4pPr marL="183600" indent="-183600" algn="l" defTabSz="981098" rtl="0" eaLnBrk="1" latinLnBrk="0" hangingPunct="1">
              <a:spcBef>
                <a:spcPts val="0"/>
              </a:spcBef>
              <a:spcAft>
                <a:spcPts val="600"/>
              </a:spcAft>
              <a:buClr>
                <a:schemeClr val="tx1"/>
              </a:buClr>
              <a:buFont typeface="Wingdings" panose="05000000000000000000" pitchFamily="2" charset="2"/>
              <a:buChar char="§"/>
              <a:defRPr sz="1000" kern="1200">
                <a:solidFill>
                  <a:schemeClr val="tx1"/>
                </a:solidFill>
                <a:latin typeface="+mn-lt"/>
                <a:ea typeface="+mn-ea"/>
                <a:cs typeface="+mn-cs"/>
              </a:defRPr>
            </a:lvl4pPr>
            <a:lvl5pPr marL="360000" indent="-176400" algn="l" defTabSz="981098" rtl="0" eaLnBrk="1" latinLnBrk="0" hangingPunct="1">
              <a:spcBef>
                <a:spcPts val="0"/>
              </a:spcBef>
              <a:spcAft>
                <a:spcPts val="600"/>
              </a:spcAft>
              <a:buClr>
                <a:schemeClr val="tx1"/>
              </a:buClr>
              <a:buFont typeface="Segoe UI" panose="020B0502040204020203" pitchFamily="34" charset="0"/>
              <a:buChar char="–"/>
              <a:defRPr sz="1000" kern="1200">
                <a:solidFill>
                  <a:schemeClr val="tx1"/>
                </a:solidFill>
                <a:latin typeface="+mn-lt"/>
                <a:ea typeface="+mn-ea"/>
                <a:cs typeface="+mn-cs"/>
              </a:defRPr>
            </a:lvl5pPr>
            <a:lvl6pPr marL="539750" indent="-182563" algn="l" defTabSz="981098" rtl="0" eaLnBrk="1" latinLnBrk="0" hangingPunct="1">
              <a:spcBef>
                <a:spcPts val="0"/>
              </a:spcBef>
              <a:spcAft>
                <a:spcPts val="600"/>
              </a:spcAft>
              <a:buClr>
                <a:schemeClr val="tx1"/>
              </a:buClr>
              <a:buFont typeface="Arial" panose="020B0604020202020204" pitchFamily="34" charset="0"/>
              <a:buChar char="–"/>
              <a:defRPr sz="1000" kern="1200">
                <a:solidFill>
                  <a:schemeClr val="tx1"/>
                </a:solidFill>
                <a:latin typeface="+mn-lt"/>
                <a:ea typeface="+mn-ea"/>
                <a:cs typeface="+mn-cs"/>
              </a:defRPr>
            </a:lvl6pPr>
            <a:lvl7pPr marL="722313" indent="-182563" algn="l" defTabSz="981098" rtl="0" eaLnBrk="1" latinLnBrk="0" hangingPunct="1">
              <a:spcBef>
                <a:spcPts val="0"/>
              </a:spcBef>
              <a:spcAft>
                <a:spcPts val="600"/>
              </a:spcAft>
              <a:buClr>
                <a:schemeClr val="tx1"/>
              </a:buClr>
              <a:buFont typeface="Arial" panose="020B0604020202020204" pitchFamily="34" charset="0"/>
              <a:buChar char="–"/>
              <a:defRPr sz="1000" kern="1200">
                <a:solidFill>
                  <a:schemeClr val="tx1"/>
                </a:solidFill>
                <a:latin typeface="+mn-lt"/>
                <a:ea typeface="+mn-ea"/>
                <a:cs typeface="+mn-cs"/>
              </a:defRPr>
            </a:lvl7pPr>
            <a:lvl8pPr marL="182563" indent="-182563" algn="l" defTabSz="981098" rtl="0" eaLnBrk="1" latinLnBrk="0" hangingPunct="1">
              <a:spcBef>
                <a:spcPts val="0"/>
              </a:spcBef>
              <a:spcAft>
                <a:spcPts val="600"/>
              </a:spcAft>
              <a:buClr>
                <a:schemeClr val="tx1"/>
              </a:buClr>
              <a:buFont typeface="+mj-lt"/>
              <a:buAutoNum type="arabicPeriod"/>
              <a:defRPr sz="1000" kern="1200">
                <a:solidFill>
                  <a:schemeClr val="tx1"/>
                </a:solidFill>
                <a:latin typeface="+mn-lt"/>
                <a:ea typeface="+mn-ea"/>
                <a:cs typeface="+mn-cs"/>
              </a:defRPr>
            </a:lvl8pPr>
            <a:lvl9pPr marL="355600" indent="-173038" algn="l" defTabSz="981098" rtl="0" eaLnBrk="1" latinLnBrk="0" hangingPunct="1">
              <a:spcBef>
                <a:spcPts val="0"/>
              </a:spcBef>
              <a:spcAft>
                <a:spcPts val="600"/>
              </a:spcAft>
              <a:buClr>
                <a:schemeClr val="tx1"/>
              </a:buClr>
              <a:buFont typeface="+mj-lt"/>
              <a:buAutoNum type="alphaLcPeriod"/>
              <a:defRPr sz="1000" kern="1200">
                <a:solidFill>
                  <a:schemeClr val="tx1"/>
                </a:solidFill>
                <a:latin typeface="+mn-lt"/>
                <a:ea typeface="+mn-ea"/>
                <a:cs typeface="+mn-cs"/>
              </a:defRPr>
            </a:lvl9pPr>
          </a:lstStyle>
          <a:p>
            <a:pPr marL="0" lvl="3" indent="0">
              <a:buNone/>
            </a:pPr>
            <a:r>
              <a:rPr lang="en-US" sz="1200" b="1" dirty="0"/>
              <a:t>NOTE:  Alvarez &amp; Marsal employs CPAs but is not a licensed CPA firm.</a:t>
            </a:r>
          </a:p>
        </p:txBody>
      </p:sp>
    </p:spTree>
    <p:extLst>
      <p:ext uri="{BB962C8B-B14F-4D97-AF65-F5344CB8AC3E}">
        <p14:creationId xmlns:p14="http://schemas.microsoft.com/office/powerpoint/2010/main" val="3371195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 name="Text Placeholder 28"/>
          <p:cNvSpPr>
            <a:spLocks noGrp="1"/>
          </p:cNvSpPr>
          <p:nvPr>
            <p:ph type="body" idx="1"/>
          </p:nvPr>
        </p:nvSpPr>
        <p:spPr>
          <a:xfrm>
            <a:off x="490539" y="1539034"/>
            <a:ext cx="9068376" cy="2118529"/>
          </a:xfrm>
          <a:prstGeom prst="rect">
            <a:avLst/>
          </a:prstGeom>
        </p:spPr>
        <p:txBody>
          <a:bodyPr vert="horz" wrap="square" lIns="0" tIns="0" rIns="0" bIns="0" rtlCol="0">
            <a:spAutoFit/>
          </a:bodyPr>
          <a:lstStyle/>
          <a:p>
            <a:pPr lvl="0"/>
            <a:r>
              <a:rPr lang="en-US" dirty="0"/>
              <a:t>Heading 1</a:t>
            </a:r>
          </a:p>
          <a:p>
            <a:pPr lvl="1"/>
            <a:r>
              <a:rPr lang="en-US" dirty="0"/>
              <a:t>Heading 2</a:t>
            </a:r>
          </a:p>
          <a:p>
            <a:pPr lvl="2"/>
            <a:r>
              <a:rPr lang="en-US" dirty="0"/>
              <a:t>Body text</a:t>
            </a:r>
          </a:p>
          <a:p>
            <a:pPr lvl="3"/>
            <a:r>
              <a:rPr lang="en-US" dirty="0"/>
              <a:t>Bullet 1</a:t>
            </a:r>
          </a:p>
          <a:p>
            <a:pPr lvl="4"/>
            <a:r>
              <a:rPr lang="en-US" dirty="0"/>
              <a:t>Bullet 2</a:t>
            </a:r>
          </a:p>
          <a:p>
            <a:pPr lvl="5"/>
            <a:r>
              <a:rPr lang="en-US" dirty="0"/>
              <a:t>Bullet 3</a:t>
            </a:r>
          </a:p>
          <a:p>
            <a:pPr lvl="6"/>
            <a:r>
              <a:rPr lang="en-US" dirty="0"/>
              <a:t>Bullet 4</a:t>
            </a:r>
          </a:p>
          <a:p>
            <a:pPr lvl="7"/>
            <a:r>
              <a:rPr lang="en-US" dirty="0"/>
              <a:t>Number 1</a:t>
            </a:r>
          </a:p>
          <a:p>
            <a:pPr lvl="8"/>
            <a:r>
              <a:rPr lang="en-US" dirty="0"/>
              <a:t>Number 2</a:t>
            </a:r>
          </a:p>
        </p:txBody>
      </p:sp>
      <p:sp>
        <p:nvSpPr>
          <p:cNvPr id="28" name="Title Placeholder 27"/>
          <p:cNvSpPr>
            <a:spLocks noGrp="1"/>
          </p:cNvSpPr>
          <p:nvPr>
            <p:ph type="title"/>
          </p:nvPr>
        </p:nvSpPr>
        <p:spPr>
          <a:xfrm>
            <a:off x="490538" y="190751"/>
            <a:ext cx="9075543" cy="820897"/>
          </a:xfrm>
          <a:prstGeom prst="rect">
            <a:avLst/>
          </a:prstGeom>
        </p:spPr>
        <p:txBody>
          <a:bodyPr vert="horz" lIns="0" tIns="0" rIns="0" bIns="0" rtlCol="0" anchor="b" anchorCtr="0">
            <a:noAutofit/>
          </a:bodyPr>
          <a:lstStyle/>
          <a:p>
            <a:r>
              <a:rPr lang="en-US" dirty="0"/>
              <a:t>Slide title</a:t>
            </a:r>
          </a:p>
        </p:txBody>
      </p:sp>
      <p:sp>
        <p:nvSpPr>
          <p:cNvPr id="34" name="Rectangle 33"/>
          <p:cNvSpPr/>
          <p:nvPr userDrawn="1"/>
        </p:nvSpPr>
        <p:spPr>
          <a:xfrm flipH="1">
            <a:off x="0" y="1112520"/>
            <a:ext cx="162000" cy="511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34941" tIns="17470" rIns="34941" bIns="17470" rtlCol="0" anchor="ctr"/>
          <a:lstStyle/>
          <a:p>
            <a:pPr algn="ctr"/>
            <a:endParaRPr lang="en-US" sz="606" b="1" dirty="0">
              <a:solidFill>
                <a:srgbClr val="2C9398"/>
              </a:solidFill>
              <a:latin typeface="Impact" charset="0"/>
            </a:endParaRPr>
          </a:p>
        </p:txBody>
      </p:sp>
      <p:sp>
        <p:nvSpPr>
          <p:cNvPr id="13" name="Rectangle 12"/>
          <p:cNvSpPr/>
          <p:nvPr userDrawn="1"/>
        </p:nvSpPr>
        <p:spPr>
          <a:xfrm>
            <a:off x="4867545" y="7366196"/>
            <a:ext cx="338925" cy="138499"/>
          </a:xfrm>
          <a:prstGeom prst="rect">
            <a:avLst/>
          </a:prstGeom>
        </p:spPr>
        <p:txBody>
          <a:bodyPr wrap="square" lIns="0" tIns="0" rIns="0" bIns="0">
            <a:spAutoFit/>
          </a:bodyPr>
          <a:lstStyle/>
          <a:p>
            <a:pPr algn="ctr"/>
            <a:fld id="{D88576D6-29B7-49AB-B70B-CBD69FC026C8}" type="slidenum">
              <a:rPr lang="en-US" sz="900" smtClean="0">
                <a:solidFill>
                  <a:srgbClr val="646464"/>
                </a:solidFill>
              </a:rPr>
              <a:pPr algn="ctr"/>
              <a:t>‹#›</a:t>
            </a:fld>
            <a:endParaRPr lang="en-US" sz="900" dirty="0">
              <a:solidFill>
                <a:srgbClr val="646464"/>
              </a:solidFill>
            </a:endParaRPr>
          </a:p>
        </p:txBody>
      </p:sp>
      <p:sp>
        <p:nvSpPr>
          <p:cNvPr id="2" name="DocumentFooter"/>
          <p:cNvSpPr txBox="1"/>
          <p:nvPr userDrawn="1"/>
        </p:nvSpPr>
        <p:spPr>
          <a:xfrm>
            <a:off x="507934" y="7342108"/>
            <a:ext cx="3873194" cy="138499"/>
          </a:xfrm>
          <a:prstGeom prst="rect">
            <a:avLst/>
          </a:prstGeom>
          <a:noFill/>
        </p:spPr>
        <p:txBody>
          <a:bodyPr wrap="square" lIns="0" tIns="0" rIns="0" bIns="0" rtlCol="0">
            <a:spAutoFit/>
          </a:bodyPr>
          <a:lstStyle/>
          <a:p>
            <a:pPr lvl="0" algn="l"/>
            <a:r>
              <a:rPr lang="en-US" sz="900" dirty="0">
                <a:solidFill>
                  <a:srgbClr val="646464"/>
                </a:solidFill>
              </a:rPr>
              <a:t>ABC | June 14, 2019</a:t>
            </a:r>
          </a:p>
        </p:txBody>
      </p:sp>
      <p:grpSp>
        <p:nvGrpSpPr>
          <p:cNvPr id="22" name="Group 21">
            <a:extLst>
              <a:ext uri="{FF2B5EF4-FFF2-40B4-BE49-F238E27FC236}">
                <a16:creationId xmlns:a16="http://schemas.microsoft.com/office/drawing/2014/main" id="{032B6CE2-6AFD-4ECD-A25F-0C884F27535C}"/>
              </a:ext>
            </a:extLst>
          </p:cNvPr>
          <p:cNvGrpSpPr/>
          <p:nvPr userDrawn="1"/>
        </p:nvGrpSpPr>
        <p:grpSpPr>
          <a:xfrm>
            <a:off x="507934" y="1083600"/>
            <a:ext cx="9056956" cy="1"/>
            <a:chOff x="534549" y="1544262"/>
            <a:chExt cx="9628733" cy="1"/>
          </a:xfrm>
        </p:grpSpPr>
        <p:cxnSp>
          <p:nvCxnSpPr>
            <p:cNvPr id="23" name="Straight Connector 22">
              <a:extLst>
                <a:ext uri="{FF2B5EF4-FFF2-40B4-BE49-F238E27FC236}">
                  <a16:creationId xmlns:a16="http://schemas.microsoft.com/office/drawing/2014/main" id="{4430CF30-5FE7-4786-9CFE-04125E4D26CC}"/>
                </a:ext>
              </a:extLst>
            </p:cNvPr>
            <p:cNvCxnSpPr/>
            <p:nvPr userDrawn="1"/>
          </p:nvCxnSpPr>
          <p:spPr>
            <a:xfrm>
              <a:off x="534549" y="1544262"/>
              <a:ext cx="9628733" cy="0"/>
            </a:xfrm>
            <a:prstGeom prst="line">
              <a:avLst/>
            </a:prstGeom>
            <a:ln w="50800">
              <a:solidFill>
                <a:schemeClr val="accent3">
                  <a:alpha val="3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7519EB3-97D0-4B5F-A4A6-4CDB0B54957D}"/>
                </a:ext>
              </a:extLst>
            </p:cNvPr>
            <p:cNvCxnSpPr/>
            <p:nvPr userDrawn="1"/>
          </p:nvCxnSpPr>
          <p:spPr>
            <a:xfrm>
              <a:off x="534549" y="1544263"/>
              <a:ext cx="2503238"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grpSp>
      <p:pic>
        <p:nvPicPr>
          <p:cNvPr id="17" name="A&amp;M Tax full logo blue" hidden="1">
            <a:extLst>
              <a:ext uri="{FF2B5EF4-FFF2-40B4-BE49-F238E27FC236}">
                <a16:creationId xmlns:a16="http://schemas.microsoft.com/office/drawing/2014/main" id="{7CAFEEF9-7D4F-45EE-9526-B01629182FAE}"/>
              </a:ext>
            </a:extLst>
          </p:cNvPr>
          <p:cNvPicPr>
            <a:picLocks noChangeAspect="1"/>
          </p:cNvPicPr>
          <p:nvPr userDrawn="1"/>
        </p:nvPicPr>
        <p:blipFill>
          <a:blip r:embed="rId24"/>
          <a:stretch>
            <a:fillRect/>
          </a:stretch>
        </p:blipFill>
        <p:spPr>
          <a:xfrm>
            <a:off x="8010992" y="7220748"/>
            <a:ext cx="1316739" cy="295657"/>
          </a:xfrm>
          <a:prstGeom prst="rect">
            <a:avLst/>
          </a:prstGeom>
        </p:spPr>
      </p:pic>
      <p:pic>
        <p:nvPicPr>
          <p:cNvPr id="18" name="A&amp;M standard full logo white">
            <a:extLst>
              <a:ext uri="{FF2B5EF4-FFF2-40B4-BE49-F238E27FC236}">
                <a16:creationId xmlns:a16="http://schemas.microsoft.com/office/drawing/2014/main" id="{9353AA0A-7CEF-44FD-BC9A-D73AB026D738}"/>
              </a:ext>
            </a:extLst>
          </p:cNvPr>
          <p:cNvPicPr>
            <a:picLocks noChangeAspect="1"/>
          </p:cNvPicPr>
          <p:nvPr userDrawn="1"/>
        </p:nvPicPr>
        <p:blipFill>
          <a:blip r:embed="rId25"/>
          <a:stretch>
            <a:fillRect/>
          </a:stretch>
        </p:blipFill>
        <p:spPr>
          <a:xfrm>
            <a:off x="7766524" y="7362964"/>
            <a:ext cx="1801372" cy="143256"/>
          </a:xfrm>
          <a:prstGeom prst="rect">
            <a:avLst/>
          </a:prstGeom>
        </p:spPr>
      </p:pic>
      <p:pic>
        <p:nvPicPr>
          <p:cNvPr id="19" name="A&amp;M Tax full logo white" hidden="1">
            <a:extLst>
              <a:ext uri="{FF2B5EF4-FFF2-40B4-BE49-F238E27FC236}">
                <a16:creationId xmlns:a16="http://schemas.microsoft.com/office/drawing/2014/main" id="{B77CD99F-94AD-421D-B786-84D1A5AC580F}"/>
              </a:ext>
            </a:extLst>
          </p:cNvPr>
          <p:cNvPicPr>
            <a:picLocks noChangeAspect="1"/>
          </p:cNvPicPr>
          <p:nvPr userDrawn="1"/>
        </p:nvPicPr>
        <p:blipFill>
          <a:blip r:embed="rId24"/>
          <a:stretch>
            <a:fillRect/>
          </a:stretch>
        </p:blipFill>
        <p:spPr>
          <a:xfrm>
            <a:off x="8010992" y="7220748"/>
            <a:ext cx="1316739" cy="295657"/>
          </a:xfrm>
          <a:prstGeom prst="rect">
            <a:avLst/>
          </a:prstGeom>
        </p:spPr>
      </p:pic>
      <p:pic>
        <p:nvPicPr>
          <p:cNvPr id="20" name="A&amp;M standard full logo blue" hidden="1">
            <a:extLst>
              <a:ext uri="{FF2B5EF4-FFF2-40B4-BE49-F238E27FC236}">
                <a16:creationId xmlns:a16="http://schemas.microsoft.com/office/drawing/2014/main" id="{D93F3430-29E3-4608-8976-7E2E284ADD1C}"/>
              </a:ext>
            </a:extLst>
          </p:cNvPr>
          <p:cNvPicPr>
            <a:picLocks noChangeAspect="1"/>
          </p:cNvPicPr>
          <p:nvPr userDrawn="1"/>
        </p:nvPicPr>
        <p:blipFill>
          <a:blip r:embed="rId25"/>
          <a:stretch>
            <a:fillRect/>
          </a:stretch>
        </p:blipFill>
        <p:spPr>
          <a:xfrm>
            <a:off x="7766524" y="7362964"/>
            <a:ext cx="1801372" cy="143256"/>
          </a:xfrm>
          <a:prstGeom prst="rect">
            <a:avLst/>
          </a:prstGeom>
        </p:spPr>
      </p:pic>
    </p:spTree>
    <p:extLst>
      <p:ext uri="{BB962C8B-B14F-4D97-AF65-F5344CB8AC3E}">
        <p14:creationId xmlns:p14="http://schemas.microsoft.com/office/powerpoint/2010/main" val="201664310"/>
      </p:ext>
    </p:extLst>
  </p:cSld>
  <p:clrMap bg1="lt1" tx1="dk1" bg2="lt2" tx2="dk2" accent1="accent1" accent2="accent2" accent3="accent3" accent4="accent4" accent5="accent5" accent6="accent6" hlink="hlink" folHlink="folHlink"/>
  <p:sldLayoutIdLst>
    <p:sldLayoutId id="2147483649" r:id="rId1"/>
    <p:sldLayoutId id="2147483670" r:id="rId2"/>
    <p:sldLayoutId id="2147483650" r:id="rId3"/>
    <p:sldLayoutId id="2147483651" r:id="rId4"/>
    <p:sldLayoutId id="2147483652" r:id="rId5"/>
    <p:sldLayoutId id="2147483654" r:id="rId6"/>
    <p:sldLayoutId id="2147483675" r:id="rId7"/>
    <p:sldLayoutId id="2147483667" r:id="rId8"/>
    <p:sldLayoutId id="2147483657" r:id="rId9"/>
    <p:sldLayoutId id="2147483658" r:id="rId10"/>
    <p:sldLayoutId id="2147483659" r:id="rId11"/>
    <p:sldLayoutId id="2147483661" r:id="rId12"/>
    <p:sldLayoutId id="2147483662" r:id="rId13"/>
    <p:sldLayoutId id="2147483663" r:id="rId14"/>
    <p:sldLayoutId id="2147483664" r:id="rId15"/>
    <p:sldLayoutId id="2147483672" r:id="rId16"/>
    <p:sldLayoutId id="2147483676" r:id="rId17"/>
    <p:sldLayoutId id="2147483680" r:id="rId18"/>
    <p:sldLayoutId id="2147483681" r:id="rId19"/>
    <p:sldLayoutId id="2147483682" r:id="rId20"/>
    <p:sldLayoutId id="2147483683" r:id="rId21"/>
    <p:sldLayoutId id="2147483684" r:id="rId22"/>
  </p:sldLayoutIdLst>
  <p:hf sldNum="0" hdr="0" dt="0"/>
  <p:txStyles>
    <p:titleStyle>
      <a:lvl1pPr marL="0" algn="l" defTabSz="981098" rtl="0" eaLnBrk="1" latinLnBrk="0" hangingPunct="1">
        <a:spcBef>
          <a:spcPct val="0"/>
        </a:spcBef>
        <a:buNone/>
        <a:defRPr lang="en-GB" sz="2800" kern="1200" dirty="0" smtClean="0">
          <a:solidFill>
            <a:schemeClr val="accent3"/>
          </a:solidFill>
          <a:latin typeface="+mj-lt"/>
          <a:ea typeface="+mn-ea"/>
          <a:cs typeface="Arial" panose="020B0604020202020204" pitchFamily="34" charset="0"/>
        </a:defRPr>
      </a:lvl1pPr>
    </p:titleStyle>
    <p:bodyStyle>
      <a:lvl1pPr marL="0" indent="0" algn="l" defTabSz="981098" rtl="0" eaLnBrk="1" latinLnBrk="0" hangingPunct="1">
        <a:spcBef>
          <a:spcPts val="0"/>
        </a:spcBef>
        <a:spcAft>
          <a:spcPts val="800"/>
        </a:spcAft>
        <a:buFont typeface="Arial" panose="020B0604020202020204" pitchFamily="34" charset="0"/>
        <a:buNone/>
        <a:defRPr sz="1400" b="1" kern="1200">
          <a:solidFill>
            <a:schemeClr val="accent3"/>
          </a:solidFill>
          <a:latin typeface="+mj-lt"/>
          <a:ea typeface="+mn-ea"/>
          <a:cs typeface="+mn-cs"/>
        </a:defRPr>
      </a:lvl1pPr>
      <a:lvl2pPr marL="0" indent="0" algn="l" defTabSz="981098" rtl="0" eaLnBrk="1" latinLnBrk="0" hangingPunct="1">
        <a:spcBef>
          <a:spcPts val="0"/>
        </a:spcBef>
        <a:spcAft>
          <a:spcPts val="600"/>
        </a:spcAft>
        <a:buFont typeface="Arial" panose="020B0604020202020204" pitchFamily="34" charset="0"/>
        <a:buNone/>
        <a:defRPr sz="1200" b="1" kern="1200" cap="none" baseline="0">
          <a:solidFill>
            <a:schemeClr val="tx1"/>
          </a:solidFill>
          <a:latin typeface="+mj-lt"/>
          <a:ea typeface="+mn-ea"/>
          <a:cs typeface="+mn-cs"/>
        </a:defRPr>
      </a:lvl2pPr>
      <a:lvl3pPr marL="1494" indent="0" algn="l" defTabSz="981098" rtl="0" eaLnBrk="1" latinLnBrk="0" hangingPunct="1">
        <a:spcBef>
          <a:spcPts val="0"/>
        </a:spcBef>
        <a:spcAft>
          <a:spcPts val="600"/>
        </a:spcAft>
        <a:buFont typeface="Arial" panose="020B0604020202020204" pitchFamily="34" charset="0"/>
        <a:buNone/>
        <a:defRPr sz="1000" kern="1200">
          <a:solidFill>
            <a:schemeClr val="tx1"/>
          </a:solidFill>
          <a:latin typeface="+mn-lt"/>
          <a:ea typeface="+mn-ea"/>
          <a:cs typeface="+mn-cs"/>
        </a:defRPr>
      </a:lvl3pPr>
      <a:lvl4pPr marL="183600" indent="-183600" algn="l" defTabSz="981098" rtl="0" eaLnBrk="1" latinLnBrk="0" hangingPunct="1">
        <a:spcBef>
          <a:spcPts val="0"/>
        </a:spcBef>
        <a:spcAft>
          <a:spcPts val="600"/>
        </a:spcAft>
        <a:buClr>
          <a:schemeClr val="tx1"/>
        </a:buClr>
        <a:buFont typeface="Wingdings" panose="05000000000000000000" pitchFamily="2" charset="2"/>
        <a:buChar char="§"/>
        <a:defRPr sz="1000" kern="1200">
          <a:solidFill>
            <a:schemeClr val="tx1"/>
          </a:solidFill>
          <a:latin typeface="+mn-lt"/>
          <a:ea typeface="+mn-ea"/>
          <a:cs typeface="+mn-cs"/>
        </a:defRPr>
      </a:lvl4pPr>
      <a:lvl5pPr marL="360000" indent="-176400" algn="l" defTabSz="981098" rtl="0" eaLnBrk="1" latinLnBrk="0" hangingPunct="1">
        <a:spcBef>
          <a:spcPts val="0"/>
        </a:spcBef>
        <a:spcAft>
          <a:spcPts val="600"/>
        </a:spcAft>
        <a:buClr>
          <a:schemeClr val="tx1"/>
        </a:buClr>
        <a:buFont typeface="Segoe UI" panose="020B0502040204020203" pitchFamily="34" charset="0"/>
        <a:buChar char="–"/>
        <a:defRPr sz="1000" kern="1200">
          <a:solidFill>
            <a:schemeClr val="tx1"/>
          </a:solidFill>
          <a:latin typeface="+mn-lt"/>
          <a:ea typeface="+mn-ea"/>
          <a:cs typeface="+mn-cs"/>
        </a:defRPr>
      </a:lvl5pPr>
      <a:lvl6pPr marL="539750" indent="-182563" algn="l" defTabSz="981098" rtl="0" eaLnBrk="1" latinLnBrk="0" hangingPunct="1">
        <a:spcBef>
          <a:spcPts val="0"/>
        </a:spcBef>
        <a:spcAft>
          <a:spcPts val="600"/>
        </a:spcAft>
        <a:buClr>
          <a:schemeClr val="tx1"/>
        </a:buClr>
        <a:buFont typeface="Arial" panose="020B0604020202020204" pitchFamily="34" charset="0"/>
        <a:buChar char="–"/>
        <a:defRPr sz="1000" kern="1200">
          <a:solidFill>
            <a:schemeClr val="tx1"/>
          </a:solidFill>
          <a:latin typeface="+mn-lt"/>
          <a:ea typeface="+mn-ea"/>
          <a:cs typeface="+mn-cs"/>
        </a:defRPr>
      </a:lvl6pPr>
      <a:lvl7pPr marL="722313" indent="-182563" algn="l" defTabSz="981098" rtl="0" eaLnBrk="1" latinLnBrk="0" hangingPunct="1">
        <a:spcBef>
          <a:spcPts val="0"/>
        </a:spcBef>
        <a:spcAft>
          <a:spcPts val="600"/>
        </a:spcAft>
        <a:buClr>
          <a:schemeClr val="tx1"/>
        </a:buClr>
        <a:buFont typeface="Arial" panose="020B0604020202020204" pitchFamily="34" charset="0"/>
        <a:buChar char="–"/>
        <a:defRPr sz="1000" kern="1200">
          <a:solidFill>
            <a:schemeClr val="tx1"/>
          </a:solidFill>
          <a:latin typeface="+mn-lt"/>
          <a:ea typeface="+mn-ea"/>
          <a:cs typeface="+mn-cs"/>
        </a:defRPr>
      </a:lvl7pPr>
      <a:lvl8pPr marL="182563" indent="-182563" algn="l" defTabSz="981098" rtl="0" eaLnBrk="1" latinLnBrk="0" hangingPunct="1">
        <a:spcBef>
          <a:spcPts val="0"/>
        </a:spcBef>
        <a:spcAft>
          <a:spcPts val="600"/>
        </a:spcAft>
        <a:buClr>
          <a:schemeClr val="tx1"/>
        </a:buClr>
        <a:buFont typeface="+mj-lt"/>
        <a:buAutoNum type="arabicPeriod"/>
        <a:defRPr sz="1000" kern="1200">
          <a:solidFill>
            <a:schemeClr val="tx1"/>
          </a:solidFill>
          <a:latin typeface="+mn-lt"/>
          <a:ea typeface="+mn-ea"/>
          <a:cs typeface="+mn-cs"/>
        </a:defRPr>
      </a:lvl8pPr>
      <a:lvl9pPr marL="355600" indent="-173038" algn="l" defTabSz="981098" rtl="0" eaLnBrk="1" latinLnBrk="0" hangingPunct="1">
        <a:spcBef>
          <a:spcPts val="0"/>
        </a:spcBef>
        <a:spcAft>
          <a:spcPts val="600"/>
        </a:spcAft>
        <a:buClr>
          <a:schemeClr val="tx1"/>
        </a:buClr>
        <a:buFont typeface="+mj-lt"/>
        <a:buAutoNum type="alphaLcPeriod"/>
        <a:defRPr sz="1000" kern="1200">
          <a:solidFill>
            <a:schemeClr val="tx1"/>
          </a:solidFill>
          <a:latin typeface="+mn-lt"/>
          <a:ea typeface="+mn-ea"/>
          <a:cs typeface="+mn-cs"/>
        </a:defRPr>
      </a:lvl9pPr>
    </p:bodyStyle>
    <p:otherStyle>
      <a:defPPr>
        <a:defRPr lang="en-US"/>
      </a:defPPr>
      <a:lvl1pPr marL="0" algn="l" defTabSz="981098" rtl="0" eaLnBrk="1" latinLnBrk="0" hangingPunct="1">
        <a:defRPr sz="1975" kern="1200">
          <a:solidFill>
            <a:schemeClr val="tx1"/>
          </a:solidFill>
          <a:latin typeface="+mn-lt"/>
          <a:ea typeface="+mn-ea"/>
          <a:cs typeface="+mn-cs"/>
        </a:defRPr>
      </a:lvl1pPr>
      <a:lvl2pPr marL="490549" algn="l" defTabSz="981098" rtl="0" eaLnBrk="1" latinLnBrk="0" hangingPunct="1">
        <a:defRPr sz="1975" kern="1200">
          <a:solidFill>
            <a:schemeClr val="tx1"/>
          </a:solidFill>
          <a:latin typeface="+mn-lt"/>
          <a:ea typeface="+mn-ea"/>
          <a:cs typeface="+mn-cs"/>
        </a:defRPr>
      </a:lvl2pPr>
      <a:lvl3pPr marL="981098" algn="l" defTabSz="981098" rtl="0" eaLnBrk="1" latinLnBrk="0" hangingPunct="1">
        <a:defRPr sz="1975" kern="1200">
          <a:solidFill>
            <a:schemeClr val="tx1"/>
          </a:solidFill>
          <a:latin typeface="+mn-lt"/>
          <a:ea typeface="+mn-ea"/>
          <a:cs typeface="+mn-cs"/>
        </a:defRPr>
      </a:lvl3pPr>
      <a:lvl4pPr marL="1471648" algn="l" defTabSz="981098" rtl="0" eaLnBrk="1" latinLnBrk="0" hangingPunct="1">
        <a:defRPr sz="1975" kern="1200">
          <a:solidFill>
            <a:schemeClr val="tx1"/>
          </a:solidFill>
          <a:latin typeface="+mn-lt"/>
          <a:ea typeface="+mn-ea"/>
          <a:cs typeface="+mn-cs"/>
        </a:defRPr>
      </a:lvl4pPr>
      <a:lvl5pPr marL="1962197" algn="l" defTabSz="981098" rtl="0" eaLnBrk="1" latinLnBrk="0" hangingPunct="1">
        <a:defRPr sz="1975" kern="1200">
          <a:solidFill>
            <a:schemeClr val="tx1"/>
          </a:solidFill>
          <a:latin typeface="+mn-lt"/>
          <a:ea typeface="+mn-ea"/>
          <a:cs typeface="+mn-cs"/>
        </a:defRPr>
      </a:lvl5pPr>
      <a:lvl6pPr marL="2452746" algn="l" defTabSz="981098" rtl="0" eaLnBrk="1" latinLnBrk="0" hangingPunct="1">
        <a:defRPr sz="1975" kern="1200">
          <a:solidFill>
            <a:schemeClr val="tx1"/>
          </a:solidFill>
          <a:latin typeface="+mn-lt"/>
          <a:ea typeface="+mn-ea"/>
          <a:cs typeface="+mn-cs"/>
        </a:defRPr>
      </a:lvl6pPr>
      <a:lvl7pPr marL="2943295" algn="l" defTabSz="981098" rtl="0" eaLnBrk="1" latinLnBrk="0" hangingPunct="1">
        <a:defRPr sz="1975" kern="1200">
          <a:solidFill>
            <a:schemeClr val="tx1"/>
          </a:solidFill>
          <a:latin typeface="+mn-lt"/>
          <a:ea typeface="+mn-ea"/>
          <a:cs typeface="+mn-cs"/>
        </a:defRPr>
      </a:lvl7pPr>
      <a:lvl8pPr marL="3433845" algn="l" defTabSz="981098" rtl="0" eaLnBrk="1" latinLnBrk="0" hangingPunct="1">
        <a:defRPr sz="1975" kern="1200">
          <a:solidFill>
            <a:schemeClr val="tx1"/>
          </a:solidFill>
          <a:latin typeface="+mn-lt"/>
          <a:ea typeface="+mn-ea"/>
          <a:cs typeface="+mn-cs"/>
        </a:defRPr>
      </a:lvl8pPr>
      <a:lvl9pPr marL="3924394" algn="l" defTabSz="981098" rtl="0" eaLnBrk="1" latinLnBrk="0" hangingPunct="1">
        <a:defRPr sz="197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646" userDrawn="1">
          <p15:clr>
            <a:srgbClr val="F26B43"/>
          </p15:clr>
        </p15:guide>
        <p15:guide id="2" pos="309" userDrawn="1">
          <p15:clr>
            <a:srgbClr val="F26B43"/>
          </p15:clr>
        </p15:guide>
        <p15:guide id="3" pos="6027" userDrawn="1">
          <p15:clr>
            <a:srgbClr val="F26B43"/>
          </p15:clr>
        </p15:guide>
        <p15:guide id="4" orient="horz" pos="4723" userDrawn="1">
          <p15:clr>
            <a:srgbClr val="F26B43"/>
          </p15:clr>
        </p15:guide>
        <p15:guide id="6" pos="3082" userDrawn="1">
          <p15:clr>
            <a:srgbClr val="F26B43"/>
          </p15:clr>
        </p15:guide>
        <p15:guide id="7" pos="3254" userDrawn="1">
          <p15:clr>
            <a:srgbClr val="F26B43"/>
          </p15:clr>
        </p15:guide>
        <p15:guide id="8" orient="horz" pos="968" userDrawn="1">
          <p15:clr>
            <a:srgbClr val="F26B43"/>
          </p15:clr>
        </p15:guide>
        <p15:guide id="9" orient="horz" pos="446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file://localhost/Users/cwatson/Dropbox/A&amp;M%20Transfer/A&amp;M_LOGOS/A&amp;M%20Corporate/WEB/PNG/A&amp;M_Corporate_all%20white.png" TargetMode="External"/><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image" Target="../media/image8.emf"/><Relationship Id="rId5" Type="http://schemas.openxmlformats.org/officeDocument/2006/relationships/oleObject" Target="../embeddings/oleObject4.bin"/><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7.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hyperlink" Target="mailto:insightcenter@alvarezandmarsal.com" TargetMode="External"/><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slideLayout" Target="../slideLayouts/slideLayout21.xml"/><Relationship Id="rId7" Type="http://schemas.openxmlformats.org/officeDocument/2006/relationships/chart" Target="../charts/chart5.xml"/><Relationship Id="rId2" Type="http://schemas.openxmlformats.org/officeDocument/2006/relationships/tags" Target="../tags/tag6.xml"/><Relationship Id="rId1" Type="http://schemas.openxmlformats.org/officeDocument/2006/relationships/vmlDrawing" Target="../drawings/vmlDrawing5.v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 Id="rId9" Type="http://schemas.openxmlformats.org/officeDocument/2006/relationships/image" Target="../media/image8.emf"/></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1.xml"/><Relationship Id="rId7" Type="http://schemas.openxmlformats.org/officeDocument/2006/relationships/chart" Target="../charts/chart7.xml"/><Relationship Id="rId2" Type="http://schemas.openxmlformats.org/officeDocument/2006/relationships/tags" Target="../tags/tag7.xml"/><Relationship Id="rId1" Type="http://schemas.openxmlformats.org/officeDocument/2006/relationships/vmlDrawing" Target="../drawings/vmlDrawing6.vml"/><Relationship Id="rId6" Type="http://schemas.openxmlformats.org/officeDocument/2006/relationships/chart" Target="../charts/chart6.xml"/><Relationship Id="rId5" Type="http://schemas.openxmlformats.org/officeDocument/2006/relationships/image" Target="../media/image8.emf"/><Relationship Id="rId4" Type="http://schemas.openxmlformats.org/officeDocument/2006/relationships/oleObject" Target="../embeddings/oleObject6.bin"/></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8.emf"/><Relationship Id="rId4" Type="http://schemas.openxmlformats.org/officeDocument/2006/relationships/oleObject" Target="../embeddings/oleObject7.bin"/></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tags" Target="../tags/tag9.xml"/><Relationship Id="rId1" Type="http://schemas.openxmlformats.org/officeDocument/2006/relationships/vmlDrawing" Target="../drawings/vmlDrawing8.v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oleObject" Target="../embeddings/oleObject8.bin"/></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tags" Target="../tags/tag10.xml"/><Relationship Id="rId1" Type="http://schemas.openxmlformats.org/officeDocument/2006/relationships/vmlDrawing" Target="../drawings/vmlDrawing9.vml"/><Relationship Id="rId6" Type="http://schemas.openxmlformats.org/officeDocument/2006/relationships/image" Target="../media/image10.emf"/><Relationship Id="rId5" Type="http://schemas.openxmlformats.org/officeDocument/2006/relationships/image" Target="../media/image8.emf"/><Relationship Id="rId4" Type="http://schemas.openxmlformats.org/officeDocument/2006/relationships/oleObject" Target="../embeddings/oleObject9.bin"/></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tags" Target="../tags/tag11.xml"/><Relationship Id="rId1" Type="http://schemas.openxmlformats.org/officeDocument/2006/relationships/vmlDrawing" Target="../drawings/vmlDrawing10.vml"/><Relationship Id="rId6" Type="http://schemas.openxmlformats.org/officeDocument/2006/relationships/image" Target="../media/image11.emf"/><Relationship Id="rId5" Type="http://schemas.openxmlformats.org/officeDocument/2006/relationships/image" Target="../media/image8.emf"/><Relationship Id="rId4" Type="http://schemas.openxmlformats.org/officeDocument/2006/relationships/oleObject" Target="../embeddings/oleObject10.bin"/></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hyperlink" Target="https://globalconnect.alvarezandmarsal.com/teams/insightcenter/SitePages/Insight%20Center.aspx" TargetMode="Externa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8.emf"/><Relationship Id="rId4"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l="8551"/>
          <a:stretch/>
        </p:blipFill>
        <p:spPr>
          <a:xfrm>
            <a:off x="-2" y="0"/>
            <a:ext cx="10058401" cy="7772400"/>
          </a:xfrm>
          <a:prstGeom prst="rect">
            <a:avLst/>
          </a:prstGeom>
        </p:spPr>
      </p:pic>
      <p:sp>
        <p:nvSpPr>
          <p:cNvPr id="25" name="TextBox 28">
            <a:extLst>
              <a:ext uri="{FF2B5EF4-FFF2-40B4-BE49-F238E27FC236}">
                <a16:creationId xmlns:a16="http://schemas.microsoft.com/office/drawing/2014/main" id="{F608A377-0628-4D73-B3FF-96D2CBF94CAD}"/>
              </a:ext>
            </a:extLst>
          </p:cNvPr>
          <p:cNvSpPr txBox="1"/>
          <p:nvPr/>
        </p:nvSpPr>
        <p:spPr>
          <a:xfrm>
            <a:off x="349249" y="7103524"/>
            <a:ext cx="4679950" cy="246221"/>
          </a:xfrm>
          <a:prstGeom prst="rect">
            <a:avLst/>
          </a:prstGeom>
        </p:spPr>
        <p:txBody>
          <a:bodyPr vert="horz" wrap="square" lIns="0" tIns="0" rIns="0" bIns="0" rtlCol="0" anchor="b" anchorCtr="0">
            <a:spAutoFit/>
          </a:bodyPr>
          <a:lstStyle/>
          <a:p>
            <a:r>
              <a:rPr lang="en-US" sz="1600" dirty="0">
                <a:solidFill>
                  <a:schemeClr val="bg1"/>
                </a:solidFill>
              </a:rPr>
              <a:t>A&amp;M confidential; not for distribution outside of A&amp;M</a:t>
            </a:r>
          </a:p>
        </p:txBody>
      </p:sp>
      <p:sp>
        <p:nvSpPr>
          <p:cNvPr id="9" name="Report">
            <a:extLst>
              <a:ext uri="{FF2B5EF4-FFF2-40B4-BE49-F238E27FC236}">
                <a16:creationId xmlns:a16="http://schemas.microsoft.com/office/drawing/2014/main" id="{8B4D9FFC-B08F-403C-A121-AF3A22CD0D2D}"/>
              </a:ext>
            </a:extLst>
          </p:cNvPr>
          <p:cNvSpPr>
            <a:spLocks noGrp="1"/>
          </p:cNvSpPr>
          <p:nvPr>
            <p:ph type="body" sz="quarter" idx="12"/>
          </p:nvPr>
        </p:nvSpPr>
        <p:spPr/>
        <p:txBody>
          <a:bodyPr/>
          <a:lstStyle/>
          <a:p>
            <a:r>
              <a:rPr lang="en-US" dirty="0"/>
              <a:t>{Title}</a:t>
            </a:r>
          </a:p>
        </p:txBody>
      </p:sp>
      <p:sp>
        <p:nvSpPr>
          <p:cNvPr id="8" name="Date">
            <a:extLst>
              <a:ext uri="{FF2B5EF4-FFF2-40B4-BE49-F238E27FC236}">
                <a16:creationId xmlns:a16="http://schemas.microsoft.com/office/drawing/2014/main" id="{BABB6637-2496-4C01-AD7A-05E2035E6A0A}"/>
              </a:ext>
            </a:extLst>
          </p:cNvPr>
          <p:cNvSpPr>
            <a:spLocks noGrp="1"/>
          </p:cNvSpPr>
          <p:nvPr>
            <p:ph type="body" sz="quarter" idx="11"/>
          </p:nvPr>
        </p:nvSpPr>
        <p:spPr>
          <a:solidFill>
            <a:srgbClr val="002B49"/>
          </a:solidFill>
        </p:spPr>
        <p:txBody>
          <a:bodyPr/>
          <a:lstStyle/>
          <a:p>
            <a:pPr lvl="1"/>
            <a:r>
              <a:rPr lang="en-US" dirty="0"/>
              <a:t>{</a:t>
            </a:r>
            <a:r>
              <a:rPr lang="en-US" dirty="0" err="1"/>
              <a:t>mmmm</a:t>
            </a:r>
            <a:r>
              <a:rPr lang="en-US" dirty="0"/>
              <a:t> dd, </a:t>
            </a:r>
            <a:r>
              <a:rPr lang="en-US" dirty="0" err="1"/>
              <a:t>yyyy</a:t>
            </a:r>
            <a:r>
              <a:rPr lang="en-US" dirty="0"/>
              <a:t>}</a:t>
            </a:r>
          </a:p>
        </p:txBody>
      </p:sp>
      <p:sp>
        <p:nvSpPr>
          <p:cNvPr id="7" name="Title">
            <a:extLst>
              <a:ext uri="{FF2B5EF4-FFF2-40B4-BE49-F238E27FC236}">
                <a16:creationId xmlns:a16="http://schemas.microsoft.com/office/drawing/2014/main" id="{4BA0BBC0-46DD-47E0-963B-92E2ED1C52D7}"/>
              </a:ext>
            </a:extLst>
          </p:cNvPr>
          <p:cNvSpPr>
            <a:spLocks noGrp="1"/>
          </p:cNvSpPr>
          <p:nvPr>
            <p:ph type="ctrTitle"/>
          </p:nvPr>
        </p:nvSpPr>
        <p:spPr>
          <a:xfrm>
            <a:off x="497022" y="1611758"/>
            <a:ext cx="9561378" cy="1142109"/>
          </a:xfrm>
        </p:spPr>
        <p:txBody>
          <a:bodyPr/>
          <a:lstStyle/>
          <a:p>
            <a:r>
              <a:rPr lang="en-US" dirty="0"/>
              <a:t>{</a:t>
            </a:r>
            <a:r>
              <a:rPr lang="en-US" dirty="0" err="1"/>
              <a:t>CName</a:t>
            </a:r>
            <a:r>
              <a:rPr lang="en-US" dirty="0"/>
              <a:t>}</a:t>
            </a:r>
          </a:p>
        </p:txBody>
      </p:sp>
      <p:pic>
        <p:nvPicPr>
          <p:cNvPr id="12" name="A&amp;M full logo" descr="A picture containing clipart&#10;&#10;Description generated with very high confidence" hidden="1">
            <a:extLst>
              <a:ext uri="{FF2B5EF4-FFF2-40B4-BE49-F238E27FC236}">
                <a16:creationId xmlns:a16="http://schemas.microsoft.com/office/drawing/2014/main" id="{A429C6BB-0BA3-4A5D-8A1E-677D0F4A2658}"/>
              </a:ext>
            </a:extLst>
          </p:cNvPr>
          <p:cNvPicPr>
            <a:picLocks noChangeAspect="1"/>
          </p:cNvPicPr>
          <p:nvPr/>
        </p:nvPicPr>
        <p:blipFill>
          <a:blip r:embed="rId4"/>
          <a:stretch>
            <a:fillRect/>
          </a:stretch>
        </p:blipFill>
        <p:spPr>
          <a:xfrm>
            <a:off x="7770386" y="3122264"/>
            <a:ext cx="1819660" cy="176784"/>
          </a:xfrm>
          <a:prstGeom prst="rect">
            <a:avLst/>
          </a:prstGeom>
        </p:spPr>
      </p:pic>
      <p:grpSp>
        <p:nvGrpSpPr>
          <p:cNvPr id="13" name="Group 12">
            <a:extLst>
              <a:ext uri="{FF2B5EF4-FFF2-40B4-BE49-F238E27FC236}">
                <a16:creationId xmlns:a16="http://schemas.microsoft.com/office/drawing/2014/main" id="{B779C769-9235-4C78-BAA7-6D1F44C9A07F}"/>
              </a:ext>
            </a:extLst>
          </p:cNvPr>
          <p:cNvGrpSpPr/>
          <p:nvPr/>
        </p:nvGrpSpPr>
        <p:grpSpPr>
          <a:xfrm>
            <a:off x="5902327" y="5508602"/>
            <a:ext cx="1820672" cy="1567350"/>
            <a:chOff x="6553200" y="6288233"/>
            <a:chExt cx="1417319" cy="1220118"/>
          </a:xfrm>
        </p:grpSpPr>
        <p:pic>
          <p:nvPicPr>
            <p:cNvPr id="15" name="Picture 14">
              <a:extLst>
                <a:ext uri="{FF2B5EF4-FFF2-40B4-BE49-F238E27FC236}">
                  <a16:creationId xmlns:a16="http://schemas.microsoft.com/office/drawing/2014/main" id="{DAF183AD-B5C0-4AD1-AEC2-102852B1DC9B}"/>
                </a:ext>
              </a:extLst>
            </p:cNvPr>
            <p:cNvPicPr>
              <a:picLocks noChangeAspect="1"/>
            </p:cNvPicPr>
            <p:nvPr userDrawn="1"/>
          </p:nvPicPr>
          <p:blipFill>
            <a:blip r:embed="rId5" r:link="rId6" cstate="screen">
              <a:extLst>
                <a:ext uri="{28A0092B-C50C-407E-A947-70E740481C1C}">
                  <a14:useLocalDpi xmlns:a14="http://schemas.microsoft.com/office/drawing/2010/main"/>
                </a:ext>
              </a:extLst>
            </a:blip>
            <a:stretch>
              <a:fillRect/>
            </a:stretch>
          </p:blipFill>
          <p:spPr>
            <a:xfrm>
              <a:off x="6553200" y="6288233"/>
              <a:ext cx="1263501" cy="1220118"/>
            </a:xfrm>
            <a:prstGeom prst="rect">
              <a:avLst/>
            </a:prstGeom>
          </p:spPr>
        </p:pic>
        <p:sp>
          <p:nvSpPr>
            <p:cNvPr id="17" name="Rectangle 16">
              <a:extLst>
                <a:ext uri="{FF2B5EF4-FFF2-40B4-BE49-F238E27FC236}">
                  <a16:creationId xmlns:a16="http://schemas.microsoft.com/office/drawing/2014/main" id="{736F8232-B4EE-4077-8FDD-96295214D8FF}"/>
                </a:ext>
              </a:extLst>
            </p:cNvPr>
            <p:cNvSpPr/>
            <p:nvPr userDrawn="1"/>
          </p:nvSpPr>
          <p:spPr>
            <a:xfrm>
              <a:off x="7924800" y="6858000"/>
              <a:ext cx="45719" cy="640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marL="1588" algn="ctr">
                <a:spcAft>
                  <a:spcPts val="400"/>
                </a:spcAft>
              </a:pPr>
              <a:endParaRPr lang="en-US" sz="1000" dirty="0">
                <a:solidFill>
                  <a:schemeClr val="bg1"/>
                </a:solidFill>
              </a:endParaRPr>
            </a:p>
          </p:txBody>
        </p:sp>
      </p:grpSp>
      <p:sp>
        <p:nvSpPr>
          <p:cNvPr id="16" name="Title 1">
            <a:extLst>
              <a:ext uri="{FF2B5EF4-FFF2-40B4-BE49-F238E27FC236}">
                <a16:creationId xmlns:a16="http://schemas.microsoft.com/office/drawing/2014/main" id="{62AD727E-3AF0-407F-B744-EB2F53F9916D}"/>
              </a:ext>
            </a:extLst>
          </p:cNvPr>
          <p:cNvSpPr txBox="1">
            <a:spLocks/>
          </p:cNvSpPr>
          <p:nvPr/>
        </p:nvSpPr>
        <p:spPr>
          <a:xfrm>
            <a:off x="7861862" y="6055434"/>
            <a:ext cx="2456829" cy="1033436"/>
          </a:xfrm>
          <a:prstGeom prst="rect">
            <a:avLst/>
          </a:prstGeom>
        </p:spPr>
        <p:txBody>
          <a:bodyPr vert="horz" lIns="0" tIns="0" rIns="0" bIns="0" rtlCol="0" anchor="b" anchorCtr="0">
            <a:noAutofit/>
          </a:bodyPr>
          <a:lstStyle>
            <a:defPPr>
              <a:defRPr lang="en-US"/>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r>
              <a:rPr lang="en-US" sz="1800" b="0" dirty="0">
                <a:solidFill>
                  <a:schemeClr val="bg1"/>
                </a:solidFill>
              </a:rPr>
              <a:t>Alvarez</a:t>
            </a:r>
            <a:r>
              <a:rPr lang="en-US" sz="1800" b="0" baseline="0" dirty="0">
                <a:solidFill>
                  <a:schemeClr val="bg1"/>
                </a:solidFill>
              </a:rPr>
              <a:t> &amp; Marsal </a:t>
            </a:r>
            <a:r>
              <a:rPr lang="en-US" sz="1800" b="0" dirty="0">
                <a:solidFill>
                  <a:schemeClr val="bg1"/>
                </a:solidFill>
              </a:rPr>
              <a:t>Insight</a:t>
            </a:r>
            <a:r>
              <a:rPr lang="en-US" sz="1800" b="0" baseline="0" dirty="0">
                <a:solidFill>
                  <a:schemeClr val="bg1"/>
                </a:solidFill>
              </a:rPr>
              <a:t> </a:t>
            </a:r>
            <a:r>
              <a:rPr lang="en-US" sz="1800" b="0" dirty="0">
                <a:solidFill>
                  <a:schemeClr val="bg1"/>
                </a:solidFill>
              </a:rPr>
              <a:t>Center</a:t>
            </a:r>
          </a:p>
        </p:txBody>
      </p:sp>
    </p:spTree>
    <p:extLst>
      <p:ext uri="{BB962C8B-B14F-4D97-AF65-F5344CB8AC3E}">
        <p14:creationId xmlns:p14="http://schemas.microsoft.com/office/powerpoint/2010/main" val="927196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admap"/>
          <p:cNvSpPr>
            <a:spLocks noGrp="1"/>
          </p:cNvSpPr>
          <p:nvPr>
            <p:ph type="title"/>
          </p:nvPr>
        </p:nvSpPr>
        <p:spPr>
          <a:xfrm>
            <a:off x="384048" y="576072"/>
            <a:ext cx="10058400" cy="422593"/>
          </a:xfrm>
          <a:noFill/>
        </p:spPr>
        <p:txBody>
          <a:bodyPr vert="horz" wrap="square" lIns="100584" tIns="50292" rIns="100584" bIns="50292" rtlCol="0" anchor="t">
            <a:noAutofit/>
          </a:bodyPr>
          <a:lstStyle/>
          <a:p>
            <a:pPr defTabSz="1043056" hangingPunct="0"/>
            <a:r>
              <a:rPr lang="en-GB" dirty="0"/>
              <a:t>Working Capital Glossary</a:t>
            </a:r>
          </a:p>
        </p:txBody>
      </p:sp>
      <p:sp>
        <p:nvSpPr>
          <p:cNvPr id="3" name="Slide Number Placeholder 2"/>
          <p:cNvSpPr>
            <a:spLocks noGrp="1"/>
          </p:cNvSpPr>
          <p:nvPr>
            <p:ph type="sldNum" sz="quarter" idx="12"/>
          </p:nvPr>
        </p:nvSpPr>
        <p:spPr/>
        <p:txBody>
          <a:bodyPr/>
          <a:lstStyle/>
          <a:p>
            <a:pPr>
              <a:defRPr/>
            </a:pPr>
            <a:r>
              <a:rPr lang="en-US" dirty="0"/>
              <a:t> </a:t>
            </a:r>
          </a:p>
        </p:txBody>
      </p:sp>
      <p:sp>
        <p:nvSpPr>
          <p:cNvPr id="7" name="Rectangle 6">
            <a:extLst>
              <a:ext uri="{FF2B5EF4-FFF2-40B4-BE49-F238E27FC236}">
                <a16:creationId xmlns:a16="http://schemas.microsoft.com/office/drawing/2014/main" id="{89C72940-8830-459C-B286-27449F6FE11B}"/>
              </a:ext>
            </a:extLst>
          </p:cNvPr>
          <p:cNvSpPr/>
          <p:nvPr/>
        </p:nvSpPr>
        <p:spPr>
          <a:xfrm>
            <a:off x="228600" y="1676400"/>
            <a:ext cx="9427038" cy="3323987"/>
          </a:xfrm>
          <a:prstGeom prst="rect">
            <a:avLst/>
          </a:prstGeom>
        </p:spPr>
        <p:txBody>
          <a:bodyPr wrap="square">
            <a:spAutoFit/>
          </a:bodyPr>
          <a:lstStyle/>
          <a:p>
            <a:pPr marL="171450" indent="-171450" defTabSz="981098">
              <a:spcBef>
                <a:spcPts val="660"/>
              </a:spcBef>
              <a:spcAft>
                <a:spcPts val="660"/>
              </a:spcAft>
              <a:buFont typeface="Wingdings" panose="05000000000000000000" pitchFamily="2" charset="2"/>
              <a:buChar char="§"/>
            </a:pPr>
            <a:r>
              <a:rPr lang="en-GB" sz="1050" b="1" kern="800" dirty="0">
                <a:solidFill>
                  <a:schemeClr val="accent3"/>
                </a:solidFill>
                <a:latin typeface="+mj-lt"/>
                <a:cs typeface="Arial" charset="0"/>
              </a:rPr>
              <a:t>Days Sales Outstanding (DSO) – Year-end trade receivables divided by sales and by number of days in a year</a:t>
            </a:r>
          </a:p>
          <a:p>
            <a:pPr marL="171450" indent="-171450" defTabSz="981098">
              <a:spcBef>
                <a:spcPts val="660"/>
              </a:spcBef>
              <a:spcAft>
                <a:spcPts val="660"/>
              </a:spcAft>
              <a:buFont typeface="Wingdings" panose="05000000000000000000" pitchFamily="2" charset="2"/>
              <a:buChar char="§"/>
            </a:pPr>
            <a:r>
              <a:rPr lang="en-GB" sz="1050" b="1" kern="800" dirty="0">
                <a:solidFill>
                  <a:schemeClr val="accent3"/>
                </a:solidFill>
                <a:latin typeface="+mj-lt"/>
                <a:cs typeface="Arial" charset="0"/>
              </a:rPr>
              <a:t>Days Inventory Outstanding (DIO) – Year-end inventories divided by Cost of Goods Sold and by number of days in a year</a:t>
            </a:r>
          </a:p>
          <a:p>
            <a:pPr marL="171450" indent="-171450" defTabSz="981098">
              <a:spcBef>
                <a:spcPts val="660"/>
              </a:spcBef>
              <a:spcAft>
                <a:spcPts val="660"/>
              </a:spcAft>
              <a:buFont typeface="Wingdings" panose="05000000000000000000" pitchFamily="2" charset="2"/>
              <a:buChar char="§"/>
            </a:pPr>
            <a:r>
              <a:rPr lang="en-GB" sz="1050" b="1" kern="800" dirty="0">
                <a:solidFill>
                  <a:schemeClr val="accent3"/>
                </a:solidFill>
                <a:latin typeface="+mj-lt"/>
                <a:cs typeface="Arial" charset="0"/>
              </a:rPr>
              <a:t>Inventory Turns – Cost of goods sold divided by year-end inventories</a:t>
            </a:r>
          </a:p>
          <a:p>
            <a:pPr marL="171450" indent="-171450" defTabSz="981098">
              <a:spcBef>
                <a:spcPts val="660"/>
              </a:spcBef>
              <a:spcAft>
                <a:spcPts val="660"/>
              </a:spcAft>
              <a:buFont typeface="Wingdings" panose="05000000000000000000" pitchFamily="2" charset="2"/>
              <a:buChar char="§"/>
            </a:pPr>
            <a:r>
              <a:rPr lang="en-GB" sz="1050" b="1" kern="800" dirty="0">
                <a:solidFill>
                  <a:schemeClr val="accent3"/>
                </a:solidFill>
                <a:latin typeface="+mj-lt"/>
                <a:cs typeface="Arial" charset="0"/>
              </a:rPr>
              <a:t>Days Payable Outstanding (DPO) – Year-end trade payables divided by Cost of Goods Sold and by number of days in a year</a:t>
            </a:r>
          </a:p>
          <a:p>
            <a:pPr marL="171450" indent="-171450" defTabSz="981098">
              <a:spcBef>
                <a:spcPts val="660"/>
              </a:spcBef>
              <a:spcAft>
                <a:spcPts val="660"/>
              </a:spcAft>
              <a:buFont typeface="Wingdings" panose="05000000000000000000" pitchFamily="2" charset="2"/>
              <a:buChar char="§"/>
            </a:pPr>
            <a:r>
              <a:rPr lang="en-GB" sz="1050" b="1" kern="800" dirty="0">
                <a:solidFill>
                  <a:schemeClr val="accent3"/>
                </a:solidFill>
                <a:latin typeface="+mj-lt"/>
                <a:cs typeface="Arial" charset="0"/>
              </a:rPr>
              <a:t>Days Working Capital (DWC) - (DSO+DIO-DPO)</a:t>
            </a:r>
          </a:p>
          <a:p>
            <a:pPr marL="171450" indent="-171450" defTabSz="981098">
              <a:spcBef>
                <a:spcPts val="660"/>
              </a:spcBef>
              <a:spcAft>
                <a:spcPts val="660"/>
              </a:spcAft>
              <a:buFont typeface="Wingdings" panose="05000000000000000000" pitchFamily="2" charset="2"/>
              <a:buChar char="§"/>
            </a:pPr>
            <a:r>
              <a:rPr lang="en-GB" sz="1050" b="1" kern="800" dirty="0">
                <a:solidFill>
                  <a:schemeClr val="accent3"/>
                </a:solidFill>
                <a:latin typeface="+mj-lt"/>
                <a:cs typeface="Arial" charset="0"/>
              </a:rPr>
              <a:t>Net Profit Impact, Debt Cost - Performance Gap*Cost of Debt</a:t>
            </a:r>
          </a:p>
          <a:p>
            <a:pPr marL="171450" indent="-171450" defTabSz="981098">
              <a:spcBef>
                <a:spcPts val="660"/>
              </a:spcBef>
              <a:spcAft>
                <a:spcPts val="660"/>
              </a:spcAft>
              <a:buFont typeface="Wingdings" panose="05000000000000000000" pitchFamily="2" charset="2"/>
              <a:buChar char="§"/>
            </a:pPr>
            <a:r>
              <a:rPr lang="en-GB" sz="1050" b="1" kern="800" dirty="0">
                <a:solidFill>
                  <a:schemeClr val="accent3"/>
                </a:solidFill>
                <a:latin typeface="+mj-lt"/>
                <a:cs typeface="Arial" charset="0"/>
              </a:rPr>
              <a:t>Net Profit Impact, WACC – Performance Gap*WACC</a:t>
            </a:r>
          </a:p>
          <a:p>
            <a:pPr marL="171450" indent="-171450" defTabSz="981098">
              <a:spcBef>
                <a:spcPts val="660"/>
              </a:spcBef>
              <a:spcAft>
                <a:spcPts val="660"/>
              </a:spcAft>
              <a:buFont typeface="Wingdings" panose="05000000000000000000" pitchFamily="2" charset="2"/>
              <a:buChar char="§"/>
            </a:pPr>
            <a:r>
              <a:rPr lang="en-GB" sz="1050" b="1" kern="800" dirty="0">
                <a:solidFill>
                  <a:schemeClr val="accent3"/>
                </a:solidFill>
                <a:latin typeface="+mj-lt"/>
                <a:cs typeface="Arial" charset="0"/>
              </a:rPr>
              <a:t>Net Profit Impact, ROCE – Performance Gap*ROCE</a:t>
            </a:r>
          </a:p>
          <a:p>
            <a:pPr marL="171450" indent="-171450" defTabSz="981098">
              <a:spcBef>
                <a:spcPts val="660"/>
              </a:spcBef>
              <a:spcAft>
                <a:spcPts val="660"/>
              </a:spcAft>
              <a:buFont typeface="Wingdings" panose="05000000000000000000" pitchFamily="2" charset="2"/>
              <a:buChar char="§"/>
            </a:pPr>
            <a:r>
              <a:rPr lang="en-GB" sz="1050" b="1" kern="800" dirty="0">
                <a:solidFill>
                  <a:schemeClr val="accent3"/>
                </a:solidFill>
                <a:latin typeface="+mj-lt"/>
                <a:cs typeface="Arial" charset="0"/>
              </a:rPr>
              <a:t>Return on Capital Employed (ROCE) - EBIT/Capital Employed</a:t>
            </a:r>
          </a:p>
          <a:p>
            <a:pPr marL="171450" indent="-171450" defTabSz="981098">
              <a:spcBef>
                <a:spcPts val="660"/>
              </a:spcBef>
              <a:spcAft>
                <a:spcPts val="660"/>
              </a:spcAft>
              <a:buFont typeface="Wingdings" panose="05000000000000000000" pitchFamily="2" charset="2"/>
              <a:buChar char="§"/>
            </a:pPr>
            <a:r>
              <a:rPr lang="en-GB" sz="1050" b="1" kern="800" dirty="0">
                <a:solidFill>
                  <a:schemeClr val="accent3"/>
                </a:solidFill>
                <a:latin typeface="+mj-lt"/>
                <a:cs typeface="Arial" charset="0"/>
              </a:rPr>
              <a:t>New ROCE - EBIT /(Capital Employed – Performance Gap)</a:t>
            </a:r>
          </a:p>
        </p:txBody>
      </p:sp>
      <p:sp>
        <p:nvSpPr>
          <p:cNvPr id="5" name="Slide Title">
            <a:extLst>
              <a:ext uri="{FF2B5EF4-FFF2-40B4-BE49-F238E27FC236}">
                <a16:creationId xmlns:a16="http://schemas.microsoft.com/office/drawing/2014/main" id="{73D844F1-55ED-490A-9A98-B9DAE69BB145}"/>
              </a:ext>
            </a:extLst>
          </p:cNvPr>
          <p:cNvSpPr>
            <a:spLocks noGrp="1"/>
          </p:cNvSpPr>
          <p:nvPr>
            <p:ph type="body" sz="quarter" idx="13"/>
          </p:nvPr>
        </p:nvSpPr>
        <p:spPr>
          <a:xfrm>
            <a:off x="381000" y="1216152"/>
            <a:ext cx="9565958" cy="335280"/>
          </a:xfrm>
        </p:spPr>
        <p:txBody>
          <a:bodyPr vert="horz" wrap="square" lIns="100584" tIns="50292" rIns="100584" bIns="50292" rtlCol="0" anchor="t">
            <a:noAutofit/>
          </a:bodyPr>
          <a:lstStyle/>
          <a:p>
            <a:pPr>
              <a:spcBef>
                <a:spcPts val="660"/>
              </a:spcBef>
              <a:spcAft>
                <a:spcPts val="660"/>
              </a:spcAft>
            </a:pPr>
            <a:r>
              <a:rPr lang="en-US" sz="1050" b="0" kern="800" dirty="0">
                <a:cs typeface="Arial" charset="0"/>
              </a:rPr>
              <a:t>Following formulae have been used to assessing the working capital and deriving the benefit summary.</a:t>
            </a:r>
          </a:p>
          <a:p>
            <a:pPr algn="just" hangingPunct="0">
              <a:spcBef>
                <a:spcPct val="0"/>
              </a:spcBef>
            </a:pPr>
            <a:endParaRPr lang="en-GB" sz="1000" dirty="0">
              <a:solidFill>
                <a:srgbClr val="002060"/>
              </a:solidFill>
              <a:latin typeface="Arial"/>
            </a:endParaRPr>
          </a:p>
        </p:txBody>
      </p:sp>
    </p:spTree>
    <p:extLst>
      <p:ext uri="{BB962C8B-B14F-4D97-AF65-F5344CB8AC3E}">
        <p14:creationId xmlns:p14="http://schemas.microsoft.com/office/powerpoint/2010/main" val="1715628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87">
            <a:extLst>
              <a:ext uri="{FF2B5EF4-FFF2-40B4-BE49-F238E27FC236}">
                <a16:creationId xmlns:a16="http://schemas.microsoft.com/office/drawing/2014/main" id="{AF51B512-2264-4B82-ABBA-9FEF256D8CCE}"/>
              </a:ext>
            </a:extLst>
          </p:cNvPr>
          <p:cNvGrpSpPr/>
          <p:nvPr/>
        </p:nvGrpSpPr>
        <p:grpSpPr>
          <a:xfrm>
            <a:off x="158199" y="2222345"/>
            <a:ext cx="9499204" cy="5169055"/>
            <a:chOff x="0" y="0"/>
            <a:chExt cx="10890732" cy="5169055"/>
          </a:xfrm>
        </p:grpSpPr>
        <p:grpSp>
          <p:nvGrpSpPr>
            <p:cNvPr id="89" name="Group 88">
              <a:extLst>
                <a:ext uri="{FF2B5EF4-FFF2-40B4-BE49-F238E27FC236}">
                  <a16:creationId xmlns:a16="http://schemas.microsoft.com/office/drawing/2014/main" id="{03BFA39E-DDC9-4755-8AAB-4D4B8A2E62B3}"/>
                </a:ext>
              </a:extLst>
            </p:cNvPr>
            <p:cNvGrpSpPr/>
            <p:nvPr/>
          </p:nvGrpSpPr>
          <p:grpSpPr>
            <a:xfrm>
              <a:off x="0" y="0"/>
              <a:ext cx="10890732" cy="5169055"/>
              <a:chOff x="0" y="0"/>
              <a:chExt cx="8612632" cy="4772740"/>
            </a:xfrm>
          </p:grpSpPr>
          <p:grpSp>
            <p:nvGrpSpPr>
              <p:cNvPr id="100" name="Group 99">
                <a:extLst>
                  <a:ext uri="{FF2B5EF4-FFF2-40B4-BE49-F238E27FC236}">
                    <a16:creationId xmlns:a16="http://schemas.microsoft.com/office/drawing/2014/main" id="{7F8203FC-1E54-43AC-B679-671A76D54896}"/>
                  </a:ext>
                </a:extLst>
              </p:cNvPr>
              <p:cNvGrpSpPr/>
              <p:nvPr/>
            </p:nvGrpSpPr>
            <p:grpSpPr>
              <a:xfrm>
                <a:off x="0" y="0"/>
                <a:ext cx="8612632" cy="4772740"/>
                <a:chOff x="0" y="0"/>
                <a:chExt cx="8612632" cy="4772740"/>
              </a:xfrm>
            </p:grpSpPr>
            <p:grpSp>
              <p:nvGrpSpPr>
                <p:cNvPr id="102" name="Group 101">
                  <a:extLst>
                    <a:ext uri="{FF2B5EF4-FFF2-40B4-BE49-F238E27FC236}">
                      <a16:creationId xmlns:a16="http://schemas.microsoft.com/office/drawing/2014/main" id="{3C8D1293-1545-4A27-89C1-935D172FFE12}"/>
                    </a:ext>
                  </a:extLst>
                </p:cNvPr>
                <p:cNvGrpSpPr/>
                <p:nvPr/>
              </p:nvGrpSpPr>
              <p:grpSpPr>
                <a:xfrm>
                  <a:off x="0" y="0"/>
                  <a:ext cx="8612632" cy="4772740"/>
                  <a:chOff x="0" y="0"/>
                  <a:chExt cx="8610599" cy="4894840"/>
                </a:xfrm>
              </p:grpSpPr>
              <p:grpSp>
                <p:nvGrpSpPr>
                  <p:cNvPr id="106" name="Group 105">
                    <a:extLst>
                      <a:ext uri="{FF2B5EF4-FFF2-40B4-BE49-F238E27FC236}">
                        <a16:creationId xmlns:a16="http://schemas.microsoft.com/office/drawing/2014/main" id="{C81102D2-8D41-417E-8FDC-E6B2E644E102}"/>
                      </a:ext>
                    </a:extLst>
                  </p:cNvPr>
                  <p:cNvGrpSpPr/>
                  <p:nvPr/>
                </p:nvGrpSpPr>
                <p:grpSpPr>
                  <a:xfrm>
                    <a:off x="0" y="0"/>
                    <a:ext cx="8610599" cy="4894840"/>
                    <a:chOff x="0" y="0"/>
                    <a:chExt cx="11996942" cy="5849705"/>
                  </a:xfrm>
                </p:grpSpPr>
                <p:graphicFrame>
                  <p:nvGraphicFramePr>
                    <p:cNvPr id="139" name="Chart 138">
                      <a:extLst>
                        <a:ext uri="{FF2B5EF4-FFF2-40B4-BE49-F238E27FC236}">
                          <a16:creationId xmlns:a16="http://schemas.microsoft.com/office/drawing/2014/main" id="{20ECF256-A284-418F-A92F-275022BF5260}"/>
                        </a:ext>
                      </a:extLst>
                    </p:cNvPr>
                    <p:cNvGraphicFramePr>
                      <a:graphicFrameLocks/>
                    </p:cNvGraphicFramePr>
                    <p:nvPr/>
                  </p:nvGraphicFramePr>
                  <p:xfrm>
                    <a:off x="0" y="0"/>
                    <a:ext cx="11996942" cy="5849705"/>
                  </p:xfrm>
                  <a:graphic>
                    <a:graphicData uri="http://schemas.openxmlformats.org/drawingml/2006/chart">
                      <c:chart xmlns:c="http://schemas.openxmlformats.org/drawingml/2006/chart" xmlns:r="http://schemas.openxmlformats.org/officeDocument/2006/relationships" r:id="rId4"/>
                    </a:graphicData>
                  </a:graphic>
                </p:graphicFrame>
                <p:sp>
                  <p:nvSpPr>
                    <p:cNvPr id="140" name="TextBox 3">
                      <a:extLst>
                        <a:ext uri="{FF2B5EF4-FFF2-40B4-BE49-F238E27FC236}">
                          <a16:creationId xmlns:a16="http://schemas.microsoft.com/office/drawing/2014/main" id="{4E1511D7-7B2C-485F-9581-370E96CE02D0}"/>
                        </a:ext>
                      </a:extLst>
                    </p:cNvPr>
                    <p:cNvSpPr txBox="1"/>
                    <p:nvPr/>
                  </p:nvSpPr>
                  <p:spPr>
                    <a:xfrm>
                      <a:off x="413343" y="1529837"/>
                      <a:ext cx="1200928" cy="392808"/>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ctr" anchorCtr="0">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a:r>
                        <a:rPr lang="en-US" sz="1000" b="1" dirty="0">
                          <a:solidFill>
                            <a:srgbClr val="737373"/>
                          </a:solidFill>
                        </a:rPr>
                        <a:t>161</a:t>
                      </a:r>
                    </a:p>
                  </p:txBody>
                </p:sp>
                <p:sp>
                  <p:nvSpPr>
                    <p:cNvPr id="141" name="TextBox 4">
                      <a:extLst>
                        <a:ext uri="{FF2B5EF4-FFF2-40B4-BE49-F238E27FC236}">
                          <a16:creationId xmlns:a16="http://schemas.microsoft.com/office/drawing/2014/main" id="{EFF94337-3989-43B4-87ED-B7DC0EE06F25}"/>
                        </a:ext>
                      </a:extLst>
                    </p:cNvPr>
                    <p:cNvSpPr txBox="1"/>
                    <p:nvPr/>
                  </p:nvSpPr>
                  <p:spPr>
                    <a:xfrm>
                      <a:off x="477011" y="2711862"/>
                      <a:ext cx="1094695" cy="314399"/>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ctr" anchorCtr="0">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a:r>
                        <a:rPr lang="en-US" sz="1000" b="1" dirty="0">
                          <a:solidFill>
                            <a:srgbClr val="737373"/>
                          </a:solidFill>
                        </a:rPr>
                        <a:t>101</a:t>
                      </a:r>
                    </a:p>
                  </p:txBody>
                </p:sp>
                <p:sp>
                  <p:nvSpPr>
                    <p:cNvPr id="142" name="TextBox 5">
                      <a:extLst>
                        <a:ext uri="{FF2B5EF4-FFF2-40B4-BE49-F238E27FC236}">
                          <a16:creationId xmlns:a16="http://schemas.microsoft.com/office/drawing/2014/main" id="{50E1952F-6899-407B-8F88-E08B6C8311FF}"/>
                        </a:ext>
                      </a:extLst>
                    </p:cNvPr>
                    <p:cNvSpPr txBox="1"/>
                    <p:nvPr/>
                  </p:nvSpPr>
                  <p:spPr>
                    <a:xfrm>
                      <a:off x="728174" y="2154909"/>
                      <a:ext cx="597140" cy="352978"/>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ctr" anchorCtr="0">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a:r>
                        <a:rPr lang="en-US" sz="1000" b="1" dirty="0">
                          <a:solidFill>
                            <a:srgbClr val="737373"/>
                          </a:solidFill>
                        </a:rPr>
                        <a:t>124</a:t>
                      </a:r>
                    </a:p>
                  </p:txBody>
                </p:sp>
              </p:grpSp>
              <p:grpSp>
                <p:nvGrpSpPr>
                  <p:cNvPr id="107" name="Group 106">
                    <a:extLst>
                      <a:ext uri="{FF2B5EF4-FFF2-40B4-BE49-F238E27FC236}">
                        <a16:creationId xmlns:a16="http://schemas.microsoft.com/office/drawing/2014/main" id="{19DD6584-9717-490F-B1E8-92CE2720F804}"/>
                      </a:ext>
                    </a:extLst>
                  </p:cNvPr>
                  <p:cNvGrpSpPr/>
                  <p:nvPr/>
                </p:nvGrpSpPr>
                <p:grpSpPr>
                  <a:xfrm>
                    <a:off x="872787" y="816648"/>
                    <a:ext cx="5454713" cy="2864654"/>
                    <a:chOff x="872787" y="816647"/>
                    <a:chExt cx="5604130" cy="2714898"/>
                  </a:xfrm>
                </p:grpSpPr>
                <p:sp>
                  <p:nvSpPr>
                    <p:cNvPr id="108" name="TextBox 110">
                      <a:extLst>
                        <a:ext uri="{FF2B5EF4-FFF2-40B4-BE49-F238E27FC236}">
                          <a16:creationId xmlns:a16="http://schemas.microsoft.com/office/drawing/2014/main" id="{1279BE4E-11FB-46E9-B450-D76197EB3921}"/>
                        </a:ext>
                      </a:extLst>
                    </p:cNvPr>
                    <p:cNvSpPr txBox="1"/>
                    <p:nvPr/>
                  </p:nvSpPr>
                  <p:spPr>
                    <a:xfrm>
                      <a:off x="872787" y="816647"/>
                      <a:ext cx="889357" cy="31250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ctr" anchorCtr="0">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a:r>
                        <a:rPr lang="en-US" sz="1000" b="1" dirty="0">
                          <a:solidFill>
                            <a:srgbClr val="737373"/>
                          </a:solidFill>
                        </a:rPr>
                        <a:t>196</a:t>
                      </a:r>
                    </a:p>
                  </p:txBody>
                </p:sp>
                <p:sp>
                  <p:nvSpPr>
                    <p:cNvPr id="109" name="TextBox 111">
                      <a:extLst>
                        <a:ext uri="{FF2B5EF4-FFF2-40B4-BE49-F238E27FC236}">
                          <a16:creationId xmlns:a16="http://schemas.microsoft.com/office/drawing/2014/main" id="{11F60B5A-661D-4E48-B525-42141733C48B}"/>
                        </a:ext>
                      </a:extLst>
                    </p:cNvPr>
                    <p:cNvSpPr txBox="1"/>
                    <p:nvPr/>
                  </p:nvSpPr>
                  <p:spPr>
                    <a:xfrm>
                      <a:off x="884667" y="1984002"/>
                      <a:ext cx="865066" cy="280816"/>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ctr" anchorCtr="0">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a:r>
                        <a:rPr lang="en-US" sz="1000" b="1" dirty="0">
                          <a:solidFill>
                            <a:srgbClr val="737373"/>
                          </a:solidFill>
                        </a:rPr>
                        <a:t>107</a:t>
                      </a:r>
                    </a:p>
                  </p:txBody>
                </p:sp>
                <p:sp>
                  <p:nvSpPr>
                    <p:cNvPr id="110" name="TextBox 112">
                      <a:extLst>
                        <a:ext uri="{FF2B5EF4-FFF2-40B4-BE49-F238E27FC236}">
                          <a16:creationId xmlns:a16="http://schemas.microsoft.com/office/drawing/2014/main" id="{B0D73CD4-9696-47E4-88A6-AB9E29BA9395}"/>
                        </a:ext>
                      </a:extLst>
                    </p:cNvPr>
                    <p:cNvSpPr txBox="1"/>
                    <p:nvPr/>
                  </p:nvSpPr>
                  <p:spPr>
                    <a:xfrm>
                      <a:off x="895850" y="2621389"/>
                      <a:ext cx="810686" cy="250124"/>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ctr" anchorCtr="0">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a:r>
                        <a:rPr lang="en-US" sz="1000" b="1" dirty="0">
                          <a:solidFill>
                            <a:srgbClr val="737373"/>
                          </a:solidFill>
                        </a:rPr>
                        <a:t>68</a:t>
                      </a:r>
                    </a:p>
                  </p:txBody>
                </p:sp>
                <p:sp>
                  <p:nvSpPr>
                    <p:cNvPr id="119" name="TextBox 116">
                      <a:extLst>
                        <a:ext uri="{FF2B5EF4-FFF2-40B4-BE49-F238E27FC236}">
                          <a16:creationId xmlns:a16="http://schemas.microsoft.com/office/drawing/2014/main" id="{565A3D88-CA3C-4050-8CEB-BAC15D5A9A02}"/>
                        </a:ext>
                      </a:extLst>
                    </p:cNvPr>
                    <p:cNvSpPr txBox="1"/>
                    <p:nvPr/>
                  </p:nvSpPr>
                  <p:spPr>
                    <a:xfrm>
                      <a:off x="5581614" y="2058074"/>
                      <a:ext cx="889357" cy="31250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ctr" anchorCtr="0">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a:r>
                        <a:rPr lang="en-US" sz="1000" b="1" dirty="0">
                          <a:solidFill>
                            <a:srgbClr val="737373"/>
                          </a:solidFill>
                        </a:rPr>
                        <a:t>97</a:t>
                      </a:r>
                    </a:p>
                  </p:txBody>
                </p:sp>
                <p:sp>
                  <p:nvSpPr>
                    <p:cNvPr id="120" name="TextBox 117">
                      <a:extLst>
                        <a:ext uri="{FF2B5EF4-FFF2-40B4-BE49-F238E27FC236}">
                          <a16:creationId xmlns:a16="http://schemas.microsoft.com/office/drawing/2014/main" id="{8520B887-BC9F-46AE-9FC3-D4FC60C8700E}"/>
                        </a:ext>
                      </a:extLst>
                    </p:cNvPr>
                    <p:cNvSpPr txBox="1"/>
                    <p:nvPr/>
                  </p:nvSpPr>
                  <p:spPr>
                    <a:xfrm>
                      <a:off x="5587560" y="2903998"/>
                      <a:ext cx="889357" cy="31250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ctr" anchorCtr="0">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a:r>
                        <a:rPr lang="en-US" sz="1000" b="1" dirty="0">
                          <a:solidFill>
                            <a:srgbClr val="737373"/>
                          </a:solidFill>
                        </a:rPr>
                        <a:t>29</a:t>
                      </a:r>
                    </a:p>
                  </p:txBody>
                </p:sp>
                <p:sp>
                  <p:nvSpPr>
                    <p:cNvPr id="121" name="TextBox 118">
                      <a:extLst>
                        <a:ext uri="{FF2B5EF4-FFF2-40B4-BE49-F238E27FC236}">
                          <a16:creationId xmlns:a16="http://schemas.microsoft.com/office/drawing/2014/main" id="{730EF787-544D-487D-B0F3-2DFCE5421940}"/>
                        </a:ext>
                      </a:extLst>
                    </p:cNvPr>
                    <p:cNvSpPr txBox="1"/>
                    <p:nvPr/>
                  </p:nvSpPr>
                  <p:spPr>
                    <a:xfrm>
                      <a:off x="5383499" y="3219042"/>
                      <a:ext cx="889357" cy="31250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ctr" anchorCtr="0">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a:r>
                        <a:rPr lang="en-US" sz="1000" b="1" dirty="0">
                          <a:solidFill>
                            <a:srgbClr val="737373"/>
                          </a:solidFill>
                        </a:rPr>
                        <a:t>4</a:t>
                      </a:r>
                    </a:p>
                  </p:txBody>
                </p:sp>
                <p:sp>
                  <p:nvSpPr>
                    <p:cNvPr id="122" name="TextBox 119">
                      <a:extLst>
                        <a:ext uri="{FF2B5EF4-FFF2-40B4-BE49-F238E27FC236}">
                          <a16:creationId xmlns:a16="http://schemas.microsoft.com/office/drawing/2014/main" id="{86F50C4A-13A1-4E3B-9E4D-92C0622AD73A}"/>
                        </a:ext>
                      </a:extLst>
                    </p:cNvPr>
                    <p:cNvSpPr txBox="1"/>
                    <p:nvPr/>
                  </p:nvSpPr>
                  <p:spPr>
                    <a:xfrm>
                      <a:off x="1448356" y="1978383"/>
                      <a:ext cx="889357" cy="31250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ctr" anchorCtr="0">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a:r>
                        <a:rPr lang="en-US" sz="1000" b="1" dirty="0">
                          <a:solidFill>
                            <a:srgbClr val="737373"/>
                          </a:solidFill>
                        </a:rPr>
                        <a:t>105</a:t>
                      </a:r>
                    </a:p>
                  </p:txBody>
                </p:sp>
                <p:sp>
                  <p:nvSpPr>
                    <p:cNvPr id="123" name="TextBox 120">
                      <a:extLst>
                        <a:ext uri="{FF2B5EF4-FFF2-40B4-BE49-F238E27FC236}">
                          <a16:creationId xmlns:a16="http://schemas.microsoft.com/office/drawing/2014/main" id="{82E4DD4E-0A80-4A21-9B7C-DB3E9C57C236}"/>
                        </a:ext>
                      </a:extLst>
                    </p:cNvPr>
                    <p:cNvSpPr txBox="1"/>
                    <p:nvPr/>
                  </p:nvSpPr>
                  <p:spPr>
                    <a:xfrm>
                      <a:off x="1466277" y="1650316"/>
                      <a:ext cx="889357" cy="31250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ctr" anchorCtr="0">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a:r>
                        <a:rPr lang="en-US" sz="1000" b="1" dirty="0">
                          <a:solidFill>
                            <a:srgbClr val="737373"/>
                          </a:solidFill>
                        </a:rPr>
                        <a:t>130</a:t>
                      </a:r>
                    </a:p>
                  </p:txBody>
                </p:sp>
                <p:sp>
                  <p:nvSpPr>
                    <p:cNvPr id="124" name="TextBox 121">
                      <a:extLst>
                        <a:ext uri="{FF2B5EF4-FFF2-40B4-BE49-F238E27FC236}">
                          <a16:creationId xmlns:a16="http://schemas.microsoft.com/office/drawing/2014/main" id="{9AC72B3D-FDD4-414A-98E7-F90F3B20CD25}"/>
                        </a:ext>
                      </a:extLst>
                    </p:cNvPr>
                    <p:cNvSpPr txBox="1"/>
                    <p:nvPr/>
                  </p:nvSpPr>
                  <p:spPr>
                    <a:xfrm>
                      <a:off x="1461260" y="2657065"/>
                      <a:ext cx="889357" cy="31250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ctr" anchorCtr="0">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a:r>
                        <a:rPr lang="en-US" sz="1000" b="1" dirty="0">
                          <a:solidFill>
                            <a:srgbClr val="737373"/>
                          </a:solidFill>
                        </a:rPr>
                        <a:t>61</a:t>
                      </a:r>
                    </a:p>
                  </p:txBody>
                </p:sp>
                <p:sp>
                  <p:nvSpPr>
                    <p:cNvPr id="125" name="TextBox 122">
                      <a:extLst>
                        <a:ext uri="{FF2B5EF4-FFF2-40B4-BE49-F238E27FC236}">
                          <a16:creationId xmlns:a16="http://schemas.microsoft.com/office/drawing/2014/main" id="{95E29D5E-3B07-46C4-A5EA-544EF825ACEF}"/>
                        </a:ext>
                      </a:extLst>
                    </p:cNvPr>
                    <p:cNvSpPr txBox="1"/>
                    <p:nvPr/>
                  </p:nvSpPr>
                  <p:spPr>
                    <a:xfrm>
                      <a:off x="2062079" y="1835214"/>
                      <a:ext cx="889357" cy="31250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ctr" anchorCtr="0">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a:r>
                        <a:rPr lang="en-US" sz="1000" b="1" dirty="0">
                          <a:solidFill>
                            <a:srgbClr val="737373"/>
                          </a:solidFill>
                        </a:rPr>
                        <a:t>117</a:t>
                      </a:r>
                    </a:p>
                  </p:txBody>
                </p:sp>
                <p:sp>
                  <p:nvSpPr>
                    <p:cNvPr id="126" name="TextBox 123">
                      <a:extLst>
                        <a:ext uri="{FF2B5EF4-FFF2-40B4-BE49-F238E27FC236}">
                          <a16:creationId xmlns:a16="http://schemas.microsoft.com/office/drawing/2014/main" id="{4836076B-8B26-488B-8A8E-B6D79A453A39}"/>
                        </a:ext>
                      </a:extLst>
                    </p:cNvPr>
                    <p:cNvSpPr txBox="1"/>
                    <p:nvPr/>
                  </p:nvSpPr>
                  <p:spPr>
                    <a:xfrm>
                      <a:off x="2041816" y="2332616"/>
                      <a:ext cx="889357" cy="31250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ctr" anchorCtr="0">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a:r>
                        <a:rPr lang="en-US" sz="1000" b="1" dirty="0">
                          <a:solidFill>
                            <a:srgbClr val="737373"/>
                          </a:solidFill>
                        </a:rPr>
                        <a:t>76</a:t>
                      </a:r>
                    </a:p>
                  </p:txBody>
                </p:sp>
                <p:sp>
                  <p:nvSpPr>
                    <p:cNvPr id="127" name="TextBox 124">
                      <a:extLst>
                        <a:ext uri="{FF2B5EF4-FFF2-40B4-BE49-F238E27FC236}">
                          <a16:creationId xmlns:a16="http://schemas.microsoft.com/office/drawing/2014/main" id="{48594D6E-96AC-46B0-A04A-FEB3CF784A31}"/>
                        </a:ext>
                      </a:extLst>
                    </p:cNvPr>
                    <p:cNvSpPr txBox="1"/>
                    <p:nvPr/>
                  </p:nvSpPr>
                  <p:spPr>
                    <a:xfrm>
                      <a:off x="2045035" y="2913715"/>
                      <a:ext cx="889357" cy="31250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ctr" anchorCtr="0">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a:r>
                        <a:rPr lang="en-US" sz="1000" b="1" dirty="0">
                          <a:solidFill>
                            <a:srgbClr val="737373"/>
                          </a:solidFill>
                        </a:rPr>
                        <a:t>41</a:t>
                      </a:r>
                    </a:p>
                  </p:txBody>
                </p:sp>
                <p:sp>
                  <p:nvSpPr>
                    <p:cNvPr id="128" name="TextBox 126">
                      <a:extLst>
                        <a:ext uri="{FF2B5EF4-FFF2-40B4-BE49-F238E27FC236}">
                          <a16:creationId xmlns:a16="http://schemas.microsoft.com/office/drawing/2014/main" id="{0C7B00C1-7F32-45B5-9D17-725626FD2F8F}"/>
                        </a:ext>
                      </a:extLst>
                    </p:cNvPr>
                    <p:cNvSpPr txBox="1"/>
                    <p:nvPr/>
                  </p:nvSpPr>
                  <p:spPr>
                    <a:xfrm>
                      <a:off x="2630151" y="2383416"/>
                      <a:ext cx="889357" cy="31250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ctr" anchorCtr="0">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a:r>
                        <a:rPr lang="en-US" sz="1000" b="1" dirty="0">
                          <a:solidFill>
                            <a:srgbClr val="737373"/>
                          </a:solidFill>
                        </a:rPr>
                        <a:t>71</a:t>
                      </a:r>
                    </a:p>
                  </p:txBody>
                </p:sp>
                <p:sp>
                  <p:nvSpPr>
                    <p:cNvPr id="129" name="TextBox 127">
                      <a:extLst>
                        <a:ext uri="{FF2B5EF4-FFF2-40B4-BE49-F238E27FC236}">
                          <a16:creationId xmlns:a16="http://schemas.microsoft.com/office/drawing/2014/main" id="{E89BD1A1-6CDC-4B39-A21F-8A72F01A0675}"/>
                        </a:ext>
                      </a:extLst>
                    </p:cNvPr>
                    <p:cNvSpPr txBox="1"/>
                    <p:nvPr/>
                  </p:nvSpPr>
                  <p:spPr>
                    <a:xfrm>
                      <a:off x="2640780" y="2855569"/>
                      <a:ext cx="889357" cy="31250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ctr" anchorCtr="0">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a:r>
                        <a:rPr lang="en-US" sz="1000" b="1" dirty="0">
                          <a:solidFill>
                            <a:srgbClr val="737373"/>
                          </a:solidFill>
                        </a:rPr>
                        <a:t>45</a:t>
                      </a:r>
                    </a:p>
                  </p:txBody>
                </p:sp>
                <p:sp>
                  <p:nvSpPr>
                    <p:cNvPr id="130" name="TextBox 128">
                      <a:extLst>
                        <a:ext uri="{FF2B5EF4-FFF2-40B4-BE49-F238E27FC236}">
                          <a16:creationId xmlns:a16="http://schemas.microsoft.com/office/drawing/2014/main" id="{A153405F-F444-4FE7-A903-7CA557F8DA49}"/>
                        </a:ext>
                      </a:extLst>
                    </p:cNvPr>
                    <p:cNvSpPr txBox="1"/>
                    <p:nvPr/>
                  </p:nvSpPr>
                  <p:spPr>
                    <a:xfrm>
                      <a:off x="3226547" y="2491040"/>
                      <a:ext cx="889357" cy="31250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ctr" anchorCtr="0">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a:r>
                        <a:rPr lang="en-US" sz="1000" b="1" dirty="0">
                          <a:solidFill>
                            <a:srgbClr val="737373"/>
                          </a:solidFill>
                        </a:rPr>
                        <a:t>65</a:t>
                      </a:r>
                    </a:p>
                  </p:txBody>
                </p:sp>
                <p:sp>
                  <p:nvSpPr>
                    <p:cNvPr id="131" name="TextBox 129">
                      <a:extLst>
                        <a:ext uri="{FF2B5EF4-FFF2-40B4-BE49-F238E27FC236}">
                          <a16:creationId xmlns:a16="http://schemas.microsoft.com/office/drawing/2014/main" id="{90A1DD06-6571-4B02-9F32-C5020B9A8CE9}"/>
                        </a:ext>
                      </a:extLst>
                    </p:cNvPr>
                    <p:cNvSpPr txBox="1"/>
                    <p:nvPr/>
                  </p:nvSpPr>
                  <p:spPr>
                    <a:xfrm>
                      <a:off x="3219993" y="2180379"/>
                      <a:ext cx="889357" cy="31250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ctr" anchorCtr="0">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a:r>
                        <a:rPr lang="en-US" sz="1000" b="1" dirty="0">
                          <a:solidFill>
                            <a:srgbClr val="737373"/>
                          </a:solidFill>
                        </a:rPr>
                        <a:t>87</a:t>
                      </a:r>
                    </a:p>
                  </p:txBody>
                </p:sp>
                <p:sp>
                  <p:nvSpPr>
                    <p:cNvPr id="132" name="TextBox 130">
                      <a:extLst>
                        <a:ext uri="{FF2B5EF4-FFF2-40B4-BE49-F238E27FC236}">
                          <a16:creationId xmlns:a16="http://schemas.microsoft.com/office/drawing/2014/main" id="{34E38EE6-578E-4B4F-AFE7-8829FECD0FE7}"/>
                        </a:ext>
                      </a:extLst>
                    </p:cNvPr>
                    <p:cNvSpPr txBox="1"/>
                    <p:nvPr/>
                  </p:nvSpPr>
                  <p:spPr>
                    <a:xfrm>
                      <a:off x="3223363" y="3022676"/>
                      <a:ext cx="889357" cy="31250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ctr" anchorCtr="0">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a:r>
                        <a:rPr lang="en-US" sz="1000" b="1" dirty="0">
                          <a:solidFill>
                            <a:srgbClr val="737373"/>
                          </a:solidFill>
                        </a:rPr>
                        <a:t>31</a:t>
                      </a:r>
                    </a:p>
                  </p:txBody>
                </p:sp>
                <p:sp>
                  <p:nvSpPr>
                    <p:cNvPr id="133" name="TextBox 131">
                      <a:extLst>
                        <a:ext uri="{FF2B5EF4-FFF2-40B4-BE49-F238E27FC236}">
                          <a16:creationId xmlns:a16="http://schemas.microsoft.com/office/drawing/2014/main" id="{A76CE551-3786-4852-BAC9-2D82A5FD1176}"/>
                        </a:ext>
                      </a:extLst>
                    </p:cNvPr>
                    <p:cNvSpPr txBox="1"/>
                    <p:nvPr/>
                  </p:nvSpPr>
                  <p:spPr>
                    <a:xfrm>
                      <a:off x="3820985" y="1490743"/>
                      <a:ext cx="889357" cy="31250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ctr" anchorCtr="0">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a:r>
                        <a:rPr lang="en-US" sz="1000" b="1" dirty="0">
                          <a:solidFill>
                            <a:srgbClr val="737373"/>
                          </a:solidFill>
                        </a:rPr>
                        <a:t>142</a:t>
                      </a:r>
                    </a:p>
                  </p:txBody>
                </p:sp>
                <p:sp>
                  <p:nvSpPr>
                    <p:cNvPr id="134" name="TextBox 132">
                      <a:extLst>
                        <a:ext uri="{FF2B5EF4-FFF2-40B4-BE49-F238E27FC236}">
                          <a16:creationId xmlns:a16="http://schemas.microsoft.com/office/drawing/2014/main" id="{AFB99D5B-74B2-4160-B4FA-2735803FD131}"/>
                        </a:ext>
                      </a:extLst>
                    </p:cNvPr>
                    <p:cNvSpPr txBox="1"/>
                    <p:nvPr/>
                  </p:nvSpPr>
                  <p:spPr>
                    <a:xfrm>
                      <a:off x="3828794" y="2545812"/>
                      <a:ext cx="889357" cy="31250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ctr" anchorCtr="0">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a:r>
                        <a:rPr lang="en-US" sz="1000" b="1" dirty="0">
                          <a:solidFill>
                            <a:srgbClr val="737373"/>
                          </a:solidFill>
                        </a:rPr>
                        <a:t>61</a:t>
                      </a:r>
                    </a:p>
                  </p:txBody>
                </p:sp>
                <p:sp>
                  <p:nvSpPr>
                    <p:cNvPr id="135" name="TextBox 133">
                      <a:extLst>
                        <a:ext uri="{FF2B5EF4-FFF2-40B4-BE49-F238E27FC236}">
                          <a16:creationId xmlns:a16="http://schemas.microsoft.com/office/drawing/2014/main" id="{B138D5C4-D017-40B0-907A-7B06472A7574}"/>
                        </a:ext>
                      </a:extLst>
                    </p:cNvPr>
                    <p:cNvSpPr txBox="1"/>
                    <p:nvPr/>
                  </p:nvSpPr>
                  <p:spPr>
                    <a:xfrm>
                      <a:off x="3589850" y="3219042"/>
                      <a:ext cx="889357" cy="31250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ctr" anchorCtr="0">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a:r>
                        <a:rPr lang="en-US" sz="1000" b="1" dirty="0">
                          <a:solidFill>
                            <a:srgbClr val="737373"/>
                          </a:solidFill>
                        </a:rPr>
                        <a:t>2</a:t>
                      </a:r>
                    </a:p>
                  </p:txBody>
                </p:sp>
                <p:sp>
                  <p:nvSpPr>
                    <p:cNvPr id="136" name="TextBox 134">
                      <a:extLst>
                        <a:ext uri="{FF2B5EF4-FFF2-40B4-BE49-F238E27FC236}">
                          <a16:creationId xmlns:a16="http://schemas.microsoft.com/office/drawing/2014/main" id="{DC0CD3C5-B8CA-4FCC-9517-85B0E4C1BC66}"/>
                        </a:ext>
                      </a:extLst>
                    </p:cNvPr>
                    <p:cNvSpPr txBox="1"/>
                    <p:nvPr/>
                  </p:nvSpPr>
                  <p:spPr>
                    <a:xfrm>
                      <a:off x="4419043" y="2029558"/>
                      <a:ext cx="889357" cy="31250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ctr" anchorCtr="0">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a:r>
                        <a:rPr lang="en-US" sz="1000" b="1" dirty="0">
                          <a:solidFill>
                            <a:srgbClr val="737373"/>
                          </a:solidFill>
                        </a:rPr>
                        <a:t>98</a:t>
                      </a:r>
                    </a:p>
                  </p:txBody>
                </p:sp>
                <p:sp>
                  <p:nvSpPr>
                    <p:cNvPr id="137" name="TextBox 135">
                      <a:extLst>
                        <a:ext uri="{FF2B5EF4-FFF2-40B4-BE49-F238E27FC236}">
                          <a16:creationId xmlns:a16="http://schemas.microsoft.com/office/drawing/2014/main" id="{716C3666-50B1-4EF0-BADC-BA8D6EA2EA3D}"/>
                        </a:ext>
                      </a:extLst>
                    </p:cNvPr>
                    <p:cNvSpPr txBox="1"/>
                    <p:nvPr/>
                  </p:nvSpPr>
                  <p:spPr>
                    <a:xfrm>
                      <a:off x="4404163" y="2663020"/>
                      <a:ext cx="889357" cy="31250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ctr" anchorCtr="0">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a:r>
                        <a:rPr lang="en-US" sz="1000" b="1" dirty="0">
                          <a:solidFill>
                            <a:srgbClr val="737373"/>
                          </a:solidFill>
                        </a:rPr>
                        <a:t>51</a:t>
                      </a:r>
                    </a:p>
                  </p:txBody>
                </p:sp>
                <p:sp>
                  <p:nvSpPr>
                    <p:cNvPr id="138" name="TextBox 136">
                      <a:extLst>
                        <a:ext uri="{FF2B5EF4-FFF2-40B4-BE49-F238E27FC236}">
                          <a16:creationId xmlns:a16="http://schemas.microsoft.com/office/drawing/2014/main" id="{70AA977D-1091-4AF0-8235-CA3E9565D3A6}"/>
                        </a:ext>
                      </a:extLst>
                    </p:cNvPr>
                    <p:cNvSpPr txBox="1"/>
                    <p:nvPr/>
                  </p:nvSpPr>
                  <p:spPr>
                    <a:xfrm>
                      <a:off x="4408919" y="3211478"/>
                      <a:ext cx="889357" cy="31250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ctr" anchorCtr="0">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a:r>
                        <a:rPr lang="en-US" sz="1000" b="1" dirty="0">
                          <a:solidFill>
                            <a:srgbClr val="737373"/>
                          </a:solidFill>
                        </a:rPr>
                        <a:t>16</a:t>
                      </a:r>
                    </a:p>
                  </p:txBody>
                </p:sp>
              </p:grpSp>
            </p:grpSp>
            <p:sp>
              <p:nvSpPr>
                <p:cNvPr id="103" name="TextBox 138">
                  <a:extLst>
                    <a:ext uri="{FF2B5EF4-FFF2-40B4-BE49-F238E27FC236}">
                      <a16:creationId xmlns:a16="http://schemas.microsoft.com/office/drawing/2014/main" id="{C37B18BF-A1C5-4282-A23C-BE563E5BF748}"/>
                    </a:ext>
                  </a:extLst>
                </p:cNvPr>
                <p:cNvSpPr txBox="1"/>
                <p:nvPr/>
              </p:nvSpPr>
              <p:spPr>
                <a:xfrm>
                  <a:off x="4906735" y="2384491"/>
                  <a:ext cx="856221" cy="32328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ctr" anchorCtr="0">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a:r>
                    <a:rPr lang="en-US" sz="1000" b="1" dirty="0">
                      <a:solidFill>
                        <a:srgbClr val="737373"/>
                      </a:solidFill>
                    </a:rPr>
                    <a:t>73</a:t>
                  </a:r>
                </a:p>
              </p:txBody>
            </p:sp>
            <p:sp>
              <p:nvSpPr>
                <p:cNvPr id="104" name="TextBox 139">
                  <a:extLst>
                    <a:ext uri="{FF2B5EF4-FFF2-40B4-BE49-F238E27FC236}">
                      <a16:creationId xmlns:a16="http://schemas.microsoft.com/office/drawing/2014/main" id="{60718CF3-0EC8-4D4F-A8D9-2A9691A2FEAC}"/>
                    </a:ext>
                  </a:extLst>
                </p:cNvPr>
                <p:cNvSpPr txBox="1"/>
                <p:nvPr/>
              </p:nvSpPr>
              <p:spPr>
                <a:xfrm>
                  <a:off x="4901947" y="2770586"/>
                  <a:ext cx="856221" cy="313995"/>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ctr" anchorCtr="0">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a:r>
                    <a:rPr lang="en-US" sz="1000" b="1" dirty="0">
                      <a:solidFill>
                        <a:srgbClr val="737373"/>
                      </a:solidFill>
                    </a:rPr>
                    <a:t>45</a:t>
                  </a:r>
                </a:p>
              </p:txBody>
            </p:sp>
            <p:sp>
              <p:nvSpPr>
                <p:cNvPr id="105" name="TextBox 140">
                  <a:extLst>
                    <a:ext uri="{FF2B5EF4-FFF2-40B4-BE49-F238E27FC236}">
                      <a16:creationId xmlns:a16="http://schemas.microsoft.com/office/drawing/2014/main" id="{E64A1A7E-4B77-431E-8543-B858C656AF5B}"/>
                    </a:ext>
                  </a:extLst>
                </p:cNvPr>
                <p:cNvSpPr txBox="1"/>
                <p:nvPr/>
              </p:nvSpPr>
              <p:spPr>
                <a:xfrm>
                  <a:off x="4699079" y="3310666"/>
                  <a:ext cx="856221" cy="32328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ctr" anchorCtr="0">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a:r>
                    <a:rPr lang="en-US" sz="1000" b="1" dirty="0">
                      <a:solidFill>
                        <a:srgbClr val="737373"/>
                      </a:solidFill>
                    </a:rPr>
                    <a:t>0</a:t>
                  </a:r>
                </a:p>
              </p:txBody>
            </p:sp>
          </p:grpSp>
          <p:sp>
            <p:nvSpPr>
              <p:cNvPr id="101" name="TextBox 39">
                <a:extLst>
                  <a:ext uri="{FF2B5EF4-FFF2-40B4-BE49-F238E27FC236}">
                    <a16:creationId xmlns:a16="http://schemas.microsoft.com/office/drawing/2014/main" id="{53790CA6-44FB-442A-B914-DF128E4C7742}"/>
                  </a:ext>
                </a:extLst>
              </p:cNvPr>
              <p:cNvSpPr txBox="1"/>
              <p:nvPr/>
            </p:nvSpPr>
            <p:spPr>
              <a:xfrm>
                <a:off x="2593095" y="2027697"/>
                <a:ext cx="867386" cy="320448"/>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ctr" anchorCtr="0">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a:r>
                  <a:rPr lang="en-US" sz="1000" b="1" dirty="0">
                    <a:solidFill>
                      <a:srgbClr val="737373"/>
                    </a:solidFill>
                  </a:rPr>
                  <a:t>99</a:t>
                </a:r>
              </a:p>
            </p:txBody>
          </p:sp>
        </p:grpSp>
        <p:sp>
          <p:nvSpPr>
            <p:cNvPr id="90" name="TextBox 38">
              <a:extLst>
                <a:ext uri="{FF2B5EF4-FFF2-40B4-BE49-F238E27FC236}">
                  <a16:creationId xmlns:a16="http://schemas.microsoft.com/office/drawing/2014/main" id="{C1D7C0D7-EA54-465D-9B11-D1A9191378FB}"/>
                </a:ext>
              </a:extLst>
            </p:cNvPr>
            <p:cNvSpPr txBox="1"/>
            <p:nvPr/>
          </p:nvSpPr>
          <p:spPr>
            <a:xfrm>
              <a:off x="7643231" y="2927196"/>
              <a:ext cx="1094872" cy="34821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ctr" anchorCtr="0">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a:r>
                <a:rPr lang="en-US" sz="1000" b="1" dirty="0">
                  <a:solidFill>
                    <a:srgbClr val="737373"/>
                  </a:solidFill>
                </a:rPr>
                <a:t>48</a:t>
              </a:r>
            </a:p>
          </p:txBody>
        </p:sp>
        <p:sp>
          <p:nvSpPr>
            <p:cNvPr id="91" name="TextBox 40">
              <a:extLst>
                <a:ext uri="{FF2B5EF4-FFF2-40B4-BE49-F238E27FC236}">
                  <a16:creationId xmlns:a16="http://schemas.microsoft.com/office/drawing/2014/main" id="{54491424-FA19-4A1E-AB3E-443E66390C22}"/>
                </a:ext>
              </a:extLst>
            </p:cNvPr>
            <p:cNvSpPr txBox="1"/>
            <p:nvPr/>
          </p:nvSpPr>
          <p:spPr>
            <a:xfrm>
              <a:off x="7643232" y="3252439"/>
              <a:ext cx="1094872" cy="34821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ctr" anchorCtr="0">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a:r>
                <a:rPr lang="en-US" sz="1000" b="1" dirty="0">
                  <a:solidFill>
                    <a:srgbClr val="737373"/>
                  </a:solidFill>
                </a:rPr>
                <a:t>27</a:t>
              </a:r>
            </a:p>
          </p:txBody>
        </p:sp>
        <p:sp>
          <p:nvSpPr>
            <p:cNvPr id="92" name="TextBox 41">
              <a:extLst>
                <a:ext uri="{FF2B5EF4-FFF2-40B4-BE49-F238E27FC236}">
                  <a16:creationId xmlns:a16="http://schemas.microsoft.com/office/drawing/2014/main" id="{4BE8EEEC-A401-470F-9975-6AF667BCA378}"/>
                </a:ext>
              </a:extLst>
            </p:cNvPr>
            <p:cNvSpPr txBox="1"/>
            <p:nvPr/>
          </p:nvSpPr>
          <p:spPr>
            <a:xfrm>
              <a:off x="7389786" y="3600915"/>
              <a:ext cx="1094872" cy="34821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ctr" anchorCtr="0">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a:r>
                <a:rPr lang="en-US" sz="1000" b="1" dirty="0">
                  <a:solidFill>
                    <a:srgbClr val="737373"/>
                  </a:solidFill>
                </a:rPr>
                <a:t>0</a:t>
              </a:r>
            </a:p>
          </p:txBody>
        </p:sp>
        <p:sp>
          <p:nvSpPr>
            <p:cNvPr id="93" name="TextBox 42">
              <a:extLst>
                <a:ext uri="{FF2B5EF4-FFF2-40B4-BE49-F238E27FC236}">
                  <a16:creationId xmlns:a16="http://schemas.microsoft.com/office/drawing/2014/main" id="{4C2B3462-C541-4DED-93FA-E3968519942F}"/>
                </a:ext>
              </a:extLst>
            </p:cNvPr>
            <p:cNvSpPr txBox="1"/>
            <p:nvPr/>
          </p:nvSpPr>
          <p:spPr>
            <a:xfrm>
              <a:off x="8099747" y="3625541"/>
              <a:ext cx="1094872" cy="34821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ctr" anchorCtr="0">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a:r>
                <a:rPr lang="en-US" sz="1000" b="1" dirty="0">
                  <a:solidFill>
                    <a:srgbClr val="737373"/>
                  </a:solidFill>
                </a:rPr>
                <a:t>0</a:t>
              </a:r>
            </a:p>
          </p:txBody>
        </p:sp>
        <p:sp>
          <p:nvSpPr>
            <p:cNvPr id="94" name="TextBox 43">
              <a:extLst>
                <a:ext uri="{FF2B5EF4-FFF2-40B4-BE49-F238E27FC236}">
                  <a16:creationId xmlns:a16="http://schemas.microsoft.com/office/drawing/2014/main" id="{B167385D-7DE3-4402-B829-0CF104F800E3}"/>
                </a:ext>
              </a:extLst>
            </p:cNvPr>
            <p:cNvSpPr txBox="1"/>
            <p:nvPr/>
          </p:nvSpPr>
          <p:spPr>
            <a:xfrm>
              <a:off x="8376425" y="3288680"/>
              <a:ext cx="1094872" cy="34821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ctr" anchorCtr="0">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a:r>
                <a:rPr lang="en-US" sz="1000" b="1" dirty="0">
                  <a:solidFill>
                    <a:srgbClr val="737373"/>
                  </a:solidFill>
                </a:rPr>
                <a:t>23</a:t>
              </a:r>
            </a:p>
          </p:txBody>
        </p:sp>
        <p:sp>
          <p:nvSpPr>
            <p:cNvPr id="95" name="TextBox 44">
              <a:extLst>
                <a:ext uri="{FF2B5EF4-FFF2-40B4-BE49-F238E27FC236}">
                  <a16:creationId xmlns:a16="http://schemas.microsoft.com/office/drawing/2014/main" id="{5D49B14D-E5DD-405E-A9DF-3D6600EEC77D}"/>
                </a:ext>
              </a:extLst>
            </p:cNvPr>
            <p:cNvSpPr txBox="1"/>
            <p:nvPr/>
          </p:nvSpPr>
          <p:spPr>
            <a:xfrm>
              <a:off x="8376424" y="2754352"/>
              <a:ext cx="1094872" cy="34821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ctr" anchorCtr="0">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a:r>
                <a:rPr lang="en-US" sz="1000" b="1" dirty="0">
                  <a:solidFill>
                    <a:srgbClr val="737373"/>
                  </a:solidFill>
                </a:rPr>
                <a:t>62</a:t>
              </a:r>
            </a:p>
          </p:txBody>
        </p:sp>
        <p:sp>
          <p:nvSpPr>
            <p:cNvPr id="96" name="TextBox 45">
              <a:extLst>
                <a:ext uri="{FF2B5EF4-FFF2-40B4-BE49-F238E27FC236}">
                  <a16:creationId xmlns:a16="http://schemas.microsoft.com/office/drawing/2014/main" id="{EED7E7B4-9690-4C98-95C0-2F1DFB3C9851}"/>
                </a:ext>
              </a:extLst>
            </p:cNvPr>
            <p:cNvSpPr txBox="1"/>
            <p:nvPr/>
          </p:nvSpPr>
          <p:spPr>
            <a:xfrm>
              <a:off x="9098002" y="3057757"/>
              <a:ext cx="1094872" cy="34821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ctr" anchorCtr="0">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a:r>
                <a:rPr lang="en-US" sz="1000" b="1" dirty="0">
                  <a:solidFill>
                    <a:srgbClr val="737373"/>
                  </a:solidFill>
                </a:rPr>
                <a:t>40</a:t>
              </a:r>
            </a:p>
          </p:txBody>
        </p:sp>
        <p:sp>
          <p:nvSpPr>
            <p:cNvPr id="97" name="TextBox 46">
              <a:extLst>
                <a:ext uri="{FF2B5EF4-FFF2-40B4-BE49-F238E27FC236}">
                  <a16:creationId xmlns:a16="http://schemas.microsoft.com/office/drawing/2014/main" id="{1D865AE5-77A4-4E19-B94A-FE31248EA995}"/>
                </a:ext>
              </a:extLst>
            </p:cNvPr>
            <p:cNvSpPr txBox="1"/>
            <p:nvPr/>
          </p:nvSpPr>
          <p:spPr>
            <a:xfrm>
              <a:off x="9098003" y="3324920"/>
              <a:ext cx="1094872" cy="34821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ctr" anchorCtr="0">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a:r>
                <a:rPr lang="en-US" sz="1000" b="1" dirty="0">
                  <a:solidFill>
                    <a:srgbClr val="737373"/>
                  </a:solidFill>
                </a:rPr>
                <a:t>21</a:t>
              </a:r>
            </a:p>
          </p:txBody>
        </p:sp>
        <p:sp>
          <p:nvSpPr>
            <p:cNvPr id="98" name="TextBox 47">
              <a:extLst>
                <a:ext uri="{FF2B5EF4-FFF2-40B4-BE49-F238E27FC236}">
                  <a16:creationId xmlns:a16="http://schemas.microsoft.com/office/drawing/2014/main" id="{6C05DFA6-E895-44CD-B442-E14A8AD9B16C}"/>
                </a:ext>
              </a:extLst>
            </p:cNvPr>
            <p:cNvSpPr txBox="1"/>
            <p:nvPr/>
          </p:nvSpPr>
          <p:spPr>
            <a:xfrm>
              <a:off x="8832939" y="3592087"/>
              <a:ext cx="1094872" cy="34821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ctr" anchorCtr="0">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a:r>
                <a:rPr lang="en-US" sz="1000" b="1" dirty="0">
                  <a:solidFill>
                    <a:srgbClr val="737373"/>
                  </a:solidFill>
                </a:rPr>
                <a:t>0</a:t>
              </a:r>
            </a:p>
          </p:txBody>
        </p:sp>
        <p:sp>
          <p:nvSpPr>
            <p:cNvPr id="99" name="TextBox 48">
              <a:extLst>
                <a:ext uri="{FF2B5EF4-FFF2-40B4-BE49-F238E27FC236}">
                  <a16:creationId xmlns:a16="http://schemas.microsoft.com/office/drawing/2014/main" id="{AAAD47E9-0454-4214-80C7-A196C766761D}"/>
                </a:ext>
              </a:extLst>
            </p:cNvPr>
            <p:cNvSpPr txBox="1"/>
            <p:nvPr/>
          </p:nvSpPr>
          <p:spPr>
            <a:xfrm>
              <a:off x="9531285" y="3651560"/>
              <a:ext cx="1094872" cy="34821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ctr" anchorCtr="0">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a:r>
                <a:rPr lang="en-US" sz="1000" b="1" dirty="0">
                  <a:solidFill>
                    <a:srgbClr val="737373"/>
                  </a:solidFill>
                </a:rPr>
                <a:t>0</a:t>
              </a:r>
            </a:p>
          </p:txBody>
        </p:sp>
      </p:grpSp>
      <p:graphicFrame>
        <p:nvGraphicFramePr>
          <p:cNvPr id="5" name="Object 4" hidden="1"/>
          <p:cNvGraphicFramePr>
            <a:graphicFrameLocks noChangeAspect="1"/>
          </p:cNvGraphicFramePr>
          <p:nvPr>
            <p:custDataLst>
              <p:tags r:id="rId2"/>
            </p:custDataLst>
          </p:nvPr>
        </p:nvGraphicFramePr>
        <p:xfrm>
          <a:off x="1747" y="116047"/>
          <a:ext cx="1746" cy="1746"/>
        </p:xfrm>
        <a:graphic>
          <a:graphicData uri="http://schemas.openxmlformats.org/presentationml/2006/ole">
            <mc:AlternateContent xmlns:mc="http://schemas.openxmlformats.org/markup-compatibility/2006">
              <mc:Choice xmlns:v="urn:schemas-microsoft-com:vml" Requires="v">
                <p:oleObj spid="_x0000_s5163" name="think-cell Slide" r:id="rId5" imgW="270" imgH="270" progId="TCLayout.ActiveDocument.1">
                  <p:embed/>
                </p:oleObj>
              </mc:Choice>
              <mc:Fallback>
                <p:oleObj name="think-cell Slide" r:id="rId5" imgW="270" imgH="270" progId="TCLayout.ActiveDocument.1">
                  <p:embed/>
                  <p:pic>
                    <p:nvPicPr>
                      <p:cNvPr id="5" name="Object 4" hidden="1"/>
                      <p:cNvPicPr/>
                      <p:nvPr/>
                    </p:nvPicPr>
                    <p:blipFill>
                      <a:blip r:embed="rId6"/>
                      <a:stretch>
                        <a:fillRect/>
                      </a:stretch>
                    </p:blipFill>
                    <p:spPr>
                      <a:xfrm>
                        <a:off x="1747" y="116047"/>
                        <a:ext cx="1746" cy="1746"/>
                      </a:xfrm>
                      <a:prstGeom prst="rect">
                        <a:avLst/>
                      </a:prstGeom>
                    </p:spPr>
                  </p:pic>
                </p:oleObj>
              </mc:Fallback>
            </mc:AlternateContent>
          </a:graphicData>
        </a:graphic>
      </p:graphicFrame>
      <p:sp>
        <p:nvSpPr>
          <p:cNvPr id="3" name="Slide Number Placeholder 2"/>
          <p:cNvSpPr>
            <a:spLocks noGrp="1"/>
          </p:cNvSpPr>
          <p:nvPr>
            <p:ph type="sldNum" sz="quarter" idx="12"/>
          </p:nvPr>
        </p:nvSpPr>
        <p:spPr/>
        <p:txBody>
          <a:bodyPr/>
          <a:lstStyle/>
          <a:p>
            <a:pPr>
              <a:defRPr/>
            </a:pPr>
            <a:r>
              <a:rPr lang="en-US" dirty="0"/>
              <a:t> </a:t>
            </a:r>
          </a:p>
        </p:txBody>
      </p:sp>
      <p:sp>
        <p:nvSpPr>
          <p:cNvPr id="2" name="Roadmap"/>
          <p:cNvSpPr txBox="1">
            <a:spLocks/>
          </p:cNvSpPr>
          <p:nvPr/>
        </p:nvSpPr>
        <p:spPr>
          <a:xfrm>
            <a:off x="384048" y="381000"/>
            <a:ext cx="8186983" cy="422593"/>
          </a:xfrm>
          <a:prstGeom prst="rect">
            <a:avLst/>
          </a:prstGeom>
          <a:noFill/>
        </p:spPr>
        <p:txBody>
          <a:bodyPr vert="horz" wrap="square" lIns="100584" tIns="50292" rIns="100584" bIns="50292" rtlCol="0" anchor="ctr">
            <a:noAutofit/>
          </a:bodyPr>
          <a:lstStyle/>
          <a:p>
            <a:pPr hangingPunct="0"/>
            <a:r>
              <a:rPr lang="en-US" sz="2800" dirty="0">
                <a:solidFill>
                  <a:schemeClr val="accent3"/>
                </a:solidFill>
                <a:latin typeface="+mj-lt"/>
                <a:cs typeface="Arial" panose="020B0604020202020204" pitchFamily="34" charset="0"/>
              </a:rPr>
              <a:t>Cash Conversion by Industry Group: Consumer Durables and Apparel</a:t>
            </a:r>
          </a:p>
        </p:txBody>
      </p:sp>
      <p:sp>
        <p:nvSpPr>
          <p:cNvPr id="4" name="Slide Title"/>
          <p:cNvSpPr txBox="1">
            <a:spLocks/>
          </p:cNvSpPr>
          <p:nvPr/>
        </p:nvSpPr>
        <p:spPr>
          <a:xfrm>
            <a:off x="384048" y="1216152"/>
            <a:ext cx="9256406" cy="691247"/>
          </a:xfrm>
          <a:prstGeom prst="rect">
            <a:avLst/>
          </a:prstGeom>
          <a:noFill/>
        </p:spPr>
        <p:txBody>
          <a:bodyPr vert="horz" wrap="square" lIns="100584" tIns="50292" rIns="100584" bIns="50292" rtlCol="0" anchor="t">
            <a:noAutofit/>
          </a:bodyPr>
          <a:lstStyle>
            <a:defPPr>
              <a:defRPr lang="en-US"/>
            </a:defPPr>
            <a:lvl1pPr algn="just" hangingPunct="0">
              <a:defRPr sz="1000" b="1">
                <a:solidFill>
                  <a:srgbClr val="002060"/>
                </a:solidFill>
                <a:latin typeface="Arial"/>
              </a:defRPr>
            </a:lvl1pPr>
          </a:lstStyle>
          <a:p>
            <a:r>
              <a:rPr lang="en-US" sz="1050" b="0" kern="800" dirty="0">
                <a:solidFill>
                  <a:schemeClr val="accent3"/>
                </a:solidFill>
                <a:latin typeface="+mj-lt"/>
                <a:cs typeface="Arial" charset="0"/>
              </a:rPr>
              <a:t>Optimizing cash requires balancing many things, including pricing, vendor costs, capital structure, and working capital policies. If one of these four pillars falls, a company may not generate enough cash flow to survive, irrespective of the demand for its products or services. Therefore, it’s imperative for business leaders to understand the many different individuals and departments who are responsible for proper cash flow management. The cash conversion cycle for Consumer Durables and Apparel ranged from 68 days to 196 days, where median is pegged at 107 days.</a:t>
            </a:r>
          </a:p>
        </p:txBody>
      </p:sp>
      <p:sp>
        <p:nvSpPr>
          <p:cNvPr id="7" name="TextBox 6">
            <a:extLst>
              <a:ext uri="{FF2B5EF4-FFF2-40B4-BE49-F238E27FC236}">
                <a16:creationId xmlns:a16="http://schemas.microsoft.com/office/drawing/2014/main" id="{AE31E203-862E-44F7-A5B9-7038CE074FAA}"/>
              </a:ext>
            </a:extLst>
          </p:cNvPr>
          <p:cNvSpPr txBox="1"/>
          <p:nvPr/>
        </p:nvSpPr>
        <p:spPr>
          <a:xfrm rot="16200000">
            <a:off x="-729860" y="3451288"/>
            <a:ext cx="2037737" cy="246221"/>
          </a:xfrm>
          <a:prstGeom prst="rect">
            <a:avLst/>
          </a:prstGeom>
          <a:noFill/>
        </p:spPr>
        <p:txBody>
          <a:bodyPr wrap="none" rtlCol="0">
            <a:spAutoFit/>
          </a:bodyPr>
          <a:lstStyle/>
          <a:p>
            <a:r>
              <a:rPr lang="en-US" sz="1000" b="1" dirty="0">
                <a:solidFill>
                  <a:srgbClr val="737373"/>
                </a:solidFill>
              </a:rPr>
              <a:t>Cash Conversion Cycle (Days)</a:t>
            </a:r>
            <a:endParaRPr lang="en-US" sz="1000" b="1" dirty="0">
              <a:solidFill>
                <a:srgbClr val="737373"/>
              </a:solidFill>
              <a:effectLst>
                <a:outerShdw blurRad="38100" dist="38100" dir="2700000" algn="tl">
                  <a:srgbClr val="000000">
                    <a:alpha val="43137"/>
                  </a:srgbClr>
                </a:outerShdw>
              </a:effectLst>
            </a:endParaRPr>
          </a:p>
        </p:txBody>
      </p:sp>
      <p:sp>
        <p:nvSpPr>
          <p:cNvPr id="143" name="TextBox 46">
            <a:extLst>
              <a:ext uri="{FF2B5EF4-FFF2-40B4-BE49-F238E27FC236}">
                <a16:creationId xmlns:a16="http://schemas.microsoft.com/office/drawing/2014/main" id="{6020B237-77B3-4087-AC0F-E484E8DB4070}"/>
              </a:ext>
            </a:extLst>
          </p:cNvPr>
          <p:cNvSpPr txBox="1"/>
          <p:nvPr/>
        </p:nvSpPr>
        <p:spPr>
          <a:xfrm>
            <a:off x="8718612" y="5685131"/>
            <a:ext cx="954978" cy="34821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ctr">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a:r>
              <a:rPr lang="en-US" sz="1000" b="1" dirty="0">
                <a:solidFill>
                  <a:srgbClr val="737373"/>
                </a:solidFill>
              </a:rPr>
              <a:t>10</a:t>
            </a:r>
          </a:p>
        </p:txBody>
      </p:sp>
      <p:sp>
        <p:nvSpPr>
          <p:cNvPr id="144" name="TextBox 45">
            <a:extLst>
              <a:ext uri="{FF2B5EF4-FFF2-40B4-BE49-F238E27FC236}">
                <a16:creationId xmlns:a16="http://schemas.microsoft.com/office/drawing/2014/main" id="{79C99F7E-1C3A-490D-988E-DD47E1F3F04D}"/>
              </a:ext>
            </a:extLst>
          </p:cNvPr>
          <p:cNvSpPr txBox="1"/>
          <p:nvPr/>
        </p:nvSpPr>
        <p:spPr>
          <a:xfrm>
            <a:off x="8712557" y="5486400"/>
            <a:ext cx="954978" cy="34821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ctr">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a:r>
              <a:rPr lang="en-US" sz="1000" b="1" dirty="0">
                <a:solidFill>
                  <a:srgbClr val="737373"/>
                </a:solidFill>
              </a:rPr>
              <a:t>24</a:t>
            </a:r>
          </a:p>
        </p:txBody>
      </p:sp>
      <p:sp>
        <p:nvSpPr>
          <p:cNvPr id="145" name="Rectangle 144">
            <a:extLst>
              <a:ext uri="{FF2B5EF4-FFF2-40B4-BE49-F238E27FC236}">
                <a16:creationId xmlns:a16="http://schemas.microsoft.com/office/drawing/2014/main" id="{AE5DD3DF-F643-4E2D-95B5-F3BF543273E5}"/>
              </a:ext>
            </a:extLst>
          </p:cNvPr>
          <p:cNvSpPr/>
          <p:nvPr/>
        </p:nvSpPr>
        <p:spPr>
          <a:xfrm>
            <a:off x="1295400" y="2567582"/>
            <a:ext cx="580257" cy="4747618"/>
          </a:xfrm>
          <a:prstGeom prst="rect">
            <a:avLst/>
          </a:prstGeom>
          <a:noFill/>
          <a:ln>
            <a:solidFill>
              <a:srgbClr val="29702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10" dirty="0"/>
          </a:p>
        </p:txBody>
      </p:sp>
      <p:sp>
        <p:nvSpPr>
          <p:cNvPr id="67" name="Rectangle 66">
            <a:extLst>
              <a:ext uri="{FF2B5EF4-FFF2-40B4-BE49-F238E27FC236}">
                <a16:creationId xmlns:a16="http://schemas.microsoft.com/office/drawing/2014/main" id="{5082D090-572E-4C92-85F4-282DC1A3D8C2}"/>
              </a:ext>
            </a:extLst>
          </p:cNvPr>
          <p:cNvSpPr/>
          <p:nvPr/>
        </p:nvSpPr>
        <p:spPr>
          <a:xfrm>
            <a:off x="8001000" y="2389926"/>
            <a:ext cx="235271" cy="290751"/>
          </a:xfrm>
          <a:prstGeom prst="rect">
            <a:avLst/>
          </a:prstGeom>
          <a:solidFill>
            <a:srgbClr val="F9C20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dirty="0"/>
          </a:p>
        </p:txBody>
      </p:sp>
      <p:sp>
        <p:nvSpPr>
          <p:cNvPr id="68" name="Rectangle 67">
            <a:extLst>
              <a:ext uri="{FF2B5EF4-FFF2-40B4-BE49-F238E27FC236}">
                <a16:creationId xmlns:a16="http://schemas.microsoft.com/office/drawing/2014/main" id="{D2CECD17-216A-4E15-974F-94CC5EF30960}"/>
              </a:ext>
            </a:extLst>
          </p:cNvPr>
          <p:cNvSpPr/>
          <p:nvPr/>
        </p:nvSpPr>
        <p:spPr>
          <a:xfrm>
            <a:off x="8001000" y="2681048"/>
            <a:ext cx="235361" cy="290752"/>
          </a:xfrm>
          <a:prstGeom prst="rect">
            <a:avLst/>
          </a:prstGeom>
          <a:solidFill>
            <a:srgbClr val="29702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dirty="0"/>
          </a:p>
        </p:txBody>
      </p:sp>
      <p:sp>
        <p:nvSpPr>
          <p:cNvPr id="69" name="Rectangle 68">
            <a:extLst>
              <a:ext uri="{FF2B5EF4-FFF2-40B4-BE49-F238E27FC236}">
                <a16:creationId xmlns:a16="http://schemas.microsoft.com/office/drawing/2014/main" id="{F83969B7-AF64-436C-AA55-09F8E18B7F48}"/>
              </a:ext>
            </a:extLst>
          </p:cNvPr>
          <p:cNvSpPr/>
          <p:nvPr/>
        </p:nvSpPr>
        <p:spPr>
          <a:xfrm>
            <a:off x="8225085" y="2389926"/>
            <a:ext cx="1187901" cy="182892"/>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1000" b="1" dirty="0">
                <a:solidFill>
                  <a:srgbClr val="646464"/>
                </a:solidFill>
              </a:rPr>
              <a:t>Bottom Quartile</a:t>
            </a:r>
          </a:p>
        </p:txBody>
      </p:sp>
      <p:sp>
        <p:nvSpPr>
          <p:cNvPr id="70" name="Rectangle 69">
            <a:extLst>
              <a:ext uri="{FF2B5EF4-FFF2-40B4-BE49-F238E27FC236}">
                <a16:creationId xmlns:a16="http://schemas.microsoft.com/office/drawing/2014/main" id="{DB9E7BEF-BDD3-4625-BAF6-326DA8E518FC}"/>
              </a:ext>
            </a:extLst>
          </p:cNvPr>
          <p:cNvSpPr/>
          <p:nvPr/>
        </p:nvSpPr>
        <p:spPr>
          <a:xfrm>
            <a:off x="8225085" y="2589416"/>
            <a:ext cx="1187901" cy="18289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1000" b="1" dirty="0">
                <a:solidFill>
                  <a:srgbClr val="646464"/>
                </a:solidFill>
              </a:rPr>
              <a:t>Median</a:t>
            </a:r>
          </a:p>
        </p:txBody>
      </p:sp>
      <p:sp>
        <p:nvSpPr>
          <p:cNvPr id="71" name="Rectangle 70">
            <a:extLst>
              <a:ext uri="{FF2B5EF4-FFF2-40B4-BE49-F238E27FC236}">
                <a16:creationId xmlns:a16="http://schemas.microsoft.com/office/drawing/2014/main" id="{DAC86C8F-CDD2-443C-9C84-E663C99636B6}"/>
              </a:ext>
            </a:extLst>
          </p:cNvPr>
          <p:cNvSpPr/>
          <p:nvPr/>
        </p:nvSpPr>
        <p:spPr>
          <a:xfrm>
            <a:off x="8225085" y="2788907"/>
            <a:ext cx="1187810" cy="18289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1000" b="1" dirty="0">
                <a:solidFill>
                  <a:srgbClr val="646464"/>
                </a:solidFill>
              </a:rPr>
              <a:t>Top Quartile</a:t>
            </a:r>
          </a:p>
        </p:txBody>
      </p:sp>
      <p:sp>
        <p:nvSpPr>
          <p:cNvPr id="72" name="Source Box">
            <a:extLst>
              <a:ext uri="{FF2B5EF4-FFF2-40B4-BE49-F238E27FC236}">
                <a16:creationId xmlns:a16="http://schemas.microsoft.com/office/drawing/2014/main" id="{F423DED2-5B72-4897-97DB-0BCD0EB6C058}"/>
              </a:ext>
            </a:extLst>
          </p:cNvPr>
          <p:cNvSpPr txBox="1">
            <a:spLocks/>
          </p:cNvSpPr>
          <p:nvPr/>
        </p:nvSpPr>
        <p:spPr>
          <a:xfrm>
            <a:off x="426626" y="2010637"/>
            <a:ext cx="8524192" cy="275363"/>
          </a:xfrm>
          <a:prstGeom prst="rect">
            <a:avLst/>
          </a:prstGeom>
          <a:noFill/>
        </p:spPr>
        <p:txBody>
          <a:bodyPr vert="horz" wrap="square" lIns="75260" tIns="37630" rIns="75260" bIns="37630" rtlCol="0" anchor="ctr">
            <a:noAutofit/>
          </a:bodyPr>
          <a:lstStyle/>
          <a:p>
            <a:pPr marL="334475" indent="-334475" hangingPunct="0"/>
            <a:r>
              <a:rPr lang="en-US" sz="1000" dirty="0">
                <a:solidFill>
                  <a:srgbClr val="646464"/>
                </a:solidFill>
              </a:rPr>
              <a:t>Source: A&amp;M Insight Center, analysis based on FY2019 annual financials based on 8000+ Global Companies</a:t>
            </a:r>
            <a:endParaRPr lang="en-US" sz="1000" dirty="0">
              <a:solidFill>
                <a:srgbClr val="646464"/>
              </a:solidFill>
              <a:latin typeface="Arial"/>
            </a:endParaRPr>
          </a:p>
        </p:txBody>
      </p:sp>
      <p:sp>
        <p:nvSpPr>
          <p:cNvPr id="64" name="Rectangle 63">
            <a:extLst>
              <a:ext uri="{FF2B5EF4-FFF2-40B4-BE49-F238E27FC236}">
                <a16:creationId xmlns:a16="http://schemas.microsoft.com/office/drawing/2014/main" id="{099EFFDC-507D-4CBD-B92C-B3C7EE61ADC6}"/>
              </a:ext>
            </a:extLst>
          </p:cNvPr>
          <p:cNvSpPr/>
          <p:nvPr/>
        </p:nvSpPr>
        <p:spPr>
          <a:xfrm>
            <a:off x="0" y="0"/>
            <a:ext cx="10058400" cy="153966"/>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1588" algn="ctr">
              <a:spcAft>
                <a:spcPts val="400"/>
              </a:spcAft>
            </a:pPr>
            <a:r>
              <a:rPr lang="en-US" sz="1000" b="1" dirty="0">
                <a:solidFill>
                  <a:schemeClr val="bg1"/>
                </a:solidFill>
              </a:rPr>
              <a:t>Under development</a:t>
            </a:r>
          </a:p>
        </p:txBody>
      </p:sp>
    </p:spTree>
    <p:extLst>
      <p:ext uri="{BB962C8B-B14F-4D97-AF65-F5344CB8AC3E}">
        <p14:creationId xmlns:p14="http://schemas.microsoft.com/office/powerpoint/2010/main" val="538134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2B49"/>
        </a:solidFill>
        <a:effectLst/>
      </p:bgPr>
    </p:bg>
    <p:spTree>
      <p:nvGrpSpPr>
        <p:cNvPr id="1" name=""/>
        <p:cNvGrpSpPr/>
        <p:nvPr/>
      </p:nvGrpSpPr>
      <p:grpSpPr>
        <a:xfrm>
          <a:off x="0" y="0"/>
          <a:ext cx="0" cy="0"/>
          <a:chOff x="0" y="0"/>
          <a:chExt cx="0" cy="0"/>
        </a:xfrm>
      </p:grpSpPr>
      <p:sp>
        <p:nvSpPr>
          <p:cNvPr id="2" name="Title 10">
            <a:extLst>
              <a:ext uri="{FF2B5EF4-FFF2-40B4-BE49-F238E27FC236}">
                <a16:creationId xmlns:a16="http://schemas.microsoft.com/office/drawing/2014/main" id="{93CF6010-EA09-495B-BC29-D9B3C21CB8C2}"/>
              </a:ext>
            </a:extLst>
          </p:cNvPr>
          <p:cNvSpPr>
            <a:spLocks noGrp="1"/>
          </p:cNvSpPr>
          <p:nvPr>
            <p:ph type="body" sz="quarter" idx="12"/>
          </p:nvPr>
        </p:nvSpPr>
        <p:spPr/>
        <p:txBody>
          <a:bodyPr/>
          <a:lstStyle/>
          <a:p>
            <a:r>
              <a:rPr lang="en-GB" dirty="0"/>
              <a:t>Peer Group Demographics</a:t>
            </a:r>
            <a:endParaRPr lang="en-US" dirty="0"/>
          </a:p>
        </p:txBody>
      </p:sp>
      <p:sp>
        <p:nvSpPr>
          <p:cNvPr id="6" name="Title textbox"/>
          <p:cNvSpPr txBox="1"/>
          <p:nvPr/>
        </p:nvSpPr>
        <p:spPr>
          <a:xfrm>
            <a:off x="57600" y="-331200"/>
            <a:ext cx="682058" cy="92333"/>
          </a:xfrm>
          <a:prstGeom prst="rect">
            <a:avLst/>
          </a:prstGeom>
          <a:noFill/>
        </p:spPr>
        <p:txBody>
          <a:bodyPr wrap="square" lIns="0" tIns="0" rIns="0" bIns="0" rtlCol="0">
            <a:spAutoFit/>
          </a:bodyPr>
          <a:lstStyle>
            <a:defPPr>
              <a:defRPr lang="en-US"/>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r>
              <a:rPr lang="en-GB" sz="600" dirty="0">
                <a:solidFill>
                  <a:schemeClr val="bg1">
                    <a:lumMod val="95000"/>
                  </a:schemeClr>
                </a:solidFill>
              </a:rPr>
              <a:t>Divider two</a:t>
            </a:r>
          </a:p>
        </p:txBody>
      </p:sp>
      <p:pic>
        <p:nvPicPr>
          <p:cNvPr id="10" name="A&amp;M Tax full logo blue" hidden="1">
            <a:extLst>
              <a:ext uri="{FF2B5EF4-FFF2-40B4-BE49-F238E27FC236}">
                <a16:creationId xmlns:a16="http://schemas.microsoft.com/office/drawing/2014/main" id="{CDA898FD-3777-4256-B0B1-6B0EB29CD1E1}"/>
              </a:ext>
            </a:extLst>
          </p:cNvPr>
          <p:cNvPicPr>
            <a:picLocks noChangeAspect="1"/>
          </p:cNvPicPr>
          <p:nvPr/>
        </p:nvPicPr>
        <p:blipFill>
          <a:blip r:embed="rId3"/>
          <a:stretch>
            <a:fillRect/>
          </a:stretch>
        </p:blipFill>
        <p:spPr>
          <a:xfrm>
            <a:off x="7995117" y="7220748"/>
            <a:ext cx="1316739" cy="295657"/>
          </a:xfrm>
          <a:prstGeom prst="rect">
            <a:avLst/>
          </a:prstGeom>
        </p:spPr>
      </p:pic>
      <p:pic>
        <p:nvPicPr>
          <p:cNvPr id="11" name="A&amp;M standard full logo blue" descr="A picture containing clipart&#10;&#10;Description generated with very high confidence" hidden="1">
            <a:extLst>
              <a:ext uri="{FF2B5EF4-FFF2-40B4-BE49-F238E27FC236}">
                <a16:creationId xmlns:a16="http://schemas.microsoft.com/office/drawing/2014/main" id="{79FC2EFE-3DA3-48DF-8967-A75AF220A46A}"/>
              </a:ext>
            </a:extLst>
          </p:cNvPr>
          <p:cNvPicPr>
            <a:picLocks noChangeAspect="1"/>
          </p:cNvPicPr>
          <p:nvPr/>
        </p:nvPicPr>
        <p:blipFill>
          <a:blip r:embed="rId4"/>
          <a:stretch>
            <a:fillRect/>
          </a:stretch>
        </p:blipFill>
        <p:spPr>
          <a:xfrm>
            <a:off x="7760933" y="7348489"/>
            <a:ext cx="1819660" cy="176784"/>
          </a:xfrm>
          <a:prstGeom prst="rect">
            <a:avLst/>
          </a:prstGeom>
        </p:spPr>
      </p:pic>
      <p:pic>
        <p:nvPicPr>
          <p:cNvPr id="12" name="A&amp;M Tax full logo white" hidden="1">
            <a:extLst>
              <a:ext uri="{FF2B5EF4-FFF2-40B4-BE49-F238E27FC236}">
                <a16:creationId xmlns:a16="http://schemas.microsoft.com/office/drawing/2014/main" id="{17FB37E4-2E74-438B-ADED-E9AF47533AE6}"/>
              </a:ext>
            </a:extLst>
          </p:cNvPr>
          <p:cNvPicPr>
            <a:picLocks noChangeAspect="1"/>
          </p:cNvPicPr>
          <p:nvPr/>
        </p:nvPicPr>
        <p:blipFill>
          <a:blip r:embed="rId3"/>
          <a:stretch>
            <a:fillRect/>
          </a:stretch>
        </p:blipFill>
        <p:spPr>
          <a:xfrm>
            <a:off x="7995117" y="7220748"/>
            <a:ext cx="1316739" cy="295657"/>
          </a:xfrm>
          <a:prstGeom prst="rect">
            <a:avLst/>
          </a:prstGeom>
        </p:spPr>
      </p:pic>
      <p:pic>
        <p:nvPicPr>
          <p:cNvPr id="13" name="A&amp;M standard full logo white" descr="A picture containing clipart&#10;&#10;Description generated with very high confidence">
            <a:extLst>
              <a:ext uri="{FF2B5EF4-FFF2-40B4-BE49-F238E27FC236}">
                <a16:creationId xmlns:a16="http://schemas.microsoft.com/office/drawing/2014/main" id="{08B6331C-6D6F-4EE7-BF82-43EAC3FB3AE3}"/>
              </a:ext>
            </a:extLst>
          </p:cNvPr>
          <p:cNvPicPr>
            <a:picLocks noChangeAspect="1"/>
          </p:cNvPicPr>
          <p:nvPr/>
        </p:nvPicPr>
        <p:blipFill>
          <a:blip r:embed="rId4"/>
          <a:stretch>
            <a:fillRect/>
          </a:stretch>
        </p:blipFill>
        <p:spPr>
          <a:xfrm>
            <a:off x="7760933" y="7348489"/>
            <a:ext cx="1819660" cy="176784"/>
          </a:xfrm>
          <a:prstGeom prst="rect">
            <a:avLst/>
          </a:prstGeom>
        </p:spPr>
      </p:pic>
    </p:spTree>
    <p:extLst>
      <p:ext uri="{BB962C8B-B14F-4D97-AF65-F5344CB8AC3E}">
        <p14:creationId xmlns:p14="http://schemas.microsoft.com/office/powerpoint/2010/main" val="2817273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40029C3-A64E-4377-93E2-2E5AE9C39025}"/>
              </a:ext>
            </a:extLst>
          </p:cNvPr>
          <p:cNvSpPr>
            <a:spLocks noGrp="1"/>
          </p:cNvSpPr>
          <p:nvPr>
            <p:ph type="title"/>
          </p:nvPr>
        </p:nvSpPr>
        <p:spPr>
          <a:xfrm>
            <a:off x="493775" y="380129"/>
            <a:ext cx="9058147" cy="822960"/>
          </a:xfrm>
        </p:spPr>
        <p:txBody>
          <a:bodyPr anchor="ctr" anchorCtr="0"/>
          <a:lstStyle/>
          <a:p>
            <a:r>
              <a:rPr lang="en-US" dirty="0"/>
              <a:t>Analysis Peer Group Overview</a:t>
            </a:r>
          </a:p>
        </p:txBody>
      </p:sp>
      <p:sp>
        <p:nvSpPr>
          <p:cNvPr id="93" name="Text Placeholder 2">
            <a:extLst>
              <a:ext uri="{FF2B5EF4-FFF2-40B4-BE49-F238E27FC236}">
                <a16:creationId xmlns:a16="http://schemas.microsoft.com/office/drawing/2014/main" id="{5500DE34-76CE-4C81-A16A-2714522E3DA0}"/>
              </a:ext>
            </a:extLst>
          </p:cNvPr>
          <p:cNvSpPr txBox="1">
            <a:spLocks/>
          </p:cNvSpPr>
          <p:nvPr/>
        </p:nvSpPr>
        <p:spPr>
          <a:xfrm>
            <a:off x="283999" y="-783112"/>
            <a:ext cx="9057672" cy="368460"/>
          </a:xfrm>
          <a:prstGeom prst="rect">
            <a:avLst/>
          </a:prstGeom>
        </p:spPr>
        <p:txBody>
          <a:bodyPr/>
          <a:lstStyle>
            <a:lvl1pPr marL="0" indent="0" algn="l" defTabSz="1311226" rtl="0" eaLnBrk="1" latinLnBrk="0" hangingPunct="1">
              <a:spcBef>
                <a:spcPts val="0"/>
              </a:spcBef>
              <a:spcAft>
                <a:spcPts val="1006"/>
              </a:spcAft>
              <a:buFont typeface="Arial" panose="020B0604020202020204" pitchFamily="34" charset="0"/>
              <a:buNone/>
              <a:defRPr sz="1760" b="1" kern="1200">
                <a:solidFill>
                  <a:schemeClr val="accent3"/>
                </a:solidFill>
                <a:latin typeface="+mj-lt"/>
                <a:ea typeface="+mn-ea"/>
                <a:cs typeface="+mn-cs"/>
              </a:defRPr>
            </a:lvl1pPr>
            <a:lvl2pPr marL="0" indent="0" algn="l" defTabSz="1311226" rtl="0" eaLnBrk="1" latinLnBrk="0" hangingPunct="1">
              <a:spcBef>
                <a:spcPts val="0"/>
              </a:spcBef>
              <a:spcAft>
                <a:spcPts val="754"/>
              </a:spcAft>
              <a:buFont typeface="Arial" panose="020B0604020202020204" pitchFamily="34" charset="0"/>
              <a:buNone/>
              <a:defRPr sz="1509" b="1" kern="1200" cap="none" baseline="0">
                <a:solidFill>
                  <a:schemeClr val="tx1"/>
                </a:solidFill>
                <a:latin typeface="+mj-lt"/>
                <a:ea typeface="+mn-ea"/>
                <a:cs typeface="+mn-cs"/>
              </a:defRPr>
            </a:lvl2pPr>
            <a:lvl3pPr marL="1996" indent="0" algn="l" defTabSz="1311226" rtl="0" eaLnBrk="1" latinLnBrk="0" hangingPunct="1">
              <a:spcBef>
                <a:spcPts val="0"/>
              </a:spcBef>
              <a:spcAft>
                <a:spcPts val="754"/>
              </a:spcAft>
              <a:buFont typeface="Arial" panose="020B0604020202020204" pitchFamily="34" charset="0"/>
              <a:buNone/>
              <a:defRPr sz="1257" kern="1200">
                <a:solidFill>
                  <a:schemeClr val="tx1"/>
                </a:solidFill>
                <a:latin typeface="+mn-lt"/>
                <a:ea typeface="+mn-ea"/>
                <a:cs typeface="+mn-cs"/>
              </a:defRPr>
            </a:lvl3pPr>
            <a:lvl4pPr marL="229500" indent="-229500" algn="l" defTabSz="1311226" rtl="0" eaLnBrk="1" latinLnBrk="0" hangingPunct="1">
              <a:spcBef>
                <a:spcPts val="0"/>
              </a:spcBef>
              <a:spcAft>
                <a:spcPts val="754"/>
              </a:spcAft>
              <a:buClr>
                <a:schemeClr val="tx1"/>
              </a:buClr>
              <a:buFont typeface="Wingdings" panose="05000000000000000000" pitchFamily="2" charset="2"/>
              <a:buChar char="§"/>
              <a:defRPr sz="1257" kern="1200">
                <a:solidFill>
                  <a:schemeClr val="tx1"/>
                </a:solidFill>
                <a:latin typeface="+mn-lt"/>
                <a:ea typeface="+mn-ea"/>
                <a:cs typeface="+mn-cs"/>
              </a:defRPr>
            </a:lvl4pPr>
            <a:lvl5pPr marL="451016" indent="-221517" algn="l" defTabSz="1311226" rtl="0" eaLnBrk="1" latinLnBrk="0" hangingPunct="1">
              <a:spcBef>
                <a:spcPts val="0"/>
              </a:spcBef>
              <a:spcAft>
                <a:spcPts val="754"/>
              </a:spcAft>
              <a:buClr>
                <a:schemeClr val="tx1"/>
              </a:buClr>
              <a:buFont typeface="Segoe UI" panose="020B0502040204020203" pitchFamily="34" charset="0"/>
              <a:buChar char="–"/>
              <a:defRPr sz="1257" kern="1200">
                <a:solidFill>
                  <a:schemeClr val="tx1"/>
                </a:solidFill>
                <a:latin typeface="+mn-lt"/>
                <a:ea typeface="+mn-ea"/>
                <a:cs typeface="+mn-cs"/>
              </a:defRPr>
            </a:lvl5pPr>
            <a:lvl6pPr marL="682511" indent="-227504" algn="l" defTabSz="1311226" rtl="0" eaLnBrk="1" latinLnBrk="0" hangingPunct="1">
              <a:spcBef>
                <a:spcPts val="0"/>
              </a:spcBef>
              <a:spcAft>
                <a:spcPts val="754"/>
              </a:spcAft>
              <a:buClr>
                <a:schemeClr val="tx1"/>
              </a:buClr>
              <a:buFont typeface="Arial" panose="020B0604020202020204" pitchFamily="34" charset="0"/>
              <a:buChar char="–"/>
              <a:defRPr sz="1257" kern="1200">
                <a:solidFill>
                  <a:schemeClr val="tx1"/>
                </a:solidFill>
                <a:latin typeface="+mn-lt"/>
                <a:ea typeface="+mn-ea"/>
                <a:cs typeface="+mn-cs"/>
              </a:defRPr>
            </a:lvl6pPr>
            <a:lvl7pPr marL="898041" indent="-215530" algn="l" defTabSz="1311226" rtl="0" eaLnBrk="1" latinLnBrk="0" hangingPunct="1">
              <a:spcBef>
                <a:spcPts val="0"/>
              </a:spcBef>
              <a:spcAft>
                <a:spcPts val="754"/>
              </a:spcAft>
              <a:buClr>
                <a:schemeClr val="tx1"/>
              </a:buClr>
              <a:buFont typeface="Arial" panose="020B0604020202020204" pitchFamily="34" charset="0"/>
              <a:buChar char="–"/>
              <a:defRPr sz="1257" kern="1200">
                <a:solidFill>
                  <a:schemeClr val="tx1"/>
                </a:solidFill>
                <a:latin typeface="+mn-lt"/>
                <a:ea typeface="+mn-ea"/>
                <a:cs typeface="+mn-cs"/>
              </a:defRPr>
            </a:lvl7pPr>
            <a:lvl8pPr marL="227504" indent="-227504" algn="l" defTabSz="1311226" rtl="0" eaLnBrk="1" latinLnBrk="0" hangingPunct="1">
              <a:spcBef>
                <a:spcPts val="0"/>
              </a:spcBef>
              <a:spcAft>
                <a:spcPts val="754"/>
              </a:spcAft>
              <a:buClr>
                <a:schemeClr val="tx1"/>
              </a:buClr>
              <a:buFont typeface="+mj-lt"/>
              <a:buAutoNum type="arabicPeriod"/>
              <a:defRPr sz="1257" kern="1200">
                <a:solidFill>
                  <a:schemeClr val="tx1"/>
                </a:solidFill>
                <a:latin typeface="+mn-lt"/>
                <a:ea typeface="+mn-ea"/>
                <a:cs typeface="+mn-cs"/>
              </a:defRPr>
            </a:lvl8pPr>
            <a:lvl9pPr marL="455007" indent="-227504" algn="l" defTabSz="1311226" rtl="0" eaLnBrk="1" latinLnBrk="0" hangingPunct="1">
              <a:spcBef>
                <a:spcPts val="0"/>
              </a:spcBef>
              <a:spcAft>
                <a:spcPts val="754"/>
              </a:spcAft>
              <a:buClr>
                <a:schemeClr val="tx1"/>
              </a:buClr>
              <a:buFont typeface="+mj-lt"/>
              <a:buAutoNum type="alphaLcPeriod"/>
              <a:defRPr sz="1257" kern="1200">
                <a:solidFill>
                  <a:schemeClr val="tx1"/>
                </a:solidFill>
                <a:latin typeface="+mn-lt"/>
                <a:ea typeface="+mn-ea"/>
                <a:cs typeface="+mn-cs"/>
              </a:defRPr>
            </a:lvl9pPr>
          </a:lstStyle>
          <a:p>
            <a:endParaRPr lang="en-US" sz="1197" b="0" i="1" dirty="0"/>
          </a:p>
        </p:txBody>
      </p:sp>
      <p:sp>
        <p:nvSpPr>
          <p:cNvPr id="3" name="Text Placeholder 2">
            <a:extLst>
              <a:ext uri="{FF2B5EF4-FFF2-40B4-BE49-F238E27FC236}">
                <a16:creationId xmlns:a16="http://schemas.microsoft.com/office/drawing/2014/main" id="{22804371-3419-4A38-BECF-68F1A217E510}"/>
              </a:ext>
            </a:extLst>
          </p:cNvPr>
          <p:cNvSpPr>
            <a:spLocks noGrp="1"/>
          </p:cNvSpPr>
          <p:nvPr>
            <p:ph type="body" sz="quarter" idx="34"/>
          </p:nvPr>
        </p:nvSpPr>
        <p:spPr>
          <a:xfrm>
            <a:off x="493776" y="1170432"/>
            <a:ext cx="9058147" cy="553998"/>
          </a:xfrm>
        </p:spPr>
        <p:txBody>
          <a:bodyPr/>
          <a:lstStyle/>
          <a:p>
            <a:r>
              <a:rPr lang="en-US" sz="1800" dirty="0"/>
              <a:t>Following peers were included for the comparison, this group was selected based on the revenue size and the primary industry code.</a:t>
            </a:r>
          </a:p>
        </p:txBody>
      </p:sp>
      <p:cxnSp>
        <p:nvCxnSpPr>
          <p:cNvPr id="8" name="Straight Connector 7" hidden="1"/>
          <p:cNvCxnSpPr/>
          <p:nvPr/>
        </p:nvCxnSpPr>
        <p:spPr>
          <a:xfrm>
            <a:off x="493776" y="2057400"/>
            <a:ext cx="0" cy="449580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9" name="Table 3">
            <a:extLst>
              <a:ext uri="{FF2B5EF4-FFF2-40B4-BE49-F238E27FC236}">
                <a16:creationId xmlns:a16="http://schemas.microsoft.com/office/drawing/2014/main" id="{DFC7351E-90AC-479B-A7DA-F9573434EB1A}"/>
              </a:ext>
            </a:extLst>
          </p:cNvPr>
          <p:cNvGraphicFramePr>
            <a:graphicFrameLocks noGrp="1"/>
          </p:cNvGraphicFramePr>
          <p:nvPr>
            <p:extLst>
              <p:ext uri="{D42A27DB-BD31-4B8C-83A1-F6EECF244321}">
                <p14:modId xmlns:p14="http://schemas.microsoft.com/office/powerpoint/2010/main" val="3029992330"/>
              </p:ext>
            </p:extLst>
          </p:nvPr>
        </p:nvGraphicFramePr>
        <p:xfrm>
          <a:off x="2057400" y="1981200"/>
          <a:ext cx="5791200" cy="535355"/>
        </p:xfrm>
        <a:graphic>
          <a:graphicData uri="http://schemas.openxmlformats.org/drawingml/2006/table">
            <a:tbl>
              <a:tblPr/>
              <a:tblGrid>
                <a:gridCol w="2545772">
                  <a:extLst>
                    <a:ext uri="{9D8B030D-6E8A-4147-A177-3AD203B41FA5}">
                      <a16:colId xmlns:a16="http://schemas.microsoft.com/office/drawing/2014/main" val="2373042850"/>
                    </a:ext>
                  </a:extLst>
                </a:gridCol>
                <a:gridCol w="959428">
                  <a:extLst>
                    <a:ext uri="{9D8B030D-6E8A-4147-A177-3AD203B41FA5}">
                      <a16:colId xmlns:a16="http://schemas.microsoft.com/office/drawing/2014/main" val="3452144784"/>
                    </a:ext>
                  </a:extLst>
                </a:gridCol>
                <a:gridCol w="2286000">
                  <a:extLst>
                    <a:ext uri="{9D8B030D-6E8A-4147-A177-3AD203B41FA5}">
                      <a16:colId xmlns:a16="http://schemas.microsoft.com/office/drawing/2014/main" val="1205110588"/>
                    </a:ext>
                  </a:extLst>
                </a:gridCol>
              </a:tblGrid>
              <a:tr h="145758">
                <a:tc>
                  <a:txBody>
                    <a:bodyPr/>
                    <a:lstStyle/>
                    <a:p>
                      <a:pPr algn="ctr" fontAlgn="ctr"/>
                      <a:r>
                        <a:rPr lang="en-US" sz="1600" b="1" i="0" u="none" strike="noStrike" dirty="0">
                          <a:solidFill>
                            <a:srgbClr val="646464"/>
                          </a:solidFill>
                          <a:effectLst/>
                          <a:latin typeface="Arial" panose="020B0604020202020204" pitchFamily="34" charset="0"/>
                        </a:rPr>
                        <a:t>Peer Name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600" b="1" i="0" u="none" strike="noStrike" dirty="0">
                          <a:solidFill>
                            <a:srgbClr val="646464"/>
                          </a:solidFill>
                          <a:effectLst/>
                          <a:latin typeface="Arial" panose="020B0604020202020204" pitchFamily="34" charset="0"/>
                        </a:rPr>
                        <a:t>SIC Code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600" b="1" i="0" u="none" strike="noStrike" dirty="0">
                          <a:solidFill>
                            <a:srgbClr val="646464"/>
                          </a:solidFill>
                          <a:effectLst/>
                          <a:latin typeface="Arial" panose="020B0604020202020204" pitchFamily="34" charset="0"/>
                        </a:rPr>
                        <a:t>SIC Inds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690272946"/>
                  </a:ext>
                </a:extLst>
              </a:tr>
              <a:tr h="291515">
                <a:tc>
                  <a:txBody>
                    <a:bodyPr/>
                    <a:lstStyle/>
                    <a:p>
                      <a:pPr algn="ctr" fontAlgn="ctr"/>
                      <a:endParaRPr lang="en-US" sz="1600" b="0" i="0" u="none" strike="noStrike" dirty="0">
                        <a:solidFill>
                          <a:srgbClr val="646464"/>
                        </a:solidFill>
                        <a:effectLst/>
                        <a:latin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1600" b="0" i="0" u="none" strike="noStrike" dirty="0">
                        <a:solidFill>
                          <a:srgbClr val="646464"/>
                        </a:solidFill>
                        <a:effectLst/>
                        <a:latin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1600" b="0" i="0" u="none" strike="noStrike" dirty="0">
                        <a:solidFill>
                          <a:srgbClr val="646464"/>
                        </a:solidFill>
                        <a:effectLst/>
                        <a:latin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4402510"/>
                  </a:ext>
                </a:extLst>
              </a:tr>
            </a:tbl>
          </a:graphicData>
        </a:graphic>
      </p:graphicFrame>
      <p:sp>
        <p:nvSpPr>
          <p:cNvPr id="11" name="Rectangle 10">
            <a:extLst>
              <a:ext uri="{FF2B5EF4-FFF2-40B4-BE49-F238E27FC236}">
                <a16:creationId xmlns:a16="http://schemas.microsoft.com/office/drawing/2014/main" id="{256F0341-B50E-4C91-9ACC-18A71D7C0A2B}"/>
              </a:ext>
            </a:extLst>
          </p:cNvPr>
          <p:cNvSpPr/>
          <p:nvPr/>
        </p:nvSpPr>
        <p:spPr>
          <a:xfrm>
            <a:off x="0" y="0"/>
            <a:ext cx="10058400" cy="153966"/>
          </a:xfrm>
          <a:prstGeom prst="rect">
            <a:avLst/>
          </a:prstGeom>
          <a:solidFill>
            <a:srgbClr val="C0000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1588" algn="ctr">
              <a:spcAft>
                <a:spcPts val="400"/>
              </a:spcAft>
            </a:pPr>
            <a:r>
              <a:rPr lang="en-US" sz="1000" b="1" dirty="0">
                <a:solidFill>
                  <a:schemeClr val="bg1"/>
                </a:solidFill>
              </a:rPr>
              <a:t>Under development</a:t>
            </a:r>
          </a:p>
        </p:txBody>
      </p:sp>
    </p:spTree>
    <p:extLst>
      <p:ext uri="{BB962C8B-B14F-4D97-AF65-F5344CB8AC3E}">
        <p14:creationId xmlns:p14="http://schemas.microsoft.com/office/powerpoint/2010/main" val="2356523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 Placeholder 2">
            <a:extLst>
              <a:ext uri="{FF2B5EF4-FFF2-40B4-BE49-F238E27FC236}">
                <a16:creationId xmlns:a16="http://schemas.microsoft.com/office/drawing/2014/main" id="{5500DE34-76CE-4C81-A16A-2714522E3DA0}"/>
              </a:ext>
            </a:extLst>
          </p:cNvPr>
          <p:cNvSpPr txBox="1">
            <a:spLocks/>
          </p:cNvSpPr>
          <p:nvPr/>
        </p:nvSpPr>
        <p:spPr>
          <a:xfrm>
            <a:off x="283999" y="-783112"/>
            <a:ext cx="9057672" cy="368460"/>
          </a:xfrm>
          <a:prstGeom prst="rect">
            <a:avLst/>
          </a:prstGeom>
        </p:spPr>
        <p:txBody>
          <a:bodyPr/>
          <a:lstStyle>
            <a:lvl1pPr marL="0" indent="0" algn="l" defTabSz="1311226" rtl="0" eaLnBrk="1" latinLnBrk="0" hangingPunct="1">
              <a:spcBef>
                <a:spcPts val="0"/>
              </a:spcBef>
              <a:spcAft>
                <a:spcPts val="1006"/>
              </a:spcAft>
              <a:buFont typeface="Arial" panose="020B0604020202020204" pitchFamily="34" charset="0"/>
              <a:buNone/>
              <a:defRPr sz="1760" b="1" kern="1200">
                <a:solidFill>
                  <a:schemeClr val="accent3"/>
                </a:solidFill>
                <a:latin typeface="+mj-lt"/>
                <a:ea typeface="+mn-ea"/>
                <a:cs typeface="+mn-cs"/>
              </a:defRPr>
            </a:lvl1pPr>
            <a:lvl2pPr marL="0" indent="0" algn="l" defTabSz="1311226" rtl="0" eaLnBrk="1" latinLnBrk="0" hangingPunct="1">
              <a:spcBef>
                <a:spcPts val="0"/>
              </a:spcBef>
              <a:spcAft>
                <a:spcPts val="754"/>
              </a:spcAft>
              <a:buFont typeface="Arial" panose="020B0604020202020204" pitchFamily="34" charset="0"/>
              <a:buNone/>
              <a:defRPr sz="1509" b="1" kern="1200" cap="none" baseline="0">
                <a:solidFill>
                  <a:schemeClr val="tx1"/>
                </a:solidFill>
                <a:latin typeface="+mj-lt"/>
                <a:ea typeface="+mn-ea"/>
                <a:cs typeface="+mn-cs"/>
              </a:defRPr>
            </a:lvl2pPr>
            <a:lvl3pPr marL="1996" indent="0" algn="l" defTabSz="1311226" rtl="0" eaLnBrk="1" latinLnBrk="0" hangingPunct="1">
              <a:spcBef>
                <a:spcPts val="0"/>
              </a:spcBef>
              <a:spcAft>
                <a:spcPts val="754"/>
              </a:spcAft>
              <a:buFont typeface="Arial" panose="020B0604020202020204" pitchFamily="34" charset="0"/>
              <a:buNone/>
              <a:defRPr sz="1257" kern="1200">
                <a:solidFill>
                  <a:schemeClr val="tx1"/>
                </a:solidFill>
                <a:latin typeface="+mn-lt"/>
                <a:ea typeface="+mn-ea"/>
                <a:cs typeface="+mn-cs"/>
              </a:defRPr>
            </a:lvl3pPr>
            <a:lvl4pPr marL="229500" indent="-229500" algn="l" defTabSz="1311226" rtl="0" eaLnBrk="1" latinLnBrk="0" hangingPunct="1">
              <a:spcBef>
                <a:spcPts val="0"/>
              </a:spcBef>
              <a:spcAft>
                <a:spcPts val="754"/>
              </a:spcAft>
              <a:buClr>
                <a:schemeClr val="tx1"/>
              </a:buClr>
              <a:buFont typeface="Wingdings" panose="05000000000000000000" pitchFamily="2" charset="2"/>
              <a:buChar char="§"/>
              <a:defRPr sz="1257" kern="1200">
                <a:solidFill>
                  <a:schemeClr val="tx1"/>
                </a:solidFill>
                <a:latin typeface="+mn-lt"/>
                <a:ea typeface="+mn-ea"/>
                <a:cs typeface="+mn-cs"/>
              </a:defRPr>
            </a:lvl4pPr>
            <a:lvl5pPr marL="451016" indent="-221517" algn="l" defTabSz="1311226" rtl="0" eaLnBrk="1" latinLnBrk="0" hangingPunct="1">
              <a:spcBef>
                <a:spcPts val="0"/>
              </a:spcBef>
              <a:spcAft>
                <a:spcPts val="754"/>
              </a:spcAft>
              <a:buClr>
                <a:schemeClr val="tx1"/>
              </a:buClr>
              <a:buFont typeface="Segoe UI" panose="020B0502040204020203" pitchFamily="34" charset="0"/>
              <a:buChar char="–"/>
              <a:defRPr sz="1257" kern="1200">
                <a:solidFill>
                  <a:schemeClr val="tx1"/>
                </a:solidFill>
                <a:latin typeface="+mn-lt"/>
                <a:ea typeface="+mn-ea"/>
                <a:cs typeface="+mn-cs"/>
              </a:defRPr>
            </a:lvl5pPr>
            <a:lvl6pPr marL="682511" indent="-227504" algn="l" defTabSz="1311226" rtl="0" eaLnBrk="1" latinLnBrk="0" hangingPunct="1">
              <a:spcBef>
                <a:spcPts val="0"/>
              </a:spcBef>
              <a:spcAft>
                <a:spcPts val="754"/>
              </a:spcAft>
              <a:buClr>
                <a:schemeClr val="tx1"/>
              </a:buClr>
              <a:buFont typeface="Arial" panose="020B0604020202020204" pitchFamily="34" charset="0"/>
              <a:buChar char="–"/>
              <a:defRPr sz="1257" kern="1200">
                <a:solidFill>
                  <a:schemeClr val="tx1"/>
                </a:solidFill>
                <a:latin typeface="+mn-lt"/>
                <a:ea typeface="+mn-ea"/>
                <a:cs typeface="+mn-cs"/>
              </a:defRPr>
            </a:lvl6pPr>
            <a:lvl7pPr marL="898041" indent="-215530" algn="l" defTabSz="1311226" rtl="0" eaLnBrk="1" latinLnBrk="0" hangingPunct="1">
              <a:spcBef>
                <a:spcPts val="0"/>
              </a:spcBef>
              <a:spcAft>
                <a:spcPts val="754"/>
              </a:spcAft>
              <a:buClr>
                <a:schemeClr val="tx1"/>
              </a:buClr>
              <a:buFont typeface="Arial" panose="020B0604020202020204" pitchFamily="34" charset="0"/>
              <a:buChar char="–"/>
              <a:defRPr sz="1257" kern="1200">
                <a:solidFill>
                  <a:schemeClr val="tx1"/>
                </a:solidFill>
                <a:latin typeface="+mn-lt"/>
                <a:ea typeface="+mn-ea"/>
                <a:cs typeface="+mn-cs"/>
              </a:defRPr>
            </a:lvl7pPr>
            <a:lvl8pPr marL="227504" indent="-227504" algn="l" defTabSz="1311226" rtl="0" eaLnBrk="1" latinLnBrk="0" hangingPunct="1">
              <a:spcBef>
                <a:spcPts val="0"/>
              </a:spcBef>
              <a:spcAft>
                <a:spcPts val="754"/>
              </a:spcAft>
              <a:buClr>
                <a:schemeClr val="tx1"/>
              </a:buClr>
              <a:buFont typeface="+mj-lt"/>
              <a:buAutoNum type="arabicPeriod"/>
              <a:defRPr sz="1257" kern="1200">
                <a:solidFill>
                  <a:schemeClr val="tx1"/>
                </a:solidFill>
                <a:latin typeface="+mn-lt"/>
                <a:ea typeface="+mn-ea"/>
                <a:cs typeface="+mn-cs"/>
              </a:defRPr>
            </a:lvl8pPr>
            <a:lvl9pPr marL="455007" indent="-227504" algn="l" defTabSz="1311226" rtl="0" eaLnBrk="1" latinLnBrk="0" hangingPunct="1">
              <a:spcBef>
                <a:spcPts val="0"/>
              </a:spcBef>
              <a:spcAft>
                <a:spcPts val="754"/>
              </a:spcAft>
              <a:buClr>
                <a:schemeClr val="tx1"/>
              </a:buClr>
              <a:buFont typeface="+mj-lt"/>
              <a:buAutoNum type="alphaLcPeriod"/>
              <a:defRPr sz="1257" kern="1200">
                <a:solidFill>
                  <a:schemeClr val="tx1"/>
                </a:solidFill>
                <a:latin typeface="+mn-lt"/>
                <a:ea typeface="+mn-ea"/>
                <a:cs typeface="+mn-cs"/>
              </a:defRPr>
            </a:lvl9pPr>
          </a:lstStyle>
          <a:p>
            <a:endParaRPr lang="en-US" sz="1197" b="0" i="1" dirty="0"/>
          </a:p>
        </p:txBody>
      </p:sp>
      <p:sp>
        <p:nvSpPr>
          <p:cNvPr id="118" name="Source Box">
            <a:extLst>
              <a:ext uri="{FF2B5EF4-FFF2-40B4-BE49-F238E27FC236}">
                <a16:creationId xmlns:a16="http://schemas.microsoft.com/office/drawing/2014/main" id="{72D9419C-160F-4B62-8EF7-BEFE1991A650}"/>
              </a:ext>
            </a:extLst>
          </p:cNvPr>
          <p:cNvSpPr txBox="1">
            <a:spLocks/>
          </p:cNvSpPr>
          <p:nvPr/>
        </p:nvSpPr>
        <p:spPr>
          <a:xfrm>
            <a:off x="493776" y="6844033"/>
            <a:ext cx="9058147" cy="369332"/>
          </a:xfrm>
          <a:prstGeom prst="rect">
            <a:avLst/>
          </a:prstGeom>
          <a:noFill/>
        </p:spPr>
        <p:txBody>
          <a:bodyPr vert="horz" wrap="square" lIns="75260" tIns="37630" rIns="75260" bIns="37630" rtlCol="0" anchor="t">
            <a:noAutofit/>
          </a:bodyPr>
          <a:lstStyle/>
          <a:p>
            <a:pPr hangingPunct="0"/>
            <a:r>
              <a:rPr lang="en-US" sz="800" dirty="0">
                <a:solidFill>
                  <a:srgbClr val="646464"/>
                </a:solidFill>
              </a:rPr>
              <a:t> </a:t>
            </a:r>
          </a:p>
          <a:p>
            <a:pPr marL="114300" indent="-114300" hangingPunct="0">
              <a:buFont typeface="+mj-lt"/>
              <a:buAutoNum type="arabicPeriod"/>
            </a:pPr>
            <a:r>
              <a:rPr lang="en-US" sz="800" dirty="0"/>
              <a:t>The DSO Improvement Opportunity is calculated by Days Sales Outstanding gaps between “Target” and the Peer Group’s Median or Top Quartile times one day sales of the “Target” company.</a:t>
            </a:r>
          </a:p>
        </p:txBody>
      </p:sp>
      <p:sp>
        <p:nvSpPr>
          <p:cNvPr id="5" name="Title 1">
            <a:extLst>
              <a:ext uri="{FF2B5EF4-FFF2-40B4-BE49-F238E27FC236}">
                <a16:creationId xmlns:a16="http://schemas.microsoft.com/office/drawing/2014/main" id="{ED7A9A2E-F2B4-4253-95FA-3CC8A3139C84}"/>
              </a:ext>
            </a:extLst>
          </p:cNvPr>
          <p:cNvSpPr txBox="1">
            <a:spLocks/>
          </p:cNvSpPr>
          <p:nvPr/>
        </p:nvSpPr>
        <p:spPr>
          <a:xfrm>
            <a:off x="493777" y="152400"/>
            <a:ext cx="9057672" cy="822960"/>
          </a:xfrm>
          <a:prstGeom prst="rect">
            <a:avLst/>
          </a:prstGeom>
        </p:spPr>
        <p:txBody>
          <a:bodyPr vert="horz" lIns="0" tIns="0" rIns="0" bIns="0" rtlCol="0" anchor="b" anchorCtr="0">
            <a:noAutofit/>
          </a:bodyPr>
          <a:lstStyle>
            <a:lvl1pPr marL="0" algn="l" defTabSz="981098" rtl="0" eaLnBrk="1" latinLnBrk="0" hangingPunct="1">
              <a:spcBef>
                <a:spcPct val="0"/>
              </a:spcBef>
              <a:buNone/>
              <a:defRPr lang="en-GB" sz="2800" kern="1200" dirty="0" smtClean="0">
                <a:solidFill>
                  <a:schemeClr val="accent3"/>
                </a:solidFill>
                <a:latin typeface="+mj-lt"/>
                <a:ea typeface="+mn-ea"/>
                <a:cs typeface="Arial" panose="020B0604020202020204" pitchFamily="34" charset="0"/>
              </a:defRPr>
            </a:lvl1pPr>
          </a:lstStyle>
          <a:p>
            <a:r>
              <a:rPr lang="en-US" dirty="0"/>
              <a:t>Peer Group</a:t>
            </a:r>
            <a:r>
              <a:rPr lang="en-US" baseline="30000" dirty="0"/>
              <a:t>1</a:t>
            </a:r>
            <a:r>
              <a:rPr lang="en-US" dirty="0"/>
              <a:t> Demographics</a:t>
            </a:r>
          </a:p>
        </p:txBody>
      </p:sp>
      <p:sp>
        <p:nvSpPr>
          <p:cNvPr id="6" name="roadmap">
            <a:extLst>
              <a:ext uri="{FF2B5EF4-FFF2-40B4-BE49-F238E27FC236}">
                <a16:creationId xmlns:a16="http://schemas.microsoft.com/office/drawing/2014/main" id="{94C5AB07-0075-4D69-B767-7B1E283501CD}"/>
              </a:ext>
            </a:extLst>
          </p:cNvPr>
          <p:cNvSpPr>
            <a:spLocks noGrp="1"/>
          </p:cNvSpPr>
          <p:nvPr>
            <p:ph type="body" sz="quarter" idx="34"/>
          </p:nvPr>
        </p:nvSpPr>
        <p:spPr>
          <a:xfrm>
            <a:off x="493777" y="1219200"/>
            <a:ext cx="9057672" cy="276999"/>
          </a:xfrm>
        </p:spPr>
        <p:txBody>
          <a:bodyPr/>
          <a:lstStyle/>
          <a:p>
            <a:r>
              <a:rPr lang="en-US" sz="1800" dirty="0">
                <a:solidFill>
                  <a:srgbClr val="5E8AB4"/>
                </a:solidFill>
              </a:rPr>
              <a:t>The demographics details the range of the selected peer companies.</a:t>
            </a:r>
          </a:p>
        </p:txBody>
      </p:sp>
      <p:sp>
        <p:nvSpPr>
          <p:cNvPr id="8" name="5-Point Star">
            <a:extLst>
              <a:ext uri="{FF2B5EF4-FFF2-40B4-BE49-F238E27FC236}">
                <a16:creationId xmlns:a16="http://schemas.microsoft.com/office/drawing/2014/main" id="{4F50243A-4DC9-4218-861A-238E7CFA9B54}"/>
              </a:ext>
            </a:extLst>
          </p:cNvPr>
          <p:cNvSpPr/>
          <p:nvPr/>
        </p:nvSpPr>
        <p:spPr>
          <a:xfrm>
            <a:off x="7086600" y="761529"/>
            <a:ext cx="205254" cy="205254"/>
          </a:xfrm>
          <a:prstGeom prst="star5">
            <a:avLst/>
          </a:prstGeom>
          <a:solidFill>
            <a:srgbClr val="F9C20A"/>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sz="905">
              <a:solidFill>
                <a:srgbClr val="F9C20A"/>
              </a:solidFill>
            </a:endParaRPr>
          </a:p>
        </p:txBody>
      </p:sp>
      <p:sp>
        <p:nvSpPr>
          <p:cNvPr id="9" name="CompName">
            <a:extLst>
              <a:ext uri="{FF2B5EF4-FFF2-40B4-BE49-F238E27FC236}">
                <a16:creationId xmlns:a16="http://schemas.microsoft.com/office/drawing/2014/main" id="{5CBFEA90-D7C1-424C-83F2-BFBA9C5DC0FB}"/>
              </a:ext>
            </a:extLst>
          </p:cNvPr>
          <p:cNvSpPr txBox="1"/>
          <p:nvPr/>
        </p:nvSpPr>
        <p:spPr>
          <a:xfrm>
            <a:off x="7297519" y="728990"/>
            <a:ext cx="2257378" cy="261610"/>
          </a:xfrm>
          <a:prstGeom prst="rect">
            <a:avLst/>
          </a:prstGeom>
          <a:noFill/>
        </p:spPr>
        <p:txBody>
          <a:bodyPr wrap="square" lIns="37630" rIns="3763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dirty="0">
                <a:solidFill>
                  <a:srgbClr val="646464"/>
                </a:solidFill>
              </a:rPr>
              <a:t>{</a:t>
            </a:r>
            <a:r>
              <a:rPr lang="en-US" dirty="0" err="1">
                <a:solidFill>
                  <a:srgbClr val="646464"/>
                </a:solidFill>
              </a:rPr>
              <a:t>CName</a:t>
            </a:r>
            <a:r>
              <a:rPr lang="en-US" dirty="0">
                <a:solidFill>
                  <a:srgbClr val="646464"/>
                </a:solidFill>
              </a:rPr>
              <a:t>}</a:t>
            </a:r>
          </a:p>
        </p:txBody>
      </p:sp>
      <p:sp>
        <p:nvSpPr>
          <p:cNvPr id="11" name="Rectangle 10">
            <a:extLst>
              <a:ext uri="{FF2B5EF4-FFF2-40B4-BE49-F238E27FC236}">
                <a16:creationId xmlns:a16="http://schemas.microsoft.com/office/drawing/2014/main" id="{3BD4CA27-A5AB-4DFC-8BA9-B4C10F416A48}"/>
              </a:ext>
            </a:extLst>
          </p:cNvPr>
          <p:cNvSpPr/>
          <p:nvPr/>
        </p:nvSpPr>
        <p:spPr>
          <a:xfrm>
            <a:off x="0" y="0"/>
            <a:ext cx="10058400" cy="153966"/>
          </a:xfrm>
          <a:prstGeom prst="rect">
            <a:avLst/>
          </a:prstGeom>
          <a:solidFill>
            <a:srgbClr val="C0000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1588" algn="ctr">
              <a:spcAft>
                <a:spcPts val="400"/>
              </a:spcAft>
            </a:pPr>
            <a:r>
              <a:rPr lang="en-US" sz="1000" b="1" dirty="0">
                <a:solidFill>
                  <a:schemeClr val="bg1"/>
                </a:solidFill>
              </a:rPr>
              <a:t>Under development</a:t>
            </a:r>
          </a:p>
        </p:txBody>
      </p:sp>
    </p:spTree>
    <p:extLst>
      <p:ext uri="{BB962C8B-B14F-4D97-AF65-F5344CB8AC3E}">
        <p14:creationId xmlns:p14="http://schemas.microsoft.com/office/powerpoint/2010/main" val="31971757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40029C3-A64E-4377-93E2-2E5AE9C39025}"/>
              </a:ext>
            </a:extLst>
          </p:cNvPr>
          <p:cNvSpPr>
            <a:spLocks noGrp="1"/>
          </p:cNvSpPr>
          <p:nvPr>
            <p:ph type="title"/>
          </p:nvPr>
        </p:nvSpPr>
        <p:spPr>
          <a:xfrm>
            <a:off x="493776" y="192024"/>
            <a:ext cx="9058147" cy="822960"/>
          </a:xfrm>
        </p:spPr>
        <p:txBody>
          <a:bodyPr/>
          <a:lstStyle/>
          <a:p>
            <a:pPr hangingPunct="0"/>
            <a:r>
              <a:rPr lang="en-US" dirty="0"/>
              <a:t>Peer Group Analysis: Cash Conversion Cycle</a:t>
            </a:r>
          </a:p>
        </p:txBody>
      </p:sp>
      <p:sp>
        <p:nvSpPr>
          <p:cNvPr id="93" name="Text Placeholder 2">
            <a:extLst>
              <a:ext uri="{FF2B5EF4-FFF2-40B4-BE49-F238E27FC236}">
                <a16:creationId xmlns:a16="http://schemas.microsoft.com/office/drawing/2014/main" id="{5500DE34-76CE-4C81-A16A-2714522E3DA0}"/>
              </a:ext>
            </a:extLst>
          </p:cNvPr>
          <p:cNvSpPr txBox="1">
            <a:spLocks/>
          </p:cNvSpPr>
          <p:nvPr/>
        </p:nvSpPr>
        <p:spPr>
          <a:xfrm>
            <a:off x="283999" y="-783112"/>
            <a:ext cx="9057672" cy="368460"/>
          </a:xfrm>
          <a:prstGeom prst="rect">
            <a:avLst/>
          </a:prstGeom>
        </p:spPr>
        <p:txBody>
          <a:bodyPr/>
          <a:lstStyle>
            <a:lvl1pPr marL="0" indent="0" algn="l" defTabSz="1311226" rtl="0" eaLnBrk="1" latinLnBrk="0" hangingPunct="1">
              <a:spcBef>
                <a:spcPts val="0"/>
              </a:spcBef>
              <a:spcAft>
                <a:spcPts val="1006"/>
              </a:spcAft>
              <a:buFont typeface="Arial" panose="020B0604020202020204" pitchFamily="34" charset="0"/>
              <a:buNone/>
              <a:defRPr sz="1760" b="1" kern="1200">
                <a:solidFill>
                  <a:schemeClr val="accent3"/>
                </a:solidFill>
                <a:latin typeface="+mj-lt"/>
                <a:ea typeface="+mn-ea"/>
                <a:cs typeface="+mn-cs"/>
              </a:defRPr>
            </a:lvl1pPr>
            <a:lvl2pPr marL="0" indent="0" algn="l" defTabSz="1311226" rtl="0" eaLnBrk="1" latinLnBrk="0" hangingPunct="1">
              <a:spcBef>
                <a:spcPts val="0"/>
              </a:spcBef>
              <a:spcAft>
                <a:spcPts val="754"/>
              </a:spcAft>
              <a:buFont typeface="Arial" panose="020B0604020202020204" pitchFamily="34" charset="0"/>
              <a:buNone/>
              <a:defRPr sz="1509" b="1" kern="1200" cap="none" baseline="0">
                <a:solidFill>
                  <a:schemeClr val="tx1"/>
                </a:solidFill>
                <a:latin typeface="+mj-lt"/>
                <a:ea typeface="+mn-ea"/>
                <a:cs typeface="+mn-cs"/>
              </a:defRPr>
            </a:lvl2pPr>
            <a:lvl3pPr marL="1996" indent="0" algn="l" defTabSz="1311226" rtl="0" eaLnBrk="1" latinLnBrk="0" hangingPunct="1">
              <a:spcBef>
                <a:spcPts val="0"/>
              </a:spcBef>
              <a:spcAft>
                <a:spcPts val="754"/>
              </a:spcAft>
              <a:buFont typeface="Arial" panose="020B0604020202020204" pitchFamily="34" charset="0"/>
              <a:buNone/>
              <a:defRPr sz="1257" kern="1200">
                <a:solidFill>
                  <a:schemeClr val="tx1"/>
                </a:solidFill>
                <a:latin typeface="+mn-lt"/>
                <a:ea typeface="+mn-ea"/>
                <a:cs typeface="+mn-cs"/>
              </a:defRPr>
            </a:lvl3pPr>
            <a:lvl4pPr marL="229500" indent="-229500" algn="l" defTabSz="1311226" rtl="0" eaLnBrk="1" latinLnBrk="0" hangingPunct="1">
              <a:spcBef>
                <a:spcPts val="0"/>
              </a:spcBef>
              <a:spcAft>
                <a:spcPts val="754"/>
              </a:spcAft>
              <a:buClr>
                <a:schemeClr val="tx1"/>
              </a:buClr>
              <a:buFont typeface="Wingdings" panose="05000000000000000000" pitchFamily="2" charset="2"/>
              <a:buChar char="§"/>
              <a:defRPr sz="1257" kern="1200">
                <a:solidFill>
                  <a:schemeClr val="tx1"/>
                </a:solidFill>
                <a:latin typeface="+mn-lt"/>
                <a:ea typeface="+mn-ea"/>
                <a:cs typeface="+mn-cs"/>
              </a:defRPr>
            </a:lvl4pPr>
            <a:lvl5pPr marL="451016" indent="-221517" algn="l" defTabSz="1311226" rtl="0" eaLnBrk="1" latinLnBrk="0" hangingPunct="1">
              <a:spcBef>
                <a:spcPts val="0"/>
              </a:spcBef>
              <a:spcAft>
                <a:spcPts val="754"/>
              </a:spcAft>
              <a:buClr>
                <a:schemeClr val="tx1"/>
              </a:buClr>
              <a:buFont typeface="Segoe UI" panose="020B0502040204020203" pitchFamily="34" charset="0"/>
              <a:buChar char="–"/>
              <a:defRPr sz="1257" kern="1200">
                <a:solidFill>
                  <a:schemeClr val="tx1"/>
                </a:solidFill>
                <a:latin typeface="+mn-lt"/>
                <a:ea typeface="+mn-ea"/>
                <a:cs typeface="+mn-cs"/>
              </a:defRPr>
            </a:lvl5pPr>
            <a:lvl6pPr marL="682511" indent="-227504" algn="l" defTabSz="1311226" rtl="0" eaLnBrk="1" latinLnBrk="0" hangingPunct="1">
              <a:spcBef>
                <a:spcPts val="0"/>
              </a:spcBef>
              <a:spcAft>
                <a:spcPts val="754"/>
              </a:spcAft>
              <a:buClr>
                <a:schemeClr val="tx1"/>
              </a:buClr>
              <a:buFont typeface="Arial" panose="020B0604020202020204" pitchFamily="34" charset="0"/>
              <a:buChar char="–"/>
              <a:defRPr sz="1257" kern="1200">
                <a:solidFill>
                  <a:schemeClr val="tx1"/>
                </a:solidFill>
                <a:latin typeface="+mn-lt"/>
                <a:ea typeface="+mn-ea"/>
                <a:cs typeface="+mn-cs"/>
              </a:defRPr>
            </a:lvl6pPr>
            <a:lvl7pPr marL="898041" indent="-215530" algn="l" defTabSz="1311226" rtl="0" eaLnBrk="1" latinLnBrk="0" hangingPunct="1">
              <a:spcBef>
                <a:spcPts val="0"/>
              </a:spcBef>
              <a:spcAft>
                <a:spcPts val="754"/>
              </a:spcAft>
              <a:buClr>
                <a:schemeClr val="tx1"/>
              </a:buClr>
              <a:buFont typeface="Arial" panose="020B0604020202020204" pitchFamily="34" charset="0"/>
              <a:buChar char="–"/>
              <a:defRPr sz="1257" kern="1200">
                <a:solidFill>
                  <a:schemeClr val="tx1"/>
                </a:solidFill>
                <a:latin typeface="+mn-lt"/>
                <a:ea typeface="+mn-ea"/>
                <a:cs typeface="+mn-cs"/>
              </a:defRPr>
            </a:lvl7pPr>
            <a:lvl8pPr marL="227504" indent="-227504" algn="l" defTabSz="1311226" rtl="0" eaLnBrk="1" latinLnBrk="0" hangingPunct="1">
              <a:spcBef>
                <a:spcPts val="0"/>
              </a:spcBef>
              <a:spcAft>
                <a:spcPts val="754"/>
              </a:spcAft>
              <a:buClr>
                <a:schemeClr val="tx1"/>
              </a:buClr>
              <a:buFont typeface="+mj-lt"/>
              <a:buAutoNum type="arabicPeriod"/>
              <a:defRPr sz="1257" kern="1200">
                <a:solidFill>
                  <a:schemeClr val="tx1"/>
                </a:solidFill>
                <a:latin typeface="+mn-lt"/>
                <a:ea typeface="+mn-ea"/>
                <a:cs typeface="+mn-cs"/>
              </a:defRPr>
            </a:lvl8pPr>
            <a:lvl9pPr marL="455007" indent="-227504" algn="l" defTabSz="1311226" rtl="0" eaLnBrk="1" latinLnBrk="0" hangingPunct="1">
              <a:spcBef>
                <a:spcPts val="0"/>
              </a:spcBef>
              <a:spcAft>
                <a:spcPts val="754"/>
              </a:spcAft>
              <a:buClr>
                <a:schemeClr val="tx1"/>
              </a:buClr>
              <a:buFont typeface="+mj-lt"/>
              <a:buAutoNum type="alphaLcPeriod"/>
              <a:defRPr sz="1257" kern="1200">
                <a:solidFill>
                  <a:schemeClr val="tx1"/>
                </a:solidFill>
                <a:latin typeface="+mn-lt"/>
                <a:ea typeface="+mn-ea"/>
                <a:cs typeface="+mn-cs"/>
              </a:defRPr>
            </a:lvl9pPr>
          </a:lstStyle>
          <a:p>
            <a:endParaRPr lang="en-US" sz="1197" b="0" i="1" dirty="0"/>
          </a:p>
        </p:txBody>
      </p:sp>
      <p:sp>
        <p:nvSpPr>
          <p:cNvPr id="118" name="Source Box">
            <a:extLst>
              <a:ext uri="{FF2B5EF4-FFF2-40B4-BE49-F238E27FC236}">
                <a16:creationId xmlns:a16="http://schemas.microsoft.com/office/drawing/2014/main" id="{72D9419C-160F-4B62-8EF7-BEFE1991A650}"/>
              </a:ext>
            </a:extLst>
          </p:cNvPr>
          <p:cNvSpPr txBox="1">
            <a:spLocks/>
          </p:cNvSpPr>
          <p:nvPr/>
        </p:nvSpPr>
        <p:spPr>
          <a:xfrm>
            <a:off x="493777" y="7086600"/>
            <a:ext cx="9058146" cy="182881"/>
          </a:xfrm>
          <a:prstGeom prst="rect">
            <a:avLst/>
          </a:prstGeom>
          <a:noFill/>
        </p:spPr>
        <p:txBody>
          <a:bodyPr vert="horz" wrap="square" lIns="75260" tIns="37630" rIns="75260" bIns="37630" rtlCol="0" anchor="t">
            <a:noAutofit/>
          </a:bodyPr>
          <a:lstStyle/>
          <a:p>
            <a:pPr marL="114300" indent="-114300" hangingPunct="0">
              <a:buFont typeface="+mj-lt"/>
              <a:buAutoNum type="arabicPeriod"/>
            </a:pPr>
            <a:r>
              <a:rPr lang="en-US" sz="800" dirty="0"/>
              <a:t>The Total Working Capital Improvement Opportunity is the aggregate opportunity of  the individual working capital components (DSO, DIO and DPO).  </a:t>
            </a:r>
          </a:p>
        </p:txBody>
      </p:sp>
      <p:sp>
        <p:nvSpPr>
          <p:cNvPr id="20" name="TextToUpdate">
            <a:extLst>
              <a:ext uri="{FF2B5EF4-FFF2-40B4-BE49-F238E27FC236}">
                <a16:creationId xmlns:a16="http://schemas.microsoft.com/office/drawing/2014/main" id="{F986FB3C-DC69-4A55-8B38-1AF3B58C48EA}"/>
              </a:ext>
            </a:extLst>
          </p:cNvPr>
          <p:cNvSpPr>
            <a:spLocks noGrp="1"/>
          </p:cNvSpPr>
          <p:nvPr>
            <p:ph type="body" sz="quarter" idx="34"/>
          </p:nvPr>
        </p:nvSpPr>
        <p:spPr>
          <a:xfrm>
            <a:off x="493776" y="1171566"/>
            <a:ext cx="9058147" cy="369332"/>
          </a:xfrm>
        </p:spPr>
        <p:txBody>
          <a:bodyPr/>
          <a:lstStyle/>
          <a:p>
            <a:r>
              <a:rPr lang="en-US" sz="1200" dirty="0">
                <a:solidFill>
                  <a:srgbClr val="5E8AB4"/>
                </a:solidFill>
              </a:rPr>
              <a:t>ABC needs to focus on all the working capital components, where they are performing below than median. The upper quartile comparison shows the total working capital improvement opportunity in the range of $69 Mn to $103 Mn.</a:t>
            </a:r>
          </a:p>
        </p:txBody>
      </p:sp>
      <p:sp>
        <p:nvSpPr>
          <p:cNvPr id="35" name="TextBox 163">
            <a:extLst>
              <a:ext uri="{FF2B5EF4-FFF2-40B4-BE49-F238E27FC236}">
                <a16:creationId xmlns:a16="http://schemas.microsoft.com/office/drawing/2014/main" id="{5E8D4745-3009-4DF7-BF0B-70C6DC580D30}"/>
              </a:ext>
            </a:extLst>
          </p:cNvPr>
          <p:cNvSpPr txBox="1"/>
          <p:nvPr/>
        </p:nvSpPr>
        <p:spPr>
          <a:xfrm>
            <a:off x="3207213" y="1773555"/>
            <a:ext cx="637895" cy="18288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lang="en-US" sz="1000" b="0" dirty="0">
              <a:solidFill>
                <a:srgbClr val="646464"/>
              </a:solidFill>
            </a:endParaRPr>
          </a:p>
        </p:txBody>
      </p:sp>
      <p:sp>
        <p:nvSpPr>
          <p:cNvPr id="8" name="Rectangle 7">
            <a:extLst>
              <a:ext uri="{FF2B5EF4-FFF2-40B4-BE49-F238E27FC236}">
                <a16:creationId xmlns:a16="http://schemas.microsoft.com/office/drawing/2014/main" id="{E4B05714-4A10-463A-AC76-B8A11A3C93CD}"/>
              </a:ext>
            </a:extLst>
          </p:cNvPr>
          <p:cNvSpPr/>
          <p:nvPr/>
        </p:nvSpPr>
        <p:spPr>
          <a:xfrm>
            <a:off x="0" y="0"/>
            <a:ext cx="10058400" cy="153966"/>
          </a:xfrm>
          <a:prstGeom prst="rect">
            <a:avLst/>
          </a:prstGeom>
          <a:solidFill>
            <a:srgbClr val="C0000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1588" algn="ctr">
              <a:spcAft>
                <a:spcPts val="400"/>
              </a:spcAft>
            </a:pPr>
            <a:r>
              <a:rPr lang="en-US" sz="1000" b="1" dirty="0">
                <a:solidFill>
                  <a:schemeClr val="bg1"/>
                </a:solidFill>
              </a:rPr>
              <a:t>Under development</a:t>
            </a:r>
          </a:p>
        </p:txBody>
      </p:sp>
    </p:spTree>
    <p:extLst>
      <p:ext uri="{BB962C8B-B14F-4D97-AF65-F5344CB8AC3E}">
        <p14:creationId xmlns:p14="http://schemas.microsoft.com/office/powerpoint/2010/main" val="5171459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40029C3-A64E-4377-93E2-2E5AE9C39025}"/>
              </a:ext>
            </a:extLst>
          </p:cNvPr>
          <p:cNvSpPr>
            <a:spLocks noGrp="1"/>
          </p:cNvSpPr>
          <p:nvPr>
            <p:ph type="title"/>
          </p:nvPr>
        </p:nvSpPr>
        <p:spPr>
          <a:xfrm>
            <a:off x="493776" y="192024"/>
            <a:ext cx="9058147" cy="822960"/>
          </a:xfrm>
        </p:spPr>
        <p:txBody>
          <a:bodyPr/>
          <a:lstStyle/>
          <a:p>
            <a:pPr hangingPunct="0"/>
            <a:r>
              <a:rPr lang="en-US" dirty="0"/>
              <a:t>Peer Group Analysis: Days Sales Outstanding</a:t>
            </a:r>
          </a:p>
        </p:txBody>
      </p:sp>
      <p:sp>
        <p:nvSpPr>
          <p:cNvPr id="93" name="Text Placeholder 2">
            <a:extLst>
              <a:ext uri="{FF2B5EF4-FFF2-40B4-BE49-F238E27FC236}">
                <a16:creationId xmlns:a16="http://schemas.microsoft.com/office/drawing/2014/main" id="{5500DE34-76CE-4C81-A16A-2714522E3DA0}"/>
              </a:ext>
            </a:extLst>
          </p:cNvPr>
          <p:cNvSpPr txBox="1">
            <a:spLocks/>
          </p:cNvSpPr>
          <p:nvPr/>
        </p:nvSpPr>
        <p:spPr>
          <a:xfrm>
            <a:off x="283999" y="-783112"/>
            <a:ext cx="9057672" cy="368460"/>
          </a:xfrm>
          <a:prstGeom prst="rect">
            <a:avLst/>
          </a:prstGeom>
        </p:spPr>
        <p:txBody>
          <a:bodyPr/>
          <a:lstStyle>
            <a:lvl1pPr marL="0" indent="0" algn="l" defTabSz="1311226" rtl="0" eaLnBrk="1" latinLnBrk="0" hangingPunct="1">
              <a:spcBef>
                <a:spcPts val="0"/>
              </a:spcBef>
              <a:spcAft>
                <a:spcPts val="1006"/>
              </a:spcAft>
              <a:buFont typeface="Arial" panose="020B0604020202020204" pitchFamily="34" charset="0"/>
              <a:buNone/>
              <a:defRPr sz="1760" b="1" kern="1200">
                <a:solidFill>
                  <a:schemeClr val="accent3"/>
                </a:solidFill>
                <a:latin typeface="+mj-lt"/>
                <a:ea typeface="+mn-ea"/>
                <a:cs typeface="+mn-cs"/>
              </a:defRPr>
            </a:lvl1pPr>
            <a:lvl2pPr marL="0" indent="0" algn="l" defTabSz="1311226" rtl="0" eaLnBrk="1" latinLnBrk="0" hangingPunct="1">
              <a:spcBef>
                <a:spcPts val="0"/>
              </a:spcBef>
              <a:spcAft>
                <a:spcPts val="754"/>
              </a:spcAft>
              <a:buFont typeface="Arial" panose="020B0604020202020204" pitchFamily="34" charset="0"/>
              <a:buNone/>
              <a:defRPr sz="1509" b="1" kern="1200" cap="none" baseline="0">
                <a:solidFill>
                  <a:schemeClr val="tx1"/>
                </a:solidFill>
                <a:latin typeface="+mj-lt"/>
                <a:ea typeface="+mn-ea"/>
                <a:cs typeface="+mn-cs"/>
              </a:defRPr>
            </a:lvl2pPr>
            <a:lvl3pPr marL="1996" indent="0" algn="l" defTabSz="1311226" rtl="0" eaLnBrk="1" latinLnBrk="0" hangingPunct="1">
              <a:spcBef>
                <a:spcPts val="0"/>
              </a:spcBef>
              <a:spcAft>
                <a:spcPts val="754"/>
              </a:spcAft>
              <a:buFont typeface="Arial" panose="020B0604020202020204" pitchFamily="34" charset="0"/>
              <a:buNone/>
              <a:defRPr sz="1257" kern="1200">
                <a:solidFill>
                  <a:schemeClr val="tx1"/>
                </a:solidFill>
                <a:latin typeface="+mn-lt"/>
                <a:ea typeface="+mn-ea"/>
                <a:cs typeface="+mn-cs"/>
              </a:defRPr>
            </a:lvl3pPr>
            <a:lvl4pPr marL="229500" indent="-229500" algn="l" defTabSz="1311226" rtl="0" eaLnBrk="1" latinLnBrk="0" hangingPunct="1">
              <a:spcBef>
                <a:spcPts val="0"/>
              </a:spcBef>
              <a:spcAft>
                <a:spcPts val="754"/>
              </a:spcAft>
              <a:buClr>
                <a:schemeClr val="tx1"/>
              </a:buClr>
              <a:buFont typeface="Wingdings" panose="05000000000000000000" pitchFamily="2" charset="2"/>
              <a:buChar char="§"/>
              <a:defRPr sz="1257" kern="1200">
                <a:solidFill>
                  <a:schemeClr val="tx1"/>
                </a:solidFill>
                <a:latin typeface="+mn-lt"/>
                <a:ea typeface="+mn-ea"/>
                <a:cs typeface="+mn-cs"/>
              </a:defRPr>
            </a:lvl4pPr>
            <a:lvl5pPr marL="451016" indent="-221517" algn="l" defTabSz="1311226" rtl="0" eaLnBrk="1" latinLnBrk="0" hangingPunct="1">
              <a:spcBef>
                <a:spcPts val="0"/>
              </a:spcBef>
              <a:spcAft>
                <a:spcPts val="754"/>
              </a:spcAft>
              <a:buClr>
                <a:schemeClr val="tx1"/>
              </a:buClr>
              <a:buFont typeface="Segoe UI" panose="020B0502040204020203" pitchFamily="34" charset="0"/>
              <a:buChar char="–"/>
              <a:defRPr sz="1257" kern="1200">
                <a:solidFill>
                  <a:schemeClr val="tx1"/>
                </a:solidFill>
                <a:latin typeface="+mn-lt"/>
                <a:ea typeface="+mn-ea"/>
                <a:cs typeface="+mn-cs"/>
              </a:defRPr>
            </a:lvl5pPr>
            <a:lvl6pPr marL="682511" indent="-227504" algn="l" defTabSz="1311226" rtl="0" eaLnBrk="1" latinLnBrk="0" hangingPunct="1">
              <a:spcBef>
                <a:spcPts val="0"/>
              </a:spcBef>
              <a:spcAft>
                <a:spcPts val="754"/>
              </a:spcAft>
              <a:buClr>
                <a:schemeClr val="tx1"/>
              </a:buClr>
              <a:buFont typeface="Arial" panose="020B0604020202020204" pitchFamily="34" charset="0"/>
              <a:buChar char="–"/>
              <a:defRPr sz="1257" kern="1200">
                <a:solidFill>
                  <a:schemeClr val="tx1"/>
                </a:solidFill>
                <a:latin typeface="+mn-lt"/>
                <a:ea typeface="+mn-ea"/>
                <a:cs typeface="+mn-cs"/>
              </a:defRPr>
            </a:lvl6pPr>
            <a:lvl7pPr marL="898041" indent="-215530" algn="l" defTabSz="1311226" rtl="0" eaLnBrk="1" latinLnBrk="0" hangingPunct="1">
              <a:spcBef>
                <a:spcPts val="0"/>
              </a:spcBef>
              <a:spcAft>
                <a:spcPts val="754"/>
              </a:spcAft>
              <a:buClr>
                <a:schemeClr val="tx1"/>
              </a:buClr>
              <a:buFont typeface="Arial" panose="020B0604020202020204" pitchFamily="34" charset="0"/>
              <a:buChar char="–"/>
              <a:defRPr sz="1257" kern="1200">
                <a:solidFill>
                  <a:schemeClr val="tx1"/>
                </a:solidFill>
                <a:latin typeface="+mn-lt"/>
                <a:ea typeface="+mn-ea"/>
                <a:cs typeface="+mn-cs"/>
              </a:defRPr>
            </a:lvl7pPr>
            <a:lvl8pPr marL="227504" indent="-227504" algn="l" defTabSz="1311226" rtl="0" eaLnBrk="1" latinLnBrk="0" hangingPunct="1">
              <a:spcBef>
                <a:spcPts val="0"/>
              </a:spcBef>
              <a:spcAft>
                <a:spcPts val="754"/>
              </a:spcAft>
              <a:buClr>
                <a:schemeClr val="tx1"/>
              </a:buClr>
              <a:buFont typeface="+mj-lt"/>
              <a:buAutoNum type="arabicPeriod"/>
              <a:defRPr sz="1257" kern="1200">
                <a:solidFill>
                  <a:schemeClr val="tx1"/>
                </a:solidFill>
                <a:latin typeface="+mn-lt"/>
                <a:ea typeface="+mn-ea"/>
                <a:cs typeface="+mn-cs"/>
              </a:defRPr>
            </a:lvl8pPr>
            <a:lvl9pPr marL="455007" indent="-227504" algn="l" defTabSz="1311226" rtl="0" eaLnBrk="1" latinLnBrk="0" hangingPunct="1">
              <a:spcBef>
                <a:spcPts val="0"/>
              </a:spcBef>
              <a:spcAft>
                <a:spcPts val="754"/>
              </a:spcAft>
              <a:buClr>
                <a:schemeClr val="tx1"/>
              </a:buClr>
              <a:buFont typeface="+mj-lt"/>
              <a:buAutoNum type="alphaLcPeriod"/>
              <a:defRPr sz="1257" kern="1200">
                <a:solidFill>
                  <a:schemeClr val="tx1"/>
                </a:solidFill>
                <a:latin typeface="+mn-lt"/>
                <a:ea typeface="+mn-ea"/>
                <a:cs typeface="+mn-cs"/>
              </a:defRPr>
            </a:lvl9pPr>
          </a:lstStyle>
          <a:p>
            <a:endParaRPr lang="en-US" sz="1197" b="0" i="1" dirty="0"/>
          </a:p>
        </p:txBody>
      </p:sp>
      <p:sp>
        <p:nvSpPr>
          <p:cNvPr id="3" name="texttoupdate">
            <a:extLst>
              <a:ext uri="{FF2B5EF4-FFF2-40B4-BE49-F238E27FC236}">
                <a16:creationId xmlns:a16="http://schemas.microsoft.com/office/drawing/2014/main" id="{22804371-3419-4A38-BECF-68F1A217E510}"/>
              </a:ext>
            </a:extLst>
          </p:cNvPr>
          <p:cNvSpPr>
            <a:spLocks noGrp="1"/>
          </p:cNvSpPr>
          <p:nvPr>
            <p:ph type="body" sz="quarter" idx="34"/>
          </p:nvPr>
        </p:nvSpPr>
        <p:spPr>
          <a:xfrm>
            <a:off x="493776" y="1171566"/>
            <a:ext cx="9058147" cy="369332"/>
          </a:xfrm>
        </p:spPr>
        <p:txBody>
          <a:bodyPr/>
          <a:lstStyle/>
          <a:p>
            <a:r>
              <a:rPr lang="en-US" sz="1200" dirty="0">
                <a:solidFill>
                  <a:srgbClr val="5E8AB4"/>
                </a:solidFill>
              </a:rPr>
              <a:t>ABC needs to focus on DSO, where they are performing below than median. The Median and upper quartile comparison shows the DSO improvement opportunity in the range of $18 Mn to $27 Mn.</a:t>
            </a:r>
          </a:p>
        </p:txBody>
      </p:sp>
      <p:sp>
        <p:nvSpPr>
          <p:cNvPr id="118" name="Source Box">
            <a:extLst>
              <a:ext uri="{FF2B5EF4-FFF2-40B4-BE49-F238E27FC236}">
                <a16:creationId xmlns:a16="http://schemas.microsoft.com/office/drawing/2014/main" id="{72D9419C-160F-4B62-8EF7-BEFE1991A650}"/>
              </a:ext>
            </a:extLst>
          </p:cNvPr>
          <p:cNvSpPr txBox="1">
            <a:spLocks/>
          </p:cNvSpPr>
          <p:nvPr/>
        </p:nvSpPr>
        <p:spPr>
          <a:xfrm>
            <a:off x="493776" y="6844033"/>
            <a:ext cx="9058147" cy="369332"/>
          </a:xfrm>
          <a:prstGeom prst="rect">
            <a:avLst/>
          </a:prstGeom>
          <a:noFill/>
        </p:spPr>
        <p:txBody>
          <a:bodyPr vert="horz" wrap="square" lIns="75260" tIns="37630" rIns="75260" bIns="37630" rtlCol="0" anchor="t">
            <a:noAutofit/>
          </a:bodyPr>
          <a:lstStyle/>
          <a:p>
            <a:pPr hangingPunct="0"/>
            <a:r>
              <a:rPr lang="en-US" sz="800" dirty="0">
                <a:solidFill>
                  <a:srgbClr val="646464"/>
                </a:solidFill>
              </a:rPr>
              <a:t> </a:t>
            </a:r>
          </a:p>
          <a:p>
            <a:pPr marL="114300" indent="-114300" hangingPunct="0">
              <a:buFont typeface="+mj-lt"/>
              <a:buAutoNum type="arabicPeriod"/>
            </a:pPr>
            <a:r>
              <a:rPr lang="en-US" sz="800" dirty="0"/>
              <a:t>The DSO Improvement Opportunity is calculated by Days Sales Outstanding gaps between “Target” and the Peer Group’s Median or Top Quartile times one day sales of the “Target” company.</a:t>
            </a:r>
          </a:p>
        </p:txBody>
      </p:sp>
      <p:sp>
        <p:nvSpPr>
          <p:cNvPr id="6" name="Rectangle 5">
            <a:extLst>
              <a:ext uri="{FF2B5EF4-FFF2-40B4-BE49-F238E27FC236}">
                <a16:creationId xmlns:a16="http://schemas.microsoft.com/office/drawing/2014/main" id="{467E10A8-DD8D-429D-AF02-05EC55B7ED61}"/>
              </a:ext>
            </a:extLst>
          </p:cNvPr>
          <p:cNvSpPr/>
          <p:nvPr/>
        </p:nvSpPr>
        <p:spPr>
          <a:xfrm>
            <a:off x="0" y="0"/>
            <a:ext cx="10058400" cy="153966"/>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1588" algn="ctr">
              <a:spcAft>
                <a:spcPts val="400"/>
              </a:spcAft>
            </a:pPr>
            <a:r>
              <a:rPr lang="en-US" sz="1000" b="1" dirty="0">
                <a:solidFill>
                  <a:schemeClr val="bg1"/>
                </a:solidFill>
              </a:rPr>
              <a:t>Under development</a:t>
            </a:r>
          </a:p>
        </p:txBody>
      </p:sp>
    </p:spTree>
    <p:extLst>
      <p:ext uri="{BB962C8B-B14F-4D97-AF65-F5344CB8AC3E}">
        <p14:creationId xmlns:p14="http://schemas.microsoft.com/office/powerpoint/2010/main" val="19635764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40029C3-A64E-4377-93E2-2E5AE9C39025}"/>
              </a:ext>
            </a:extLst>
          </p:cNvPr>
          <p:cNvSpPr>
            <a:spLocks noGrp="1"/>
          </p:cNvSpPr>
          <p:nvPr>
            <p:ph type="title"/>
          </p:nvPr>
        </p:nvSpPr>
        <p:spPr>
          <a:xfrm>
            <a:off x="493776" y="192024"/>
            <a:ext cx="9058147" cy="798576"/>
          </a:xfrm>
        </p:spPr>
        <p:txBody>
          <a:bodyPr/>
          <a:lstStyle/>
          <a:p>
            <a:pPr hangingPunct="0"/>
            <a:r>
              <a:rPr lang="en-US" dirty="0"/>
              <a:t>Peer Group Analysis: Days Inventory Outstanding</a:t>
            </a:r>
          </a:p>
        </p:txBody>
      </p:sp>
      <p:sp>
        <p:nvSpPr>
          <p:cNvPr id="93" name="Text Placeholder 2">
            <a:extLst>
              <a:ext uri="{FF2B5EF4-FFF2-40B4-BE49-F238E27FC236}">
                <a16:creationId xmlns:a16="http://schemas.microsoft.com/office/drawing/2014/main" id="{5500DE34-76CE-4C81-A16A-2714522E3DA0}"/>
              </a:ext>
            </a:extLst>
          </p:cNvPr>
          <p:cNvSpPr txBox="1">
            <a:spLocks/>
          </p:cNvSpPr>
          <p:nvPr/>
        </p:nvSpPr>
        <p:spPr>
          <a:xfrm>
            <a:off x="283999" y="-783112"/>
            <a:ext cx="9057672" cy="368460"/>
          </a:xfrm>
          <a:prstGeom prst="rect">
            <a:avLst/>
          </a:prstGeom>
        </p:spPr>
        <p:txBody>
          <a:bodyPr/>
          <a:lstStyle>
            <a:lvl1pPr marL="0" indent="0" algn="l" defTabSz="1311226" rtl="0" eaLnBrk="1" latinLnBrk="0" hangingPunct="1">
              <a:spcBef>
                <a:spcPts val="0"/>
              </a:spcBef>
              <a:spcAft>
                <a:spcPts val="1006"/>
              </a:spcAft>
              <a:buFont typeface="Arial" panose="020B0604020202020204" pitchFamily="34" charset="0"/>
              <a:buNone/>
              <a:defRPr sz="1760" b="1" kern="1200">
                <a:solidFill>
                  <a:schemeClr val="accent3"/>
                </a:solidFill>
                <a:latin typeface="+mj-lt"/>
                <a:ea typeface="+mn-ea"/>
                <a:cs typeface="+mn-cs"/>
              </a:defRPr>
            </a:lvl1pPr>
            <a:lvl2pPr marL="0" indent="0" algn="l" defTabSz="1311226" rtl="0" eaLnBrk="1" latinLnBrk="0" hangingPunct="1">
              <a:spcBef>
                <a:spcPts val="0"/>
              </a:spcBef>
              <a:spcAft>
                <a:spcPts val="754"/>
              </a:spcAft>
              <a:buFont typeface="Arial" panose="020B0604020202020204" pitchFamily="34" charset="0"/>
              <a:buNone/>
              <a:defRPr sz="1509" b="1" kern="1200" cap="none" baseline="0">
                <a:solidFill>
                  <a:schemeClr val="tx1"/>
                </a:solidFill>
                <a:latin typeface="+mj-lt"/>
                <a:ea typeface="+mn-ea"/>
                <a:cs typeface="+mn-cs"/>
              </a:defRPr>
            </a:lvl2pPr>
            <a:lvl3pPr marL="1996" indent="0" algn="l" defTabSz="1311226" rtl="0" eaLnBrk="1" latinLnBrk="0" hangingPunct="1">
              <a:spcBef>
                <a:spcPts val="0"/>
              </a:spcBef>
              <a:spcAft>
                <a:spcPts val="754"/>
              </a:spcAft>
              <a:buFont typeface="Arial" panose="020B0604020202020204" pitchFamily="34" charset="0"/>
              <a:buNone/>
              <a:defRPr sz="1257" kern="1200">
                <a:solidFill>
                  <a:schemeClr val="tx1"/>
                </a:solidFill>
                <a:latin typeface="+mn-lt"/>
                <a:ea typeface="+mn-ea"/>
                <a:cs typeface="+mn-cs"/>
              </a:defRPr>
            </a:lvl3pPr>
            <a:lvl4pPr marL="229500" indent="-229500" algn="l" defTabSz="1311226" rtl="0" eaLnBrk="1" latinLnBrk="0" hangingPunct="1">
              <a:spcBef>
                <a:spcPts val="0"/>
              </a:spcBef>
              <a:spcAft>
                <a:spcPts val="754"/>
              </a:spcAft>
              <a:buClr>
                <a:schemeClr val="tx1"/>
              </a:buClr>
              <a:buFont typeface="Wingdings" panose="05000000000000000000" pitchFamily="2" charset="2"/>
              <a:buChar char="§"/>
              <a:defRPr sz="1257" kern="1200">
                <a:solidFill>
                  <a:schemeClr val="tx1"/>
                </a:solidFill>
                <a:latin typeface="+mn-lt"/>
                <a:ea typeface="+mn-ea"/>
                <a:cs typeface="+mn-cs"/>
              </a:defRPr>
            </a:lvl4pPr>
            <a:lvl5pPr marL="451016" indent="-221517" algn="l" defTabSz="1311226" rtl="0" eaLnBrk="1" latinLnBrk="0" hangingPunct="1">
              <a:spcBef>
                <a:spcPts val="0"/>
              </a:spcBef>
              <a:spcAft>
                <a:spcPts val="754"/>
              </a:spcAft>
              <a:buClr>
                <a:schemeClr val="tx1"/>
              </a:buClr>
              <a:buFont typeface="Segoe UI" panose="020B0502040204020203" pitchFamily="34" charset="0"/>
              <a:buChar char="–"/>
              <a:defRPr sz="1257" kern="1200">
                <a:solidFill>
                  <a:schemeClr val="tx1"/>
                </a:solidFill>
                <a:latin typeface="+mn-lt"/>
                <a:ea typeface="+mn-ea"/>
                <a:cs typeface="+mn-cs"/>
              </a:defRPr>
            </a:lvl5pPr>
            <a:lvl6pPr marL="682511" indent="-227504" algn="l" defTabSz="1311226" rtl="0" eaLnBrk="1" latinLnBrk="0" hangingPunct="1">
              <a:spcBef>
                <a:spcPts val="0"/>
              </a:spcBef>
              <a:spcAft>
                <a:spcPts val="754"/>
              </a:spcAft>
              <a:buClr>
                <a:schemeClr val="tx1"/>
              </a:buClr>
              <a:buFont typeface="Arial" panose="020B0604020202020204" pitchFamily="34" charset="0"/>
              <a:buChar char="–"/>
              <a:defRPr sz="1257" kern="1200">
                <a:solidFill>
                  <a:schemeClr val="tx1"/>
                </a:solidFill>
                <a:latin typeface="+mn-lt"/>
                <a:ea typeface="+mn-ea"/>
                <a:cs typeface="+mn-cs"/>
              </a:defRPr>
            </a:lvl6pPr>
            <a:lvl7pPr marL="898041" indent="-215530" algn="l" defTabSz="1311226" rtl="0" eaLnBrk="1" latinLnBrk="0" hangingPunct="1">
              <a:spcBef>
                <a:spcPts val="0"/>
              </a:spcBef>
              <a:spcAft>
                <a:spcPts val="754"/>
              </a:spcAft>
              <a:buClr>
                <a:schemeClr val="tx1"/>
              </a:buClr>
              <a:buFont typeface="Arial" panose="020B0604020202020204" pitchFamily="34" charset="0"/>
              <a:buChar char="–"/>
              <a:defRPr sz="1257" kern="1200">
                <a:solidFill>
                  <a:schemeClr val="tx1"/>
                </a:solidFill>
                <a:latin typeface="+mn-lt"/>
                <a:ea typeface="+mn-ea"/>
                <a:cs typeface="+mn-cs"/>
              </a:defRPr>
            </a:lvl7pPr>
            <a:lvl8pPr marL="227504" indent="-227504" algn="l" defTabSz="1311226" rtl="0" eaLnBrk="1" latinLnBrk="0" hangingPunct="1">
              <a:spcBef>
                <a:spcPts val="0"/>
              </a:spcBef>
              <a:spcAft>
                <a:spcPts val="754"/>
              </a:spcAft>
              <a:buClr>
                <a:schemeClr val="tx1"/>
              </a:buClr>
              <a:buFont typeface="+mj-lt"/>
              <a:buAutoNum type="arabicPeriod"/>
              <a:defRPr sz="1257" kern="1200">
                <a:solidFill>
                  <a:schemeClr val="tx1"/>
                </a:solidFill>
                <a:latin typeface="+mn-lt"/>
                <a:ea typeface="+mn-ea"/>
                <a:cs typeface="+mn-cs"/>
              </a:defRPr>
            </a:lvl8pPr>
            <a:lvl9pPr marL="455007" indent="-227504" algn="l" defTabSz="1311226" rtl="0" eaLnBrk="1" latinLnBrk="0" hangingPunct="1">
              <a:spcBef>
                <a:spcPts val="0"/>
              </a:spcBef>
              <a:spcAft>
                <a:spcPts val="754"/>
              </a:spcAft>
              <a:buClr>
                <a:schemeClr val="tx1"/>
              </a:buClr>
              <a:buFont typeface="+mj-lt"/>
              <a:buAutoNum type="alphaLcPeriod"/>
              <a:defRPr sz="1257" kern="1200">
                <a:solidFill>
                  <a:schemeClr val="tx1"/>
                </a:solidFill>
                <a:latin typeface="+mn-lt"/>
                <a:ea typeface="+mn-ea"/>
                <a:cs typeface="+mn-cs"/>
              </a:defRPr>
            </a:lvl9pPr>
          </a:lstStyle>
          <a:p>
            <a:endParaRPr lang="en-US" sz="1197" b="0" i="1" dirty="0"/>
          </a:p>
        </p:txBody>
      </p:sp>
      <p:sp>
        <p:nvSpPr>
          <p:cNvPr id="118" name="Source Box">
            <a:extLst>
              <a:ext uri="{FF2B5EF4-FFF2-40B4-BE49-F238E27FC236}">
                <a16:creationId xmlns:a16="http://schemas.microsoft.com/office/drawing/2014/main" id="{72D9419C-160F-4B62-8EF7-BEFE1991A650}"/>
              </a:ext>
            </a:extLst>
          </p:cNvPr>
          <p:cNvSpPr txBox="1">
            <a:spLocks/>
          </p:cNvSpPr>
          <p:nvPr/>
        </p:nvSpPr>
        <p:spPr>
          <a:xfrm>
            <a:off x="363768" y="6963812"/>
            <a:ext cx="8977901" cy="351388"/>
          </a:xfrm>
          <a:prstGeom prst="rect">
            <a:avLst/>
          </a:prstGeom>
          <a:noFill/>
        </p:spPr>
        <p:txBody>
          <a:bodyPr vert="horz" wrap="square" lIns="75260" tIns="37630" rIns="75260" bIns="37630" rtlCol="0" anchor="t">
            <a:noAutofit/>
          </a:bodyPr>
          <a:lstStyle/>
          <a:p>
            <a:pPr marL="114300" indent="-114300" hangingPunct="0">
              <a:buFont typeface="+mj-lt"/>
              <a:buAutoNum type="arabicPeriod"/>
            </a:pPr>
            <a:r>
              <a:rPr lang="en-US" sz="800" dirty="0"/>
              <a:t>The DIO Improvement Opportunity is calculated by Days Inventory Outstanding gaps between “Target” and the Peer Group’s Median or Top Quartile times one day cost of goods sold (COGS) of the “Target” company.</a:t>
            </a:r>
          </a:p>
          <a:p>
            <a:pPr marL="334475" indent="-334475" hangingPunct="0">
              <a:buAutoNum type="arabicPeriod" startAt="2"/>
            </a:pPr>
            <a:endParaRPr lang="en-US" sz="800" dirty="0">
              <a:solidFill>
                <a:srgbClr val="646464"/>
              </a:solidFill>
            </a:endParaRPr>
          </a:p>
        </p:txBody>
      </p:sp>
      <p:sp>
        <p:nvSpPr>
          <p:cNvPr id="19" name="texttoupdate">
            <a:extLst>
              <a:ext uri="{FF2B5EF4-FFF2-40B4-BE49-F238E27FC236}">
                <a16:creationId xmlns:a16="http://schemas.microsoft.com/office/drawing/2014/main" id="{5903ACB7-0A31-4410-A4B6-225C03BD667C}"/>
              </a:ext>
            </a:extLst>
          </p:cNvPr>
          <p:cNvSpPr>
            <a:spLocks noGrp="1"/>
          </p:cNvSpPr>
          <p:nvPr>
            <p:ph type="body" sz="quarter" idx="34"/>
          </p:nvPr>
        </p:nvSpPr>
        <p:spPr>
          <a:xfrm>
            <a:off x="493776" y="1189882"/>
            <a:ext cx="9259822" cy="351387"/>
          </a:xfrm>
        </p:spPr>
        <p:txBody>
          <a:bodyPr/>
          <a:lstStyle/>
          <a:p>
            <a:r>
              <a:rPr lang="en-US" sz="1200" dirty="0">
                <a:solidFill>
                  <a:srgbClr val="5E8AB4"/>
                </a:solidFill>
              </a:rPr>
              <a:t>ABC needs to focus on DIO, where they are performing below than median. The Median and upper quartile comparison shows the DIO improvement opportunity in the range of $45 Mn to $67 Mn.</a:t>
            </a:r>
          </a:p>
        </p:txBody>
      </p:sp>
      <p:sp>
        <p:nvSpPr>
          <p:cNvPr id="6" name="Rectangle 5">
            <a:extLst>
              <a:ext uri="{FF2B5EF4-FFF2-40B4-BE49-F238E27FC236}">
                <a16:creationId xmlns:a16="http://schemas.microsoft.com/office/drawing/2014/main" id="{2FA4363F-2D6A-467E-A872-B088CDC95D04}"/>
              </a:ext>
            </a:extLst>
          </p:cNvPr>
          <p:cNvSpPr/>
          <p:nvPr/>
        </p:nvSpPr>
        <p:spPr>
          <a:xfrm>
            <a:off x="0" y="0"/>
            <a:ext cx="10058400" cy="153966"/>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1588" algn="ctr">
              <a:spcAft>
                <a:spcPts val="400"/>
              </a:spcAft>
            </a:pPr>
            <a:r>
              <a:rPr lang="en-US" sz="1000" b="1" dirty="0">
                <a:solidFill>
                  <a:schemeClr val="bg1"/>
                </a:solidFill>
              </a:rPr>
              <a:t>Under development</a:t>
            </a:r>
          </a:p>
        </p:txBody>
      </p:sp>
    </p:spTree>
    <p:extLst>
      <p:ext uri="{BB962C8B-B14F-4D97-AF65-F5344CB8AC3E}">
        <p14:creationId xmlns:p14="http://schemas.microsoft.com/office/powerpoint/2010/main" val="18976944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40029C3-A64E-4377-93E2-2E5AE9C39025}"/>
              </a:ext>
            </a:extLst>
          </p:cNvPr>
          <p:cNvSpPr>
            <a:spLocks noGrp="1"/>
          </p:cNvSpPr>
          <p:nvPr>
            <p:ph type="title"/>
          </p:nvPr>
        </p:nvSpPr>
        <p:spPr>
          <a:xfrm>
            <a:off x="493776" y="192024"/>
            <a:ext cx="9058147" cy="822960"/>
          </a:xfrm>
        </p:spPr>
        <p:txBody>
          <a:bodyPr/>
          <a:lstStyle/>
          <a:p>
            <a:pPr hangingPunct="0"/>
            <a:r>
              <a:rPr lang="en-US" dirty="0"/>
              <a:t>Peer Group Analysis: Days Payable Outstanding</a:t>
            </a:r>
          </a:p>
        </p:txBody>
      </p:sp>
      <p:sp>
        <p:nvSpPr>
          <p:cNvPr id="93" name="Text Placeholder 2">
            <a:extLst>
              <a:ext uri="{FF2B5EF4-FFF2-40B4-BE49-F238E27FC236}">
                <a16:creationId xmlns:a16="http://schemas.microsoft.com/office/drawing/2014/main" id="{5500DE34-76CE-4C81-A16A-2714522E3DA0}"/>
              </a:ext>
            </a:extLst>
          </p:cNvPr>
          <p:cNvSpPr txBox="1">
            <a:spLocks/>
          </p:cNvSpPr>
          <p:nvPr/>
        </p:nvSpPr>
        <p:spPr>
          <a:xfrm>
            <a:off x="283999" y="-783112"/>
            <a:ext cx="9057672" cy="368460"/>
          </a:xfrm>
          <a:prstGeom prst="rect">
            <a:avLst/>
          </a:prstGeom>
        </p:spPr>
        <p:txBody>
          <a:bodyPr/>
          <a:lstStyle>
            <a:lvl1pPr marL="0" indent="0" algn="l" defTabSz="1311226" rtl="0" eaLnBrk="1" latinLnBrk="0" hangingPunct="1">
              <a:spcBef>
                <a:spcPts val="0"/>
              </a:spcBef>
              <a:spcAft>
                <a:spcPts val="1006"/>
              </a:spcAft>
              <a:buFont typeface="Arial" panose="020B0604020202020204" pitchFamily="34" charset="0"/>
              <a:buNone/>
              <a:defRPr sz="1760" b="1" kern="1200">
                <a:solidFill>
                  <a:schemeClr val="accent3"/>
                </a:solidFill>
                <a:latin typeface="+mj-lt"/>
                <a:ea typeface="+mn-ea"/>
                <a:cs typeface="+mn-cs"/>
              </a:defRPr>
            </a:lvl1pPr>
            <a:lvl2pPr marL="0" indent="0" algn="l" defTabSz="1311226" rtl="0" eaLnBrk="1" latinLnBrk="0" hangingPunct="1">
              <a:spcBef>
                <a:spcPts val="0"/>
              </a:spcBef>
              <a:spcAft>
                <a:spcPts val="754"/>
              </a:spcAft>
              <a:buFont typeface="Arial" panose="020B0604020202020204" pitchFamily="34" charset="0"/>
              <a:buNone/>
              <a:defRPr sz="1509" b="1" kern="1200" cap="none" baseline="0">
                <a:solidFill>
                  <a:schemeClr val="tx1"/>
                </a:solidFill>
                <a:latin typeface="+mj-lt"/>
                <a:ea typeface="+mn-ea"/>
                <a:cs typeface="+mn-cs"/>
              </a:defRPr>
            </a:lvl2pPr>
            <a:lvl3pPr marL="1996" indent="0" algn="l" defTabSz="1311226" rtl="0" eaLnBrk="1" latinLnBrk="0" hangingPunct="1">
              <a:spcBef>
                <a:spcPts val="0"/>
              </a:spcBef>
              <a:spcAft>
                <a:spcPts val="754"/>
              </a:spcAft>
              <a:buFont typeface="Arial" panose="020B0604020202020204" pitchFamily="34" charset="0"/>
              <a:buNone/>
              <a:defRPr sz="1257" kern="1200">
                <a:solidFill>
                  <a:schemeClr val="tx1"/>
                </a:solidFill>
                <a:latin typeface="+mn-lt"/>
                <a:ea typeface="+mn-ea"/>
                <a:cs typeface="+mn-cs"/>
              </a:defRPr>
            </a:lvl3pPr>
            <a:lvl4pPr marL="229500" indent="-229500" algn="l" defTabSz="1311226" rtl="0" eaLnBrk="1" latinLnBrk="0" hangingPunct="1">
              <a:spcBef>
                <a:spcPts val="0"/>
              </a:spcBef>
              <a:spcAft>
                <a:spcPts val="754"/>
              </a:spcAft>
              <a:buClr>
                <a:schemeClr val="tx1"/>
              </a:buClr>
              <a:buFont typeface="Wingdings" panose="05000000000000000000" pitchFamily="2" charset="2"/>
              <a:buChar char="§"/>
              <a:defRPr sz="1257" kern="1200">
                <a:solidFill>
                  <a:schemeClr val="tx1"/>
                </a:solidFill>
                <a:latin typeface="+mn-lt"/>
                <a:ea typeface="+mn-ea"/>
                <a:cs typeface="+mn-cs"/>
              </a:defRPr>
            </a:lvl4pPr>
            <a:lvl5pPr marL="451016" indent="-221517" algn="l" defTabSz="1311226" rtl="0" eaLnBrk="1" latinLnBrk="0" hangingPunct="1">
              <a:spcBef>
                <a:spcPts val="0"/>
              </a:spcBef>
              <a:spcAft>
                <a:spcPts val="754"/>
              </a:spcAft>
              <a:buClr>
                <a:schemeClr val="tx1"/>
              </a:buClr>
              <a:buFont typeface="Segoe UI" panose="020B0502040204020203" pitchFamily="34" charset="0"/>
              <a:buChar char="–"/>
              <a:defRPr sz="1257" kern="1200">
                <a:solidFill>
                  <a:schemeClr val="tx1"/>
                </a:solidFill>
                <a:latin typeface="+mn-lt"/>
                <a:ea typeface="+mn-ea"/>
                <a:cs typeface="+mn-cs"/>
              </a:defRPr>
            </a:lvl5pPr>
            <a:lvl6pPr marL="682511" indent="-227504" algn="l" defTabSz="1311226" rtl="0" eaLnBrk="1" latinLnBrk="0" hangingPunct="1">
              <a:spcBef>
                <a:spcPts val="0"/>
              </a:spcBef>
              <a:spcAft>
                <a:spcPts val="754"/>
              </a:spcAft>
              <a:buClr>
                <a:schemeClr val="tx1"/>
              </a:buClr>
              <a:buFont typeface="Arial" panose="020B0604020202020204" pitchFamily="34" charset="0"/>
              <a:buChar char="–"/>
              <a:defRPr sz="1257" kern="1200">
                <a:solidFill>
                  <a:schemeClr val="tx1"/>
                </a:solidFill>
                <a:latin typeface="+mn-lt"/>
                <a:ea typeface="+mn-ea"/>
                <a:cs typeface="+mn-cs"/>
              </a:defRPr>
            </a:lvl6pPr>
            <a:lvl7pPr marL="898041" indent="-215530" algn="l" defTabSz="1311226" rtl="0" eaLnBrk="1" latinLnBrk="0" hangingPunct="1">
              <a:spcBef>
                <a:spcPts val="0"/>
              </a:spcBef>
              <a:spcAft>
                <a:spcPts val="754"/>
              </a:spcAft>
              <a:buClr>
                <a:schemeClr val="tx1"/>
              </a:buClr>
              <a:buFont typeface="Arial" panose="020B0604020202020204" pitchFamily="34" charset="0"/>
              <a:buChar char="–"/>
              <a:defRPr sz="1257" kern="1200">
                <a:solidFill>
                  <a:schemeClr val="tx1"/>
                </a:solidFill>
                <a:latin typeface="+mn-lt"/>
                <a:ea typeface="+mn-ea"/>
                <a:cs typeface="+mn-cs"/>
              </a:defRPr>
            </a:lvl7pPr>
            <a:lvl8pPr marL="227504" indent="-227504" algn="l" defTabSz="1311226" rtl="0" eaLnBrk="1" latinLnBrk="0" hangingPunct="1">
              <a:spcBef>
                <a:spcPts val="0"/>
              </a:spcBef>
              <a:spcAft>
                <a:spcPts val="754"/>
              </a:spcAft>
              <a:buClr>
                <a:schemeClr val="tx1"/>
              </a:buClr>
              <a:buFont typeface="+mj-lt"/>
              <a:buAutoNum type="arabicPeriod"/>
              <a:defRPr sz="1257" kern="1200">
                <a:solidFill>
                  <a:schemeClr val="tx1"/>
                </a:solidFill>
                <a:latin typeface="+mn-lt"/>
                <a:ea typeface="+mn-ea"/>
                <a:cs typeface="+mn-cs"/>
              </a:defRPr>
            </a:lvl8pPr>
            <a:lvl9pPr marL="455007" indent="-227504" algn="l" defTabSz="1311226" rtl="0" eaLnBrk="1" latinLnBrk="0" hangingPunct="1">
              <a:spcBef>
                <a:spcPts val="0"/>
              </a:spcBef>
              <a:spcAft>
                <a:spcPts val="754"/>
              </a:spcAft>
              <a:buClr>
                <a:schemeClr val="tx1"/>
              </a:buClr>
              <a:buFont typeface="+mj-lt"/>
              <a:buAutoNum type="alphaLcPeriod"/>
              <a:defRPr sz="1257" kern="1200">
                <a:solidFill>
                  <a:schemeClr val="tx1"/>
                </a:solidFill>
                <a:latin typeface="+mn-lt"/>
                <a:ea typeface="+mn-ea"/>
                <a:cs typeface="+mn-cs"/>
              </a:defRPr>
            </a:lvl9pPr>
          </a:lstStyle>
          <a:p>
            <a:endParaRPr lang="en-US" sz="1197" b="0" i="1" dirty="0"/>
          </a:p>
        </p:txBody>
      </p:sp>
      <p:sp>
        <p:nvSpPr>
          <p:cNvPr id="118" name="Source Box">
            <a:extLst>
              <a:ext uri="{FF2B5EF4-FFF2-40B4-BE49-F238E27FC236}">
                <a16:creationId xmlns:a16="http://schemas.microsoft.com/office/drawing/2014/main" id="{72D9419C-160F-4B62-8EF7-BEFE1991A650}"/>
              </a:ext>
            </a:extLst>
          </p:cNvPr>
          <p:cNvSpPr txBox="1">
            <a:spLocks/>
          </p:cNvSpPr>
          <p:nvPr/>
        </p:nvSpPr>
        <p:spPr>
          <a:xfrm>
            <a:off x="363768" y="6934200"/>
            <a:ext cx="9877007" cy="304799"/>
          </a:xfrm>
          <a:prstGeom prst="rect">
            <a:avLst/>
          </a:prstGeom>
          <a:noFill/>
        </p:spPr>
        <p:txBody>
          <a:bodyPr vert="horz" wrap="square" lIns="75260" tIns="37630" rIns="75260" bIns="37630" rtlCol="0" anchor="b">
            <a:noAutofit/>
          </a:bodyPr>
          <a:lstStyle/>
          <a:p>
            <a:pPr hangingPunct="0"/>
            <a:r>
              <a:rPr lang="en-US" sz="800" dirty="0"/>
              <a:t> </a:t>
            </a:r>
          </a:p>
          <a:p>
            <a:pPr hangingPunct="0"/>
            <a:r>
              <a:rPr lang="en-US" sz="800" dirty="0"/>
              <a:t>1. The DPO Improvement Opportunity is calculated by Days Payable Outstanding gaps between “Target” and the Peer Group’s Median or Top Quartile times one day cost of goods sold (COGS) of the “Target” company.</a:t>
            </a:r>
          </a:p>
        </p:txBody>
      </p:sp>
      <p:sp>
        <p:nvSpPr>
          <p:cNvPr id="19" name="texttoupdate">
            <a:extLst>
              <a:ext uri="{FF2B5EF4-FFF2-40B4-BE49-F238E27FC236}">
                <a16:creationId xmlns:a16="http://schemas.microsoft.com/office/drawing/2014/main" id="{574E209F-67F2-49FE-AE4E-965306028850}"/>
              </a:ext>
            </a:extLst>
          </p:cNvPr>
          <p:cNvSpPr>
            <a:spLocks noGrp="1"/>
          </p:cNvSpPr>
          <p:nvPr>
            <p:ph type="body" sz="quarter" idx="34"/>
          </p:nvPr>
        </p:nvSpPr>
        <p:spPr>
          <a:xfrm>
            <a:off x="493776" y="1189882"/>
            <a:ext cx="9259822" cy="391392"/>
          </a:xfrm>
        </p:spPr>
        <p:txBody>
          <a:bodyPr/>
          <a:lstStyle/>
          <a:p>
            <a:r>
              <a:rPr lang="en-US" sz="1200" dirty="0">
                <a:solidFill>
                  <a:srgbClr val="5E8AB4"/>
                </a:solidFill>
              </a:rPr>
              <a:t>ABC needs to focus on all the working capital components, where they are performing below than median. The upper quartile comparison shows the total working capital improvement opportunity in the range of $66 Mn to $99 Mn.</a:t>
            </a:r>
            <a:endParaRPr lang="en-US" sz="1200" dirty="0">
              <a:solidFill>
                <a:srgbClr val="C00000"/>
              </a:solidFill>
            </a:endParaRPr>
          </a:p>
        </p:txBody>
      </p:sp>
      <p:sp>
        <p:nvSpPr>
          <p:cNvPr id="6" name="Rectangle 5">
            <a:extLst>
              <a:ext uri="{FF2B5EF4-FFF2-40B4-BE49-F238E27FC236}">
                <a16:creationId xmlns:a16="http://schemas.microsoft.com/office/drawing/2014/main" id="{E63BD2CD-6708-48F1-BD8C-DFF4F3555CBB}"/>
              </a:ext>
            </a:extLst>
          </p:cNvPr>
          <p:cNvSpPr/>
          <p:nvPr/>
        </p:nvSpPr>
        <p:spPr>
          <a:xfrm>
            <a:off x="0" y="0"/>
            <a:ext cx="10058400" cy="153966"/>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1588" algn="ctr">
              <a:spcAft>
                <a:spcPts val="400"/>
              </a:spcAft>
            </a:pPr>
            <a:r>
              <a:rPr lang="en-US" sz="1000" b="1" dirty="0">
                <a:solidFill>
                  <a:schemeClr val="bg1"/>
                </a:solidFill>
              </a:rPr>
              <a:t>Under development</a:t>
            </a:r>
          </a:p>
        </p:txBody>
      </p:sp>
    </p:spTree>
    <p:extLst>
      <p:ext uri="{BB962C8B-B14F-4D97-AF65-F5344CB8AC3E}">
        <p14:creationId xmlns:p14="http://schemas.microsoft.com/office/powerpoint/2010/main" val="32060091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2B49"/>
        </a:solidFill>
        <a:effectLst/>
      </p:bgPr>
    </p:bg>
    <p:spTree>
      <p:nvGrpSpPr>
        <p:cNvPr id="1" name=""/>
        <p:cNvGrpSpPr/>
        <p:nvPr/>
      </p:nvGrpSpPr>
      <p:grpSpPr>
        <a:xfrm>
          <a:off x="0" y="0"/>
          <a:ext cx="0" cy="0"/>
          <a:chOff x="0" y="0"/>
          <a:chExt cx="0" cy="0"/>
        </a:xfrm>
      </p:grpSpPr>
      <p:sp>
        <p:nvSpPr>
          <p:cNvPr id="2" name="Title 10">
            <a:extLst>
              <a:ext uri="{FF2B5EF4-FFF2-40B4-BE49-F238E27FC236}">
                <a16:creationId xmlns:a16="http://schemas.microsoft.com/office/drawing/2014/main" id="{93CF6010-EA09-495B-BC29-D9B3C21CB8C2}"/>
              </a:ext>
            </a:extLst>
          </p:cNvPr>
          <p:cNvSpPr>
            <a:spLocks noGrp="1"/>
          </p:cNvSpPr>
          <p:nvPr>
            <p:ph type="body" sz="quarter" idx="12"/>
          </p:nvPr>
        </p:nvSpPr>
        <p:spPr/>
        <p:txBody>
          <a:bodyPr/>
          <a:lstStyle/>
          <a:p>
            <a:r>
              <a:rPr lang="en-GB" dirty="0"/>
              <a:t>Working Capital Components Analysis</a:t>
            </a:r>
            <a:endParaRPr lang="en-US" dirty="0"/>
          </a:p>
        </p:txBody>
      </p:sp>
      <p:sp>
        <p:nvSpPr>
          <p:cNvPr id="6" name="Title textbox"/>
          <p:cNvSpPr txBox="1"/>
          <p:nvPr/>
        </p:nvSpPr>
        <p:spPr>
          <a:xfrm>
            <a:off x="57600" y="-331200"/>
            <a:ext cx="682058" cy="92333"/>
          </a:xfrm>
          <a:prstGeom prst="rect">
            <a:avLst/>
          </a:prstGeom>
          <a:noFill/>
        </p:spPr>
        <p:txBody>
          <a:bodyPr wrap="square" lIns="0" tIns="0" rIns="0" bIns="0" rtlCol="0">
            <a:spAutoFit/>
          </a:bodyPr>
          <a:lstStyle>
            <a:defPPr>
              <a:defRPr lang="en-US"/>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r>
              <a:rPr lang="en-GB" sz="600" dirty="0">
                <a:solidFill>
                  <a:schemeClr val="bg1">
                    <a:lumMod val="95000"/>
                  </a:schemeClr>
                </a:solidFill>
              </a:rPr>
              <a:t>Divider two</a:t>
            </a:r>
          </a:p>
        </p:txBody>
      </p:sp>
      <p:pic>
        <p:nvPicPr>
          <p:cNvPr id="10" name="A&amp;M Tax full logo blue" hidden="1">
            <a:extLst>
              <a:ext uri="{FF2B5EF4-FFF2-40B4-BE49-F238E27FC236}">
                <a16:creationId xmlns:a16="http://schemas.microsoft.com/office/drawing/2014/main" id="{CDA898FD-3777-4256-B0B1-6B0EB29CD1E1}"/>
              </a:ext>
            </a:extLst>
          </p:cNvPr>
          <p:cNvPicPr>
            <a:picLocks noChangeAspect="1"/>
          </p:cNvPicPr>
          <p:nvPr/>
        </p:nvPicPr>
        <p:blipFill>
          <a:blip r:embed="rId2"/>
          <a:stretch>
            <a:fillRect/>
          </a:stretch>
        </p:blipFill>
        <p:spPr>
          <a:xfrm>
            <a:off x="7995117" y="7220748"/>
            <a:ext cx="1316739" cy="295657"/>
          </a:xfrm>
          <a:prstGeom prst="rect">
            <a:avLst/>
          </a:prstGeom>
        </p:spPr>
      </p:pic>
      <p:pic>
        <p:nvPicPr>
          <p:cNvPr id="11" name="A&amp;M standard full logo blue" descr="A picture containing clipart&#10;&#10;Description generated with very high confidence" hidden="1">
            <a:extLst>
              <a:ext uri="{FF2B5EF4-FFF2-40B4-BE49-F238E27FC236}">
                <a16:creationId xmlns:a16="http://schemas.microsoft.com/office/drawing/2014/main" id="{79FC2EFE-3DA3-48DF-8967-A75AF220A46A}"/>
              </a:ext>
            </a:extLst>
          </p:cNvPr>
          <p:cNvPicPr>
            <a:picLocks noChangeAspect="1"/>
          </p:cNvPicPr>
          <p:nvPr/>
        </p:nvPicPr>
        <p:blipFill>
          <a:blip r:embed="rId3"/>
          <a:stretch>
            <a:fillRect/>
          </a:stretch>
        </p:blipFill>
        <p:spPr>
          <a:xfrm>
            <a:off x="7760933" y="7348489"/>
            <a:ext cx="1819660" cy="176784"/>
          </a:xfrm>
          <a:prstGeom prst="rect">
            <a:avLst/>
          </a:prstGeom>
        </p:spPr>
      </p:pic>
      <p:pic>
        <p:nvPicPr>
          <p:cNvPr id="12" name="A&amp;M Tax full logo white" hidden="1">
            <a:extLst>
              <a:ext uri="{FF2B5EF4-FFF2-40B4-BE49-F238E27FC236}">
                <a16:creationId xmlns:a16="http://schemas.microsoft.com/office/drawing/2014/main" id="{17FB37E4-2E74-438B-ADED-E9AF47533AE6}"/>
              </a:ext>
            </a:extLst>
          </p:cNvPr>
          <p:cNvPicPr>
            <a:picLocks noChangeAspect="1"/>
          </p:cNvPicPr>
          <p:nvPr/>
        </p:nvPicPr>
        <p:blipFill>
          <a:blip r:embed="rId2"/>
          <a:stretch>
            <a:fillRect/>
          </a:stretch>
        </p:blipFill>
        <p:spPr>
          <a:xfrm>
            <a:off x="7995117" y="7220748"/>
            <a:ext cx="1316739" cy="295657"/>
          </a:xfrm>
          <a:prstGeom prst="rect">
            <a:avLst/>
          </a:prstGeom>
        </p:spPr>
      </p:pic>
      <p:pic>
        <p:nvPicPr>
          <p:cNvPr id="13" name="A&amp;M standard full logo white" descr="A picture containing clipart&#10;&#10;Description generated with very high confidence">
            <a:extLst>
              <a:ext uri="{FF2B5EF4-FFF2-40B4-BE49-F238E27FC236}">
                <a16:creationId xmlns:a16="http://schemas.microsoft.com/office/drawing/2014/main" id="{08B6331C-6D6F-4EE7-BF82-43EAC3FB3AE3}"/>
              </a:ext>
            </a:extLst>
          </p:cNvPr>
          <p:cNvPicPr>
            <a:picLocks noChangeAspect="1"/>
          </p:cNvPicPr>
          <p:nvPr/>
        </p:nvPicPr>
        <p:blipFill>
          <a:blip r:embed="rId3"/>
          <a:stretch>
            <a:fillRect/>
          </a:stretch>
        </p:blipFill>
        <p:spPr>
          <a:xfrm>
            <a:off x="7760933" y="7348489"/>
            <a:ext cx="1819660" cy="176784"/>
          </a:xfrm>
          <a:prstGeom prst="rect">
            <a:avLst/>
          </a:prstGeom>
        </p:spPr>
      </p:pic>
      <p:sp>
        <p:nvSpPr>
          <p:cNvPr id="8" name="Rectangle 7">
            <a:extLst>
              <a:ext uri="{FF2B5EF4-FFF2-40B4-BE49-F238E27FC236}">
                <a16:creationId xmlns:a16="http://schemas.microsoft.com/office/drawing/2014/main" id="{D31548E4-47DD-4E39-8AE0-AEDDBDC11477}"/>
              </a:ext>
            </a:extLst>
          </p:cNvPr>
          <p:cNvSpPr/>
          <p:nvPr/>
        </p:nvSpPr>
        <p:spPr>
          <a:xfrm>
            <a:off x="0" y="-1"/>
            <a:ext cx="10058400" cy="184665"/>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1588" algn="ctr">
              <a:spcAft>
                <a:spcPts val="400"/>
              </a:spcAft>
            </a:pPr>
            <a:r>
              <a:rPr lang="en-US" sz="1000" b="1" dirty="0">
                <a:solidFill>
                  <a:srgbClr val="221E1D"/>
                </a:solidFill>
              </a:rPr>
              <a:t>Ready for Review</a:t>
            </a:r>
          </a:p>
        </p:txBody>
      </p:sp>
    </p:spTree>
    <p:extLst>
      <p:ext uri="{BB962C8B-B14F-4D97-AF65-F5344CB8AC3E}">
        <p14:creationId xmlns:p14="http://schemas.microsoft.com/office/powerpoint/2010/main" val="1019043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 Placeholder 3"/>
          <p:cNvSpPr>
            <a:spLocks noGrp="1"/>
          </p:cNvSpPr>
          <p:nvPr>
            <p:ph type="body" sz="quarter" idx="11"/>
          </p:nvPr>
        </p:nvSpPr>
        <p:spPr>
          <a:xfrm>
            <a:off x="637381" y="1523999"/>
            <a:ext cx="8897937" cy="4692863"/>
          </a:xfrm>
        </p:spPr>
        <p:txBody>
          <a:bodyPr wrap="square">
            <a:normAutofit/>
          </a:bodyPr>
          <a:lstStyle/>
          <a:p>
            <a:pPr lvl="2"/>
            <a:r>
              <a:rPr lang="en-US" sz="1200" dirty="0">
                <a:solidFill>
                  <a:srgbClr val="646464"/>
                </a:solidFill>
              </a:rPr>
              <a:t>This document has been prepared and compiled for informational purposes only (OR at the direction of our Client relating to the purposes set forth in a separate understanding or agreement between A&amp;M and Client). It does not purport to contain all necessary information that may be required to evaluate any entity, industry, property, asset or transaction, regardless of how pertinent or material such information may be. A&amp;M has not independently verified any of the underlying source data or other factual information which is contained in or provides a basis for the contents of this report.</a:t>
            </a:r>
          </a:p>
          <a:p>
            <a:pPr lvl="2"/>
            <a:r>
              <a:rPr lang="en-US" sz="1200" dirty="0">
                <a:solidFill>
                  <a:srgbClr val="646464"/>
                </a:solidFill>
              </a:rPr>
              <a:t> </a:t>
            </a:r>
          </a:p>
          <a:p>
            <a:pPr lvl="2"/>
            <a:r>
              <a:rPr lang="en-US" sz="1200" dirty="0">
                <a:solidFill>
                  <a:srgbClr val="646464"/>
                </a:solidFill>
              </a:rPr>
              <a:t>This document contains trade secrets or otherwise confidential information owned by A&amp;M and is intended solely for A&amp;M’s internal purposes and/or our intended client and is not meant to be distributed outside the firm or client parties. A&amp;M owns all intellectual property rights in the methodologies, processes or trade secrets used by A&amp;M to create this deliverable. Access to and use of this information is strictly limited and controlled. Any repurposing, redistribution or referencing of this document is prohibited without prior written consent of A&amp;M and under appropriate precautions to maintain the confidentiality hereof. If you have come into possession of this content inadvertently, please forward this information to </a:t>
            </a:r>
            <a:r>
              <a:rPr lang="en-US" sz="1200" dirty="0">
                <a:solidFill>
                  <a:srgbClr val="646464"/>
                </a:solidFill>
                <a:hlinkClick r:id="rId3">
                  <a:extLst>
                    <a:ext uri="{A12FA001-AC4F-418D-AE19-62706E023703}">
                      <ahyp:hlinkClr xmlns:ahyp="http://schemas.microsoft.com/office/drawing/2018/hyperlinkcolor" val="tx"/>
                    </a:ext>
                  </a:extLst>
                </a:hlinkClick>
              </a:rPr>
              <a:t>insightcenter@alvarezandmarsal.com</a:t>
            </a:r>
            <a:r>
              <a:rPr lang="en-US" sz="1200" dirty="0">
                <a:solidFill>
                  <a:srgbClr val="646464"/>
                </a:solidFill>
              </a:rPr>
              <a:t> immediately. Any reluctance to return this content to its intended audience or redistribute it without authorization will be viewed as a copyright infringement and addressed in accordance with copyright laws. © Copyright 2020 Alvarez &amp; Marsal Holdings, LLC. All rights reserved.</a:t>
            </a:r>
          </a:p>
          <a:p>
            <a:pPr lvl="2"/>
            <a:r>
              <a:rPr lang="en-US" sz="1200" dirty="0">
                <a:solidFill>
                  <a:srgbClr val="646464"/>
                </a:solidFill>
              </a:rPr>
              <a:t> </a:t>
            </a:r>
          </a:p>
          <a:p>
            <a:pPr lvl="2"/>
            <a:r>
              <a:rPr lang="en-US" sz="1200" dirty="0">
                <a:solidFill>
                  <a:srgbClr val="646464"/>
                </a:solidFill>
              </a:rPr>
              <a:t>In preparation of this report A&amp;M has relied upon various sources, which may include third party proprietary information. Any syndicated materials and information provided by A&amp;M are for internal use only and should not be distributed, published or reproduced without A&amp;M’s prior written consent.</a:t>
            </a:r>
          </a:p>
        </p:txBody>
      </p:sp>
      <p:sp>
        <p:nvSpPr>
          <p:cNvPr id="6" name="Title 5"/>
          <p:cNvSpPr>
            <a:spLocks noGrp="1"/>
          </p:cNvSpPr>
          <p:nvPr>
            <p:ph type="title"/>
          </p:nvPr>
        </p:nvSpPr>
        <p:spPr>
          <a:xfrm>
            <a:off x="490538" y="190751"/>
            <a:ext cx="9075543" cy="820897"/>
          </a:xfrm>
        </p:spPr>
        <p:txBody>
          <a:bodyPr anchor="b">
            <a:normAutofit/>
          </a:bodyPr>
          <a:lstStyle/>
          <a:p>
            <a:r>
              <a:rPr lang="en-US" dirty="0"/>
              <a:t>Disclaimer</a:t>
            </a:r>
          </a:p>
        </p:txBody>
      </p:sp>
      <p:sp>
        <p:nvSpPr>
          <p:cNvPr id="4" name="Title textbox">
            <a:extLst>
              <a:ext uri="{FF2B5EF4-FFF2-40B4-BE49-F238E27FC236}">
                <a16:creationId xmlns:a16="http://schemas.microsoft.com/office/drawing/2014/main" id="{3443E4A1-00DE-4584-88DC-E291F4F35BAD}"/>
              </a:ext>
            </a:extLst>
          </p:cNvPr>
          <p:cNvSpPr txBox="1"/>
          <p:nvPr/>
        </p:nvSpPr>
        <p:spPr>
          <a:xfrm>
            <a:off x="-2" y="-315416"/>
            <a:ext cx="240450" cy="61555"/>
          </a:xfrm>
          <a:prstGeom prst="rect">
            <a:avLst/>
          </a:prstGeom>
          <a:noFill/>
        </p:spPr>
        <p:txBody>
          <a:bodyPr wrap="none" lIns="0" tIns="0" rIns="0" bIns="0" rtlCol="0">
            <a:spAutoFit/>
          </a:bodyPr>
          <a:lstStyle>
            <a:defPPr>
              <a:defRPr lang="en-US"/>
            </a:defPPr>
            <a:lvl1pPr defTabSz="919121">
              <a:defRPr sz="400">
                <a:solidFill>
                  <a:schemeClr val="bg1">
                    <a:lumMod val="85000"/>
                  </a:schemeClr>
                </a:solidFill>
              </a:defRPr>
            </a:lvl1pPr>
          </a:lstStyle>
          <a:p>
            <a:pPr>
              <a:spcAft>
                <a:spcPts val="600"/>
              </a:spcAft>
            </a:pPr>
            <a:r>
              <a:rPr lang="en-US" dirty="0"/>
              <a:t>Disclaimer</a:t>
            </a:r>
            <a:endParaRPr lang="en-US"/>
          </a:p>
        </p:txBody>
      </p:sp>
    </p:spTree>
    <p:extLst>
      <p:ext uri="{BB962C8B-B14F-4D97-AF65-F5344CB8AC3E}">
        <p14:creationId xmlns:p14="http://schemas.microsoft.com/office/powerpoint/2010/main" val="3117022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 name="Chart 51">
            <a:extLst>
              <a:ext uri="{FF2B5EF4-FFF2-40B4-BE49-F238E27FC236}">
                <a16:creationId xmlns:a16="http://schemas.microsoft.com/office/drawing/2014/main" id="{4BE9979D-5681-4F4A-BE32-14DC63974C82}"/>
              </a:ext>
            </a:extLst>
          </p:cNvPr>
          <p:cNvGraphicFramePr>
            <a:graphicFrameLocks/>
          </p:cNvGraphicFramePr>
          <p:nvPr/>
        </p:nvGraphicFramePr>
        <p:xfrm>
          <a:off x="5192561" y="4768183"/>
          <a:ext cx="3657600" cy="2286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1" name="Chart 50">
            <a:extLst>
              <a:ext uri="{FF2B5EF4-FFF2-40B4-BE49-F238E27FC236}">
                <a16:creationId xmlns:a16="http://schemas.microsoft.com/office/drawing/2014/main" id="{E6690A9D-5F19-4DA5-BE58-5E7B8719B1C9}"/>
              </a:ext>
            </a:extLst>
          </p:cNvPr>
          <p:cNvGraphicFramePr>
            <a:graphicFrameLocks/>
          </p:cNvGraphicFramePr>
          <p:nvPr/>
        </p:nvGraphicFramePr>
        <p:xfrm>
          <a:off x="521505" y="4787597"/>
          <a:ext cx="3657600" cy="2286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48" name="Chart 47">
            <a:extLst>
              <a:ext uri="{FF2B5EF4-FFF2-40B4-BE49-F238E27FC236}">
                <a16:creationId xmlns:a16="http://schemas.microsoft.com/office/drawing/2014/main" id="{CE47C309-1AEC-4DD5-BC93-B1571E3E94D2}"/>
              </a:ext>
            </a:extLst>
          </p:cNvPr>
          <p:cNvGraphicFramePr>
            <a:graphicFrameLocks/>
          </p:cNvGraphicFramePr>
          <p:nvPr/>
        </p:nvGraphicFramePr>
        <p:xfrm>
          <a:off x="5270245" y="1803895"/>
          <a:ext cx="3657600" cy="2286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5" name="Chart 44">
            <a:extLst>
              <a:ext uri="{FF2B5EF4-FFF2-40B4-BE49-F238E27FC236}">
                <a16:creationId xmlns:a16="http://schemas.microsoft.com/office/drawing/2014/main" id="{2B5CF4D7-8021-402A-85FE-CF35BB156AE2}"/>
              </a:ext>
            </a:extLst>
          </p:cNvPr>
          <p:cNvGraphicFramePr>
            <a:graphicFrameLocks/>
          </p:cNvGraphicFramePr>
          <p:nvPr/>
        </p:nvGraphicFramePr>
        <p:xfrm>
          <a:off x="607678" y="1836288"/>
          <a:ext cx="3657600" cy="2286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5" name="Object 4" hidden="1"/>
          <p:cNvGraphicFramePr>
            <a:graphicFrameLocks noChangeAspect="1"/>
          </p:cNvGraphicFramePr>
          <p:nvPr>
            <p:custDataLst>
              <p:tags r:id="rId2"/>
            </p:custDataLst>
          </p:nvPr>
        </p:nvGraphicFramePr>
        <p:xfrm>
          <a:off x="1747" y="116047"/>
          <a:ext cx="1746" cy="1746"/>
        </p:xfrm>
        <a:graphic>
          <a:graphicData uri="http://schemas.openxmlformats.org/presentationml/2006/ole">
            <mc:AlternateContent xmlns:mc="http://schemas.openxmlformats.org/markup-compatibility/2006">
              <mc:Choice xmlns:v="urn:schemas-microsoft-com:vml" Requires="v">
                <p:oleObj spid="_x0000_s6186" name="think-cell Slide" r:id="rId8" imgW="270" imgH="270" progId="TCLayout.ActiveDocument.1">
                  <p:embed/>
                </p:oleObj>
              </mc:Choice>
              <mc:Fallback>
                <p:oleObj name="think-cell Slide" r:id="rId8" imgW="270" imgH="270" progId="TCLayout.ActiveDocument.1">
                  <p:embed/>
                  <p:pic>
                    <p:nvPicPr>
                      <p:cNvPr id="5" name="Object 4" hidden="1"/>
                      <p:cNvPicPr/>
                      <p:nvPr/>
                    </p:nvPicPr>
                    <p:blipFill>
                      <a:blip r:embed="rId9"/>
                      <a:stretch>
                        <a:fillRect/>
                      </a:stretch>
                    </p:blipFill>
                    <p:spPr>
                      <a:xfrm>
                        <a:off x="1747" y="116047"/>
                        <a:ext cx="1746" cy="1746"/>
                      </a:xfrm>
                      <a:prstGeom prst="rect">
                        <a:avLst/>
                      </a:prstGeom>
                    </p:spPr>
                  </p:pic>
                </p:oleObj>
              </mc:Fallback>
            </mc:AlternateContent>
          </a:graphicData>
        </a:graphic>
      </p:graphicFrame>
      <p:sp>
        <p:nvSpPr>
          <p:cNvPr id="3" name="Slide Number Placeholder 2"/>
          <p:cNvSpPr>
            <a:spLocks noGrp="1"/>
          </p:cNvSpPr>
          <p:nvPr>
            <p:ph type="sldNum" sz="quarter" idx="12"/>
          </p:nvPr>
        </p:nvSpPr>
        <p:spPr/>
        <p:txBody>
          <a:bodyPr/>
          <a:lstStyle/>
          <a:p>
            <a:pPr>
              <a:defRPr/>
            </a:pPr>
            <a:r>
              <a:rPr lang="en-US" dirty="0"/>
              <a:t> </a:t>
            </a:r>
          </a:p>
        </p:txBody>
      </p:sp>
      <p:sp>
        <p:nvSpPr>
          <p:cNvPr id="2" name="Roadmap"/>
          <p:cNvSpPr txBox="1">
            <a:spLocks/>
          </p:cNvSpPr>
          <p:nvPr/>
        </p:nvSpPr>
        <p:spPr>
          <a:xfrm>
            <a:off x="384048" y="404089"/>
            <a:ext cx="8539639" cy="422593"/>
          </a:xfrm>
          <a:prstGeom prst="rect">
            <a:avLst/>
          </a:prstGeom>
          <a:noFill/>
        </p:spPr>
        <p:txBody>
          <a:bodyPr vert="horz" wrap="square" lIns="100584" tIns="50292" rIns="100584" bIns="50292" rtlCol="0" anchor="ctr">
            <a:noAutofit/>
          </a:bodyPr>
          <a:lstStyle/>
          <a:p>
            <a:pPr hangingPunct="0"/>
            <a:r>
              <a:rPr lang="en-US" sz="2800" dirty="0">
                <a:solidFill>
                  <a:schemeClr val="accent3"/>
                </a:solidFill>
                <a:latin typeface="+mj-lt"/>
                <a:cs typeface="Arial" panose="020B0604020202020204" pitchFamily="34" charset="0"/>
              </a:rPr>
              <a:t>Working Capital Trending: ABC Vs. Vital Peer Median* </a:t>
            </a:r>
          </a:p>
        </p:txBody>
      </p:sp>
      <p:sp>
        <p:nvSpPr>
          <p:cNvPr id="16" name="TextBox 15"/>
          <p:cNvSpPr txBox="1"/>
          <p:nvPr/>
        </p:nvSpPr>
        <p:spPr>
          <a:xfrm>
            <a:off x="419100" y="1141906"/>
            <a:ext cx="9105900" cy="461665"/>
          </a:xfrm>
          <a:prstGeom prst="rect">
            <a:avLst/>
          </a:prstGeom>
          <a:noFill/>
        </p:spPr>
        <p:txBody>
          <a:bodyPr wrap="square" rtlCol="0">
            <a:spAutoFit/>
          </a:bodyPr>
          <a:lstStyle/>
          <a:p>
            <a:pPr algn="just"/>
            <a:r>
              <a:rPr lang="en-US" sz="1200" kern="800" dirty="0">
                <a:solidFill>
                  <a:srgbClr val="5E8AB4"/>
                </a:solidFill>
                <a:latin typeface="+mj-lt"/>
                <a:cs typeface="Arial" charset="0"/>
              </a:rPr>
              <a:t>Peer trending suggests that cash conversion cycle is deteriorated for the peer group, CAGR of 26.7% for the period indicates that, the overall total working capital has increased by 2X. Data was not available for ABC for the same period.</a:t>
            </a:r>
          </a:p>
        </p:txBody>
      </p:sp>
      <p:grpSp>
        <p:nvGrpSpPr>
          <p:cNvPr id="10" name="Group 9">
            <a:extLst>
              <a:ext uri="{FF2B5EF4-FFF2-40B4-BE49-F238E27FC236}">
                <a16:creationId xmlns:a16="http://schemas.microsoft.com/office/drawing/2014/main" id="{D8069ED7-12D4-4DE1-B6E3-77EF13E109B7}"/>
              </a:ext>
            </a:extLst>
          </p:cNvPr>
          <p:cNvGrpSpPr/>
          <p:nvPr/>
        </p:nvGrpSpPr>
        <p:grpSpPr>
          <a:xfrm>
            <a:off x="3970333" y="4350121"/>
            <a:ext cx="2239354" cy="275012"/>
            <a:chOff x="4154583" y="3927576"/>
            <a:chExt cx="2239354" cy="275012"/>
          </a:xfrm>
        </p:grpSpPr>
        <p:grpSp>
          <p:nvGrpSpPr>
            <p:cNvPr id="12" name="Group 11"/>
            <p:cNvGrpSpPr/>
            <p:nvPr/>
          </p:nvGrpSpPr>
          <p:grpSpPr>
            <a:xfrm>
              <a:off x="5584713" y="3927576"/>
              <a:ext cx="809224" cy="261610"/>
              <a:chOff x="8032174" y="750208"/>
              <a:chExt cx="735657" cy="237828"/>
            </a:xfrm>
          </p:grpSpPr>
          <p:sp>
            <p:nvSpPr>
              <p:cNvPr id="33" name="TextBox 32"/>
              <p:cNvSpPr txBox="1"/>
              <p:nvPr/>
            </p:nvSpPr>
            <p:spPr>
              <a:xfrm>
                <a:off x="8320156" y="750208"/>
                <a:ext cx="447675" cy="237828"/>
              </a:xfrm>
              <a:prstGeom prst="rect">
                <a:avLst/>
              </a:prstGeom>
              <a:noFill/>
            </p:spPr>
            <p:txBody>
              <a:bodyPr wrap="none" rtlCol="0">
                <a:spAutoFit/>
              </a:bodyPr>
              <a:lstStyle/>
              <a:p>
                <a:r>
                  <a:rPr lang="en-US" sz="1100" b="1" dirty="0"/>
                  <a:t>ABC</a:t>
                </a:r>
              </a:p>
            </p:txBody>
          </p:sp>
          <p:cxnSp>
            <p:nvCxnSpPr>
              <p:cNvPr id="11" name="Straight Connector 10"/>
              <p:cNvCxnSpPr>
                <a:endCxn id="33" idx="1"/>
              </p:cNvCxnSpPr>
              <p:nvPr/>
            </p:nvCxnSpPr>
            <p:spPr>
              <a:xfrm flipV="1">
                <a:off x="8032174" y="869122"/>
                <a:ext cx="287982" cy="4195"/>
              </a:xfrm>
              <a:prstGeom prst="line">
                <a:avLst/>
              </a:prstGeom>
              <a:ln w="25400">
                <a:solidFill>
                  <a:srgbClr val="5E8AB4"/>
                </a:solidFill>
              </a:ln>
              <a:effectLst/>
            </p:spPr>
            <p:style>
              <a:lnRef idx="1">
                <a:schemeClr val="accent1"/>
              </a:lnRef>
              <a:fillRef idx="0">
                <a:schemeClr val="accent1"/>
              </a:fillRef>
              <a:effectRef idx="0">
                <a:schemeClr val="accent1"/>
              </a:effectRef>
              <a:fontRef idx="minor">
                <a:schemeClr val="tx1"/>
              </a:fontRef>
            </p:style>
          </p:cxnSp>
        </p:grpSp>
        <p:sp>
          <p:nvSpPr>
            <p:cNvPr id="41" name="Rectangle 40">
              <a:extLst>
                <a:ext uri="{FF2B5EF4-FFF2-40B4-BE49-F238E27FC236}">
                  <a16:creationId xmlns:a16="http://schemas.microsoft.com/office/drawing/2014/main" id="{55E30CC4-6E56-4C6C-8735-FA65751138F7}"/>
                </a:ext>
              </a:extLst>
            </p:cNvPr>
            <p:cNvSpPr/>
            <p:nvPr/>
          </p:nvSpPr>
          <p:spPr>
            <a:xfrm>
              <a:off x="4154583" y="4001993"/>
              <a:ext cx="150876" cy="150876"/>
            </a:xfrm>
            <a:prstGeom prst="rect">
              <a:avLst/>
            </a:prstGeom>
            <a:solidFill>
              <a:srgbClr val="002B4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sz="1210" dirty="0"/>
            </a:p>
          </p:txBody>
        </p:sp>
        <p:sp>
          <p:nvSpPr>
            <p:cNvPr id="42" name="TextBox 39">
              <a:extLst>
                <a:ext uri="{FF2B5EF4-FFF2-40B4-BE49-F238E27FC236}">
                  <a16:creationId xmlns:a16="http://schemas.microsoft.com/office/drawing/2014/main" id="{F8C42212-A2CD-4A44-BCB9-95DA99B2154F}"/>
                </a:ext>
              </a:extLst>
            </p:cNvPr>
            <p:cNvSpPr txBox="1"/>
            <p:nvPr/>
          </p:nvSpPr>
          <p:spPr>
            <a:xfrm>
              <a:off x="4262286" y="3940978"/>
              <a:ext cx="1355844" cy="261610"/>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b="1" dirty="0"/>
                <a:t>Vital Peer Median</a:t>
              </a:r>
            </a:p>
          </p:txBody>
        </p:sp>
      </p:grpSp>
      <p:cxnSp>
        <p:nvCxnSpPr>
          <p:cNvPr id="43" name="Straight Connector 42"/>
          <p:cNvCxnSpPr/>
          <p:nvPr/>
        </p:nvCxnSpPr>
        <p:spPr>
          <a:xfrm>
            <a:off x="419100" y="4476108"/>
            <a:ext cx="3436620" cy="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cxnSpLocks/>
            <a:stCxn id="33" idx="3"/>
          </p:cNvCxnSpPr>
          <p:nvPr/>
        </p:nvCxnSpPr>
        <p:spPr>
          <a:xfrm flipV="1">
            <a:off x="6209687" y="4457060"/>
            <a:ext cx="3489322" cy="23866"/>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791E347-321D-4367-A438-609151A49C8D}"/>
              </a:ext>
            </a:extLst>
          </p:cNvPr>
          <p:cNvGrpSpPr/>
          <p:nvPr/>
        </p:nvGrpSpPr>
        <p:grpSpPr>
          <a:xfrm>
            <a:off x="111246" y="4088511"/>
            <a:ext cx="1150039" cy="261610"/>
            <a:chOff x="152400" y="3342008"/>
            <a:chExt cx="1045490" cy="237827"/>
          </a:xfrm>
        </p:grpSpPr>
        <p:sp>
          <p:nvSpPr>
            <p:cNvPr id="25" name="Arrow: Down 24">
              <a:extLst>
                <a:ext uri="{FF2B5EF4-FFF2-40B4-BE49-F238E27FC236}">
                  <a16:creationId xmlns:a16="http://schemas.microsoft.com/office/drawing/2014/main" id="{50009944-616C-47EE-95D7-5FBF5B0FC53B}"/>
                </a:ext>
              </a:extLst>
            </p:cNvPr>
            <p:cNvSpPr/>
            <p:nvPr/>
          </p:nvSpPr>
          <p:spPr>
            <a:xfrm rot="10800000">
              <a:off x="152400" y="3378133"/>
              <a:ext cx="182880" cy="182880"/>
            </a:xfrm>
            <a:prstGeom prst="downArrow">
              <a:avLst/>
            </a:prstGeom>
            <a:solidFill>
              <a:srgbClr val="FF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10" dirty="0"/>
            </a:p>
          </p:txBody>
        </p:sp>
        <p:sp>
          <p:nvSpPr>
            <p:cNvPr id="26" name="TextBox 25">
              <a:extLst>
                <a:ext uri="{FF2B5EF4-FFF2-40B4-BE49-F238E27FC236}">
                  <a16:creationId xmlns:a16="http://schemas.microsoft.com/office/drawing/2014/main" id="{63EC84A4-286D-46D0-A319-52DBC546417A}"/>
                </a:ext>
              </a:extLst>
            </p:cNvPr>
            <p:cNvSpPr txBox="1"/>
            <p:nvPr/>
          </p:nvSpPr>
          <p:spPr>
            <a:xfrm>
              <a:off x="282429" y="3342008"/>
              <a:ext cx="915461" cy="237827"/>
            </a:xfrm>
            <a:prstGeom prst="rect">
              <a:avLst/>
            </a:prstGeom>
            <a:noFill/>
          </p:spPr>
          <p:txBody>
            <a:bodyPr wrap="none" rtlCol="0">
              <a:spAutoFit/>
            </a:bodyPr>
            <a:lstStyle/>
            <a:p>
              <a:r>
                <a:rPr lang="en-US" sz="1100" b="1" dirty="0"/>
                <a:t>CAGR: 3.8%</a:t>
              </a:r>
            </a:p>
          </p:txBody>
        </p:sp>
      </p:grpSp>
      <p:grpSp>
        <p:nvGrpSpPr>
          <p:cNvPr id="28" name="Group 27">
            <a:extLst>
              <a:ext uri="{FF2B5EF4-FFF2-40B4-BE49-F238E27FC236}">
                <a16:creationId xmlns:a16="http://schemas.microsoft.com/office/drawing/2014/main" id="{A0C53F06-305A-46C7-92A3-66BCEB0A8D32}"/>
              </a:ext>
            </a:extLst>
          </p:cNvPr>
          <p:cNvGrpSpPr/>
          <p:nvPr/>
        </p:nvGrpSpPr>
        <p:grpSpPr>
          <a:xfrm>
            <a:off x="5091979" y="4082550"/>
            <a:ext cx="1150039" cy="261610"/>
            <a:chOff x="152400" y="3342008"/>
            <a:chExt cx="1045490" cy="237827"/>
          </a:xfrm>
        </p:grpSpPr>
        <p:sp>
          <p:nvSpPr>
            <p:cNvPr id="29" name="Arrow: Down 28">
              <a:extLst>
                <a:ext uri="{FF2B5EF4-FFF2-40B4-BE49-F238E27FC236}">
                  <a16:creationId xmlns:a16="http://schemas.microsoft.com/office/drawing/2014/main" id="{5B046306-B467-4632-9236-4A2DDE09C7B1}"/>
                </a:ext>
              </a:extLst>
            </p:cNvPr>
            <p:cNvSpPr/>
            <p:nvPr/>
          </p:nvSpPr>
          <p:spPr>
            <a:xfrm rot="10800000">
              <a:off x="152400" y="3378133"/>
              <a:ext cx="182880" cy="182880"/>
            </a:xfrm>
            <a:prstGeom prst="downArrow">
              <a:avLst/>
            </a:prstGeom>
            <a:solidFill>
              <a:srgbClr val="FF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10" dirty="0"/>
            </a:p>
          </p:txBody>
        </p:sp>
        <p:sp>
          <p:nvSpPr>
            <p:cNvPr id="30" name="TextBox 29">
              <a:extLst>
                <a:ext uri="{FF2B5EF4-FFF2-40B4-BE49-F238E27FC236}">
                  <a16:creationId xmlns:a16="http://schemas.microsoft.com/office/drawing/2014/main" id="{A008B7F3-BEE6-45C0-B07E-BD51B5EA9375}"/>
                </a:ext>
              </a:extLst>
            </p:cNvPr>
            <p:cNvSpPr txBox="1"/>
            <p:nvPr/>
          </p:nvSpPr>
          <p:spPr>
            <a:xfrm>
              <a:off x="282429" y="3342008"/>
              <a:ext cx="915461" cy="237827"/>
            </a:xfrm>
            <a:prstGeom prst="rect">
              <a:avLst/>
            </a:prstGeom>
            <a:noFill/>
          </p:spPr>
          <p:txBody>
            <a:bodyPr wrap="none" rtlCol="0">
              <a:spAutoFit/>
            </a:bodyPr>
            <a:lstStyle/>
            <a:p>
              <a:r>
                <a:rPr lang="en-US" sz="1100" b="1" dirty="0"/>
                <a:t>CAGR: 7.4%</a:t>
              </a:r>
            </a:p>
          </p:txBody>
        </p:sp>
      </p:grpSp>
      <p:grpSp>
        <p:nvGrpSpPr>
          <p:cNvPr id="39" name="Group 38">
            <a:extLst>
              <a:ext uri="{FF2B5EF4-FFF2-40B4-BE49-F238E27FC236}">
                <a16:creationId xmlns:a16="http://schemas.microsoft.com/office/drawing/2014/main" id="{E4A887D8-AFA3-42DE-A65F-C25040F5E853}"/>
              </a:ext>
            </a:extLst>
          </p:cNvPr>
          <p:cNvGrpSpPr/>
          <p:nvPr/>
        </p:nvGrpSpPr>
        <p:grpSpPr>
          <a:xfrm>
            <a:off x="5091978" y="7073597"/>
            <a:ext cx="1228586" cy="261610"/>
            <a:chOff x="152400" y="3342008"/>
            <a:chExt cx="1116896" cy="237827"/>
          </a:xfrm>
        </p:grpSpPr>
        <p:sp>
          <p:nvSpPr>
            <p:cNvPr id="40" name="Arrow: Down 39">
              <a:extLst>
                <a:ext uri="{FF2B5EF4-FFF2-40B4-BE49-F238E27FC236}">
                  <a16:creationId xmlns:a16="http://schemas.microsoft.com/office/drawing/2014/main" id="{9D33AC19-74C2-4B8D-93B9-C92A1672B819}"/>
                </a:ext>
              </a:extLst>
            </p:cNvPr>
            <p:cNvSpPr/>
            <p:nvPr/>
          </p:nvSpPr>
          <p:spPr>
            <a:xfrm rot="10800000">
              <a:off x="152400" y="3378133"/>
              <a:ext cx="182880" cy="182880"/>
            </a:xfrm>
            <a:prstGeom prst="downArrow">
              <a:avLst/>
            </a:prstGeom>
            <a:solidFill>
              <a:srgbClr val="FF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10" dirty="0"/>
            </a:p>
          </p:txBody>
        </p:sp>
        <p:sp>
          <p:nvSpPr>
            <p:cNvPr id="47" name="TextBox 46">
              <a:extLst>
                <a:ext uri="{FF2B5EF4-FFF2-40B4-BE49-F238E27FC236}">
                  <a16:creationId xmlns:a16="http://schemas.microsoft.com/office/drawing/2014/main" id="{B62C776F-649F-4023-BD3E-73E56B1B33E2}"/>
                </a:ext>
              </a:extLst>
            </p:cNvPr>
            <p:cNvSpPr txBox="1"/>
            <p:nvPr/>
          </p:nvSpPr>
          <p:spPr>
            <a:xfrm>
              <a:off x="282429" y="3342008"/>
              <a:ext cx="986867" cy="237827"/>
            </a:xfrm>
            <a:prstGeom prst="rect">
              <a:avLst/>
            </a:prstGeom>
            <a:noFill/>
          </p:spPr>
          <p:txBody>
            <a:bodyPr wrap="none" rtlCol="0">
              <a:spAutoFit/>
            </a:bodyPr>
            <a:lstStyle/>
            <a:p>
              <a:r>
                <a:rPr lang="en-US" sz="1100" b="1" dirty="0"/>
                <a:t>CAGR: 26.7%</a:t>
              </a:r>
            </a:p>
          </p:txBody>
        </p:sp>
      </p:grpSp>
      <p:sp>
        <p:nvSpPr>
          <p:cNvPr id="4" name="TextBox 3">
            <a:extLst>
              <a:ext uri="{FF2B5EF4-FFF2-40B4-BE49-F238E27FC236}">
                <a16:creationId xmlns:a16="http://schemas.microsoft.com/office/drawing/2014/main" id="{6354602F-FD11-4D21-9ADB-BDCEB2A271C6}"/>
              </a:ext>
            </a:extLst>
          </p:cNvPr>
          <p:cNvSpPr txBox="1"/>
          <p:nvPr/>
        </p:nvSpPr>
        <p:spPr>
          <a:xfrm>
            <a:off x="609600" y="3886200"/>
            <a:ext cx="3748226" cy="276999"/>
          </a:xfrm>
          <a:prstGeom prst="rect">
            <a:avLst/>
          </a:prstGeom>
          <a:solidFill>
            <a:schemeClr val="bg1"/>
          </a:solidFill>
        </p:spPr>
        <p:txBody>
          <a:bodyPr wrap="square" rtlCol="0">
            <a:spAutoFit/>
          </a:bodyPr>
          <a:lstStyle/>
          <a:p>
            <a:r>
              <a:rPr lang="en-US" sz="1200" b="1" dirty="0"/>
              <a:t>2013       2014      2015      2016     2017     2018</a:t>
            </a:r>
            <a:endParaRPr lang="en-US" b="1" dirty="0"/>
          </a:p>
        </p:txBody>
      </p:sp>
      <p:sp>
        <p:nvSpPr>
          <p:cNvPr id="31" name="TextBox 30">
            <a:extLst>
              <a:ext uri="{FF2B5EF4-FFF2-40B4-BE49-F238E27FC236}">
                <a16:creationId xmlns:a16="http://schemas.microsoft.com/office/drawing/2014/main" id="{FED87B86-4AF8-4532-AE97-E9F1C142ADB6}"/>
              </a:ext>
            </a:extLst>
          </p:cNvPr>
          <p:cNvSpPr txBox="1"/>
          <p:nvPr/>
        </p:nvSpPr>
        <p:spPr>
          <a:xfrm>
            <a:off x="5327559" y="3859565"/>
            <a:ext cx="3712992" cy="276999"/>
          </a:xfrm>
          <a:prstGeom prst="rect">
            <a:avLst/>
          </a:prstGeom>
          <a:solidFill>
            <a:schemeClr val="bg1"/>
          </a:solidFill>
        </p:spPr>
        <p:txBody>
          <a:bodyPr wrap="square" rtlCol="0">
            <a:spAutoFit/>
          </a:bodyPr>
          <a:lstStyle/>
          <a:p>
            <a:r>
              <a:rPr lang="en-US" sz="1200" b="1" dirty="0"/>
              <a:t>2013       2014      2015      2016     2017      2018</a:t>
            </a:r>
            <a:endParaRPr lang="en-US" b="1" dirty="0"/>
          </a:p>
        </p:txBody>
      </p:sp>
      <p:sp>
        <p:nvSpPr>
          <p:cNvPr id="32" name="TextBox 31">
            <a:extLst>
              <a:ext uri="{FF2B5EF4-FFF2-40B4-BE49-F238E27FC236}">
                <a16:creationId xmlns:a16="http://schemas.microsoft.com/office/drawing/2014/main" id="{6C5238C7-0170-4338-B340-3E79C53EE077}"/>
              </a:ext>
            </a:extLst>
          </p:cNvPr>
          <p:cNvSpPr txBox="1"/>
          <p:nvPr/>
        </p:nvSpPr>
        <p:spPr>
          <a:xfrm>
            <a:off x="5324303" y="6834923"/>
            <a:ext cx="3712992" cy="276999"/>
          </a:xfrm>
          <a:prstGeom prst="rect">
            <a:avLst/>
          </a:prstGeom>
          <a:solidFill>
            <a:schemeClr val="bg1"/>
          </a:solidFill>
        </p:spPr>
        <p:txBody>
          <a:bodyPr wrap="square" rtlCol="0">
            <a:spAutoFit/>
          </a:bodyPr>
          <a:lstStyle/>
          <a:p>
            <a:r>
              <a:rPr lang="en-US" sz="1200" b="1" dirty="0"/>
              <a:t>2013       2014      2015      2016     2017     2018</a:t>
            </a:r>
            <a:endParaRPr lang="en-US" b="1" dirty="0"/>
          </a:p>
        </p:txBody>
      </p:sp>
      <p:sp>
        <p:nvSpPr>
          <p:cNvPr id="34" name="TextBox 33">
            <a:extLst>
              <a:ext uri="{FF2B5EF4-FFF2-40B4-BE49-F238E27FC236}">
                <a16:creationId xmlns:a16="http://schemas.microsoft.com/office/drawing/2014/main" id="{64A0DD01-87E1-493A-9D6F-630A42251619}"/>
              </a:ext>
            </a:extLst>
          </p:cNvPr>
          <p:cNvSpPr txBox="1"/>
          <p:nvPr/>
        </p:nvSpPr>
        <p:spPr>
          <a:xfrm>
            <a:off x="538950" y="6885801"/>
            <a:ext cx="3712992" cy="276999"/>
          </a:xfrm>
          <a:prstGeom prst="rect">
            <a:avLst/>
          </a:prstGeom>
          <a:solidFill>
            <a:schemeClr val="bg1"/>
          </a:solidFill>
        </p:spPr>
        <p:txBody>
          <a:bodyPr wrap="square" rtlCol="0">
            <a:spAutoFit/>
          </a:bodyPr>
          <a:lstStyle/>
          <a:p>
            <a:r>
              <a:rPr lang="en-US" sz="1200" b="1" dirty="0"/>
              <a:t>2013       2014      2015      2016     2017      2018</a:t>
            </a:r>
            <a:endParaRPr lang="en-US" b="1" dirty="0"/>
          </a:p>
        </p:txBody>
      </p:sp>
      <p:grpSp>
        <p:nvGrpSpPr>
          <p:cNvPr id="35" name="Group 34">
            <a:extLst>
              <a:ext uri="{FF2B5EF4-FFF2-40B4-BE49-F238E27FC236}">
                <a16:creationId xmlns:a16="http://schemas.microsoft.com/office/drawing/2014/main" id="{E14AE562-2FBE-4142-8BD1-36A0E502979F}"/>
              </a:ext>
            </a:extLst>
          </p:cNvPr>
          <p:cNvGrpSpPr/>
          <p:nvPr/>
        </p:nvGrpSpPr>
        <p:grpSpPr>
          <a:xfrm>
            <a:off x="111246" y="7014990"/>
            <a:ext cx="1196526" cy="261610"/>
            <a:chOff x="152400" y="3342008"/>
            <a:chExt cx="1087751" cy="237827"/>
          </a:xfrm>
        </p:grpSpPr>
        <p:sp>
          <p:nvSpPr>
            <p:cNvPr id="36" name="Arrow: Down 35">
              <a:extLst>
                <a:ext uri="{FF2B5EF4-FFF2-40B4-BE49-F238E27FC236}">
                  <a16:creationId xmlns:a16="http://schemas.microsoft.com/office/drawing/2014/main" id="{04AD5205-8FBD-47D5-8800-5E7941B468D6}"/>
                </a:ext>
              </a:extLst>
            </p:cNvPr>
            <p:cNvSpPr/>
            <p:nvPr/>
          </p:nvSpPr>
          <p:spPr>
            <a:xfrm rot="10800000">
              <a:off x="152400" y="3378133"/>
              <a:ext cx="182880" cy="182880"/>
            </a:xfrm>
            <a:prstGeom prst="downArrow">
              <a:avLst/>
            </a:prstGeom>
            <a:solidFill>
              <a:srgbClr val="FF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10" dirty="0"/>
            </a:p>
          </p:txBody>
        </p:sp>
        <p:sp>
          <p:nvSpPr>
            <p:cNvPr id="37" name="TextBox 36">
              <a:extLst>
                <a:ext uri="{FF2B5EF4-FFF2-40B4-BE49-F238E27FC236}">
                  <a16:creationId xmlns:a16="http://schemas.microsoft.com/office/drawing/2014/main" id="{AEF7AC57-C7FE-40CA-A01F-363EE7F8598D}"/>
                </a:ext>
              </a:extLst>
            </p:cNvPr>
            <p:cNvSpPr txBox="1"/>
            <p:nvPr/>
          </p:nvSpPr>
          <p:spPr>
            <a:xfrm>
              <a:off x="282429" y="3342008"/>
              <a:ext cx="957722" cy="237827"/>
            </a:xfrm>
            <a:prstGeom prst="rect">
              <a:avLst/>
            </a:prstGeom>
            <a:noFill/>
          </p:spPr>
          <p:txBody>
            <a:bodyPr wrap="none" rtlCol="0">
              <a:spAutoFit/>
            </a:bodyPr>
            <a:lstStyle/>
            <a:p>
              <a:r>
                <a:rPr lang="en-US" sz="1100" b="1" dirty="0"/>
                <a:t>CAGR: -2.4%</a:t>
              </a:r>
            </a:p>
          </p:txBody>
        </p:sp>
      </p:grpSp>
      <p:sp>
        <p:nvSpPr>
          <p:cNvPr id="46" name="Rectangle 45">
            <a:extLst>
              <a:ext uri="{FF2B5EF4-FFF2-40B4-BE49-F238E27FC236}">
                <a16:creationId xmlns:a16="http://schemas.microsoft.com/office/drawing/2014/main" id="{B5B7954F-5E26-4210-9F10-F25277291B65}"/>
              </a:ext>
            </a:extLst>
          </p:cNvPr>
          <p:cNvSpPr/>
          <p:nvPr/>
        </p:nvSpPr>
        <p:spPr>
          <a:xfrm>
            <a:off x="0" y="-1"/>
            <a:ext cx="10058400" cy="18466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1588" algn="ctr">
              <a:spcAft>
                <a:spcPts val="400"/>
              </a:spcAft>
            </a:pPr>
            <a:r>
              <a:rPr lang="en-US" sz="1000" b="1" dirty="0">
                <a:solidFill>
                  <a:schemeClr val="bg1"/>
                </a:solidFill>
              </a:rPr>
              <a:t>Under development</a:t>
            </a:r>
          </a:p>
        </p:txBody>
      </p:sp>
    </p:spTree>
    <p:extLst>
      <p:ext uri="{BB962C8B-B14F-4D97-AF65-F5344CB8AC3E}">
        <p14:creationId xmlns:p14="http://schemas.microsoft.com/office/powerpoint/2010/main" val="30580986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747" y="116047"/>
          <a:ext cx="1746" cy="1746"/>
        </p:xfrm>
        <a:graphic>
          <a:graphicData uri="http://schemas.openxmlformats.org/presentationml/2006/ole">
            <mc:AlternateContent xmlns:mc="http://schemas.openxmlformats.org/markup-compatibility/2006">
              <mc:Choice xmlns:v="urn:schemas-microsoft-com:vml" Requires="v">
                <p:oleObj spid="_x0000_s7210" name="think-cell Slide" r:id="rId4" imgW="270" imgH="270" progId="TCLayout.ActiveDocument.1">
                  <p:embed/>
                </p:oleObj>
              </mc:Choice>
              <mc:Fallback>
                <p:oleObj name="think-cell Slide" r:id="rId4" imgW="270" imgH="270" progId="TCLayout.ActiveDocument.1">
                  <p:embed/>
                  <p:pic>
                    <p:nvPicPr>
                      <p:cNvPr id="5" name="Object 4" hidden="1"/>
                      <p:cNvPicPr/>
                      <p:nvPr/>
                    </p:nvPicPr>
                    <p:blipFill>
                      <a:blip r:embed="rId5"/>
                      <a:stretch>
                        <a:fillRect/>
                      </a:stretch>
                    </p:blipFill>
                    <p:spPr>
                      <a:xfrm>
                        <a:off x="1747" y="116047"/>
                        <a:ext cx="1746" cy="1746"/>
                      </a:xfrm>
                      <a:prstGeom prst="rect">
                        <a:avLst/>
                      </a:prstGeom>
                    </p:spPr>
                  </p:pic>
                </p:oleObj>
              </mc:Fallback>
            </mc:AlternateContent>
          </a:graphicData>
        </a:graphic>
      </p:graphicFrame>
      <p:sp>
        <p:nvSpPr>
          <p:cNvPr id="3" name="Slide Number Placeholder 2"/>
          <p:cNvSpPr>
            <a:spLocks noGrp="1"/>
          </p:cNvSpPr>
          <p:nvPr>
            <p:ph type="sldNum" sz="quarter" idx="12"/>
          </p:nvPr>
        </p:nvSpPr>
        <p:spPr/>
        <p:txBody>
          <a:bodyPr/>
          <a:lstStyle/>
          <a:p>
            <a:pPr>
              <a:defRPr/>
            </a:pPr>
            <a:r>
              <a:rPr lang="en-US" dirty="0"/>
              <a:t> </a:t>
            </a:r>
          </a:p>
        </p:txBody>
      </p:sp>
      <p:sp>
        <p:nvSpPr>
          <p:cNvPr id="2" name="Roadmap"/>
          <p:cNvSpPr txBox="1">
            <a:spLocks/>
          </p:cNvSpPr>
          <p:nvPr/>
        </p:nvSpPr>
        <p:spPr>
          <a:xfrm>
            <a:off x="384048" y="442999"/>
            <a:ext cx="8646040" cy="382428"/>
          </a:xfrm>
          <a:prstGeom prst="rect">
            <a:avLst/>
          </a:prstGeom>
          <a:noFill/>
        </p:spPr>
        <p:txBody>
          <a:bodyPr vert="horz" wrap="square" lIns="100584" tIns="50292" rIns="100584" bIns="50292" rtlCol="0" anchor="ctr">
            <a:noAutofit/>
          </a:bodyPr>
          <a:lstStyle/>
          <a:p>
            <a:pPr hangingPunct="0"/>
            <a:r>
              <a:rPr lang="en-US" sz="2800" dirty="0">
                <a:solidFill>
                  <a:schemeClr val="accent3"/>
                </a:solidFill>
                <a:latin typeface="+mj-lt"/>
                <a:cs typeface="Arial" panose="020B0604020202020204" pitchFamily="34" charset="0"/>
              </a:rPr>
              <a:t>ABC: Cash Conversion Cycle (CCC) ~ Overall Upper Quartile Benefit Summary</a:t>
            </a:r>
          </a:p>
        </p:txBody>
      </p:sp>
      <p:sp>
        <p:nvSpPr>
          <p:cNvPr id="21" name="TextBox 20"/>
          <p:cNvSpPr txBox="1"/>
          <p:nvPr/>
        </p:nvSpPr>
        <p:spPr>
          <a:xfrm>
            <a:off x="419865" y="1096333"/>
            <a:ext cx="9083430" cy="830997"/>
          </a:xfrm>
          <a:prstGeom prst="rect">
            <a:avLst/>
          </a:prstGeom>
          <a:noFill/>
        </p:spPr>
        <p:txBody>
          <a:bodyPr wrap="square" rtlCol="0">
            <a:spAutoFit/>
          </a:bodyPr>
          <a:lstStyle/>
          <a:p>
            <a:pPr algn="just"/>
            <a:r>
              <a:rPr lang="en-US" sz="1200" kern="800" dirty="0">
                <a:solidFill>
                  <a:srgbClr val="5E8AB4"/>
                </a:solidFill>
                <a:latin typeface="+mj-lt"/>
                <a:cs typeface="Arial" charset="0"/>
              </a:rPr>
              <a:t>The overall cash conversion for ABC is (85 days), they are below median performer. ABC is 2x higher than their top quartile performers (11 days). The cash conversion cycle is primarily driven by their AR, and inventory performance, improvement in DSO, DIO will enable them to free up working capital to the tune of $66Mn to $99Mn. This improvement will significant impact on their net debt and ROCE.</a:t>
            </a:r>
          </a:p>
        </p:txBody>
      </p:sp>
      <p:cxnSp>
        <p:nvCxnSpPr>
          <p:cNvPr id="23" name="Straight Connector 22"/>
          <p:cNvCxnSpPr/>
          <p:nvPr/>
        </p:nvCxnSpPr>
        <p:spPr>
          <a:xfrm>
            <a:off x="4844269" y="1906601"/>
            <a:ext cx="0" cy="246023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844269" y="4824997"/>
            <a:ext cx="0" cy="246023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6161059" y="4648200"/>
            <a:ext cx="3554042"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grpSp>
        <p:nvGrpSpPr>
          <p:cNvPr id="35" name="Group 34">
            <a:extLst>
              <a:ext uri="{FF2B5EF4-FFF2-40B4-BE49-F238E27FC236}">
                <a16:creationId xmlns:a16="http://schemas.microsoft.com/office/drawing/2014/main" id="{82F5C387-0CA5-4220-B6D2-5E740C6100E5}"/>
              </a:ext>
            </a:extLst>
          </p:cNvPr>
          <p:cNvGrpSpPr/>
          <p:nvPr/>
        </p:nvGrpSpPr>
        <p:grpSpPr>
          <a:xfrm>
            <a:off x="3679259" y="4512410"/>
            <a:ext cx="2481800" cy="275751"/>
            <a:chOff x="3931223" y="3970412"/>
            <a:chExt cx="2481800" cy="275751"/>
          </a:xfrm>
        </p:grpSpPr>
        <p:sp>
          <p:nvSpPr>
            <p:cNvPr id="36" name="Rectangle 35">
              <a:extLst>
                <a:ext uri="{FF2B5EF4-FFF2-40B4-BE49-F238E27FC236}">
                  <a16:creationId xmlns:a16="http://schemas.microsoft.com/office/drawing/2014/main" id="{88F99F3D-C4C0-4F7C-BFA8-8EF8F8D88921}"/>
                </a:ext>
              </a:extLst>
            </p:cNvPr>
            <p:cNvSpPr/>
            <p:nvPr/>
          </p:nvSpPr>
          <p:spPr>
            <a:xfrm>
              <a:off x="4566143" y="4030395"/>
              <a:ext cx="150876" cy="150876"/>
            </a:xfrm>
            <a:prstGeom prst="rect">
              <a:avLst/>
            </a:prstGeom>
            <a:solidFill>
              <a:srgbClr val="F9C20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10" dirty="0"/>
            </a:p>
          </p:txBody>
        </p:sp>
        <p:sp>
          <p:nvSpPr>
            <p:cNvPr id="37" name="Rectangle 36">
              <a:extLst>
                <a:ext uri="{FF2B5EF4-FFF2-40B4-BE49-F238E27FC236}">
                  <a16:creationId xmlns:a16="http://schemas.microsoft.com/office/drawing/2014/main" id="{713176F3-CB0F-4314-A4F5-6FB90C2852D7}"/>
                </a:ext>
              </a:extLst>
            </p:cNvPr>
            <p:cNvSpPr/>
            <p:nvPr/>
          </p:nvSpPr>
          <p:spPr>
            <a:xfrm>
              <a:off x="3931223" y="4030395"/>
              <a:ext cx="150876" cy="150876"/>
            </a:xfrm>
            <a:prstGeom prst="rect">
              <a:avLst/>
            </a:prstGeom>
            <a:solidFill>
              <a:srgbClr val="5E8AB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10" dirty="0"/>
            </a:p>
          </p:txBody>
        </p:sp>
        <p:sp>
          <p:nvSpPr>
            <p:cNvPr id="38" name="Rectangle 37">
              <a:extLst>
                <a:ext uri="{FF2B5EF4-FFF2-40B4-BE49-F238E27FC236}">
                  <a16:creationId xmlns:a16="http://schemas.microsoft.com/office/drawing/2014/main" id="{B71A55A5-064A-4267-9348-A2ABFF7BA5B6}"/>
                </a:ext>
              </a:extLst>
            </p:cNvPr>
            <p:cNvSpPr/>
            <p:nvPr/>
          </p:nvSpPr>
          <p:spPr>
            <a:xfrm>
              <a:off x="5306282" y="4039920"/>
              <a:ext cx="150876" cy="150876"/>
            </a:xfrm>
            <a:prstGeom prst="rect">
              <a:avLst/>
            </a:prstGeom>
            <a:solidFill>
              <a:srgbClr val="29702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10" dirty="0"/>
            </a:p>
          </p:txBody>
        </p:sp>
        <p:sp>
          <p:nvSpPr>
            <p:cNvPr id="39" name="TextBox 38">
              <a:extLst>
                <a:ext uri="{FF2B5EF4-FFF2-40B4-BE49-F238E27FC236}">
                  <a16:creationId xmlns:a16="http://schemas.microsoft.com/office/drawing/2014/main" id="{C1BD1B84-A1A9-4ED9-9694-0D7C51907B1B}"/>
                </a:ext>
              </a:extLst>
            </p:cNvPr>
            <p:cNvSpPr txBox="1"/>
            <p:nvPr/>
          </p:nvSpPr>
          <p:spPr>
            <a:xfrm>
              <a:off x="4693401" y="3984553"/>
              <a:ext cx="670376" cy="261610"/>
            </a:xfrm>
            <a:prstGeom prst="rect">
              <a:avLst/>
            </a:prstGeom>
            <a:noFill/>
          </p:spPr>
          <p:txBody>
            <a:bodyPr wrap="none" rtlCol="0">
              <a:spAutoFit/>
            </a:bodyPr>
            <a:lstStyle/>
            <a:p>
              <a:r>
                <a:rPr lang="en-US" sz="1100" b="1" dirty="0">
                  <a:solidFill>
                    <a:srgbClr val="646464"/>
                  </a:solidFill>
                </a:rPr>
                <a:t>Median</a:t>
              </a:r>
            </a:p>
          </p:txBody>
        </p:sp>
        <p:sp>
          <p:nvSpPr>
            <p:cNvPr id="40" name="TextBox 39">
              <a:extLst>
                <a:ext uri="{FF2B5EF4-FFF2-40B4-BE49-F238E27FC236}">
                  <a16:creationId xmlns:a16="http://schemas.microsoft.com/office/drawing/2014/main" id="{2AE63B6D-0B57-485D-8E35-9CFFC0F7EAEB}"/>
                </a:ext>
              </a:extLst>
            </p:cNvPr>
            <p:cNvSpPr txBox="1"/>
            <p:nvPr/>
          </p:nvSpPr>
          <p:spPr>
            <a:xfrm>
              <a:off x="5399604" y="3981071"/>
              <a:ext cx="1013419" cy="261610"/>
            </a:xfrm>
            <a:prstGeom prst="rect">
              <a:avLst/>
            </a:prstGeom>
            <a:noFill/>
          </p:spPr>
          <p:txBody>
            <a:bodyPr wrap="none" rtlCol="0">
              <a:spAutoFit/>
            </a:bodyPr>
            <a:lstStyle/>
            <a:p>
              <a:r>
                <a:rPr lang="en-US" sz="1100" b="1" dirty="0">
                  <a:solidFill>
                    <a:srgbClr val="646464"/>
                  </a:solidFill>
                </a:rPr>
                <a:t>Top Quartile</a:t>
              </a:r>
            </a:p>
          </p:txBody>
        </p:sp>
        <p:sp>
          <p:nvSpPr>
            <p:cNvPr id="41" name="TextBox 40">
              <a:extLst>
                <a:ext uri="{FF2B5EF4-FFF2-40B4-BE49-F238E27FC236}">
                  <a16:creationId xmlns:a16="http://schemas.microsoft.com/office/drawing/2014/main" id="{5C302237-2507-48E8-8F8E-C4A1B2B77D5D}"/>
                </a:ext>
              </a:extLst>
            </p:cNvPr>
            <p:cNvSpPr txBox="1"/>
            <p:nvPr/>
          </p:nvSpPr>
          <p:spPr>
            <a:xfrm>
              <a:off x="4026721" y="3970412"/>
              <a:ext cx="492443" cy="261610"/>
            </a:xfrm>
            <a:prstGeom prst="rect">
              <a:avLst/>
            </a:prstGeom>
            <a:noFill/>
          </p:spPr>
          <p:txBody>
            <a:bodyPr wrap="none" rtlCol="0">
              <a:spAutoFit/>
            </a:bodyPr>
            <a:lstStyle/>
            <a:p>
              <a:r>
                <a:rPr lang="en-US" sz="1100" b="1" dirty="0">
                  <a:solidFill>
                    <a:srgbClr val="646464"/>
                  </a:solidFill>
                </a:rPr>
                <a:t>ABC</a:t>
              </a:r>
            </a:p>
          </p:txBody>
        </p:sp>
      </p:grpSp>
      <p:grpSp>
        <p:nvGrpSpPr>
          <p:cNvPr id="42" name="Group 41">
            <a:extLst>
              <a:ext uri="{FF2B5EF4-FFF2-40B4-BE49-F238E27FC236}">
                <a16:creationId xmlns:a16="http://schemas.microsoft.com/office/drawing/2014/main" id="{33FD4567-37DE-4129-8360-5C3D5B4BE1AE}"/>
              </a:ext>
            </a:extLst>
          </p:cNvPr>
          <p:cNvGrpSpPr/>
          <p:nvPr/>
        </p:nvGrpSpPr>
        <p:grpSpPr>
          <a:xfrm>
            <a:off x="5682947" y="1731276"/>
            <a:ext cx="2792888" cy="2926080"/>
            <a:chOff x="0" y="0"/>
            <a:chExt cx="3904871" cy="4991100"/>
          </a:xfrm>
        </p:grpSpPr>
        <p:grpSp>
          <p:nvGrpSpPr>
            <p:cNvPr id="43" name="Group 42">
              <a:extLst>
                <a:ext uri="{FF2B5EF4-FFF2-40B4-BE49-F238E27FC236}">
                  <a16:creationId xmlns:a16="http://schemas.microsoft.com/office/drawing/2014/main" id="{5FCFF936-95A9-4067-8F3A-44DE0FD64CF3}"/>
                </a:ext>
              </a:extLst>
            </p:cNvPr>
            <p:cNvGrpSpPr/>
            <p:nvPr/>
          </p:nvGrpSpPr>
          <p:grpSpPr>
            <a:xfrm>
              <a:off x="0" y="0"/>
              <a:ext cx="3904871" cy="4991100"/>
              <a:chOff x="0" y="0"/>
              <a:chExt cx="3904871" cy="4991100"/>
            </a:xfrm>
          </p:grpSpPr>
          <p:graphicFrame>
            <p:nvGraphicFramePr>
              <p:cNvPr id="45" name="Chart 44">
                <a:extLst>
                  <a:ext uri="{FF2B5EF4-FFF2-40B4-BE49-F238E27FC236}">
                    <a16:creationId xmlns:a16="http://schemas.microsoft.com/office/drawing/2014/main" id="{15A706C1-AF3D-4FA8-A9DE-B5BD00AC38AD}"/>
                  </a:ext>
                </a:extLst>
              </p:cNvPr>
              <p:cNvGraphicFramePr>
                <a:graphicFrameLocks/>
              </p:cNvGraphicFramePr>
              <p:nvPr/>
            </p:nvGraphicFramePr>
            <p:xfrm>
              <a:off x="0" y="0"/>
              <a:ext cx="3835400" cy="4991100"/>
            </p:xfrm>
            <a:graphic>
              <a:graphicData uri="http://schemas.openxmlformats.org/drawingml/2006/chart">
                <c:chart xmlns:c="http://schemas.openxmlformats.org/drawingml/2006/chart" xmlns:r="http://schemas.openxmlformats.org/officeDocument/2006/relationships" r:id="rId6"/>
              </a:graphicData>
            </a:graphic>
          </p:graphicFrame>
          <p:sp>
            <p:nvSpPr>
              <p:cNvPr id="46" name="TextBox 45">
                <a:extLst>
                  <a:ext uri="{FF2B5EF4-FFF2-40B4-BE49-F238E27FC236}">
                    <a16:creationId xmlns:a16="http://schemas.microsoft.com/office/drawing/2014/main" id="{21EEDCC6-03D5-4B4E-95BD-C34B283A9344}"/>
                  </a:ext>
                </a:extLst>
              </p:cNvPr>
              <p:cNvSpPr txBox="1"/>
              <p:nvPr/>
            </p:nvSpPr>
            <p:spPr>
              <a:xfrm>
                <a:off x="1569144" y="586303"/>
                <a:ext cx="527138" cy="393737"/>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defPPr>
                  <a:defRPr lang="en-US"/>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algn="ctr"/>
                <a:r>
                  <a:rPr lang="en-US" sz="900" b="1" i="1" dirty="0">
                    <a:solidFill>
                      <a:srgbClr val="646464"/>
                    </a:solidFill>
                  </a:rPr>
                  <a:t>162</a:t>
                </a:r>
              </a:p>
            </p:txBody>
          </p:sp>
          <p:sp>
            <p:nvSpPr>
              <p:cNvPr id="47" name="TextBox 46">
                <a:extLst>
                  <a:ext uri="{FF2B5EF4-FFF2-40B4-BE49-F238E27FC236}">
                    <a16:creationId xmlns:a16="http://schemas.microsoft.com/office/drawing/2014/main" id="{F4665954-20AE-4E03-83A9-55578F9A0719}"/>
                  </a:ext>
                </a:extLst>
              </p:cNvPr>
              <p:cNvSpPr txBox="1"/>
              <p:nvPr/>
            </p:nvSpPr>
            <p:spPr>
              <a:xfrm>
                <a:off x="1749437" y="2667870"/>
                <a:ext cx="437489" cy="393737"/>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defPPr>
                  <a:defRPr lang="en-US"/>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algn="ctr"/>
                <a:r>
                  <a:rPr lang="en-US" sz="900" b="1" i="1" dirty="0">
                    <a:solidFill>
                      <a:srgbClr val="646464"/>
                    </a:solidFill>
                  </a:rPr>
                  <a:t>70</a:t>
                </a:r>
              </a:p>
            </p:txBody>
          </p:sp>
          <p:sp>
            <p:nvSpPr>
              <p:cNvPr id="48" name="TextBox 47">
                <a:extLst>
                  <a:ext uri="{FF2B5EF4-FFF2-40B4-BE49-F238E27FC236}">
                    <a16:creationId xmlns:a16="http://schemas.microsoft.com/office/drawing/2014/main" id="{FFFEDD1A-C06C-43EB-8106-FAAB7A8BE399}"/>
                  </a:ext>
                </a:extLst>
              </p:cNvPr>
              <p:cNvSpPr txBox="1"/>
              <p:nvPr/>
            </p:nvSpPr>
            <p:spPr>
              <a:xfrm>
                <a:off x="1642898" y="1482072"/>
                <a:ext cx="527138" cy="393737"/>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defPPr>
                  <a:defRPr lang="en-US"/>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r>
                  <a:rPr lang="en-US" sz="900" b="1" i="1" dirty="0">
                    <a:solidFill>
                      <a:srgbClr val="646464"/>
                    </a:solidFill>
                  </a:rPr>
                  <a:t>129</a:t>
                </a:r>
              </a:p>
            </p:txBody>
          </p:sp>
          <p:sp>
            <p:nvSpPr>
              <p:cNvPr id="49" name="TextBox 48">
                <a:extLst>
                  <a:ext uri="{FF2B5EF4-FFF2-40B4-BE49-F238E27FC236}">
                    <a16:creationId xmlns:a16="http://schemas.microsoft.com/office/drawing/2014/main" id="{DAF890FE-075E-41A0-9106-2E77EB746CED}"/>
                  </a:ext>
                </a:extLst>
              </p:cNvPr>
              <p:cNvSpPr txBox="1"/>
              <p:nvPr/>
            </p:nvSpPr>
            <p:spPr>
              <a:xfrm>
                <a:off x="1738951" y="4492645"/>
                <a:ext cx="347840" cy="393737"/>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defPPr>
                  <a:defRPr lang="en-US"/>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algn="ctr"/>
                <a:r>
                  <a:rPr lang="en-US" sz="900" b="1" i="1" dirty="0">
                    <a:solidFill>
                      <a:srgbClr val="646464"/>
                    </a:solidFill>
                  </a:rPr>
                  <a:t>0</a:t>
                </a:r>
              </a:p>
            </p:txBody>
          </p:sp>
          <p:sp>
            <p:nvSpPr>
              <p:cNvPr id="50" name="TextBox 48">
                <a:extLst>
                  <a:ext uri="{FF2B5EF4-FFF2-40B4-BE49-F238E27FC236}">
                    <a16:creationId xmlns:a16="http://schemas.microsoft.com/office/drawing/2014/main" id="{53A0474C-185B-4EF0-A023-28D4E6B5B9C6}"/>
                  </a:ext>
                </a:extLst>
              </p:cNvPr>
              <p:cNvSpPr txBox="1"/>
              <p:nvPr/>
            </p:nvSpPr>
            <p:spPr>
              <a:xfrm>
                <a:off x="2429207" y="1476375"/>
                <a:ext cx="1475664" cy="217966"/>
              </a:xfrm>
              <a:prstGeom prst="rect">
                <a:avLst/>
              </a:prstGeom>
              <a:noFill/>
            </p:spPr>
            <p:txBody>
              <a:bodyPr wrap="square" rtlCol="0">
                <a:noAutofit/>
              </a:bodyPr>
              <a:lstStyle>
                <a:defPPr>
                  <a:defRPr lang="en-US"/>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a:spcBef>
                    <a:spcPts val="0"/>
                  </a:spcBef>
                  <a:spcAft>
                    <a:spcPts val="0"/>
                  </a:spcAft>
                </a:pPr>
                <a:r>
                  <a:rPr lang="en-US" sz="800" b="1" kern="1200" dirty="0">
                    <a:solidFill>
                      <a:srgbClr val="646464"/>
                    </a:solidFill>
                    <a:effectLst/>
                    <a:latin typeface="Arial" panose="020B0604020202020204" pitchFamily="34" charset="0"/>
                    <a:ea typeface="Times New Roman" panose="02020603050405020304" pitchFamily="18" charset="0"/>
                    <a:cs typeface="Times New Roman" panose="02020603050405020304" pitchFamily="18" charset="0"/>
                  </a:rPr>
                  <a:t>Bottom</a:t>
                </a:r>
                <a:r>
                  <a:rPr lang="en-US" sz="800" b="1" kern="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800" b="1" kern="1200" dirty="0">
                    <a:solidFill>
                      <a:srgbClr val="646464"/>
                    </a:solidFill>
                    <a:effectLst/>
                    <a:latin typeface="Arial" panose="020B0604020202020204" pitchFamily="34" charset="0"/>
                    <a:ea typeface="Times New Roman" panose="02020603050405020304" pitchFamily="18" charset="0"/>
                    <a:cs typeface="Times New Roman" panose="02020603050405020304" pitchFamily="18" charset="0"/>
                  </a:rPr>
                  <a:t>Quartile</a:t>
                </a:r>
                <a:endParaRPr lang="en-US" sz="1200" b="1" dirty="0">
                  <a:solidFill>
                    <a:srgbClr val="646464"/>
                  </a:solidFill>
                  <a:effectLst/>
                  <a:latin typeface="Times New Roman" panose="02020603050405020304" pitchFamily="18" charset="0"/>
                  <a:ea typeface="Times New Roman" panose="02020603050405020304" pitchFamily="18" charset="0"/>
                </a:endParaRPr>
              </a:p>
            </p:txBody>
          </p:sp>
          <p:sp>
            <p:nvSpPr>
              <p:cNvPr id="51" name="TextBox 48">
                <a:extLst>
                  <a:ext uri="{FF2B5EF4-FFF2-40B4-BE49-F238E27FC236}">
                    <a16:creationId xmlns:a16="http://schemas.microsoft.com/office/drawing/2014/main" id="{6E594074-E932-4F97-BB7B-A83E2E68743E}"/>
                  </a:ext>
                </a:extLst>
              </p:cNvPr>
              <p:cNvSpPr txBox="1"/>
              <p:nvPr/>
            </p:nvSpPr>
            <p:spPr>
              <a:xfrm>
                <a:off x="2076785" y="4589699"/>
                <a:ext cx="1302632" cy="201164"/>
              </a:xfrm>
              <a:prstGeom prst="rect">
                <a:avLst/>
              </a:prstGeom>
              <a:noFill/>
            </p:spPr>
            <p:txBody>
              <a:bodyPr wrap="square" rtlCol="0" anchor="ctr">
                <a:noAutofit/>
              </a:bodyPr>
              <a:lstStyle>
                <a:defPPr>
                  <a:defRPr lang="en-US"/>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a:spcBef>
                    <a:spcPts val="0"/>
                  </a:spcBef>
                  <a:spcAft>
                    <a:spcPts val="0"/>
                  </a:spcAft>
                </a:pPr>
                <a:r>
                  <a:rPr lang="en-US" sz="800" b="1" kern="1200" dirty="0">
                    <a:solidFill>
                      <a:srgbClr val="646464"/>
                    </a:solidFill>
                    <a:effectLst/>
                    <a:latin typeface="Arial" panose="020B0604020202020204" pitchFamily="34" charset="0"/>
                    <a:ea typeface="Times New Roman" panose="02020603050405020304" pitchFamily="18" charset="0"/>
                    <a:cs typeface="Times New Roman" panose="02020603050405020304" pitchFamily="18" charset="0"/>
                  </a:rPr>
                  <a:t>Min</a:t>
                </a:r>
                <a:endParaRPr lang="en-US" sz="1200" b="1" dirty="0">
                  <a:solidFill>
                    <a:srgbClr val="646464"/>
                  </a:solidFill>
                  <a:effectLst/>
                  <a:latin typeface="Times New Roman" panose="02020603050405020304" pitchFamily="18" charset="0"/>
                  <a:ea typeface="Times New Roman" panose="02020603050405020304" pitchFamily="18" charset="0"/>
                </a:endParaRPr>
              </a:p>
            </p:txBody>
          </p:sp>
          <p:sp>
            <p:nvSpPr>
              <p:cNvPr id="52" name="TextBox 48">
                <a:extLst>
                  <a:ext uri="{FF2B5EF4-FFF2-40B4-BE49-F238E27FC236}">
                    <a16:creationId xmlns:a16="http://schemas.microsoft.com/office/drawing/2014/main" id="{77DB40E0-A484-4650-9D64-C0BA31EAB848}"/>
                  </a:ext>
                </a:extLst>
              </p:cNvPr>
              <p:cNvSpPr txBox="1"/>
              <p:nvPr/>
            </p:nvSpPr>
            <p:spPr>
              <a:xfrm>
                <a:off x="2086310" y="640307"/>
                <a:ext cx="1293108" cy="150056"/>
              </a:xfrm>
              <a:prstGeom prst="rect">
                <a:avLst/>
              </a:prstGeom>
              <a:noFill/>
            </p:spPr>
            <p:txBody>
              <a:bodyPr wrap="square" rtlCol="0" anchor="ctr">
                <a:noAutofit/>
              </a:bodyPr>
              <a:lstStyle>
                <a:defPPr>
                  <a:defRPr lang="en-US"/>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a:spcBef>
                    <a:spcPts val="0"/>
                  </a:spcBef>
                  <a:spcAft>
                    <a:spcPts val="0"/>
                  </a:spcAft>
                </a:pPr>
                <a:r>
                  <a:rPr lang="en-US" sz="800" b="1" kern="1200" dirty="0">
                    <a:solidFill>
                      <a:srgbClr val="646464"/>
                    </a:solidFill>
                    <a:effectLst/>
                    <a:latin typeface="Arial" panose="020B0604020202020204" pitchFamily="34" charset="0"/>
                    <a:ea typeface="Times New Roman" panose="02020603050405020304" pitchFamily="18" charset="0"/>
                    <a:cs typeface="Times New Roman" panose="02020603050405020304" pitchFamily="18" charset="0"/>
                  </a:rPr>
                  <a:t>Max</a:t>
                </a:r>
                <a:endParaRPr lang="en-US" sz="1200" b="1" dirty="0">
                  <a:solidFill>
                    <a:srgbClr val="646464"/>
                  </a:solidFill>
                  <a:effectLst/>
                  <a:latin typeface="Times New Roman" panose="02020603050405020304" pitchFamily="18" charset="0"/>
                  <a:ea typeface="Times New Roman" panose="02020603050405020304" pitchFamily="18" charset="0"/>
                </a:endParaRPr>
              </a:p>
            </p:txBody>
          </p:sp>
          <p:sp>
            <p:nvSpPr>
              <p:cNvPr id="53" name="TextBox 48">
                <a:extLst>
                  <a:ext uri="{FF2B5EF4-FFF2-40B4-BE49-F238E27FC236}">
                    <a16:creationId xmlns:a16="http://schemas.microsoft.com/office/drawing/2014/main" id="{29B546F9-6821-4768-88F7-549FC0FE9014}"/>
                  </a:ext>
                </a:extLst>
              </p:cNvPr>
              <p:cNvSpPr txBox="1"/>
              <p:nvPr/>
            </p:nvSpPr>
            <p:spPr>
              <a:xfrm>
                <a:off x="2436353" y="2895864"/>
                <a:ext cx="1291950" cy="208175"/>
              </a:xfrm>
              <a:prstGeom prst="rect">
                <a:avLst/>
              </a:prstGeom>
              <a:noFill/>
            </p:spPr>
            <p:txBody>
              <a:bodyPr wrap="square" rtlCol="0">
                <a:noAutofit/>
              </a:bodyPr>
              <a:lstStyle>
                <a:defPPr>
                  <a:defRPr lang="en-US"/>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a:spcBef>
                    <a:spcPts val="0"/>
                  </a:spcBef>
                  <a:spcAft>
                    <a:spcPts val="0"/>
                  </a:spcAft>
                </a:pPr>
                <a:r>
                  <a:rPr lang="en-US" sz="800" b="1" kern="1200" dirty="0">
                    <a:solidFill>
                      <a:srgbClr val="646464"/>
                    </a:solidFill>
                    <a:effectLst/>
                    <a:latin typeface="Arial" panose="020B0604020202020204" pitchFamily="34" charset="0"/>
                    <a:ea typeface="Times New Roman" panose="02020603050405020304" pitchFamily="18" charset="0"/>
                    <a:cs typeface="Times New Roman" panose="02020603050405020304" pitchFamily="18" charset="0"/>
                  </a:rPr>
                  <a:t>Median</a:t>
                </a:r>
                <a:endParaRPr lang="en-US" sz="1200" b="1" dirty="0">
                  <a:solidFill>
                    <a:srgbClr val="646464"/>
                  </a:solidFill>
                  <a:effectLst/>
                  <a:latin typeface="Times New Roman" panose="02020603050405020304" pitchFamily="18" charset="0"/>
                  <a:ea typeface="Times New Roman" panose="02020603050405020304" pitchFamily="18" charset="0"/>
                </a:endParaRPr>
              </a:p>
            </p:txBody>
          </p:sp>
          <p:sp>
            <p:nvSpPr>
              <p:cNvPr id="54" name="TextBox 48">
                <a:extLst>
                  <a:ext uri="{FF2B5EF4-FFF2-40B4-BE49-F238E27FC236}">
                    <a16:creationId xmlns:a16="http://schemas.microsoft.com/office/drawing/2014/main" id="{1947913B-9BB8-40CD-8258-28C053F91869}"/>
                  </a:ext>
                </a:extLst>
              </p:cNvPr>
              <p:cNvSpPr txBox="1"/>
              <p:nvPr/>
            </p:nvSpPr>
            <p:spPr>
              <a:xfrm>
                <a:off x="2422066" y="3851503"/>
                <a:ext cx="1302414" cy="207419"/>
              </a:xfrm>
              <a:prstGeom prst="rect">
                <a:avLst/>
              </a:prstGeom>
              <a:noFill/>
            </p:spPr>
            <p:txBody>
              <a:bodyPr wrap="square" rtlCol="0">
                <a:noAutofit/>
              </a:bodyPr>
              <a:lstStyle>
                <a:defPPr>
                  <a:defRPr lang="en-US"/>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a:spcBef>
                    <a:spcPts val="0"/>
                  </a:spcBef>
                  <a:spcAft>
                    <a:spcPts val="0"/>
                  </a:spcAft>
                </a:pPr>
                <a:r>
                  <a:rPr lang="en-US" sz="800" b="1" kern="1200" dirty="0">
                    <a:solidFill>
                      <a:srgbClr val="646464"/>
                    </a:solidFill>
                    <a:effectLst/>
                    <a:latin typeface="Arial" panose="020B0604020202020204" pitchFamily="34" charset="0"/>
                    <a:ea typeface="Times New Roman" panose="02020603050405020304" pitchFamily="18" charset="0"/>
                    <a:cs typeface="Times New Roman" panose="02020603050405020304" pitchFamily="18" charset="0"/>
                  </a:rPr>
                  <a:t>Top</a:t>
                </a:r>
                <a:r>
                  <a:rPr lang="en-US" sz="800" b="1" kern="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800" b="1" kern="1200" dirty="0">
                    <a:solidFill>
                      <a:srgbClr val="646464"/>
                    </a:solidFill>
                    <a:effectLst/>
                    <a:latin typeface="Arial" panose="020B0604020202020204" pitchFamily="34" charset="0"/>
                    <a:ea typeface="Times New Roman" panose="02020603050405020304" pitchFamily="18" charset="0"/>
                    <a:cs typeface="Times New Roman" panose="02020603050405020304" pitchFamily="18" charset="0"/>
                  </a:rPr>
                  <a:t>Quartile</a:t>
                </a:r>
                <a:endParaRPr lang="en-US" sz="1200" b="1" dirty="0">
                  <a:solidFill>
                    <a:srgbClr val="646464"/>
                  </a:solidFill>
                  <a:effectLst/>
                  <a:latin typeface="Times New Roman" panose="02020603050405020304" pitchFamily="18" charset="0"/>
                  <a:ea typeface="Times New Roman" panose="02020603050405020304" pitchFamily="18" charset="0"/>
                </a:endParaRPr>
              </a:p>
            </p:txBody>
          </p:sp>
        </p:grpSp>
        <p:sp>
          <p:nvSpPr>
            <p:cNvPr id="44" name="TextBox 43">
              <a:extLst>
                <a:ext uri="{FF2B5EF4-FFF2-40B4-BE49-F238E27FC236}">
                  <a16:creationId xmlns:a16="http://schemas.microsoft.com/office/drawing/2014/main" id="{23D2D110-EC21-4B4E-A019-5C1F6032B58B}"/>
                </a:ext>
              </a:extLst>
            </p:cNvPr>
            <p:cNvSpPr txBox="1"/>
            <p:nvPr/>
          </p:nvSpPr>
          <p:spPr>
            <a:xfrm>
              <a:off x="1642898" y="3935670"/>
              <a:ext cx="539701"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noAutofit/>
            </a:bodyPr>
            <a:lstStyle>
              <a:defPPr>
                <a:defRPr lang="en-US"/>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algn="ctr"/>
              <a:r>
                <a:rPr lang="en-US" sz="900" b="1" i="1" dirty="0">
                  <a:solidFill>
                    <a:srgbClr val="646464"/>
                  </a:solidFill>
                </a:rPr>
                <a:t>28</a:t>
              </a:r>
            </a:p>
          </p:txBody>
        </p:sp>
      </p:grpSp>
      <p:graphicFrame>
        <p:nvGraphicFramePr>
          <p:cNvPr id="10" name="Table 9">
            <a:extLst>
              <a:ext uri="{FF2B5EF4-FFF2-40B4-BE49-F238E27FC236}">
                <a16:creationId xmlns:a16="http://schemas.microsoft.com/office/drawing/2014/main" id="{4E5F15A6-8567-426F-A084-4547872BEDA4}"/>
              </a:ext>
            </a:extLst>
          </p:cNvPr>
          <p:cNvGraphicFramePr>
            <a:graphicFrameLocks noGrp="1"/>
          </p:cNvGraphicFramePr>
          <p:nvPr/>
        </p:nvGraphicFramePr>
        <p:xfrm>
          <a:off x="503413" y="2028881"/>
          <a:ext cx="3063492" cy="5135627"/>
        </p:xfrm>
        <a:graphic>
          <a:graphicData uri="http://schemas.openxmlformats.org/drawingml/2006/table">
            <a:tbl>
              <a:tblPr/>
              <a:tblGrid>
                <a:gridCol w="2107370">
                  <a:extLst>
                    <a:ext uri="{9D8B030D-6E8A-4147-A177-3AD203B41FA5}">
                      <a16:colId xmlns:a16="http://schemas.microsoft.com/office/drawing/2014/main" val="514777082"/>
                    </a:ext>
                  </a:extLst>
                </a:gridCol>
                <a:gridCol w="956122">
                  <a:extLst>
                    <a:ext uri="{9D8B030D-6E8A-4147-A177-3AD203B41FA5}">
                      <a16:colId xmlns:a16="http://schemas.microsoft.com/office/drawing/2014/main" val="929894894"/>
                    </a:ext>
                  </a:extLst>
                </a:gridCol>
              </a:tblGrid>
              <a:tr h="262690">
                <a:tc>
                  <a:txBody>
                    <a:bodyPr/>
                    <a:lstStyle/>
                    <a:p>
                      <a:pPr marL="91440" algn="l" fontAlgn="ctr"/>
                      <a:r>
                        <a:rPr lang="en-US" sz="800" b="1" i="0" u="none" strike="noStrike" dirty="0">
                          <a:solidFill>
                            <a:srgbClr val="646464"/>
                          </a:solidFill>
                          <a:effectLst/>
                          <a:latin typeface="Arial" panose="020B0604020202020204" pitchFamily="34" charset="0"/>
                        </a:rPr>
                        <a:t>BENEFIT SUMMARY: </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marL="91440" algn="ctr" fontAlgn="ctr"/>
                      <a:r>
                        <a:rPr lang="en-US" sz="800" b="1" i="0" u="none" strike="noStrike" dirty="0">
                          <a:solidFill>
                            <a:srgbClr val="646464"/>
                          </a:solidFill>
                          <a:effectLst/>
                          <a:latin typeface="Arial" panose="020B0604020202020204" pitchFamily="34" charset="0"/>
                        </a:rPr>
                        <a:t>ABC Corporation</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2512256426"/>
                  </a:ext>
                </a:extLst>
              </a:tr>
              <a:tr h="152460">
                <a:tc>
                  <a:txBody>
                    <a:bodyPr/>
                    <a:lstStyle/>
                    <a:p>
                      <a:pPr marL="91440" algn="l" fontAlgn="ctr"/>
                      <a:r>
                        <a:rPr lang="en-US" sz="800" b="1" i="0" u="none" strike="noStrike" dirty="0">
                          <a:solidFill>
                            <a:srgbClr val="000000"/>
                          </a:solidFill>
                          <a:effectLst/>
                          <a:latin typeface="Arial" panose="020B0604020202020204" pitchFamily="34" charset="0"/>
                        </a:rPr>
                        <a:t> </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2"/>
                    </a:solidFill>
                  </a:tcPr>
                </a:tc>
                <a:tc>
                  <a:txBody>
                    <a:bodyPr/>
                    <a:lstStyle/>
                    <a:p>
                      <a:pPr marL="91440" algn="l" fontAlgn="ctr"/>
                      <a:r>
                        <a:rPr lang="en-US" sz="800" b="1" i="0" u="none" strike="noStrike" dirty="0">
                          <a:solidFill>
                            <a:srgbClr val="000000"/>
                          </a:solidFill>
                          <a:effectLst/>
                          <a:latin typeface="Arial" panose="020B0604020202020204" pitchFamily="34" charset="0"/>
                        </a:rPr>
                        <a:t> </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2"/>
                    </a:solidFill>
                  </a:tcPr>
                </a:tc>
                <a:extLst>
                  <a:ext uri="{0D108BD9-81ED-4DB2-BD59-A6C34878D82A}">
                    <a16:rowId xmlns:a16="http://schemas.microsoft.com/office/drawing/2014/main" val="2679106560"/>
                  </a:ext>
                </a:extLst>
              </a:tr>
              <a:tr h="262690">
                <a:tc>
                  <a:txBody>
                    <a:bodyPr/>
                    <a:lstStyle/>
                    <a:p>
                      <a:pPr marL="91440" algn="l" fontAlgn="ctr"/>
                      <a:r>
                        <a:rPr lang="en-US" sz="800" b="1" i="0" u="none" strike="noStrike" dirty="0">
                          <a:solidFill>
                            <a:srgbClr val="FFFFFF"/>
                          </a:solidFill>
                          <a:effectLst/>
                          <a:latin typeface="Arial" panose="020B0604020202020204" pitchFamily="34" charset="0"/>
                        </a:rPr>
                        <a:t>TOTAL WORKING CAPITAL % SALES</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355F"/>
                    </a:solidFill>
                  </a:tcPr>
                </a:tc>
                <a:tc>
                  <a:txBody>
                    <a:bodyPr/>
                    <a:lstStyle/>
                    <a:p>
                      <a:pPr marL="91440" algn="ctr" fontAlgn="ctr"/>
                      <a:r>
                        <a:rPr lang="en-US" sz="800" b="1" i="0" u="none" strike="noStrike" dirty="0">
                          <a:solidFill>
                            <a:srgbClr val="FFFFFF"/>
                          </a:solidFill>
                          <a:effectLst/>
                          <a:latin typeface="Arial" panose="020B0604020202020204" pitchFamily="34" charset="0"/>
                        </a:rPr>
                        <a:t>22%</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355F"/>
                    </a:solidFill>
                  </a:tcPr>
                </a:tc>
                <a:extLst>
                  <a:ext uri="{0D108BD9-81ED-4DB2-BD59-A6C34878D82A}">
                    <a16:rowId xmlns:a16="http://schemas.microsoft.com/office/drawing/2014/main" val="889435648"/>
                  </a:ext>
                </a:extLst>
              </a:tr>
              <a:tr h="152460">
                <a:tc>
                  <a:txBody>
                    <a:bodyPr/>
                    <a:lstStyle/>
                    <a:p>
                      <a:pPr marL="91440" algn="l" fontAlgn="ctr"/>
                      <a:r>
                        <a:rPr lang="en-US" sz="800" b="1" i="0" u="none" strike="noStrike" dirty="0">
                          <a:solidFill>
                            <a:srgbClr val="000000"/>
                          </a:solidFill>
                          <a:effectLst/>
                          <a:latin typeface="Arial" panose="020B0604020202020204" pitchFamily="34" charset="0"/>
                        </a:rPr>
                        <a:t> </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2"/>
                    </a:solidFill>
                  </a:tcPr>
                </a:tc>
                <a:tc>
                  <a:txBody>
                    <a:bodyPr/>
                    <a:lstStyle/>
                    <a:p>
                      <a:pPr marL="91440" algn="ctr" fontAlgn="ctr"/>
                      <a:r>
                        <a:rPr lang="en-US" sz="800" b="1" i="0" u="none" strike="noStrike" dirty="0">
                          <a:solidFill>
                            <a:srgbClr val="000000"/>
                          </a:solidFill>
                          <a:effectLst/>
                          <a:latin typeface="Arial" panose="020B0604020202020204" pitchFamily="34" charset="0"/>
                        </a:rPr>
                        <a:t> </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2"/>
                    </a:solidFill>
                  </a:tcPr>
                </a:tc>
                <a:extLst>
                  <a:ext uri="{0D108BD9-81ED-4DB2-BD59-A6C34878D82A}">
                    <a16:rowId xmlns:a16="http://schemas.microsoft.com/office/drawing/2014/main" val="1057630490"/>
                  </a:ext>
                </a:extLst>
              </a:tr>
              <a:tr h="152460">
                <a:tc>
                  <a:txBody>
                    <a:bodyPr/>
                    <a:lstStyle/>
                    <a:p>
                      <a:pPr marL="91440" algn="l" fontAlgn="ctr"/>
                      <a:r>
                        <a:rPr lang="en-US" sz="800" b="1" i="0" u="none" strike="noStrike" dirty="0">
                          <a:solidFill>
                            <a:srgbClr val="FFFFFF"/>
                          </a:solidFill>
                          <a:effectLst/>
                          <a:latin typeface="Arial" panose="020B0604020202020204" pitchFamily="34" charset="0"/>
                        </a:rPr>
                        <a:t>VALUE OF PERFORMANCE GAP ($)</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355F"/>
                    </a:solidFill>
                  </a:tcPr>
                </a:tc>
                <a:tc>
                  <a:txBody>
                    <a:bodyPr/>
                    <a:lstStyle/>
                    <a:p>
                      <a:pPr marL="91440" algn="l" fontAlgn="ctr"/>
                      <a:r>
                        <a:rPr lang="en-US" sz="800" b="1" i="0" u="none" strike="noStrike" dirty="0">
                          <a:solidFill>
                            <a:srgbClr val="FFFFFF"/>
                          </a:solidFill>
                          <a:effectLst/>
                          <a:latin typeface="Arial" panose="020B0604020202020204" pitchFamily="34" charset="0"/>
                        </a:rPr>
                        <a:t> </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355F"/>
                    </a:solidFill>
                  </a:tcPr>
                </a:tc>
                <a:extLst>
                  <a:ext uri="{0D108BD9-81ED-4DB2-BD59-A6C34878D82A}">
                    <a16:rowId xmlns:a16="http://schemas.microsoft.com/office/drawing/2014/main" val="1391580186"/>
                  </a:ext>
                </a:extLst>
              </a:tr>
              <a:tr h="152460">
                <a:tc>
                  <a:txBody>
                    <a:bodyPr/>
                    <a:lstStyle/>
                    <a:p>
                      <a:pPr marL="91440" algn="l" fontAlgn="ctr"/>
                      <a:r>
                        <a:rPr lang="en-US" sz="800" b="1" i="0" u="none" strike="noStrike" dirty="0">
                          <a:solidFill>
                            <a:srgbClr val="646464"/>
                          </a:solidFill>
                          <a:effectLst/>
                          <a:latin typeface="Arial" panose="020B0604020202020204" pitchFamily="34" charset="0"/>
                        </a:rPr>
                        <a:t>DSO (AR)</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2"/>
                    </a:solidFill>
                  </a:tcPr>
                </a:tc>
                <a:tc>
                  <a:txBody>
                    <a:bodyPr/>
                    <a:lstStyle/>
                    <a:p>
                      <a:pPr marL="91440" algn="ctr" fontAlgn="ctr"/>
                      <a:r>
                        <a:rPr lang="en-US" sz="800" b="1" i="0" u="none" strike="noStrike" dirty="0">
                          <a:solidFill>
                            <a:srgbClr val="646464"/>
                          </a:solidFill>
                          <a:effectLst/>
                          <a:latin typeface="Arial" panose="020B0604020202020204" pitchFamily="34" charset="0"/>
                        </a:rPr>
                        <a:t>18M - 27M</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2"/>
                    </a:solidFill>
                  </a:tcPr>
                </a:tc>
                <a:extLst>
                  <a:ext uri="{0D108BD9-81ED-4DB2-BD59-A6C34878D82A}">
                    <a16:rowId xmlns:a16="http://schemas.microsoft.com/office/drawing/2014/main" val="3449441485"/>
                  </a:ext>
                </a:extLst>
              </a:tr>
              <a:tr h="152460">
                <a:tc>
                  <a:txBody>
                    <a:bodyPr/>
                    <a:lstStyle/>
                    <a:p>
                      <a:pPr marL="91440" algn="l" fontAlgn="ctr"/>
                      <a:r>
                        <a:rPr lang="en-US" sz="800" b="1" i="0" u="none" strike="noStrike" dirty="0">
                          <a:solidFill>
                            <a:srgbClr val="646464"/>
                          </a:solidFill>
                          <a:effectLst/>
                          <a:latin typeface="Arial" panose="020B0604020202020204" pitchFamily="34" charset="0"/>
                        </a:rPr>
                        <a:t>DIO (INVENTORY) BASED ON COGS</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2"/>
                    </a:solidFill>
                  </a:tcPr>
                </a:tc>
                <a:tc>
                  <a:txBody>
                    <a:bodyPr/>
                    <a:lstStyle/>
                    <a:p>
                      <a:pPr marL="91440" algn="ctr" fontAlgn="ctr"/>
                      <a:r>
                        <a:rPr lang="en-US" sz="800" b="1" i="0" u="none" strike="noStrike" dirty="0">
                          <a:solidFill>
                            <a:srgbClr val="646464"/>
                          </a:solidFill>
                          <a:effectLst/>
                          <a:latin typeface="Arial" panose="020B0604020202020204" pitchFamily="34" charset="0"/>
                        </a:rPr>
                        <a:t>45M - 67M</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2"/>
                    </a:solidFill>
                  </a:tcPr>
                </a:tc>
                <a:extLst>
                  <a:ext uri="{0D108BD9-81ED-4DB2-BD59-A6C34878D82A}">
                    <a16:rowId xmlns:a16="http://schemas.microsoft.com/office/drawing/2014/main" val="1249157894"/>
                  </a:ext>
                </a:extLst>
              </a:tr>
              <a:tr h="152460">
                <a:tc>
                  <a:txBody>
                    <a:bodyPr/>
                    <a:lstStyle/>
                    <a:p>
                      <a:pPr marL="91440" algn="l" fontAlgn="ctr"/>
                      <a:r>
                        <a:rPr lang="en-US" sz="800" b="1" i="0" u="none" strike="noStrike" dirty="0">
                          <a:solidFill>
                            <a:srgbClr val="646464"/>
                          </a:solidFill>
                          <a:effectLst/>
                          <a:latin typeface="Arial" panose="020B0604020202020204" pitchFamily="34" charset="0"/>
                        </a:rPr>
                        <a:t>DPO (AP) BASED ON COGS</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2"/>
                    </a:solidFill>
                  </a:tcPr>
                </a:tc>
                <a:tc>
                  <a:txBody>
                    <a:bodyPr/>
                    <a:lstStyle/>
                    <a:p>
                      <a:pPr marL="91440" algn="ctr" fontAlgn="ctr"/>
                      <a:r>
                        <a:rPr lang="en-US" sz="800" b="1" i="0" u="none" strike="noStrike" dirty="0">
                          <a:solidFill>
                            <a:srgbClr val="646464"/>
                          </a:solidFill>
                          <a:effectLst/>
                          <a:latin typeface="Arial" panose="020B0604020202020204" pitchFamily="34" charset="0"/>
                        </a:rPr>
                        <a:t>6M - 9M</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2"/>
                    </a:solidFill>
                  </a:tcPr>
                </a:tc>
                <a:extLst>
                  <a:ext uri="{0D108BD9-81ED-4DB2-BD59-A6C34878D82A}">
                    <a16:rowId xmlns:a16="http://schemas.microsoft.com/office/drawing/2014/main" val="738930160"/>
                  </a:ext>
                </a:extLst>
              </a:tr>
              <a:tr h="152460">
                <a:tc>
                  <a:txBody>
                    <a:bodyPr/>
                    <a:lstStyle/>
                    <a:p>
                      <a:pPr marL="91440" algn="l" fontAlgn="ctr"/>
                      <a:r>
                        <a:rPr lang="en-US" sz="800" b="1" i="0" u="none" strike="noStrike" dirty="0">
                          <a:solidFill>
                            <a:srgbClr val="808080"/>
                          </a:solidFill>
                          <a:effectLst/>
                          <a:latin typeface="Arial" panose="020B0604020202020204" pitchFamily="34" charset="0"/>
                        </a:rPr>
                        <a:t> </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2"/>
                    </a:solidFill>
                  </a:tcPr>
                </a:tc>
                <a:tc>
                  <a:txBody>
                    <a:bodyPr/>
                    <a:lstStyle/>
                    <a:p>
                      <a:pPr marL="91440" algn="ctr" fontAlgn="ctr"/>
                      <a:r>
                        <a:rPr lang="en-US" sz="800" b="1" i="0" u="none" strike="noStrike" dirty="0">
                          <a:solidFill>
                            <a:srgbClr val="808080"/>
                          </a:solidFill>
                          <a:effectLst/>
                          <a:latin typeface="Arial" panose="020B0604020202020204" pitchFamily="34" charset="0"/>
                        </a:rPr>
                        <a:t> </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2"/>
                    </a:solidFill>
                  </a:tcPr>
                </a:tc>
                <a:extLst>
                  <a:ext uri="{0D108BD9-81ED-4DB2-BD59-A6C34878D82A}">
                    <a16:rowId xmlns:a16="http://schemas.microsoft.com/office/drawing/2014/main" val="1326376053"/>
                  </a:ext>
                </a:extLst>
              </a:tr>
              <a:tr h="152460">
                <a:tc>
                  <a:txBody>
                    <a:bodyPr/>
                    <a:lstStyle/>
                    <a:p>
                      <a:pPr marL="91440" algn="l" fontAlgn="ctr"/>
                      <a:r>
                        <a:rPr lang="en-US" sz="800" b="1" i="0" u="none" strike="noStrike" dirty="0">
                          <a:solidFill>
                            <a:srgbClr val="FFFFFF"/>
                          </a:solidFill>
                          <a:effectLst/>
                          <a:latin typeface="Arial" panose="020B0604020202020204" pitchFamily="34" charset="0"/>
                        </a:rPr>
                        <a:t>TWC (TOTAL)</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355F"/>
                    </a:solidFill>
                  </a:tcPr>
                </a:tc>
                <a:tc>
                  <a:txBody>
                    <a:bodyPr/>
                    <a:lstStyle/>
                    <a:p>
                      <a:pPr marL="91440" algn="ctr" fontAlgn="ctr"/>
                      <a:r>
                        <a:rPr lang="en-US" sz="800" b="1" i="0" u="none" strike="noStrike" dirty="0">
                          <a:solidFill>
                            <a:srgbClr val="FFFFFF"/>
                          </a:solidFill>
                          <a:effectLst/>
                          <a:latin typeface="Arial" panose="020B0604020202020204" pitchFamily="34" charset="0"/>
                        </a:rPr>
                        <a:t>69M - 103M</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355F"/>
                    </a:solidFill>
                  </a:tcPr>
                </a:tc>
                <a:extLst>
                  <a:ext uri="{0D108BD9-81ED-4DB2-BD59-A6C34878D82A}">
                    <a16:rowId xmlns:a16="http://schemas.microsoft.com/office/drawing/2014/main" val="1792549889"/>
                  </a:ext>
                </a:extLst>
              </a:tr>
              <a:tr h="152460">
                <a:tc>
                  <a:txBody>
                    <a:bodyPr/>
                    <a:lstStyle/>
                    <a:p>
                      <a:pPr marL="91440" algn="l" fontAlgn="ctr"/>
                      <a:r>
                        <a:rPr lang="en-US" sz="800" b="1" i="0" u="none" strike="noStrike" dirty="0">
                          <a:solidFill>
                            <a:srgbClr val="000000"/>
                          </a:solidFill>
                          <a:effectLst/>
                          <a:latin typeface="Arial" panose="020B0604020202020204" pitchFamily="34" charset="0"/>
                        </a:rPr>
                        <a:t> </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2"/>
                    </a:solidFill>
                  </a:tcPr>
                </a:tc>
                <a:tc>
                  <a:txBody>
                    <a:bodyPr/>
                    <a:lstStyle/>
                    <a:p>
                      <a:pPr marL="91440" algn="ctr" fontAlgn="ctr"/>
                      <a:r>
                        <a:rPr lang="en-US" sz="800" b="1" i="0" u="none" strike="noStrike" dirty="0">
                          <a:solidFill>
                            <a:srgbClr val="000000"/>
                          </a:solidFill>
                          <a:effectLst/>
                          <a:latin typeface="Arial" panose="020B0604020202020204" pitchFamily="34" charset="0"/>
                        </a:rPr>
                        <a:t> </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2"/>
                    </a:solidFill>
                  </a:tcPr>
                </a:tc>
                <a:extLst>
                  <a:ext uri="{0D108BD9-81ED-4DB2-BD59-A6C34878D82A}">
                    <a16:rowId xmlns:a16="http://schemas.microsoft.com/office/drawing/2014/main" val="2662075253"/>
                  </a:ext>
                </a:extLst>
              </a:tr>
              <a:tr h="152460">
                <a:tc>
                  <a:txBody>
                    <a:bodyPr/>
                    <a:lstStyle/>
                    <a:p>
                      <a:pPr marL="91440" algn="l" fontAlgn="ctr"/>
                      <a:r>
                        <a:rPr lang="en-US" sz="800" b="1" i="0" u="none" strike="noStrike" dirty="0">
                          <a:solidFill>
                            <a:srgbClr val="FFFFFF"/>
                          </a:solidFill>
                          <a:effectLst/>
                          <a:latin typeface="Arial" panose="020B0604020202020204" pitchFamily="34" charset="0"/>
                        </a:rPr>
                        <a:t>NET DEBT IMPACT</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355F"/>
                    </a:solidFill>
                  </a:tcPr>
                </a:tc>
                <a:tc>
                  <a:txBody>
                    <a:bodyPr/>
                    <a:lstStyle/>
                    <a:p>
                      <a:pPr marL="91440" algn="l" fontAlgn="ctr"/>
                      <a:r>
                        <a:rPr lang="en-US" sz="800" b="1" i="0" u="none" strike="noStrike" dirty="0">
                          <a:solidFill>
                            <a:srgbClr val="FFFFFF"/>
                          </a:solidFill>
                          <a:effectLst/>
                          <a:latin typeface="Arial" panose="020B0604020202020204" pitchFamily="34" charset="0"/>
                        </a:rPr>
                        <a:t> </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355F"/>
                    </a:solidFill>
                  </a:tcPr>
                </a:tc>
                <a:extLst>
                  <a:ext uri="{0D108BD9-81ED-4DB2-BD59-A6C34878D82A}">
                    <a16:rowId xmlns:a16="http://schemas.microsoft.com/office/drawing/2014/main" val="645234478"/>
                  </a:ext>
                </a:extLst>
              </a:tr>
              <a:tr h="152460">
                <a:tc>
                  <a:txBody>
                    <a:bodyPr/>
                    <a:lstStyle/>
                    <a:p>
                      <a:pPr marL="91440" algn="l" fontAlgn="ctr"/>
                      <a:r>
                        <a:rPr lang="en-US" sz="800" b="1" i="0" u="none" strike="noStrike" dirty="0">
                          <a:solidFill>
                            <a:srgbClr val="646464"/>
                          </a:solidFill>
                          <a:effectLst/>
                          <a:latin typeface="Arial" panose="020B0604020202020204" pitchFamily="34" charset="0"/>
                        </a:rPr>
                        <a:t>PERFORMANCE GAP % NET DEBT</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2"/>
                    </a:solidFill>
                  </a:tcPr>
                </a:tc>
                <a:tc>
                  <a:txBody>
                    <a:bodyPr/>
                    <a:lstStyle/>
                    <a:p>
                      <a:pPr marL="91440" algn="ctr" fontAlgn="ctr"/>
                      <a:r>
                        <a:rPr lang="en-US" sz="800" b="1" i="0" u="none" strike="noStrike" dirty="0">
                          <a:solidFill>
                            <a:srgbClr val="646464"/>
                          </a:solidFill>
                          <a:effectLst/>
                          <a:latin typeface="Arial" panose="020B0604020202020204" pitchFamily="34" charset="0"/>
                        </a:rPr>
                        <a:t>23%</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2"/>
                    </a:solidFill>
                  </a:tcPr>
                </a:tc>
                <a:extLst>
                  <a:ext uri="{0D108BD9-81ED-4DB2-BD59-A6C34878D82A}">
                    <a16:rowId xmlns:a16="http://schemas.microsoft.com/office/drawing/2014/main" val="2969490289"/>
                  </a:ext>
                </a:extLst>
              </a:tr>
              <a:tr h="152460">
                <a:tc>
                  <a:txBody>
                    <a:bodyPr/>
                    <a:lstStyle/>
                    <a:p>
                      <a:pPr marL="91440" algn="l" fontAlgn="ctr"/>
                      <a:r>
                        <a:rPr lang="en-US" sz="800" b="1" i="0" u="none" strike="noStrike" dirty="0">
                          <a:solidFill>
                            <a:srgbClr val="000000"/>
                          </a:solidFill>
                          <a:effectLst/>
                          <a:latin typeface="Arial" panose="020B0604020202020204" pitchFamily="34" charset="0"/>
                        </a:rPr>
                        <a:t> </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2"/>
                    </a:solidFill>
                  </a:tcPr>
                </a:tc>
                <a:tc>
                  <a:txBody>
                    <a:bodyPr/>
                    <a:lstStyle/>
                    <a:p>
                      <a:pPr marL="91440" algn="ctr" fontAlgn="ctr"/>
                      <a:r>
                        <a:rPr lang="en-US" sz="800" b="1" i="0" u="none" strike="noStrike" dirty="0">
                          <a:solidFill>
                            <a:srgbClr val="000000"/>
                          </a:solidFill>
                          <a:effectLst/>
                          <a:latin typeface="Arial" panose="020B0604020202020204" pitchFamily="34" charset="0"/>
                        </a:rPr>
                        <a:t> </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2"/>
                    </a:solidFill>
                  </a:tcPr>
                </a:tc>
                <a:extLst>
                  <a:ext uri="{0D108BD9-81ED-4DB2-BD59-A6C34878D82A}">
                    <a16:rowId xmlns:a16="http://schemas.microsoft.com/office/drawing/2014/main" val="2012153989"/>
                  </a:ext>
                </a:extLst>
              </a:tr>
              <a:tr h="262690">
                <a:tc>
                  <a:txBody>
                    <a:bodyPr/>
                    <a:lstStyle/>
                    <a:p>
                      <a:pPr marL="91440" algn="l" fontAlgn="ctr"/>
                      <a:r>
                        <a:rPr lang="en-US" sz="800" b="1" i="0" u="none" strike="noStrike" dirty="0">
                          <a:solidFill>
                            <a:srgbClr val="FFFFFF"/>
                          </a:solidFill>
                          <a:effectLst/>
                          <a:latin typeface="Arial" panose="020B0604020202020204" pitchFamily="34" charset="0"/>
                        </a:rPr>
                        <a:t>NET PROFIT IMPACT - LOWER FINANCIAL CHARGES ($)</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355F"/>
                    </a:solidFill>
                  </a:tcPr>
                </a:tc>
                <a:tc>
                  <a:txBody>
                    <a:bodyPr/>
                    <a:lstStyle/>
                    <a:p>
                      <a:pPr marL="91440" algn="l" fontAlgn="ctr"/>
                      <a:r>
                        <a:rPr lang="en-US" sz="800" b="1" i="0" u="none" strike="noStrike" dirty="0">
                          <a:solidFill>
                            <a:srgbClr val="FFFFFF"/>
                          </a:solidFill>
                          <a:effectLst/>
                          <a:latin typeface="Arial" panose="020B0604020202020204" pitchFamily="34" charset="0"/>
                        </a:rPr>
                        <a:t> </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355F"/>
                    </a:solidFill>
                  </a:tcPr>
                </a:tc>
                <a:extLst>
                  <a:ext uri="{0D108BD9-81ED-4DB2-BD59-A6C34878D82A}">
                    <a16:rowId xmlns:a16="http://schemas.microsoft.com/office/drawing/2014/main" val="1691942361"/>
                  </a:ext>
                </a:extLst>
              </a:tr>
              <a:tr h="152460">
                <a:tc>
                  <a:txBody>
                    <a:bodyPr/>
                    <a:lstStyle/>
                    <a:p>
                      <a:pPr marL="91440" algn="l" fontAlgn="ctr"/>
                      <a:r>
                        <a:rPr lang="en-US" sz="800" b="1" i="0" u="none" strike="noStrike" dirty="0">
                          <a:solidFill>
                            <a:srgbClr val="646464"/>
                          </a:solidFill>
                          <a:effectLst/>
                          <a:latin typeface="Arial" panose="020B0604020202020204" pitchFamily="34" charset="0"/>
                        </a:rPr>
                        <a:t>DEBT COST - YEAR 1</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2"/>
                    </a:solidFill>
                  </a:tcPr>
                </a:tc>
                <a:tc>
                  <a:txBody>
                    <a:bodyPr/>
                    <a:lstStyle/>
                    <a:p>
                      <a:pPr marL="91440" algn="ctr" fontAlgn="ctr"/>
                      <a:r>
                        <a:rPr lang="en-US" sz="800" b="1" i="0" u="none" strike="noStrike" dirty="0">
                          <a:solidFill>
                            <a:srgbClr val="646464"/>
                          </a:solidFill>
                          <a:effectLst/>
                          <a:latin typeface="Arial" panose="020B0604020202020204" pitchFamily="34" charset="0"/>
                        </a:rPr>
                        <a:t>3.37 M</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2"/>
                    </a:solidFill>
                  </a:tcPr>
                </a:tc>
                <a:extLst>
                  <a:ext uri="{0D108BD9-81ED-4DB2-BD59-A6C34878D82A}">
                    <a16:rowId xmlns:a16="http://schemas.microsoft.com/office/drawing/2014/main" val="817442098"/>
                  </a:ext>
                </a:extLst>
              </a:tr>
              <a:tr h="747207">
                <a:tc>
                  <a:txBody>
                    <a:bodyPr/>
                    <a:lstStyle/>
                    <a:p>
                      <a:pPr marL="91440" algn="l" fontAlgn="ctr"/>
                      <a:r>
                        <a:rPr lang="en-US" sz="800" b="1" i="0" u="none" strike="noStrike" dirty="0">
                          <a:solidFill>
                            <a:srgbClr val="646464"/>
                          </a:solidFill>
                          <a:effectLst/>
                          <a:latin typeface="Arial" panose="020B0604020202020204" pitchFamily="34" charset="0"/>
                        </a:rPr>
                        <a:t>WACC - YEAR 1</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2"/>
                    </a:solidFill>
                  </a:tcPr>
                </a:tc>
                <a:tc>
                  <a:txBody>
                    <a:bodyPr/>
                    <a:lstStyle/>
                    <a:p>
                      <a:pPr marL="91440" algn="ctr" fontAlgn="ctr"/>
                      <a:r>
                        <a:rPr lang="en-US" sz="800" b="1" i="0" u="none" strike="noStrike" dirty="0">
                          <a:solidFill>
                            <a:srgbClr val="646464"/>
                          </a:solidFill>
                          <a:effectLst/>
                          <a:latin typeface="Arial" panose="020B0604020202020204" pitchFamily="34" charset="0"/>
                        </a:rPr>
                        <a:t>-1.67 M</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2"/>
                    </a:solidFill>
                  </a:tcPr>
                </a:tc>
                <a:extLst>
                  <a:ext uri="{0D108BD9-81ED-4DB2-BD59-A6C34878D82A}">
                    <a16:rowId xmlns:a16="http://schemas.microsoft.com/office/drawing/2014/main" val="3815420887"/>
                  </a:ext>
                </a:extLst>
              </a:tr>
              <a:tr h="152460">
                <a:tc>
                  <a:txBody>
                    <a:bodyPr/>
                    <a:lstStyle/>
                    <a:p>
                      <a:pPr marL="91440" algn="l" fontAlgn="ctr"/>
                      <a:r>
                        <a:rPr lang="en-US" sz="800" b="1" i="0" u="none" strike="noStrike" dirty="0">
                          <a:solidFill>
                            <a:srgbClr val="646464"/>
                          </a:solidFill>
                          <a:effectLst/>
                          <a:latin typeface="Arial" panose="020B0604020202020204" pitchFamily="34" charset="0"/>
                        </a:rPr>
                        <a:t>ROCE</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2"/>
                    </a:solidFill>
                  </a:tcPr>
                </a:tc>
                <a:tc>
                  <a:txBody>
                    <a:bodyPr/>
                    <a:lstStyle/>
                    <a:p>
                      <a:pPr marL="91440" algn="ctr" fontAlgn="ctr"/>
                      <a:r>
                        <a:rPr lang="en-US" sz="800" b="1" i="0" u="none" strike="noStrike" dirty="0">
                          <a:solidFill>
                            <a:srgbClr val="646464"/>
                          </a:solidFill>
                          <a:effectLst/>
                          <a:latin typeface="Arial" panose="020B0604020202020204" pitchFamily="34" charset="0"/>
                        </a:rPr>
                        <a:t>18.0%</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2"/>
                    </a:solidFill>
                  </a:tcPr>
                </a:tc>
                <a:extLst>
                  <a:ext uri="{0D108BD9-81ED-4DB2-BD59-A6C34878D82A}">
                    <a16:rowId xmlns:a16="http://schemas.microsoft.com/office/drawing/2014/main" val="3337609070"/>
                  </a:ext>
                </a:extLst>
              </a:tr>
              <a:tr h="152460">
                <a:tc>
                  <a:txBody>
                    <a:bodyPr/>
                    <a:lstStyle/>
                    <a:p>
                      <a:pPr marL="91440" algn="l" fontAlgn="ctr"/>
                      <a:r>
                        <a:rPr lang="en-US" sz="800" b="1" i="0" u="none" strike="noStrike" dirty="0">
                          <a:solidFill>
                            <a:srgbClr val="646464"/>
                          </a:solidFill>
                          <a:effectLst/>
                          <a:latin typeface="Arial" panose="020B0604020202020204" pitchFamily="34" charset="0"/>
                        </a:rPr>
                        <a:t>EBIT </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2"/>
                    </a:solidFill>
                  </a:tcPr>
                </a:tc>
                <a:tc>
                  <a:txBody>
                    <a:bodyPr/>
                    <a:lstStyle/>
                    <a:p>
                      <a:pPr marL="91440" algn="ctr" fontAlgn="ctr"/>
                      <a:r>
                        <a:rPr lang="en-US" sz="800" b="1" i="0" u="none" strike="noStrike" dirty="0">
                          <a:solidFill>
                            <a:srgbClr val="646464"/>
                          </a:solidFill>
                          <a:effectLst/>
                          <a:latin typeface="Arial" panose="020B0604020202020204" pitchFamily="34" charset="0"/>
                        </a:rPr>
                        <a:t>41.99</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2"/>
                    </a:solidFill>
                  </a:tcPr>
                </a:tc>
                <a:extLst>
                  <a:ext uri="{0D108BD9-81ED-4DB2-BD59-A6C34878D82A}">
                    <a16:rowId xmlns:a16="http://schemas.microsoft.com/office/drawing/2014/main" val="2841504775"/>
                  </a:ext>
                </a:extLst>
              </a:tr>
              <a:tr h="131345">
                <a:tc>
                  <a:txBody>
                    <a:bodyPr/>
                    <a:lstStyle/>
                    <a:p>
                      <a:pPr marL="91440" algn="l" fontAlgn="ctr"/>
                      <a:r>
                        <a:rPr lang="en-US" sz="800" b="1" i="0" u="none" strike="noStrike" dirty="0">
                          <a:solidFill>
                            <a:srgbClr val="646464"/>
                          </a:solidFill>
                          <a:effectLst/>
                          <a:latin typeface="Arial" panose="020B0604020202020204" pitchFamily="34" charset="0"/>
                        </a:rPr>
                        <a:t>CAPITAL EMPLOYED</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2"/>
                    </a:solidFill>
                  </a:tcPr>
                </a:tc>
                <a:tc>
                  <a:txBody>
                    <a:bodyPr/>
                    <a:lstStyle/>
                    <a:p>
                      <a:pPr marL="91440" algn="ctr" fontAlgn="ctr"/>
                      <a:r>
                        <a:rPr lang="en-US" sz="800" b="1" i="0" u="none" strike="noStrike" dirty="0">
                          <a:solidFill>
                            <a:srgbClr val="646464"/>
                          </a:solidFill>
                          <a:effectLst/>
                          <a:latin typeface="Arial" panose="020B0604020202020204" pitchFamily="34" charset="0"/>
                        </a:rPr>
                        <a:t>233.83</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2"/>
                    </a:solidFill>
                  </a:tcPr>
                </a:tc>
                <a:extLst>
                  <a:ext uri="{0D108BD9-81ED-4DB2-BD59-A6C34878D82A}">
                    <a16:rowId xmlns:a16="http://schemas.microsoft.com/office/drawing/2014/main" val="1173468463"/>
                  </a:ext>
                </a:extLst>
              </a:tr>
              <a:tr h="131345">
                <a:tc>
                  <a:txBody>
                    <a:bodyPr/>
                    <a:lstStyle/>
                    <a:p>
                      <a:pPr marL="91440" algn="l" fontAlgn="ctr"/>
                      <a:r>
                        <a:rPr lang="en-US" sz="800" b="1" i="0" u="none" strike="noStrike" dirty="0">
                          <a:solidFill>
                            <a:srgbClr val="646464"/>
                          </a:solidFill>
                          <a:effectLst/>
                          <a:latin typeface="Arial" panose="020B0604020202020204" pitchFamily="34" charset="0"/>
                        </a:rPr>
                        <a:t> </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2"/>
                    </a:solidFill>
                  </a:tcPr>
                </a:tc>
                <a:tc>
                  <a:txBody>
                    <a:bodyPr/>
                    <a:lstStyle/>
                    <a:p>
                      <a:pPr marL="91440" algn="ctr" fontAlgn="ctr"/>
                      <a:r>
                        <a:rPr lang="en-US" sz="800" b="1" i="0" u="none" strike="noStrike" dirty="0">
                          <a:solidFill>
                            <a:srgbClr val="646464"/>
                          </a:solidFill>
                          <a:effectLst/>
                          <a:latin typeface="Arial" panose="020B0604020202020204" pitchFamily="34" charset="0"/>
                        </a:rPr>
                        <a:t> </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2"/>
                    </a:solidFill>
                  </a:tcPr>
                </a:tc>
                <a:extLst>
                  <a:ext uri="{0D108BD9-81ED-4DB2-BD59-A6C34878D82A}">
                    <a16:rowId xmlns:a16="http://schemas.microsoft.com/office/drawing/2014/main" val="3940397399"/>
                  </a:ext>
                </a:extLst>
              </a:tr>
              <a:tr h="131345">
                <a:tc>
                  <a:txBody>
                    <a:bodyPr/>
                    <a:lstStyle/>
                    <a:p>
                      <a:pPr marL="91440" algn="l" fontAlgn="ctr"/>
                      <a:r>
                        <a:rPr lang="en-US" sz="800" b="1" i="0" u="none" strike="noStrike" dirty="0">
                          <a:solidFill>
                            <a:srgbClr val="FFFFFF"/>
                          </a:solidFill>
                          <a:effectLst/>
                          <a:latin typeface="Arial" panose="020B0604020202020204" pitchFamily="34" charset="0"/>
                        </a:rPr>
                        <a:t>RETURN ON CAPITAL EMPLOYED</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355F"/>
                    </a:solidFill>
                  </a:tcPr>
                </a:tc>
                <a:tc>
                  <a:txBody>
                    <a:bodyPr/>
                    <a:lstStyle/>
                    <a:p>
                      <a:pPr marL="91440" algn="l" fontAlgn="ctr"/>
                      <a:r>
                        <a:rPr lang="en-US" sz="800" b="1" i="0" u="none" strike="noStrike" dirty="0">
                          <a:solidFill>
                            <a:srgbClr val="FFFFFF"/>
                          </a:solidFill>
                          <a:effectLst/>
                          <a:latin typeface="Arial" panose="020B0604020202020204" pitchFamily="34" charset="0"/>
                        </a:rPr>
                        <a:t> </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355F"/>
                    </a:solidFill>
                  </a:tcPr>
                </a:tc>
                <a:extLst>
                  <a:ext uri="{0D108BD9-81ED-4DB2-BD59-A6C34878D82A}">
                    <a16:rowId xmlns:a16="http://schemas.microsoft.com/office/drawing/2014/main" val="678244719"/>
                  </a:ext>
                </a:extLst>
              </a:tr>
              <a:tr h="131345">
                <a:tc>
                  <a:txBody>
                    <a:bodyPr/>
                    <a:lstStyle/>
                    <a:p>
                      <a:pPr marL="91440" algn="l" fontAlgn="ctr"/>
                      <a:r>
                        <a:rPr lang="en-US" sz="800" b="1" i="0" u="none" strike="noStrike" dirty="0">
                          <a:solidFill>
                            <a:srgbClr val="646464"/>
                          </a:solidFill>
                          <a:effectLst/>
                          <a:latin typeface="Arial" panose="020B0604020202020204" pitchFamily="34" charset="0"/>
                        </a:rPr>
                        <a:t>ACTUAL ROCE</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2"/>
                    </a:solidFill>
                  </a:tcPr>
                </a:tc>
                <a:tc>
                  <a:txBody>
                    <a:bodyPr/>
                    <a:lstStyle/>
                    <a:p>
                      <a:pPr marL="91440" algn="ctr" fontAlgn="ctr"/>
                      <a:r>
                        <a:rPr lang="en-US" sz="800" b="1" i="0" u="none" strike="noStrike" dirty="0">
                          <a:solidFill>
                            <a:srgbClr val="646464"/>
                          </a:solidFill>
                          <a:effectLst/>
                          <a:latin typeface="Arial" panose="020B0604020202020204" pitchFamily="34" charset="0"/>
                        </a:rPr>
                        <a:t>18.0%</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2"/>
                    </a:solidFill>
                  </a:tcPr>
                </a:tc>
                <a:extLst>
                  <a:ext uri="{0D108BD9-81ED-4DB2-BD59-A6C34878D82A}">
                    <a16:rowId xmlns:a16="http://schemas.microsoft.com/office/drawing/2014/main" val="499390876"/>
                  </a:ext>
                </a:extLst>
              </a:tr>
              <a:tr h="262690">
                <a:tc>
                  <a:txBody>
                    <a:bodyPr/>
                    <a:lstStyle/>
                    <a:p>
                      <a:pPr marL="91440" algn="l" fontAlgn="ctr"/>
                      <a:r>
                        <a:rPr lang="en-US" sz="800" b="1" i="0" u="none" strike="noStrike" dirty="0">
                          <a:solidFill>
                            <a:srgbClr val="646464"/>
                          </a:solidFill>
                          <a:effectLst/>
                          <a:latin typeface="Arial" panose="020B0604020202020204" pitchFamily="34" charset="0"/>
                        </a:rPr>
                        <a:t>NEW ROCE WITH TWC IMPROVEMENT</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2"/>
                    </a:solidFill>
                  </a:tcPr>
                </a:tc>
                <a:tc>
                  <a:txBody>
                    <a:bodyPr/>
                    <a:lstStyle/>
                    <a:p>
                      <a:pPr marL="91440" algn="ctr" fontAlgn="ctr"/>
                      <a:r>
                        <a:rPr lang="en-US" sz="800" b="1" i="0" u="none" strike="noStrike" dirty="0">
                          <a:solidFill>
                            <a:srgbClr val="646464"/>
                          </a:solidFill>
                          <a:effectLst/>
                          <a:latin typeface="Arial" panose="020B0604020202020204" pitchFamily="34" charset="0"/>
                        </a:rPr>
                        <a:t>28.5%</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2"/>
                    </a:solidFill>
                  </a:tcPr>
                </a:tc>
                <a:extLst>
                  <a:ext uri="{0D108BD9-81ED-4DB2-BD59-A6C34878D82A}">
                    <a16:rowId xmlns:a16="http://schemas.microsoft.com/office/drawing/2014/main" val="368298237"/>
                  </a:ext>
                </a:extLst>
              </a:tr>
              <a:tr h="131345">
                <a:tc>
                  <a:txBody>
                    <a:bodyPr/>
                    <a:lstStyle/>
                    <a:p>
                      <a:pPr marL="91440" algn="l" fontAlgn="ctr"/>
                      <a:r>
                        <a:rPr lang="en-US" sz="800" b="1" i="0" u="none" strike="noStrike" dirty="0">
                          <a:solidFill>
                            <a:srgbClr val="646464"/>
                          </a:solidFill>
                          <a:effectLst/>
                          <a:latin typeface="Arial" panose="020B0604020202020204" pitchFamily="34" charset="0"/>
                        </a:rPr>
                        <a:t> </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2"/>
                    </a:solidFill>
                  </a:tcPr>
                </a:tc>
                <a:tc>
                  <a:txBody>
                    <a:bodyPr/>
                    <a:lstStyle/>
                    <a:p>
                      <a:pPr marL="91440" algn="ctr" fontAlgn="ctr"/>
                      <a:r>
                        <a:rPr lang="en-US" sz="800" b="1" i="0" u="none" strike="noStrike" dirty="0">
                          <a:solidFill>
                            <a:srgbClr val="646464"/>
                          </a:solidFill>
                          <a:effectLst/>
                          <a:latin typeface="Arial" panose="020B0604020202020204" pitchFamily="34" charset="0"/>
                        </a:rPr>
                        <a:t> </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2"/>
                    </a:solidFill>
                  </a:tcPr>
                </a:tc>
                <a:extLst>
                  <a:ext uri="{0D108BD9-81ED-4DB2-BD59-A6C34878D82A}">
                    <a16:rowId xmlns:a16="http://schemas.microsoft.com/office/drawing/2014/main" val="3374330856"/>
                  </a:ext>
                </a:extLst>
              </a:tr>
              <a:tr h="262690">
                <a:tc>
                  <a:txBody>
                    <a:bodyPr/>
                    <a:lstStyle/>
                    <a:p>
                      <a:pPr marL="91440" algn="l" fontAlgn="ctr"/>
                      <a:r>
                        <a:rPr lang="en-US" sz="800" b="1" i="0" u="none" strike="noStrike" dirty="0">
                          <a:solidFill>
                            <a:srgbClr val="646464"/>
                          </a:solidFill>
                          <a:effectLst/>
                          <a:latin typeface="Arial" panose="020B0604020202020204" pitchFamily="34" charset="0"/>
                        </a:rPr>
                        <a:t>TWC COMPARISON BASED ON:</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2"/>
                    </a:solidFill>
                  </a:tcPr>
                </a:tc>
                <a:tc>
                  <a:txBody>
                    <a:bodyPr/>
                    <a:lstStyle/>
                    <a:p>
                      <a:pPr marL="91440" algn="ctr" fontAlgn="ctr"/>
                      <a:r>
                        <a:rPr lang="en-US" sz="800" b="1" i="0" u="none" strike="noStrike" dirty="0">
                          <a:solidFill>
                            <a:srgbClr val="646464"/>
                          </a:solidFill>
                          <a:effectLst/>
                          <a:latin typeface="Arial" panose="020B0604020202020204" pitchFamily="34" charset="0"/>
                        </a:rPr>
                        <a:t>UPPER QUARTILE</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2"/>
                    </a:solidFill>
                  </a:tcPr>
                </a:tc>
                <a:extLst>
                  <a:ext uri="{0D108BD9-81ED-4DB2-BD59-A6C34878D82A}">
                    <a16:rowId xmlns:a16="http://schemas.microsoft.com/office/drawing/2014/main" val="3739539494"/>
                  </a:ext>
                </a:extLst>
              </a:tr>
              <a:tr h="131345">
                <a:tc>
                  <a:txBody>
                    <a:bodyPr/>
                    <a:lstStyle/>
                    <a:p>
                      <a:pPr algn="l" fontAlgn="ctr"/>
                      <a:r>
                        <a:rPr lang="en-US" sz="800" b="1" i="0" u="none" strike="noStrike" dirty="0">
                          <a:solidFill>
                            <a:srgbClr val="000000"/>
                          </a:solidFill>
                          <a:effectLst/>
                          <a:latin typeface="Arial" panose="020B0604020202020204" pitchFamily="34" charset="0"/>
                        </a:rPr>
                        <a:t> </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E6F2"/>
                    </a:solidFill>
                  </a:tcPr>
                </a:tc>
                <a:tc>
                  <a:txBody>
                    <a:bodyPr/>
                    <a:lstStyle/>
                    <a:p>
                      <a:pPr algn="ctr" fontAlgn="ctr"/>
                      <a:r>
                        <a:rPr lang="en-US" sz="800" b="1" i="0" u="none" strike="noStrike" dirty="0">
                          <a:solidFill>
                            <a:srgbClr val="000000"/>
                          </a:solidFill>
                          <a:effectLst/>
                          <a:latin typeface="Arial" panose="020B0604020202020204" pitchFamily="34" charset="0"/>
                        </a:rPr>
                        <a:t> </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E6F2"/>
                    </a:solidFill>
                  </a:tcPr>
                </a:tc>
                <a:extLst>
                  <a:ext uri="{0D108BD9-81ED-4DB2-BD59-A6C34878D82A}">
                    <a16:rowId xmlns:a16="http://schemas.microsoft.com/office/drawing/2014/main" val="2431782995"/>
                  </a:ext>
                </a:extLst>
              </a:tr>
            </a:tbl>
          </a:graphicData>
        </a:graphic>
      </p:graphicFrame>
      <p:graphicFrame>
        <p:nvGraphicFramePr>
          <p:cNvPr id="33" name="Chart 32">
            <a:extLst>
              <a:ext uri="{FF2B5EF4-FFF2-40B4-BE49-F238E27FC236}">
                <a16:creationId xmlns:a16="http://schemas.microsoft.com/office/drawing/2014/main" id="{00000000-0008-0000-0400-00000F000000}"/>
              </a:ext>
            </a:extLst>
          </p:cNvPr>
          <p:cNvGraphicFramePr>
            <a:graphicFrameLocks/>
          </p:cNvGraphicFramePr>
          <p:nvPr/>
        </p:nvGraphicFramePr>
        <p:xfrm>
          <a:off x="5054318" y="4821110"/>
          <a:ext cx="4581020" cy="3188350"/>
        </p:xfrm>
        <a:graphic>
          <a:graphicData uri="http://schemas.openxmlformats.org/drawingml/2006/chart">
            <c:chart xmlns:c="http://schemas.openxmlformats.org/drawingml/2006/chart" xmlns:r="http://schemas.openxmlformats.org/officeDocument/2006/relationships" r:id="rId7"/>
          </a:graphicData>
        </a:graphic>
      </p:graphicFrame>
      <p:sp>
        <p:nvSpPr>
          <p:cNvPr id="55" name="Rectangle 54">
            <a:extLst>
              <a:ext uri="{FF2B5EF4-FFF2-40B4-BE49-F238E27FC236}">
                <a16:creationId xmlns:a16="http://schemas.microsoft.com/office/drawing/2014/main" id="{D6A7A4B5-CB28-4EF3-934D-1BDB16740DC1}"/>
              </a:ext>
            </a:extLst>
          </p:cNvPr>
          <p:cNvSpPr/>
          <p:nvPr/>
        </p:nvSpPr>
        <p:spPr>
          <a:xfrm>
            <a:off x="0" y="-1"/>
            <a:ext cx="10058400" cy="18466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1588" algn="ctr">
              <a:spcAft>
                <a:spcPts val="400"/>
              </a:spcAft>
            </a:pPr>
            <a:r>
              <a:rPr lang="en-US" sz="1000" b="1" dirty="0">
                <a:solidFill>
                  <a:schemeClr val="bg1"/>
                </a:solidFill>
              </a:rPr>
              <a:t>Under development</a:t>
            </a:r>
          </a:p>
        </p:txBody>
      </p:sp>
    </p:spTree>
    <p:extLst>
      <p:ext uri="{BB962C8B-B14F-4D97-AF65-F5344CB8AC3E}">
        <p14:creationId xmlns:p14="http://schemas.microsoft.com/office/powerpoint/2010/main" val="32213185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2B49"/>
        </a:solidFill>
        <a:effectLst/>
      </p:bgPr>
    </p:bg>
    <p:spTree>
      <p:nvGrpSpPr>
        <p:cNvPr id="1" name=""/>
        <p:cNvGrpSpPr/>
        <p:nvPr/>
      </p:nvGrpSpPr>
      <p:grpSpPr>
        <a:xfrm>
          <a:off x="0" y="0"/>
          <a:ext cx="0" cy="0"/>
          <a:chOff x="0" y="0"/>
          <a:chExt cx="0" cy="0"/>
        </a:xfrm>
      </p:grpSpPr>
      <p:sp>
        <p:nvSpPr>
          <p:cNvPr id="2" name="Title 10">
            <a:extLst>
              <a:ext uri="{FF2B5EF4-FFF2-40B4-BE49-F238E27FC236}">
                <a16:creationId xmlns:a16="http://schemas.microsoft.com/office/drawing/2014/main" id="{93CF6010-EA09-495B-BC29-D9B3C21CB8C2}"/>
              </a:ext>
            </a:extLst>
          </p:cNvPr>
          <p:cNvSpPr>
            <a:spLocks noGrp="1"/>
          </p:cNvSpPr>
          <p:nvPr>
            <p:ph type="body" sz="quarter" idx="12"/>
          </p:nvPr>
        </p:nvSpPr>
        <p:spPr/>
        <p:txBody>
          <a:bodyPr/>
          <a:lstStyle/>
          <a:p>
            <a:r>
              <a:rPr lang="en-GB" dirty="0"/>
              <a:t>Financial Driver Analysis</a:t>
            </a:r>
            <a:endParaRPr lang="en-US" dirty="0"/>
          </a:p>
        </p:txBody>
      </p:sp>
      <p:sp>
        <p:nvSpPr>
          <p:cNvPr id="6" name="Title textbox"/>
          <p:cNvSpPr txBox="1"/>
          <p:nvPr/>
        </p:nvSpPr>
        <p:spPr>
          <a:xfrm>
            <a:off x="57600" y="-331200"/>
            <a:ext cx="682058" cy="92333"/>
          </a:xfrm>
          <a:prstGeom prst="rect">
            <a:avLst/>
          </a:prstGeom>
          <a:noFill/>
        </p:spPr>
        <p:txBody>
          <a:bodyPr wrap="square" lIns="0" tIns="0" rIns="0" bIns="0" rtlCol="0">
            <a:spAutoFit/>
          </a:bodyPr>
          <a:lstStyle>
            <a:defPPr>
              <a:defRPr lang="en-US"/>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r>
              <a:rPr lang="en-GB" sz="600" dirty="0">
                <a:solidFill>
                  <a:schemeClr val="bg1">
                    <a:lumMod val="95000"/>
                  </a:schemeClr>
                </a:solidFill>
              </a:rPr>
              <a:t>Divider two</a:t>
            </a:r>
          </a:p>
        </p:txBody>
      </p:sp>
      <p:pic>
        <p:nvPicPr>
          <p:cNvPr id="10" name="A&amp;M Tax full logo blue" hidden="1">
            <a:extLst>
              <a:ext uri="{FF2B5EF4-FFF2-40B4-BE49-F238E27FC236}">
                <a16:creationId xmlns:a16="http://schemas.microsoft.com/office/drawing/2014/main" id="{CDA898FD-3777-4256-B0B1-6B0EB29CD1E1}"/>
              </a:ext>
            </a:extLst>
          </p:cNvPr>
          <p:cNvPicPr>
            <a:picLocks noChangeAspect="1"/>
          </p:cNvPicPr>
          <p:nvPr/>
        </p:nvPicPr>
        <p:blipFill>
          <a:blip r:embed="rId2"/>
          <a:stretch>
            <a:fillRect/>
          </a:stretch>
        </p:blipFill>
        <p:spPr>
          <a:xfrm>
            <a:off x="7995117" y="7220748"/>
            <a:ext cx="1316739" cy="295657"/>
          </a:xfrm>
          <a:prstGeom prst="rect">
            <a:avLst/>
          </a:prstGeom>
        </p:spPr>
      </p:pic>
      <p:pic>
        <p:nvPicPr>
          <p:cNvPr id="11" name="A&amp;M standard full logo blue" descr="A picture containing clipart&#10;&#10;Description generated with very high confidence" hidden="1">
            <a:extLst>
              <a:ext uri="{FF2B5EF4-FFF2-40B4-BE49-F238E27FC236}">
                <a16:creationId xmlns:a16="http://schemas.microsoft.com/office/drawing/2014/main" id="{79FC2EFE-3DA3-48DF-8967-A75AF220A46A}"/>
              </a:ext>
            </a:extLst>
          </p:cNvPr>
          <p:cNvPicPr>
            <a:picLocks noChangeAspect="1"/>
          </p:cNvPicPr>
          <p:nvPr/>
        </p:nvPicPr>
        <p:blipFill>
          <a:blip r:embed="rId3"/>
          <a:stretch>
            <a:fillRect/>
          </a:stretch>
        </p:blipFill>
        <p:spPr>
          <a:xfrm>
            <a:off x="7760933" y="7348489"/>
            <a:ext cx="1819660" cy="176784"/>
          </a:xfrm>
          <a:prstGeom prst="rect">
            <a:avLst/>
          </a:prstGeom>
        </p:spPr>
      </p:pic>
      <p:pic>
        <p:nvPicPr>
          <p:cNvPr id="12" name="A&amp;M Tax full logo white" hidden="1">
            <a:extLst>
              <a:ext uri="{FF2B5EF4-FFF2-40B4-BE49-F238E27FC236}">
                <a16:creationId xmlns:a16="http://schemas.microsoft.com/office/drawing/2014/main" id="{17FB37E4-2E74-438B-ADED-E9AF47533AE6}"/>
              </a:ext>
            </a:extLst>
          </p:cNvPr>
          <p:cNvPicPr>
            <a:picLocks noChangeAspect="1"/>
          </p:cNvPicPr>
          <p:nvPr/>
        </p:nvPicPr>
        <p:blipFill>
          <a:blip r:embed="rId2"/>
          <a:stretch>
            <a:fillRect/>
          </a:stretch>
        </p:blipFill>
        <p:spPr>
          <a:xfrm>
            <a:off x="7995117" y="7220748"/>
            <a:ext cx="1316739" cy="295657"/>
          </a:xfrm>
          <a:prstGeom prst="rect">
            <a:avLst/>
          </a:prstGeom>
        </p:spPr>
      </p:pic>
      <p:pic>
        <p:nvPicPr>
          <p:cNvPr id="13" name="A&amp;M standard full logo white" descr="A picture containing clipart&#10;&#10;Description generated with very high confidence">
            <a:extLst>
              <a:ext uri="{FF2B5EF4-FFF2-40B4-BE49-F238E27FC236}">
                <a16:creationId xmlns:a16="http://schemas.microsoft.com/office/drawing/2014/main" id="{08B6331C-6D6F-4EE7-BF82-43EAC3FB3AE3}"/>
              </a:ext>
            </a:extLst>
          </p:cNvPr>
          <p:cNvPicPr>
            <a:picLocks noChangeAspect="1"/>
          </p:cNvPicPr>
          <p:nvPr/>
        </p:nvPicPr>
        <p:blipFill>
          <a:blip r:embed="rId3"/>
          <a:stretch>
            <a:fillRect/>
          </a:stretch>
        </p:blipFill>
        <p:spPr>
          <a:xfrm>
            <a:off x="7760933" y="7348489"/>
            <a:ext cx="1819660" cy="176784"/>
          </a:xfrm>
          <a:prstGeom prst="rect">
            <a:avLst/>
          </a:prstGeom>
        </p:spPr>
      </p:pic>
      <p:sp>
        <p:nvSpPr>
          <p:cNvPr id="8" name="Rectangle 7">
            <a:extLst>
              <a:ext uri="{FF2B5EF4-FFF2-40B4-BE49-F238E27FC236}">
                <a16:creationId xmlns:a16="http://schemas.microsoft.com/office/drawing/2014/main" id="{C8D9D64B-5B16-454B-83AA-F5F598843929}"/>
              </a:ext>
            </a:extLst>
          </p:cNvPr>
          <p:cNvSpPr/>
          <p:nvPr/>
        </p:nvSpPr>
        <p:spPr>
          <a:xfrm>
            <a:off x="0" y="-1"/>
            <a:ext cx="10058400" cy="184665"/>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1588" algn="ctr">
              <a:spcAft>
                <a:spcPts val="400"/>
              </a:spcAft>
            </a:pPr>
            <a:r>
              <a:rPr lang="en-US" sz="1000" b="1" dirty="0">
                <a:solidFill>
                  <a:srgbClr val="221E1D"/>
                </a:solidFill>
              </a:rPr>
              <a:t>Ready for Review</a:t>
            </a:r>
          </a:p>
        </p:txBody>
      </p:sp>
    </p:spTree>
    <p:extLst>
      <p:ext uri="{BB962C8B-B14F-4D97-AF65-F5344CB8AC3E}">
        <p14:creationId xmlns:p14="http://schemas.microsoft.com/office/powerpoint/2010/main" val="9914900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a:extLst>
              <a:ext uri="{FF2B5EF4-FFF2-40B4-BE49-F238E27FC236}">
                <a16:creationId xmlns:a16="http://schemas.microsoft.com/office/drawing/2014/main" id="{42FFFC4D-1526-4B0A-A36A-FCC159051ACC}"/>
              </a:ext>
            </a:extLst>
          </p:cNvPr>
          <p:cNvCxnSpPr/>
          <p:nvPr/>
        </p:nvCxnSpPr>
        <p:spPr>
          <a:xfrm>
            <a:off x="5410200" y="2286000"/>
            <a:ext cx="0" cy="3962402"/>
          </a:xfrm>
          <a:prstGeom prst="line">
            <a:avLst/>
          </a:prstGeom>
          <a:ln w="19050">
            <a:solidFill>
              <a:srgbClr val="FDE79D"/>
            </a:solidFill>
            <a:prstDash val="sysDash"/>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0E25D6C-6D18-499B-92C7-784E928E2A7A}"/>
              </a:ext>
            </a:extLst>
          </p:cNvPr>
          <p:cNvCxnSpPr/>
          <p:nvPr/>
        </p:nvCxnSpPr>
        <p:spPr>
          <a:xfrm>
            <a:off x="3276617" y="4495800"/>
            <a:ext cx="4526429" cy="0"/>
          </a:xfrm>
          <a:prstGeom prst="line">
            <a:avLst/>
          </a:prstGeom>
          <a:ln w="19050">
            <a:solidFill>
              <a:srgbClr val="FDE79D"/>
            </a:solidFill>
            <a:prstDash val="sysDash"/>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B62A60D-5F8A-4FE9-B127-864BDCBC4169}"/>
              </a:ext>
            </a:extLst>
          </p:cNvPr>
          <p:cNvCxnSpPr/>
          <p:nvPr/>
        </p:nvCxnSpPr>
        <p:spPr>
          <a:xfrm>
            <a:off x="3276617" y="3352800"/>
            <a:ext cx="4526429" cy="0"/>
          </a:xfrm>
          <a:prstGeom prst="line">
            <a:avLst/>
          </a:prstGeom>
          <a:ln w="19050">
            <a:solidFill>
              <a:srgbClr val="A9C6AA"/>
            </a:solidFill>
            <a:prstDash val="sysDash"/>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740029C3-A64E-4377-93E2-2E5AE9C39025}"/>
              </a:ext>
            </a:extLst>
          </p:cNvPr>
          <p:cNvSpPr>
            <a:spLocks noGrp="1"/>
          </p:cNvSpPr>
          <p:nvPr>
            <p:ph type="title"/>
          </p:nvPr>
        </p:nvSpPr>
        <p:spPr>
          <a:xfrm>
            <a:off x="466853" y="243840"/>
            <a:ext cx="9058147" cy="822960"/>
          </a:xfrm>
        </p:spPr>
        <p:txBody>
          <a:bodyPr/>
          <a:lstStyle/>
          <a:p>
            <a:r>
              <a:rPr lang="en-US" dirty="0"/>
              <a:t>ABC: Cash Conversion Cycle (CCC) ~ Overall Upper Quartile Benefit Summary</a:t>
            </a:r>
          </a:p>
        </p:txBody>
      </p:sp>
      <p:sp>
        <p:nvSpPr>
          <p:cNvPr id="93" name="Text Placeholder 2">
            <a:extLst>
              <a:ext uri="{FF2B5EF4-FFF2-40B4-BE49-F238E27FC236}">
                <a16:creationId xmlns:a16="http://schemas.microsoft.com/office/drawing/2014/main" id="{5500DE34-76CE-4C81-A16A-2714522E3DA0}"/>
              </a:ext>
            </a:extLst>
          </p:cNvPr>
          <p:cNvSpPr txBox="1">
            <a:spLocks/>
          </p:cNvSpPr>
          <p:nvPr/>
        </p:nvSpPr>
        <p:spPr>
          <a:xfrm>
            <a:off x="283999" y="-783112"/>
            <a:ext cx="9057672" cy="368460"/>
          </a:xfrm>
          <a:prstGeom prst="rect">
            <a:avLst/>
          </a:prstGeom>
        </p:spPr>
        <p:txBody>
          <a:bodyPr/>
          <a:lstStyle>
            <a:lvl1pPr marL="0" indent="0" algn="l" defTabSz="1311226" rtl="0" eaLnBrk="1" latinLnBrk="0" hangingPunct="1">
              <a:spcBef>
                <a:spcPts val="0"/>
              </a:spcBef>
              <a:spcAft>
                <a:spcPts val="1006"/>
              </a:spcAft>
              <a:buFont typeface="Arial" panose="020B0604020202020204" pitchFamily="34" charset="0"/>
              <a:buNone/>
              <a:defRPr sz="1760" b="1" kern="1200">
                <a:solidFill>
                  <a:schemeClr val="accent3"/>
                </a:solidFill>
                <a:latin typeface="+mj-lt"/>
                <a:ea typeface="+mn-ea"/>
                <a:cs typeface="+mn-cs"/>
              </a:defRPr>
            </a:lvl1pPr>
            <a:lvl2pPr marL="0" indent="0" algn="l" defTabSz="1311226" rtl="0" eaLnBrk="1" latinLnBrk="0" hangingPunct="1">
              <a:spcBef>
                <a:spcPts val="0"/>
              </a:spcBef>
              <a:spcAft>
                <a:spcPts val="754"/>
              </a:spcAft>
              <a:buFont typeface="Arial" panose="020B0604020202020204" pitchFamily="34" charset="0"/>
              <a:buNone/>
              <a:defRPr sz="1509" b="1" kern="1200" cap="none" baseline="0">
                <a:solidFill>
                  <a:schemeClr val="tx1"/>
                </a:solidFill>
                <a:latin typeface="+mj-lt"/>
                <a:ea typeface="+mn-ea"/>
                <a:cs typeface="+mn-cs"/>
              </a:defRPr>
            </a:lvl2pPr>
            <a:lvl3pPr marL="1996" indent="0" algn="l" defTabSz="1311226" rtl="0" eaLnBrk="1" latinLnBrk="0" hangingPunct="1">
              <a:spcBef>
                <a:spcPts val="0"/>
              </a:spcBef>
              <a:spcAft>
                <a:spcPts val="754"/>
              </a:spcAft>
              <a:buFont typeface="Arial" panose="020B0604020202020204" pitchFamily="34" charset="0"/>
              <a:buNone/>
              <a:defRPr sz="1257" kern="1200">
                <a:solidFill>
                  <a:schemeClr val="tx1"/>
                </a:solidFill>
                <a:latin typeface="+mn-lt"/>
                <a:ea typeface="+mn-ea"/>
                <a:cs typeface="+mn-cs"/>
              </a:defRPr>
            </a:lvl3pPr>
            <a:lvl4pPr marL="229500" indent="-229500" algn="l" defTabSz="1311226" rtl="0" eaLnBrk="1" latinLnBrk="0" hangingPunct="1">
              <a:spcBef>
                <a:spcPts val="0"/>
              </a:spcBef>
              <a:spcAft>
                <a:spcPts val="754"/>
              </a:spcAft>
              <a:buClr>
                <a:schemeClr val="tx1"/>
              </a:buClr>
              <a:buFont typeface="Wingdings" panose="05000000000000000000" pitchFamily="2" charset="2"/>
              <a:buChar char="§"/>
              <a:defRPr sz="1257" kern="1200">
                <a:solidFill>
                  <a:schemeClr val="tx1"/>
                </a:solidFill>
                <a:latin typeface="+mn-lt"/>
                <a:ea typeface="+mn-ea"/>
                <a:cs typeface="+mn-cs"/>
              </a:defRPr>
            </a:lvl4pPr>
            <a:lvl5pPr marL="451016" indent="-221517" algn="l" defTabSz="1311226" rtl="0" eaLnBrk="1" latinLnBrk="0" hangingPunct="1">
              <a:spcBef>
                <a:spcPts val="0"/>
              </a:spcBef>
              <a:spcAft>
                <a:spcPts val="754"/>
              </a:spcAft>
              <a:buClr>
                <a:schemeClr val="tx1"/>
              </a:buClr>
              <a:buFont typeface="Segoe UI" panose="020B0502040204020203" pitchFamily="34" charset="0"/>
              <a:buChar char="–"/>
              <a:defRPr sz="1257" kern="1200">
                <a:solidFill>
                  <a:schemeClr val="tx1"/>
                </a:solidFill>
                <a:latin typeface="+mn-lt"/>
                <a:ea typeface="+mn-ea"/>
                <a:cs typeface="+mn-cs"/>
              </a:defRPr>
            </a:lvl5pPr>
            <a:lvl6pPr marL="682511" indent="-227504" algn="l" defTabSz="1311226" rtl="0" eaLnBrk="1" latinLnBrk="0" hangingPunct="1">
              <a:spcBef>
                <a:spcPts val="0"/>
              </a:spcBef>
              <a:spcAft>
                <a:spcPts val="754"/>
              </a:spcAft>
              <a:buClr>
                <a:schemeClr val="tx1"/>
              </a:buClr>
              <a:buFont typeface="Arial" panose="020B0604020202020204" pitchFamily="34" charset="0"/>
              <a:buChar char="–"/>
              <a:defRPr sz="1257" kern="1200">
                <a:solidFill>
                  <a:schemeClr val="tx1"/>
                </a:solidFill>
                <a:latin typeface="+mn-lt"/>
                <a:ea typeface="+mn-ea"/>
                <a:cs typeface="+mn-cs"/>
              </a:defRPr>
            </a:lvl6pPr>
            <a:lvl7pPr marL="898041" indent="-215530" algn="l" defTabSz="1311226" rtl="0" eaLnBrk="1" latinLnBrk="0" hangingPunct="1">
              <a:spcBef>
                <a:spcPts val="0"/>
              </a:spcBef>
              <a:spcAft>
                <a:spcPts val="754"/>
              </a:spcAft>
              <a:buClr>
                <a:schemeClr val="tx1"/>
              </a:buClr>
              <a:buFont typeface="Arial" panose="020B0604020202020204" pitchFamily="34" charset="0"/>
              <a:buChar char="–"/>
              <a:defRPr sz="1257" kern="1200">
                <a:solidFill>
                  <a:schemeClr val="tx1"/>
                </a:solidFill>
                <a:latin typeface="+mn-lt"/>
                <a:ea typeface="+mn-ea"/>
                <a:cs typeface="+mn-cs"/>
              </a:defRPr>
            </a:lvl7pPr>
            <a:lvl8pPr marL="227504" indent="-227504" algn="l" defTabSz="1311226" rtl="0" eaLnBrk="1" latinLnBrk="0" hangingPunct="1">
              <a:spcBef>
                <a:spcPts val="0"/>
              </a:spcBef>
              <a:spcAft>
                <a:spcPts val="754"/>
              </a:spcAft>
              <a:buClr>
                <a:schemeClr val="tx1"/>
              </a:buClr>
              <a:buFont typeface="+mj-lt"/>
              <a:buAutoNum type="arabicPeriod"/>
              <a:defRPr sz="1257" kern="1200">
                <a:solidFill>
                  <a:schemeClr val="tx1"/>
                </a:solidFill>
                <a:latin typeface="+mn-lt"/>
                <a:ea typeface="+mn-ea"/>
                <a:cs typeface="+mn-cs"/>
              </a:defRPr>
            </a:lvl8pPr>
            <a:lvl9pPr marL="455007" indent="-227504" algn="l" defTabSz="1311226" rtl="0" eaLnBrk="1" latinLnBrk="0" hangingPunct="1">
              <a:spcBef>
                <a:spcPts val="0"/>
              </a:spcBef>
              <a:spcAft>
                <a:spcPts val="754"/>
              </a:spcAft>
              <a:buClr>
                <a:schemeClr val="tx1"/>
              </a:buClr>
              <a:buFont typeface="+mj-lt"/>
              <a:buAutoNum type="alphaLcPeriod"/>
              <a:defRPr sz="1257" kern="1200">
                <a:solidFill>
                  <a:schemeClr val="tx1"/>
                </a:solidFill>
                <a:latin typeface="+mn-lt"/>
                <a:ea typeface="+mn-ea"/>
                <a:cs typeface="+mn-cs"/>
              </a:defRPr>
            </a:lvl9pPr>
          </a:lstStyle>
          <a:p>
            <a:endParaRPr lang="en-US" sz="1197" b="0" i="1" dirty="0"/>
          </a:p>
        </p:txBody>
      </p:sp>
      <p:sp>
        <p:nvSpPr>
          <p:cNvPr id="3" name="texttoupdate">
            <a:extLst>
              <a:ext uri="{FF2B5EF4-FFF2-40B4-BE49-F238E27FC236}">
                <a16:creationId xmlns:a16="http://schemas.microsoft.com/office/drawing/2014/main" id="{22804371-3419-4A38-BECF-68F1A217E510}"/>
              </a:ext>
            </a:extLst>
          </p:cNvPr>
          <p:cNvSpPr>
            <a:spLocks noGrp="1"/>
          </p:cNvSpPr>
          <p:nvPr>
            <p:ph type="body" sz="quarter" idx="34"/>
          </p:nvPr>
        </p:nvSpPr>
        <p:spPr>
          <a:xfrm>
            <a:off x="493776" y="1170432"/>
            <a:ext cx="9061704" cy="369332"/>
          </a:xfrm>
        </p:spPr>
        <p:txBody>
          <a:bodyPr/>
          <a:lstStyle/>
          <a:p>
            <a:r>
              <a:rPr lang="en-US" sz="1200" dirty="0">
                <a:solidFill>
                  <a:srgbClr val="5E8AB4"/>
                </a:solidFill>
              </a:rPr>
              <a:t>Company 16 is a best in class performer, their overall performance is better due to their cash on hand. ABC’s EBITDA performance is below median, they need to focus on their Liquidity/Cash Equivalents.</a:t>
            </a:r>
          </a:p>
        </p:txBody>
      </p:sp>
      <p:sp>
        <p:nvSpPr>
          <p:cNvPr id="9" name="Arrow: Left-Right 26">
            <a:extLst>
              <a:ext uri="{FF2B5EF4-FFF2-40B4-BE49-F238E27FC236}">
                <a16:creationId xmlns:a16="http://schemas.microsoft.com/office/drawing/2014/main" id="{FF99ACD6-1196-44B8-A6F5-213E07449EE1}"/>
              </a:ext>
            </a:extLst>
          </p:cNvPr>
          <p:cNvSpPr/>
          <p:nvPr/>
        </p:nvSpPr>
        <p:spPr>
          <a:xfrm rot="16200000">
            <a:off x="357202" y="4177152"/>
            <a:ext cx="4619044" cy="507447"/>
          </a:xfrm>
          <a:prstGeom prst="leftRightArrow">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200" dirty="0">
              <a:ln w="3175">
                <a:solidFill>
                  <a:schemeClr val="tx1"/>
                </a:solidFill>
              </a:ln>
            </a:endParaRPr>
          </a:p>
        </p:txBody>
      </p:sp>
      <p:sp>
        <p:nvSpPr>
          <p:cNvPr id="10" name="Arrow: Left-Right 25">
            <a:extLst>
              <a:ext uri="{FF2B5EF4-FFF2-40B4-BE49-F238E27FC236}">
                <a16:creationId xmlns:a16="http://schemas.microsoft.com/office/drawing/2014/main" id="{F15CD966-C07E-48E0-8107-399D9C99C8D0}"/>
              </a:ext>
            </a:extLst>
          </p:cNvPr>
          <p:cNvSpPr/>
          <p:nvPr/>
        </p:nvSpPr>
        <p:spPr>
          <a:xfrm>
            <a:off x="2785516" y="6448425"/>
            <a:ext cx="4862511" cy="472384"/>
          </a:xfrm>
          <a:prstGeom prst="leftRightArrow">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200" dirty="0">
              <a:ln w="3175">
                <a:solidFill>
                  <a:schemeClr val="bg1">
                    <a:lumMod val="65000"/>
                  </a:schemeClr>
                </a:solidFill>
              </a:ln>
            </a:endParaRPr>
          </a:p>
        </p:txBody>
      </p:sp>
      <p:sp>
        <p:nvSpPr>
          <p:cNvPr id="11" name="TextBox 275">
            <a:extLst>
              <a:ext uri="{FF2B5EF4-FFF2-40B4-BE49-F238E27FC236}">
                <a16:creationId xmlns:a16="http://schemas.microsoft.com/office/drawing/2014/main" id="{B3A73089-DA2B-4CC8-AF18-8AE69D0A1F48}"/>
              </a:ext>
            </a:extLst>
          </p:cNvPr>
          <p:cNvSpPr txBox="1"/>
          <p:nvPr/>
        </p:nvSpPr>
        <p:spPr>
          <a:xfrm>
            <a:off x="7186928" y="6538072"/>
            <a:ext cx="616118" cy="235324"/>
          </a:xfrm>
          <a:prstGeom prst="rect">
            <a:avLst/>
          </a:prstGeom>
          <a:noFill/>
        </p:spPr>
        <p:style>
          <a:lnRef idx="0">
            <a:scrgbClr r="0" g="0" b="0"/>
          </a:lnRef>
          <a:fillRef idx="0">
            <a:scrgbClr r="0" g="0" b="0"/>
          </a:fillRef>
          <a:effectRef idx="0">
            <a:scrgbClr r="0" g="0" b="0"/>
          </a:effectRef>
          <a:fontRef idx="minor">
            <a:schemeClr val="tx1"/>
          </a:fontRef>
        </p:style>
        <p:txBody>
          <a:bodyPr wrap="square"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200" b="1" dirty="0">
                <a:solidFill>
                  <a:srgbClr val="29702A"/>
                </a:solidFill>
              </a:rPr>
              <a:t>High</a:t>
            </a:r>
          </a:p>
        </p:txBody>
      </p:sp>
      <p:sp>
        <p:nvSpPr>
          <p:cNvPr id="12" name="TextBox 275">
            <a:extLst>
              <a:ext uri="{FF2B5EF4-FFF2-40B4-BE49-F238E27FC236}">
                <a16:creationId xmlns:a16="http://schemas.microsoft.com/office/drawing/2014/main" id="{B3A73089-DA2B-4CC8-AF18-8AE69D0A1F48}"/>
              </a:ext>
            </a:extLst>
          </p:cNvPr>
          <p:cNvSpPr txBox="1"/>
          <p:nvPr/>
        </p:nvSpPr>
        <p:spPr>
          <a:xfrm>
            <a:off x="2441789" y="2157692"/>
            <a:ext cx="616117" cy="235324"/>
          </a:xfrm>
          <a:prstGeom prst="rect">
            <a:avLst/>
          </a:prstGeom>
          <a:noFill/>
        </p:spPr>
        <p:style>
          <a:lnRef idx="0">
            <a:scrgbClr r="0" g="0" b="0"/>
          </a:lnRef>
          <a:fillRef idx="0">
            <a:scrgbClr r="0" g="0" b="0"/>
          </a:fillRef>
          <a:effectRef idx="0">
            <a:scrgbClr r="0" g="0" b="0"/>
          </a:effectRef>
          <a:fontRef idx="minor">
            <a:schemeClr val="tx1"/>
          </a:fontRef>
        </p:style>
        <p:txBody>
          <a:bodyPr wrap="square"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200" b="1" dirty="0">
                <a:solidFill>
                  <a:srgbClr val="29702A"/>
                </a:solidFill>
              </a:rPr>
              <a:t>High</a:t>
            </a:r>
          </a:p>
        </p:txBody>
      </p:sp>
      <p:sp>
        <p:nvSpPr>
          <p:cNvPr id="13" name="TextBox 274">
            <a:extLst>
              <a:ext uri="{FF2B5EF4-FFF2-40B4-BE49-F238E27FC236}">
                <a16:creationId xmlns:a16="http://schemas.microsoft.com/office/drawing/2014/main" id="{17A97F56-50F0-4C33-AF21-A85FD533BF35}"/>
              </a:ext>
            </a:extLst>
          </p:cNvPr>
          <p:cNvSpPr txBox="1"/>
          <p:nvPr/>
        </p:nvSpPr>
        <p:spPr>
          <a:xfrm>
            <a:off x="2534798" y="6493250"/>
            <a:ext cx="549681" cy="224118"/>
          </a:xfrm>
          <a:prstGeom prst="rect">
            <a:avLst/>
          </a:prstGeom>
          <a:noFill/>
        </p:spPr>
        <p:style>
          <a:lnRef idx="0">
            <a:scrgbClr r="0" g="0" b="0"/>
          </a:lnRef>
          <a:fillRef idx="0">
            <a:scrgbClr r="0" g="0" b="0"/>
          </a:fillRef>
          <a:effectRef idx="0">
            <a:scrgbClr r="0" g="0" b="0"/>
          </a:effectRef>
          <a:fontRef idx="minor">
            <a:schemeClr val="tx1"/>
          </a:fontRef>
        </p:style>
        <p:txBody>
          <a:bodyPr wrap="square"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200" b="1" dirty="0">
                <a:solidFill>
                  <a:srgbClr val="A6192E"/>
                </a:solidFill>
              </a:rPr>
              <a:t>Low</a:t>
            </a:r>
          </a:p>
        </p:txBody>
      </p:sp>
      <p:graphicFrame>
        <p:nvGraphicFramePr>
          <p:cNvPr id="14" name="Chart 13">
            <a:extLst>
              <a:ext uri="{FF2B5EF4-FFF2-40B4-BE49-F238E27FC236}">
                <a16:creationId xmlns:a16="http://schemas.microsoft.com/office/drawing/2014/main" id="{00000000-0008-0000-0A00-000015000000}"/>
              </a:ext>
            </a:extLst>
          </p:cNvPr>
          <p:cNvGraphicFramePr>
            <a:graphicFrameLocks/>
          </p:cNvGraphicFramePr>
          <p:nvPr/>
        </p:nvGraphicFramePr>
        <p:xfrm>
          <a:off x="2133600" y="1866971"/>
          <a:ext cx="5669446" cy="5105399"/>
        </p:xfrm>
        <a:graphic>
          <a:graphicData uri="http://schemas.openxmlformats.org/drawingml/2006/chart">
            <c:chart xmlns:c="http://schemas.openxmlformats.org/drawingml/2006/chart" xmlns:r="http://schemas.openxmlformats.org/officeDocument/2006/relationships" r:id="rId3"/>
          </a:graphicData>
        </a:graphic>
      </p:graphicFrame>
      <p:sp>
        <p:nvSpPr>
          <p:cNvPr id="18" name="Oval 17">
            <a:extLst>
              <a:ext uri="{FF2B5EF4-FFF2-40B4-BE49-F238E27FC236}">
                <a16:creationId xmlns:a16="http://schemas.microsoft.com/office/drawing/2014/main" id="{33DF5508-AC07-4ADA-BABF-AA9DD06B3C27}"/>
              </a:ext>
            </a:extLst>
          </p:cNvPr>
          <p:cNvSpPr/>
          <p:nvPr/>
        </p:nvSpPr>
        <p:spPr>
          <a:xfrm>
            <a:off x="2558004" y="1965325"/>
            <a:ext cx="98303" cy="101178"/>
          </a:xfrm>
          <a:prstGeom prst="ellipse">
            <a:avLst/>
          </a:prstGeom>
          <a:solidFill>
            <a:srgbClr val="5E8AB4"/>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dirty="0"/>
          </a:p>
        </p:txBody>
      </p:sp>
      <p:sp>
        <p:nvSpPr>
          <p:cNvPr id="19" name="Rectangle 18">
            <a:extLst>
              <a:ext uri="{FF2B5EF4-FFF2-40B4-BE49-F238E27FC236}">
                <a16:creationId xmlns:a16="http://schemas.microsoft.com/office/drawing/2014/main" id="{EC3B8EC7-4BC6-439C-8FFF-D898E867E2EE}"/>
              </a:ext>
            </a:extLst>
          </p:cNvPr>
          <p:cNvSpPr/>
          <p:nvPr/>
        </p:nvSpPr>
        <p:spPr>
          <a:xfrm>
            <a:off x="2701341" y="1933707"/>
            <a:ext cx="1671212" cy="16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sz="1000" b="1" i="0" u="none" strike="noStrike" dirty="0">
                <a:solidFill>
                  <a:srgbClr val="646464"/>
                </a:solidFill>
                <a:latin typeface="Calibri"/>
                <a:cs typeface="Calibri"/>
              </a:rPr>
              <a:t>ABC Corporation</a:t>
            </a:r>
            <a:endParaRPr lang="en-US" sz="1000" b="1" dirty="0">
              <a:solidFill>
                <a:srgbClr val="646464"/>
              </a:solidFill>
            </a:endParaRPr>
          </a:p>
        </p:txBody>
      </p:sp>
      <p:sp>
        <p:nvSpPr>
          <p:cNvPr id="20" name="Oval 19">
            <a:extLst>
              <a:ext uri="{FF2B5EF4-FFF2-40B4-BE49-F238E27FC236}">
                <a16:creationId xmlns:a16="http://schemas.microsoft.com/office/drawing/2014/main" id="{41CB1523-3F39-4CBB-8482-93D47096603B}"/>
              </a:ext>
            </a:extLst>
          </p:cNvPr>
          <p:cNvSpPr/>
          <p:nvPr/>
        </p:nvSpPr>
        <p:spPr>
          <a:xfrm>
            <a:off x="6852999" y="1961783"/>
            <a:ext cx="98303" cy="101178"/>
          </a:xfrm>
          <a:prstGeom prst="ellipse">
            <a:avLst/>
          </a:prstGeom>
          <a:solidFill>
            <a:srgbClr val="002B49"/>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dirty="0"/>
          </a:p>
        </p:txBody>
      </p:sp>
      <p:sp>
        <p:nvSpPr>
          <p:cNvPr id="21" name="Rectangle 20">
            <a:extLst>
              <a:ext uri="{FF2B5EF4-FFF2-40B4-BE49-F238E27FC236}">
                <a16:creationId xmlns:a16="http://schemas.microsoft.com/office/drawing/2014/main" id="{6A9C0FA6-8FF6-4A72-9375-FFECBBC30B66}"/>
              </a:ext>
            </a:extLst>
          </p:cNvPr>
          <p:cNvSpPr/>
          <p:nvPr/>
        </p:nvSpPr>
        <p:spPr>
          <a:xfrm>
            <a:off x="7050979" y="1919643"/>
            <a:ext cx="786480" cy="1738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sz="1000" b="1" dirty="0">
                <a:solidFill>
                  <a:srgbClr val="646464"/>
                </a:solidFill>
              </a:rPr>
              <a:t>Vital Peers</a:t>
            </a:r>
          </a:p>
        </p:txBody>
      </p:sp>
      <p:cxnSp>
        <p:nvCxnSpPr>
          <p:cNvPr id="22" name="Straight Connector 21">
            <a:extLst>
              <a:ext uri="{FF2B5EF4-FFF2-40B4-BE49-F238E27FC236}">
                <a16:creationId xmlns:a16="http://schemas.microsoft.com/office/drawing/2014/main" id="{DD9A80A8-3952-4ACA-9A04-81929FE4F5E1}"/>
              </a:ext>
            </a:extLst>
          </p:cNvPr>
          <p:cNvCxnSpPr/>
          <p:nvPr/>
        </p:nvCxnSpPr>
        <p:spPr>
          <a:xfrm>
            <a:off x="4456813" y="1996943"/>
            <a:ext cx="294910" cy="0"/>
          </a:xfrm>
          <a:prstGeom prst="line">
            <a:avLst/>
          </a:prstGeom>
          <a:ln w="25400">
            <a:solidFill>
              <a:srgbClr val="A9C6AA"/>
            </a:solidFill>
            <a:prstDash val="sys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2E39A3B-F6E5-495B-98F6-3D750235EEE3}"/>
              </a:ext>
            </a:extLst>
          </p:cNvPr>
          <p:cNvCxnSpPr/>
          <p:nvPr/>
        </p:nvCxnSpPr>
        <p:spPr>
          <a:xfrm>
            <a:off x="5813580" y="1996943"/>
            <a:ext cx="294963" cy="0"/>
          </a:xfrm>
          <a:prstGeom prst="line">
            <a:avLst/>
          </a:prstGeom>
          <a:ln w="25400">
            <a:solidFill>
              <a:srgbClr val="ECCC99"/>
            </a:solidFill>
            <a:prstDash val="sysDash"/>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C26F7C38-4D03-4941-9EA0-6A8F7AADC0BD}"/>
              </a:ext>
            </a:extLst>
          </p:cNvPr>
          <p:cNvSpPr/>
          <p:nvPr/>
        </p:nvSpPr>
        <p:spPr>
          <a:xfrm>
            <a:off x="4830915" y="1912611"/>
            <a:ext cx="983034" cy="173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sz="1000" b="1" dirty="0">
                <a:solidFill>
                  <a:srgbClr val="646464"/>
                </a:solidFill>
              </a:rPr>
              <a:t>Top Quartile</a:t>
            </a:r>
          </a:p>
        </p:txBody>
      </p:sp>
      <p:sp>
        <p:nvSpPr>
          <p:cNvPr id="25" name="Rectangle 24">
            <a:extLst>
              <a:ext uri="{FF2B5EF4-FFF2-40B4-BE49-F238E27FC236}">
                <a16:creationId xmlns:a16="http://schemas.microsoft.com/office/drawing/2014/main" id="{B7ED7DE8-6190-48BD-AA37-DA480D708095}"/>
              </a:ext>
            </a:extLst>
          </p:cNvPr>
          <p:cNvSpPr/>
          <p:nvPr/>
        </p:nvSpPr>
        <p:spPr>
          <a:xfrm>
            <a:off x="6164136" y="1912611"/>
            <a:ext cx="786427" cy="173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sz="1000" b="1" dirty="0">
                <a:solidFill>
                  <a:srgbClr val="646464"/>
                </a:solidFill>
              </a:rPr>
              <a:t>Median</a:t>
            </a:r>
          </a:p>
        </p:txBody>
      </p:sp>
      <p:sp>
        <p:nvSpPr>
          <p:cNvPr id="30" name="Rectangle 29">
            <a:extLst>
              <a:ext uri="{FF2B5EF4-FFF2-40B4-BE49-F238E27FC236}">
                <a16:creationId xmlns:a16="http://schemas.microsoft.com/office/drawing/2014/main" id="{2D10BFE3-0E8C-4480-80CD-6A5AA836851E}"/>
              </a:ext>
            </a:extLst>
          </p:cNvPr>
          <p:cNvSpPr/>
          <p:nvPr/>
        </p:nvSpPr>
        <p:spPr>
          <a:xfrm>
            <a:off x="0" y="-1"/>
            <a:ext cx="10058400" cy="18466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1588" algn="ctr">
              <a:spcAft>
                <a:spcPts val="400"/>
              </a:spcAft>
            </a:pPr>
            <a:r>
              <a:rPr lang="en-US" sz="1000" b="1" dirty="0">
                <a:solidFill>
                  <a:schemeClr val="bg1"/>
                </a:solidFill>
              </a:rPr>
              <a:t>Under development</a:t>
            </a:r>
          </a:p>
        </p:txBody>
      </p:sp>
    </p:spTree>
    <p:extLst>
      <p:ext uri="{BB962C8B-B14F-4D97-AF65-F5344CB8AC3E}">
        <p14:creationId xmlns:p14="http://schemas.microsoft.com/office/powerpoint/2010/main" val="16504918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747" y="116047"/>
          <a:ext cx="1746" cy="1746"/>
        </p:xfrm>
        <a:graphic>
          <a:graphicData uri="http://schemas.openxmlformats.org/presentationml/2006/ole">
            <mc:AlternateContent xmlns:mc="http://schemas.openxmlformats.org/markup-compatibility/2006">
              <mc:Choice xmlns:v="urn:schemas-microsoft-com:vml" Requires="v">
                <p:oleObj spid="_x0000_s8234" name="think-cell Slide" r:id="rId4" imgW="270" imgH="270" progId="TCLayout.ActiveDocument.1">
                  <p:embed/>
                </p:oleObj>
              </mc:Choice>
              <mc:Fallback>
                <p:oleObj name="think-cell Slide" r:id="rId4" imgW="270" imgH="270" progId="TCLayout.ActiveDocument.1">
                  <p:embed/>
                  <p:pic>
                    <p:nvPicPr>
                      <p:cNvPr id="5" name="Object 4" hidden="1"/>
                      <p:cNvPicPr/>
                      <p:nvPr/>
                    </p:nvPicPr>
                    <p:blipFill>
                      <a:blip r:embed="rId5"/>
                      <a:stretch>
                        <a:fillRect/>
                      </a:stretch>
                    </p:blipFill>
                    <p:spPr>
                      <a:xfrm>
                        <a:off x="1747" y="116047"/>
                        <a:ext cx="1746" cy="1746"/>
                      </a:xfrm>
                      <a:prstGeom prst="rect">
                        <a:avLst/>
                      </a:prstGeom>
                    </p:spPr>
                  </p:pic>
                </p:oleObj>
              </mc:Fallback>
            </mc:AlternateContent>
          </a:graphicData>
        </a:graphic>
      </p:graphicFrame>
      <p:sp>
        <p:nvSpPr>
          <p:cNvPr id="3" name="Slide Number Placeholder 2"/>
          <p:cNvSpPr>
            <a:spLocks noGrp="1"/>
          </p:cNvSpPr>
          <p:nvPr>
            <p:ph type="sldNum" sz="quarter" idx="12"/>
          </p:nvPr>
        </p:nvSpPr>
        <p:spPr/>
        <p:txBody>
          <a:bodyPr/>
          <a:lstStyle/>
          <a:p>
            <a:pPr>
              <a:defRPr/>
            </a:pPr>
            <a:r>
              <a:rPr lang="en-US" dirty="0"/>
              <a:t> </a:t>
            </a:r>
          </a:p>
        </p:txBody>
      </p:sp>
      <p:sp>
        <p:nvSpPr>
          <p:cNvPr id="2" name="Roadmap"/>
          <p:cNvSpPr txBox="1">
            <a:spLocks/>
          </p:cNvSpPr>
          <p:nvPr/>
        </p:nvSpPr>
        <p:spPr>
          <a:xfrm>
            <a:off x="386604" y="576072"/>
            <a:ext cx="10058400" cy="422593"/>
          </a:xfrm>
          <a:prstGeom prst="rect">
            <a:avLst/>
          </a:prstGeom>
          <a:noFill/>
        </p:spPr>
        <p:txBody>
          <a:bodyPr vert="horz" wrap="square" lIns="100584" tIns="50292" rIns="100584" bIns="50292" rtlCol="0" anchor="ctr">
            <a:noAutofit/>
          </a:bodyPr>
          <a:lstStyle/>
          <a:p>
            <a:pPr hangingPunct="0"/>
            <a:r>
              <a:rPr lang="en-US" sz="2800" dirty="0">
                <a:solidFill>
                  <a:schemeClr val="accent3"/>
                </a:solidFill>
                <a:latin typeface="+mj-lt"/>
                <a:cs typeface="Arial" panose="020B0604020202020204" pitchFamily="34" charset="0"/>
              </a:rPr>
              <a:t>Liquidity Driver: {</a:t>
            </a:r>
            <a:r>
              <a:rPr lang="en-US" sz="2800" dirty="0" err="1">
                <a:solidFill>
                  <a:schemeClr val="accent3"/>
                </a:solidFill>
                <a:latin typeface="+mj-lt"/>
                <a:cs typeface="Arial" panose="020B0604020202020204" pitchFamily="34" charset="0"/>
              </a:rPr>
              <a:t>CName</a:t>
            </a:r>
            <a:r>
              <a:rPr lang="en-US" sz="2800" dirty="0">
                <a:solidFill>
                  <a:schemeClr val="accent3"/>
                </a:solidFill>
                <a:latin typeface="+mj-lt"/>
                <a:cs typeface="Arial" panose="020B0604020202020204" pitchFamily="34" charset="0"/>
              </a:rPr>
              <a:t>}</a:t>
            </a:r>
          </a:p>
        </p:txBody>
      </p:sp>
      <p:sp>
        <p:nvSpPr>
          <p:cNvPr id="4" name="Slide Title"/>
          <p:cNvSpPr txBox="1">
            <a:spLocks/>
          </p:cNvSpPr>
          <p:nvPr/>
        </p:nvSpPr>
        <p:spPr>
          <a:xfrm>
            <a:off x="384048" y="1216152"/>
            <a:ext cx="9181939" cy="591353"/>
          </a:xfrm>
          <a:prstGeom prst="rect">
            <a:avLst/>
          </a:prstGeom>
          <a:noFill/>
        </p:spPr>
        <p:txBody>
          <a:bodyPr vert="horz" wrap="square" lIns="100584" tIns="50292" rIns="100584" bIns="50292" rtlCol="0" anchor="t">
            <a:noAutofit/>
          </a:bodyPr>
          <a:lstStyle/>
          <a:p>
            <a:pPr algn="just" hangingPunct="0"/>
            <a:r>
              <a:rPr lang="en-US" sz="1200" kern="800" dirty="0">
                <a:solidFill>
                  <a:srgbClr val="5E8AB4"/>
                </a:solidFill>
                <a:latin typeface="+mj-lt"/>
                <a:cs typeface="Arial" charset="0"/>
              </a:rPr>
              <a:t>A measure of the extent to which an organization has cash to meet immediate and short-term obligations, or assets that can be quickly converted to do this. This driver comprises of all financial ratios/metrics which assesses the Liquidity of a company</a:t>
            </a:r>
            <a:r>
              <a:rPr lang="en-US" sz="1000" b="1" dirty="0">
                <a:solidFill>
                  <a:srgbClr val="002060"/>
                </a:solidFill>
                <a:latin typeface="Arial"/>
              </a:rPr>
              <a:t>
</a:t>
            </a:r>
          </a:p>
        </p:txBody>
      </p:sp>
      <p:grpSp>
        <p:nvGrpSpPr>
          <p:cNvPr id="18" name="Group 17"/>
          <p:cNvGrpSpPr/>
          <p:nvPr/>
        </p:nvGrpSpPr>
        <p:grpSpPr>
          <a:xfrm>
            <a:off x="2171199" y="4573777"/>
            <a:ext cx="5858249" cy="397032"/>
            <a:chOff x="498392" y="659153"/>
            <a:chExt cx="5325681" cy="360938"/>
          </a:xfrm>
        </p:grpSpPr>
        <p:sp>
          <p:nvSpPr>
            <p:cNvPr id="19" name="Oval 18"/>
            <p:cNvSpPr/>
            <p:nvPr/>
          </p:nvSpPr>
          <p:spPr bwMode="auto">
            <a:xfrm>
              <a:off x="3114900" y="759316"/>
              <a:ext cx="138984" cy="137160"/>
            </a:xfrm>
            <a:prstGeom prst="ellipse">
              <a:avLst/>
            </a:prstGeom>
            <a:solidFill>
              <a:srgbClr val="FFC000"/>
            </a:solidFill>
            <a:ln w="6350" cap="flat" cmpd="sng" algn="ctr">
              <a:solidFill>
                <a:srgbClr val="FFC000"/>
              </a:solidFill>
              <a:prstDash val="solid"/>
              <a:round/>
              <a:headEnd type="none" w="med" len="med"/>
              <a:tailEnd type="none" w="med" len="med"/>
            </a:ln>
            <a:effectLst/>
          </p:spPr>
          <p:txBody>
            <a:bodyPr vert="horz" wrap="square" lIns="79200" tIns="79200" rIns="79200" bIns="79200" numCol="1" rtlCol="0" anchor="ctr" anchorCtr="0" compatLnSpc="1">
              <a:prstTxWarp prst="textNoShape">
                <a:avLst/>
              </a:prstTxWarp>
            </a:bodyPr>
            <a:lstStyle/>
            <a:p>
              <a:pPr algn="ctr" defTabSz="1005840" fontAlgn="base">
                <a:spcBef>
                  <a:spcPct val="0"/>
                </a:spcBef>
                <a:spcAft>
                  <a:spcPct val="0"/>
                </a:spcAft>
              </a:pPr>
              <a:endParaRPr lang="en-US" sz="1320" b="1" dirty="0">
                <a:solidFill>
                  <a:srgbClr val="002B49"/>
                </a:solidFill>
                <a:latin typeface="Arial" charset="0"/>
              </a:endParaRPr>
            </a:p>
          </p:txBody>
        </p:sp>
        <p:sp>
          <p:nvSpPr>
            <p:cNvPr id="20" name="Oval 19"/>
            <p:cNvSpPr/>
            <p:nvPr/>
          </p:nvSpPr>
          <p:spPr bwMode="auto">
            <a:xfrm>
              <a:off x="1546936" y="759316"/>
              <a:ext cx="138984" cy="137160"/>
            </a:xfrm>
            <a:prstGeom prst="ellipse">
              <a:avLst/>
            </a:prstGeom>
            <a:solidFill>
              <a:srgbClr val="FFFF00"/>
            </a:solidFill>
            <a:ln w="6350" cap="flat" cmpd="sng" algn="ctr">
              <a:solidFill>
                <a:srgbClr val="FFFF00"/>
              </a:solidFill>
              <a:prstDash val="solid"/>
              <a:round/>
              <a:headEnd type="none" w="med" len="med"/>
              <a:tailEnd type="none" w="med" len="med"/>
            </a:ln>
            <a:effectLst/>
          </p:spPr>
          <p:txBody>
            <a:bodyPr vert="horz" wrap="square" lIns="79200" tIns="79200" rIns="79200" bIns="79200" numCol="1" rtlCol="0" anchor="ctr" anchorCtr="0" compatLnSpc="1">
              <a:prstTxWarp prst="textNoShape">
                <a:avLst/>
              </a:prstTxWarp>
            </a:bodyPr>
            <a:lstStyle/>
            <a:p>
              <a:pPr algn="ctr" defTabSz="1005840" fontAlgn="base">
                <a:spcBef>
                  <a:spcPct val="0"/>
                </a:spcBef>
                <a:spcAft>
                  <a:spcPct val="0"/>
                </a:spcAft>
              </a:pPr>
              <a:endParaRPr lang="en-US" sz="1320" b="1" dirty="0">
                <a:solidFill>
                  <a:srgbClr val="002B49"/>
                </a:solidFill>
                <a:latin typeface="Arial" charset="0"/>
              </a:endParaRPr>
            </a:p>
          </p:txBody>
        </p:sp>
        <p:sp>
          <p:nvSpPr>
            <p:cNvPr id="21" name="Oval 20"/>
            <p:cNvSpPr/>
            <p:nvPr/>
          </p:nvSpPr>
          <p:spPr bwMode="auto">
            <a:xfrm>
              <a:off x="4650000" y="759316"/>
              <a:ext cx="138984" cy="137160"/>
            </a:xfrm>
            <a:prstGeom prst="ellipse">
              <a:avLst/>
            </a:prstGeom>
            <a:solidFill>
              <a:srgbClr val="FF0000"/>
            </a:solidFill>
            <a:ln w="6350" cap="flat" cmpd="sng" algn="ctr">
              <a:solidFill>
                <a:srgbClr val="C00000"/>
              </a:solidFill>
              <a:prstDash val="solid"/>
              <a:round/>
              <a:headEnd type="none" w="med" len="med"/>
              <a:tailEnd type="none" w="med" len="med"/>
            </a:ln>
            <a:effectLst/>
          </p:spPr>
          <p:txBody>
            <a:bodyPr vert="horz" wrap="square" lIns="79200" tIns="79200" rIns="79200" bIns="79200" numCol="1" rtlCol="0" anchor="ctr" anchorCtr="0" compatLnSpc="1">
              <a:prstTxWarp prst="textNoShape">
                <a:avLst/>
              </a:prstTxWarp>
            </a:bodyPr>
            <a:lstStyle/>
            <a:p>
              <a:pPr algn="ctr" defTabSz="1005840" fontAlgn="base">
                <a:spcBef>
                  <a:spcPct val="0"/>
                </a:spcBef>
                <a:spcAft>
                  <a:spcPct val="0"/>
                </a:spcAft>
              </a:pPr>
              <a:endParaRPr lang="en-US" sz="1320" b="1" dirty="0">
                <a:solidFill>
                  <a:srgbClr val="002B49"/>
                </a:solidFill>
                <a:latin typeface="Arial" charset="0"/>
              </a:endParaRPr>
            </a:p>
          </p:txBody>
        </p:sp>
        <p:sp>
          <p:nvSpPr>
            <p:cNvPr id="22" name="Oval 21"/>
            <p:cNvSpPr/>
            <p:nvPr/>
          </p:nvSpPr>
          <p:spPr bwMode="auto">
            <a:xfrm>
              <a:off x="498392" y="759316"/>
              <a:ext cx="138984" cy="137160"/>
            </a:xfrm>
            <a:prstGeom prst="ellipse">
              <a:avLst/>
            </a:prstGeom>
            <a:solidFill>
              <a:srgbClr val="00B050"/>
            </a:solidFill>
            <a:ln w="6350" cap="flat" cmpd="sng" algn="ctr">
              <a:noFill/>
              <a:prstDash val="solid"/>
              <a:round/>
              <a:headEnd type="none" w="med" len="med"/>
              <a:tailEnd type="none" w="med" len="med"/>
            </a:ln>
            <a:effectLst/>
          </p:spPr>
          <p:txBody>
            <a:bodyPr vert="horz" wrap="square" lIns="79200" tIns="79200" rIns="79200" bIns="79200" numCol="1" rtlCol="0" anchor="ctr" anchorCtr="0" compatLnSpc="1">
              <a:prstTxWarp prst="textNoShape">
                <a:avLst/>
              </a:prstTxWarp>
            </a:bodyPr>
            <a:lstStyle/>
            <a:p>
              <a:pPr algn="ctr" defTabSz="1005840" fontAlgn="base">
                <a:spcBef>
                  <a:spcPct val="0"/>
                </a:spcBef>
                <a:spcAft>
                  <a:spcPct val="0"/>
                </a:spcAft>
              </a:pPr>
              <a:endParaRPr lang="en-US" sz="1320" b="1" dirty="0">
                <a:solidFill>
                  <a:srgbClr val="002B49"/>
                </a:solidFill>
                <a:latin typeface="Arial" charset="0"/>
              </a:endParaRPr>
            </a:p>
          </p:txBody>
        </p:sp>
        <p:sp>
          <p:nvSpPr>
            <p:cNvPr id="23" name="TextBox 22"/>
            <p:cNvSpPr txBox="1"/>
            <p:nvPr/>
          </p:nvSpPr>
          <p:spPr>
            <a:xfrm>
              <a:off x="643419" y="659153"/>
              <a:ext cx="805543" cy="360938"/>
            </a:xfrm>
            <a:prstGeom prst="rect">
              <a:avLst/>
            </a:prstGeom>
            <a:noFill/>
          </p:spPr>
          <p:txBody>
            <a:bodyPr wrap="square" rtlCol="0">
              <a:spAutoFit/>
            </a:bodyPr>
            <a:lstStyle/>
            <a:p>
              <a:pPr algn="ctr"/>
              <a:r>
                <a:rPr lang="en-US" sz="990" b="1" dirty="0">
                  <a:solidFill>
                    <a:srgbClr val="646464"/>
                  </a:solidFill>
                </a:rPr>
                <a:t>Above top quartile</a:t>
              </a:r>
            </a:p>
          </p:txBody>
        </p:sp>
        <p:sp>
          <p:nvSpPr>
            <p:cNvPr id="24" name="TextBox 23"/>
            <p:cNvSpPr txBox="1"/>
            <p:nvPr/>
          </p:nvSpPr>
          <p:spPr>
            <a:xfrm>
              <a:off x="1708634" y="659153"/>
              <a:ext cx="1304358" cy="360938"/>
            </a:xfrm>
            <a:prstGeom prst="rect">
              <a:avLst/>
            </a:prstGeom>
            <a:noFill/>
          </p:spPr>
          <p:txBody>
            <a:bodyPr wrap="square" rtlCol="0">
              <a:spAutoFit/>
            </a:bodyPr>
            <a:lstStyle/>
            <a:p>
              <a:pPr algn="ctr"/>
              <a:r>
                <a:rPr lang="en-US" sz="990" b="1" dirty="0">
                  <a:solidFill>
                    <a:srgbClr val="646464"/>
                  </a:solidFill>
                </a:rPr>
                <a:t>Between top quartile and median</a:t>
              </a:r>
            </a:p>
          </p:txBody>
        </p:sp>
        <p:sp>
          <p:nvSpPr>
            <p:cNvPr id="25" name="TextBox 24"/>
            <p:cNvSpPr txBox="1"/>
            <p:nvPr/>
          </p:nvSpPr>
          <p:spPr>
            <a:xfrm>
              <a:off x="3254800" y="659153"/>
              <a:ext cx="1395199" cy="360938"/>
            </a:xfrm>
            <a:prstGeom prst="rect">
              <a:avLst/>
            </a:prstGeom>
            <a:noFill/>
          </p:spPr>
          <p:txBody>
            <a:bodyPr wrap="square" rtlCol="0">
              <a:spAutoFit/>
            </a:bodyPr>
            <a:lstStyle/>
            <a:p>
              <a:pPr algn="ctr"/>
              <a:r>
                <a:rPr lang="en-US" sz="990" b="1" dirty="0">
                  <a:solidFill>
                    <a:srgbClr val="646464"/>
                  </a:solidFill>
                </a:rPr>
                <a:t>Between median and bottom quartile</a:t>
              </a:r>
            </a:p>
          </p:txBody>
        </p:sp>
        <p:sp>
          <p:nvSpPr>
            <p:cNvPr id="26" name="TextBox 25"/>
            <p:cNvSpPr txBox="1"/>
            <p:nvPr/>
          </p:nvSpPr>
          <p:spPr>
            <a:xfrm>
              <a:off x="4811640" y="659153"/>
              <a:ext cx="1012433" cy="360938"/>
            </a:xfrm>
            <a:prstGeom prst="rect">
              <a:avLst/>
            </a:prstGeom>
            <a:noFill/>
          </p:spPr>
          <p:txBody>
            <a:bodyPr wrap="square" rtlCol="0">
              <a:spAutoFit/>
            </a:bodyPr>
            <a:lstStyle/>
            <a:p>
              <a:pPr algn="ctr"/>
              <a:r>
                <a:rPr lang="en-US" sz="990" b="1" dirty="0">
                  <a:solidFill>
                    <a:srgbClr val="646464"/>
                  </a:solidFill>
                </a:rPr>
                <a:t>Below bottom quartile</a:t>
              </a:r>
            </a:p>
          </p:txBody>
        </p:sp>
      </p:grpSp>
      <p:sp>
        <p:nvSpPr>
          <p:cNvPr id="28" name="TextBox 27"/>
          <p:cNvSpPr txBox="1"/>
          <p:nvPr/>
        </p:nvSpPr>
        <p:spPr>
          <a:xfrm>
            <a:off x="234933" y="5180141"/>
            <a:ext cx="9588534" cy="2277547"/>
          </a:xfrm>
          <a:prstGeom prst="rect">
            <a:avLst/>
          </a:prstGeom>
          <a:noFill/>
        </p:spPr>
        <p:txBody>
          <a:bodyPr wrap="square" rtlCol="0">
            <a:spAutoFit/>
          </a:bodyPr>
          <a:lstStyle/>
          <a:p>
            <a:pPr marL="188595" indent="-188595" algn="just">
              <a:buFont typeface="Wingdings" panose="05000000000000000000" pitchFamily="2" charset="2"/>
              <a:buChar char="§"/>
            </a:pPr>
            <a:r>
              <a:rPr lang="en-US" sz="1100" b="1" kern="800" dirty="0">
                <a:solidFill>
                  <a:srgbClr val="5E8AB4"/>
                </a:solidFill>
                <a:latin typeface="+mj-lt"/>
                <a:cs typeface="Arial" charset="0"/>
              </a:rPr>
              <a:t>The Working Capital to Total Assets:</a:t>
            </a:r>
            <a:r>
              <a:rPr lang="en-US" sz="1100" kern="800" dirty="0">
                <a:solidFill>
                  <a:srgbClr val="5E8AB4"/>
                </a:solidFill>
                <a:latin typeface="+mj-lt"/>
                <a:cs typeface="Arial" charset="0"/>
              </a:rPr>
              <a:t> ratio measures a company’s ability to cover its short term financial obligations (Total Current Liabilities) by comparing its Total Current Assets to its Total Assets. A moderate to low ratio indicates that ABC may have too many total current liabilities, reducing the amount of Working Capital available.</a:t>
            </a:r>
          </a:p>
          <a:p>
            <a:pPr marL="188595" indent="-188595" algn="just">
              <a:buFont typeface="Wingdings" panose="05000000000000000000" pitchFamily="2" charset="2"/>
              <a:buChar char="§"/>
            </a:pPr>
            <a:endParaRPr lang="en-US" sz="1100" kern="800" dirty="0">
              <a:solidFill>
                <a:srgbClr val="5E8AB4"/>
              </a:solidFill>
              <a:latin typeface="+mj-lt"/>
              <a:cs typeface="Arial" charset="0"/>
            </a:endParaRPr>
          </a:p>
          <a:p>
            <a:pPr marL="188595" indent="-188595" algn="just">
              <a:buFont typeface="Wingdings" panose="05000000000000000000" pitchFamily="2" charset="2"/>
              <a:buChar char="§"/>
            </a:pPr>
            <a:r>
              <a:rPr lang="en-US" sz="1100" b="1" kern="800" dirty="0">
                <a:solidFill>
                  <a:srgbClr val="5E8AB4"/>
                </a:solidFill>
                <a:latin typeface="+mj-lt"/>
                <a:cs typeface="Arial" charset="0"/>
              </a:rPr>
              <a:t>Cash Ratio: </a:t>
            </a:r>
            <a:r>
              <a:rPr lang="en-US" sz="1100" kern="800" dirty="0">
                <a:solidFill>
                  <a:srgbClr val="5E8AB4"/>
                </a:solidFill>
                <a:latin typeface="+mj-lt"/>
                <a:cs typeface="Arial" charset="0"/>
              </a:rPr>
              <a:t>A cash ratio lower than 1 does indicate a company is having financial difficulty. A low cash ratio may be an indicator of a company's strategy to have low cash reserves. However, certain industries operate with higher current liabilities and lower cash reserves. In addition, a higher cash ratio does not necessarily reflect a company's strong performance. High cash ratios may indicate that a company is inefficient in the utilization of cash or not maximizing the potential benefit of low-cost loans. ABC's cash ratio is less than 1, there are more current liabilities than cash and cash equivalents. In this situation, there is insufficient cash on hand to pay off short-term debt.</a:t>
            </a:r>
          </a:p>
          <a:p>
            <a:pPr marL="188595" indent="-188595" algn="just">
              <a:buFont typeface="Wingdings" panose="05000000000000000000" pitchFamily="2" charset="2"/>
              <a:buChar char="§"/>
            </a:pPr>
            <a:endParaRPr lang="en-US" sz="1100" kern="800" dirty="0">
              <a:solidFill>
                <a:srgbClr val="5E8AB4"/>
              </a:solidFill>
              <a:latin typeface="+mj-lt"/>
              <a:cs typeface="Arial" charset="0"/>
            </a:endParaRPr>
          </a:p>
          <a:p>
            <a:pPr marL="188595" indent="-188595" algn="just">
              <a:buFont typeface="Wingdings" panose="05000000000000000000" pitchFamily="2" charset="2"/>
              <a:buChar char="§"/>
            </a:pPr>
            <a:r>
              <a:rPr lang="en-US" sz="1100" b="1" kern="800" dirty="0">
                <a:solidFill>
                  <a:srgbClr val="5E8AB4"/>
                </a:solidFill>
                <a:latin typeface="+mj-lt"/>
                <a:cs typeface="Arial" charset="0"/>
              </a:rPr>
              <a:t>Quick Ratio:</a:t>
            </a:r>
            <a:r>
              <a:rPr lang="en-US" sz="1100" kern="800" dirty="0">
                <a:solidFill>
                  <a:srgbClr val="5E8AB4"/>
                </a:solidFill>
                <a:latin typeface="+mj-lt"/>
                <a:cs typeface="Arial" charset="0"/>
              </a:rPr>
              <a:t> A common rule of thumb is that companies with a quick ratio of greater than 1.0 are sufficiently able to meet their short-term liabilities. ABC’s low or decreasing quick ratio suggests that they are over-leveraged, struggling to maintain or grow sales.</a:t>
            </a:r>
          </a:p>
          <a:p>
            <a:pPr marL="188595" indent="-188595" algn="just">
              <a:buFont typeface="Wingdings" panose="05000000000000000000" pitchFamily="2" charset="2"/>
              <a:buChar char="§"/>
            </a:pPr>
            <a:endParaRPr lang="en-US" sz="1000" dirty="0">
              <a:solidFill>
                <a:srgbClr val="FF0000"/>
              </a:solidFill>
            </a:endParaRPr>
          </a:p>
        </p:txBody>
      </p:sp>
      <p:pic>
        <p:nvPicPr>
          <p:cNvPr id="12311" name="Oval 5">
            <a:extLst>
              <a:ext uri="{FF2B5EF4-FFF2-40B4-BE49-F238E27FC236}">
                <a16:creationId xmlns:a16="http://schemas.microsoft.com/office/drawing/2014/main" id="{095CFDB0-1CDE-4277-A834-75BAF45A9BF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3550" y="12700"/>
            <a:ext cx="241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GroupLocation">
            <a:extLst>
              <a:ext uri="{FF2B5EF4-FFF2-40B4-BE49-F238E27FC236}">
                <a16:creationId xmlns:a16="http://schemas.microsoft.com/office/drawing/2014/main" id="{DEE6C7D8-64FA-4036-B737-1EF061A3B2EB}"/>
              </a:ext>
            </a:extLst>
          </p:cNvPr>
          <p:cNvSpPr/>
          <p:nvPr/>
        </p:nvSpPr>
        <p:spPr>
          <a:xfrm>
            <a:off x="533400" y="1905000"/>
            <a:ext cx="228600" cy="247814"/>
          </a:xfrm>
          <a:prstGeom prst="rect">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1588" algn="ctr">
              <a:spcAft>
                <a:spcPts val="400"/>
              </a:spcAft>
            </a:pPr>
            <a:endParaRPr lang="en-US" sz="1000" dirty="0">
              <a:solidFill>
                <a:schemeClr val="bg1"/>
              </a:solidFill>
            </a:endParaRPr>
          </a:p>
        </p:txBody>
      </p:sp>
      <p:sp>
        <p:nvSpPr>
          <p:cNvPr id="27" name="Rectangle 26">
            <a:extLst>
              <a:ext uri="{FF2B5EF4-FFF2-40B4-BE49-F238E27FC236}">
                <a16:creationId xmlns:a16="http://schemas.microsoft.com/office/drawing/2014/main" id="{CA07B3CC-0915-4817-AEB1-9BF61160B494}"/>
              </a:ext>
            </a:extLst>
          </p:cNvPr>
          <p:cNvSpPr/>
          <p:nvPr/>
        </p:nvSpPr>
        <p:spPr>
          <a:xfrm>
            <a:off x="0" y="-1"/>
            <a:ext cx="10058400" cy="184665"/>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1588" algn="ctr">
              <a:spcAft>
                <a:spcPts val="400"/>
              </a:spcAft>
            </a:pPr>
            <a:r>
              <a:rPr lang="en-US" sz="1000" b="1" dirty="0">
                <a:solidFill>
                  <a:srgbClr val="221E1D"/>
                </a:solidFill>
              </a:rPr>
              <a:t>Ready for Review</a:t>
            </a:r>
          </a:p>
        </p:txBody>
      </p:sp>
    </p:spTree>
    <p:extLst>
      <p:ext uri="{BB962C8B-B14F-4D97-AF65-F5344CB8AC3E}">
        <p14:creationId xmlns:p14="http://schemas.microsoft.com/office/powerpoint/2010/main" val="39273710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245566" y="5202466"/>
            <a:ext cx="9588534" cy="2569934"/>
          </a:xfrm>
          <a:prstGeom prst="rect">
            <a:avLst/>
          </a:prstGeom>
          <a:noFill/>
        </p:spPr>
        <p:txBody>
          <a:bodyPr wrap="square" rtlCol="0">
            <a:spAutoFit/>
          </a:bodyPr>
          <a:lstStyle/>
          <a:p>
            <a:pPr marL="188595" indent="-188595" algn="just">
              <a:buFont typeface="Wingdings" panose="05000000000000000000" pitchFamily="2" charset="2"/>
              <a:buChar char="§"/>
            </a:pPr>
            <a:r>
              <a:rPr lang="en-US" sz="1100" b="1" kern="800" dirty="0">
                <a:solidFill>
                  <a:srgbClr val="5E8AB4"/>
                </a:solidFill>
                <a:latin typeface="+mj-lt"/>
                <a:cs typeface="Arial" charset="0"/>
              </a:rPr>
              <a:t>SG&amp;A Margin:</a:t>
            </a:r>
            <a:r>
              <a:rPr lang="en-US" sz="1100" kern="800" dirty="0">
                <a:solidFill>
                  <a:srgbClr val="5E8AB4"/>
                </a:solidFill>
                <a:latin typeface="+mj-lt"/>
                <a:cs typeface="Arial" charset="0"/>
              </a:rPr>
              <a:t> Low profits can indicate issues, such as a poor product, high expenses or management deficiencies. To improve their profits, ABC needs to explore the opportunities to reduce their SG&amp;A expenses. Optimizing SG&amp;A spend can enable ABC to liberate capital for more strategic leverage within operations or drive savings to the bottom line. </a:t>
            </a:r>
          </a:p>
          <a:p>
            <a:pPr marL="188595" indent="-188595" algn="just">
              <a:buFont typeface="Wingdings" panose="05000000000000000000" pitchFamily="2" charset="2"/>
              <a:buChar char="§"/>
            </a:pPr>
            <a:endParaRPr lang="en-US" sz="1100" b="1" kern="800" dirty="0">
              <a:solidFill>
                <a:srgbClr val="5E8AB4"/>
              </a:solidFill>
              <a:latin typeface="+mj-lt"/>
              <a:cs typeface="Arial" charset="0"/>
            </a:endParaRPr>
          </a:p>
          <a:p>
            <a:pPr marL="188595" indent="-188595" algn="just">
              <a:buFont typeface="Wingdings" panose="05000000000000000000" pitchFamily="2" charset="2"/>
              <a:buChar char="§"/>
            </a:pPr>
            <a:r>
              <a:rPr lang="en-US" sz="1100" b="1" kern="800" dirty="0">
                <a:solidFill>
                  <a:srgbClr val="5E8AB4"/>
                </a:solidFill>
                <a:latin typeface="+mj-lt"/>
                <a:cs typeface="Arial" charset="0"/>
              </a:rPr>
              <a:t>Return on Assets: </a:t>
            </a:r>
            <a:r>
              <a:rPr lang="en-US" sz="1100" kern="800" dirty="0">
                <a:solidFill>
                  <a:srgbClr val="5E8AB4"/>
                </a:solidFill>
                <a:latin typeface="+mj-lt"/>
                <a:cs typeface="Arial" charset="0"/>
              </a:rPr>
              <a:t>can vary substantially across different industries. This is the reason why it is recommended to compare it against company's previous values or the return of a similar company. The only common rule is that the higher return on assets is, the better, because the company is earning more money on its assets. ABC’s low return on assets compared with the industry average indicates inefficient use of company's assets.</a:t>
            </a:r>
          </a:p>
          <a:p>
            <a:pPr marL="188595" indent="-188595" algn="just">
              <a:buFont typeface="Wingdings" panose="05000000000000000000" pitchFamily="2" charset="2"/>
              <a:buChar char="§"/>
            </a:pPr>
            <a:endParaRPr lang="en-US" sz="1100" b="1" kern="800" dirty="0">
              <a:solidFill>
                <a:srgbClr val="5E8AB4"/>
              </a:solidFill>
              <a:latin typeface="+mj-lt"/>
              <a:cs typeface="Arial" charset="0"/>
            </a:endParaRPr>
          </a:p>
          <a:p>
            <a:pPr marL="188595" indent="-188595" algn="just">
              <a:buFont typeface="Wingdings" panose="05000000000000000000" pitchFamily="2" charset="2"/>
              <a:buChar char="§"/>
            </a:pPr>
            <a:r>
              <a:rPr lang="en-US" sz="1100" b="1" kern="800" dirty="0">
                <a:solidFill>
                  <a:srgbClr val="5E8AB4"/>
                </a:solidFill>
                <a:latin typeface="+mj-lt"/>
                <a:cs typeface="Arial" charset="0"/>
              </a:rPr>
              <a:t>Cash Flow to CAPEX: </a:t>
            </a:r>
            <a:r>
              <a:rPr lang="en-US" sz="1100" kern="800" dirty="0">
                <a:solidFill>
                  <a:srgbClr val="5E8AB4"/>
                </a:solidFill>
                <a:latin typeface="+mj-lt"/>
                <a:cs typeface="Arial" charset="0"/>
              </a:rPr>
              <a:t>As the CF to CAPEX ratio increases, it is usually a positive sign. If a company has the financial ability to invest in itself through capital expenditures (CAPEX), then it is thought that the company will grow. ABC’s negative CF to CAPEX suggests that they are unable to invest. </a:t>
            </a:r>
          </a:p>
          <a:p>
            <a:pPr marL="188595" indent="-188595" algn="just">
              <a:buFont typeface="Wingdings" panose="05000000000000000000" pitchFamily="2" charset="2"/>
              <a:buChar char="§"/>
            </a:pPr>
            <a:endParaRPr lang="en-US" sz="1000" b="1" dirty="0">
              <a:solidFill>
                <a:srgbClr val="002060"/>
              </a:solidFill>
            </a:endParaRPr>
          </a:p>
          <a:p>
            <a:pPr marL="188595" indent="-188595" algn="just">
              <a:buFont typeface="Wingdings" panose="05000000000000000000" pitchFamily="2" charset="2"/>
              <a:buChar char="§"/>
            </a:pPr>
            <a:endParaRPr lang="en-US" sz="1000" b="1" dirty="0">
              <a:solidFill>
                <a:srgbClr val="002060"/>
              </a:solidFill>
            </a:endParaRPr>
          </a:p>
          <a:p>
            <a:pPr marL="188595" indent="-188595" algn="just">
              <a:buFont typeface="Wingdings" panose="05000000000000000000" pitchFamily="2" charset="2"/>
              <a:buChar char="§"/>
            </a:pPr>
            <a:endParaRPr lang="en-US" sz="1000" b="1" dirty="0">
              <a:solidFill>
                <a:srgbClr val="002060"/>
              </a:solidFill>
            </a:endParaRPr>
          </a:p>
          <a:p>
            <a:pPr marL="188595" indent="-188595" algn="just">
              <a:buFont typeface="Wingdings" panose="05000000000000000000" pitchFamily="2" charset="2"/>
              <a:buChar char="§"/>
            </a:pPr>
            <a:endParaRPr lang="en-US" sz="1000" dirty="0">
              <a:solidFill>
                <a:srgbClr val="FF0000"/>
              </a:solidFill>
            </a:endParaRPr>
          </a:p>
        </p:txBody>
      </p:sp>
      <p:graphicFrame>
        <p:nvGraphicFramePr>
          <p:cNvPr id="5" name="Object 4" hidden="1"/>
          <p:cNvGraphicFramePr>
            <a:graphicFrameLocks noChangeAspect="1"/>
          </p:cNvGraphicFramePr>
          <p:nvPr>
            <p:custDataLst>
              <p:tags r:id="rId2"/>
            </p:custDataLst>
          </p:nvPr>
        </p:nvGraphicFramePr>
        <p:xfrm>
          <a:off x="1747" y="116047"/>
          <a:ext cx="1746" cy="1746"/>
        </p:xfrm>
        <a:graphic>
          <a:graphicData uri="http://schemas.openxmlformats.org/presentationml/2006/ole">
            <mc:AlternateContent xmlns:mc="http://schemas.openxmlformats.org/markup-compatibility/2006">
              <mc:Choice xmlns:v="urn:schemas-microsoft-com:vml" Requires="v">
                <p:oleObj spid="_x0000_s9258" name="think-cell Slide" r:id="rId4" imgW="270" imgH="270" progId="TCLayout.ActiveDocument.1">
                  <p:embed/>
                </p:oleObj>
              </mc:Choice>
              <mc:Fallback>
                <p:oleObj name="think-cell Slide" r:id="rId4" imgW="270" imgH="270" progId="TCLayout.ActiveDocument.1">
                  <p:embed/>
                  <p:pic>
                    <p:nvPicPr>
                      <p:cNvPr id="5" name="Object 4" hidden="1"/>
                      <p:cNvPicPr/>
                      <p:nvPr/>
                    </p:nvPicPr>
                    <p:blipFill>
                      <a:blip r:embed="rId5"/>
                      <a:stretch>
                        <a:fillRect/>
                      </a:stretch>
                    </p:blipFill>
                    <p:spPr>
                      <a:xfrm>
                        <a:off x="1747" y="116047"/>
                        <a:ext cx="1746" cy="1746"/>
                      </a:xfrm>
                      <a:prstGeom prst="rect">
                        <a:avLst/>
                      </a:prstGeom>
                    </p:spPr>
                  </p:pic>
                </p:oleObj>
              </mc:Fallback>
            </mc:AlternateContent>
          </a:graphicData>
        </a:graphic>
      </p:graphicFrame>
      <p:sp>
        <p:nvSpPr>
          <p:cNvPr id="3" name="Slide Number Placeholder 2"/>
          <p:cNvSpPr>
            <a:spLocks noGrp="1"/>
          </p:cNvSpPr>
          <p:nvPr>
            <p:ph type="sldNum" sz="quarter" idx="12"/>
          </p:nvPr>
        </p:nvSpPr>
        <p:spPr/>
        <p:txBody>
          <a:bodyPr/>
          <a:lstStyle/>
          <a:p>
            <a:pPr>
              <a:defRPr/>
            </a:pPr>
            <a:r>
              <a:rPr lang="en-US" dirty="0"/>
              <a:t> </a:t>
            </a:r>
          </a:p>
        </p:txBody>
      </p:sp>
      <p:sp>
        <p:nvSpPr>
          <p:cNvPr id="2" name="Roadmap"/>
          <p:cNvSpPr txBox="1">
            <a:spLocks/>
          </p:cNvSpPr>
          <p:nvPr/>
        </p:nvSpPr>
        <p:spPr>
          <a:xfrm>
            <a:off x="384048" y="580150"/>
            <a:ext cx="10058400" cy="422593"/>
          </a:xfrm>
          <a:prstGeom prst="rect">
            <a:avLst/>
          </a:prstGeom>
          <a:noFill/>
        </p:spPr>
        <p:txBody>
          <a:bodyPr vert="horz" wrap="square" lIns="100584" tIns="50292" rIns="100584" bIns="50292" rtlCol="0" anchor="ctr">
            <a:noAutofit/>
          </a:bodyPr>
          <a:lstStyle/>
          <a:p>
            <a:pPr hangingPunct="0"/>
            <a:r>
              <a:rPr lang="en-US" sz="2800" dirty="0">
                <a:solidFill>
                  <a:schemeClr val="accent3"/>
                </a:solidFill>
                <a:latin typeface="+mj-lt"/>
                <a:cs typeface="Arial" panose="020B0604020202020204" pitchFamily="34" charset="0"/>
              </a:rPr>
              <a:t>Profitability Driver: ABC</a:t>
            </a:r>
          </a:p>
        </p:txBody>
      </p:sp>
      <p:sp>
        <p:nvSpPr>
          <p:cNvPr id="4" name="Slide Title"/>
          <p:cNvSpPr txBox="1">
            <a:spLocks/>
          </p:cNvSpPr>
          <p:nvPr/>
        </p:nvSpPr>
        <p:spPr>
          <a:xfrm>
            <a:off x="384048" y="1216152"/>
            <a:ext cx="9565958" cy="591353"/>
          </a:xfrm>
          <a:prstGeom prst="rect">
            <a:avLst/>
          </a:prstGeom>
          <a:noFill/>
        </p:spPr>
        <p:txBody>
          <a:bodyPr vert="horz" wrap="square" lIns="100584" tIns="50292" rIns="100584" bIns="50292" rtlCol="0" anchor="t">
            <a:noAutofit/>
          </a:bodyPr>
          <a:lstStyle/>
          <a:p>
            <a:pPr algn="just" hangingPunct="0"/>
            <a:r>
              <a:rPr lang="en-US" sz="1200" kern="800" dirty="0">
                <a:solidFill>
                  <a:srgbClr val="5E8AB4"/>
                </a:solidFill>
                <a:latin typeface="+mj-lt"/>
                <a:cs typeface="Arial" charset="0"/>
              </a:rPr>
              <a:t>Is the ability of a business to earn a profit. A profit is what is left of the revenue a business generates after it pays all expenses directly related to the generation of the revenue. The profitability driver comprises of all financial metrics that are used to assess a business's ability to generate earnings as compared to its expenses and other relevant costs incurred during a specific period of time.
</a:t>
            </a:r>
          </a:p>
        </p:txBody>
      </p:sp>
      <p:grpSp>
        <p:nvGrpSpPr>
          <p:cNvPr id="27" name="Group 26"/>
          <p:cNvGrpSpPr/>
          <p:nvPr/>
        </p:nvGrpSpPr>
        <p:grpSpPr>
          <a:xfrm>
            <a:off x="2161674" y="4289748"/>
            <a:ext cx="5858249" cy="397032"/>
            <a:chOff x="498392" y="659153"/>
            <a:chExt cx="5325681" cy="360938"/>
          </a:xfrm>
        </p:grpSpPr>
        <p:sp>
          <p:nvSpPr>
            <p:cNvPr id="28" name="Oval 27"/>
            <p:cNvSpPr/>
            <p:nvPr/>
          </p:nvSpPr>
          <p:spPr bwMode="auto">
            <a:xfrm>
              <a:off x="3114900" y="759316"/>
              <a:ext cx="138984" cy="137160"/>
            </a:xfrm>
            <a:prstGeom prst="ellipse">
              <a:avLst/>
            </a:prstGeom>
            <a:solidFill>
              <a:srgbClr val="FFC000"/>
            </a:solidFill>
            <a:ln w="6350" cap="flat" cmpd="sng" algn="ctr">
              <a:solidFill>
                <a:srgbClr val="FFC000"/>
              </a:solidFill>
              <a:prstDash val="solid"/>
              <a:round/>
              <a:headEnd type="none" w="med" len="med"/>
              <a:tailEnd type="none" w="med" len="med"/>
            </a:ln>
            <a:effectLst/>
          </p:spPr>
          <p:txBody>
            <a:bodyPr vert="horz" wrap="square" lIns="79200" tIns="79200" rIns="79200" bIns="79200" numCol="1" rtlCol="0" anchor="ctr" anchorCtr="0" compatLnSpc="1">
              <a:prstTxWarp prst="textNoShape">
                <a:avLst/>
              </a:prstTxWarp>
            </a:bodyPr>
            <a:lstStyle/>
            <a:p>
              <a:pPr algn="ctr" defTabSz="1005840" fontAlgn="base">
                <a:spcBef>
                  <a:spcPct val="0"/>
                </a:spcBef>
                <a:spcAft>
                  <a:spcPct val="0"/>
                </a:spcAft>
              </a:pPr>
              <a:endParaRPr lang="en-US" sz="1320" b="1" dirty="0">
                <a:solidFill>
                  <a:srgbClr val="002B49"/>
                </a:solidFill>
                <a:latin typeface="Arial" charset="0"/>
              </a:endParaRPr>
            </a:p>
          </p:txBody>
        </p:sp>
        <p:sp>
          <p:nvSpPr>
            <p:cNvPr id="29" name="Oval 28"/>
            <p:cNvSpPr/>
            <p:nvPr/>
          </p:nvSpPr>
          <p:spPr bwMode="auto">
            <a:xfrm>
              <a:off x="1546936" y="759316"/>
              <a:ext cx="138984" cy="137160"/>
            </a:xfrm>
            <a:prstGeom prst="ellipse">
              <a:avLst/>
            </a:prstGeom>
            <a:solidFill>
              <a:srgbClr val="FFFF00"/>
            </a:solidFill>
            <a:ln w="6350" cap="flat" cmpd="sng" algn="ctr">
              <a:solidFill>
                <a:srgbClr val="FFFF00"/>
              </a:solidFill>
              <a:prstDash val="solid"/>
              <a:round/>
              <a:headEnd type="none" w="med" len="med"/>
              <a:tailEnd type="none" w="med" len="med"/>
            </a:ln>
            <a:effectLst/>
          </p:spPr>
          <p:txBody>
            <a:bodyPr vert="horz" wrap="square" lIns="79200" tIns="79200" rIns="79200" bIns="79200" numCol="1" rtlCol="0" anchor="ctr" anchorCtr="0" compatLnSpc="1">
              <a:prstTxWarp prst="textNoShape">
                <a:avLst/>
              </a:prstTxWarp>
            </a:bodyPr>
            <a:lstStyle/>
            <a:p>
              <a:pPr algn="ctr" defTabSz="1005840" fontAlgn="base">
                <a:spcBef>
                  <a:spcPct val="0"/>
                </a:spcBef>
                <a:spcAft>
                  <a:spcPct val="0"/>
                </a:spcAft>
              </a:pPr>
              <a:endParaRPr lang="en-US" sz="1320" b="1" dirty="0">
                <a:solidFill>
                  <a:srgbClr val="002B49"/>
                </a:solidFill>
                <a:latin typeface="Arial" charset="0"/>
              </a:endParaRPr>
            </a:p>
          </p:txBody>
        </p:sp>
        <p:sp>
          <p:nvSpPr>
            <p:cNvPr id="30" name="Oval 29"/>
            <p:cNvSpPr/>
            <p:nvPr/>
          </p:nvSpPr>
          <p:spPr bwMode="auto">
            <a:xfrm>
              <a:off x="4650000" y="759316"/>
              <a:ext cx="138984" cy="137160"/>
            </a:xfrm>
            <a:prstGeom prst="ellipse">
              <a:avLst/>
            </a:prstGeom>
            <a:solidFill>
              <a:srgbClr val="FF0000"/>
            </a:solidFill>
            <a:ln w="6350" cap="flat" cmpd="sng" algn="ctr">
              <a:solidFill>
                <a:srgbClr val="C00000"/>
              </a:solidFill>
              <a:prstDash val="solid"/>
              <a:round/>
              <a:headEnd type="none" w="med" len="med"/>
              <a:tailEnd type="none" w="med" len="med"/>
            </a:ln>
            <a:effectLst/>
          </p:spPr>
          <p:txBody>
            <a:bodyPr vert="horz" wrap="square" lIns="79200" tIns="79200" rIns="79200" bIns="79200" numCol="1" rtlCol="0" anchor="ctr" anchorCtr="0" compatLnSpc="1">
              <a:prstTxWarp prst="textNoShape">
                <a:avLst/>
              </a:prstTxWarp>
            </a:bodyPr>
            <a:lstStyle/>
            <a:p>
              <a:pPr algn="ctr" defTabSz="1005840" fontAlgn="base">
                <a:spcBef>
                  <a:spcPct val="0"/>
                </a:spcBef>
                <a:spcAft>
                  <a:spcPct val="0"/>
                </a:spcAft>
              </a:pPr>
              <a:endParaRPr lang="en-US" sz="1320" b="1" dirty="0">
                <a:solidFill>
                  <a:srgbClr val="002B49"/>
                </a:solidFill>
                <a:latin typeface="Arial" charset="0"/>
              </a:endParaRPr>
            </a:p>
          </p:txBody>
        </p:sp>
        <p:sp>
          <p:nvSpPr>
            <p:cNvPr id="31" name="Oval 30"/>
            <p:cNvSpPr/>
            <p:nvPr/>
          </p:nvSpPr>
          <p:spPr bwMode="auto">
            <a:xfrm>
              <a:off x="498392" y="759316"/>
              <a:ext cx="138984" cy="137160"/>
            </a:xfrm>
            <a:prstGeom prst="ellipse">
              <a:avLst/>
            </a:prstGeom>
            <a:solidFill>
              <a:srgbClr val="00B050"/>
            </a:solidFill>
            <a:ln w="6350" cap="flat" cmpd="sng" algn="ctr">
              <a:noFill/>
              <a:prstDash val="solid"/>
              <a:round/>
              <a:headEnd type="none" w="med" len="med"/>
              <a:tailEnd type="none" w="med" len="med"/>
            </a:ln>
            <a:effectLst/>
          </p:spPr>
          <p:txBody>
            <a:bodyPr vert="horz" wrap="square" lIns="79200" tIns="79200" rIns="79200" bIns="79200" numCol="1" rtlCol="0" anchor="ctr" anchorCtr="0" compatLnSpc="1">
              <a:prstTxWarp prst="textNoShape">
                <a:avLst/>
              </a:prstTxWarp>
            </a:bodyPr>
            <a:lstStyle/>
            <a:p>
              <a:pPr algn="ctr" defTabSz="1005840" fontAlgn="base">
                <a:spcBef>
                  <a:spcPct val="0"/>
                </a:spcBef>
                <a:spcAft>
                  <a:spcPct val="0"/>
                </a:spcAft>
              </a:pPr>
              <a:endParaRPr lang="en-US" sz="1320" b="1" dirty="0">
                <a:solidFill>
                  <a:srgbClr val="002B49"/>
                </a:solidFill>
                <a:latin typeface="Arial" charset="0"/>
              </a:endParaRPr>
            </a:p>
          </p:txBody>
        </p:sp>
        <p:sp>
          <p:nvSpPr>
            <p:cNvPr id="32" name="TextBox 31"/>
            <p:cNvSpPr txBox="1"/>
            <p:nvPr/>
          </p:nvSpPr>
          <p:spPr>
            <a:xfrm>
              <a:off x="643419" y="659153"/>
              <a:ext cx="805543" cy="360938"/>
            </a:xfrm>
            <a:prstGeom prst="rect">
              <a:avLst/>
            </a:prstGeom>
            <a:noFill/>
          </p:spPr>
          <p:txBody>
            <a:bodyPr wrap="square" rtlCol="0">
              <a:spAutoFit/>
            </a:bodyPr>
            <a:lstStyle/>
            <a:p>
              <a:pPr algn="ctr"/>
              <a:r>
                <a:rPr lang="en-US" sz="990" b="1" dirty="0">
                  <a:solidFill>
                    <a:srgbClr val="646464"/>
                  </a:solidFill>
                </a:rPr>
                <a:t>Above top quartile</a:t>
              </a:r>
            </a:p>
          </p:txBody>
        </p:sp>
        <p:sp>
          <p:nvSpPr>
            <p:cNvPr id="33" name="TextBox 32"/>
            <p:cNvSpPr txBox="1"/>
            <p:nvPr/>
          </p:nvSpPr>
          <p:spPr>
            <a:xfrm>
              <a:off x="1708634" y="659153"/>
              <a:ext cx="1304358" cy="360938"/>
            </a:xfrm>
            <a:prstGeom prst="rect">
              <a:avLst/>
            </a:prstGeom>
            <a:noFill/>
          </p:spPr>
          <p:txBody>
            <a:bodyPr wrap="square" rtlCol="0">
              <a:spAutoFit/>
            </a:bodyPr>
            <a:lstStyle/>
            <a:p>
              <a:pPr algn="ctr"/>
              <a:r>
                <a:rPr lang="en-US" sz="990" b="1" dirty="0">
                  <a:solidFill>
                    <a:srgbClr val="646464"/>
                  </a:solidFill>
                </a:rPr>
                <a:t>Between top quartile and median</a:t>
              </a:r>
            </a:p>
          </p:txBody>
        </p:sp>
        <p:sp>
          <p:nvSpPr>
            <p:cNvPr id="34" name="TextBox 33"/>
            <p:cNvSpPr txBox="1"/>
            <p:nvPr/>
          </p:nvSpPr>
          <p:spPr>
            <a:xfrm>
              <a:off x="3254800" y="659153"/>
              <a:ext cx="1395199" cy="360938"/>
            </a:xfrm>
            <a:prstGeom prst="rect">
              <a:avLst/>
            </a:prstGeom>
            <a:noFill/>
          </p:spPr>
          <p:txBody>
            <a:bodyPr wrap="square" rtlCol="0">
              <a:spAutoFit/>
            </a:bodyPr>
            <a:lstStyle/>
            <a:p>
              <a:pPr algn="ctr"/>
              <a:r>
                <a:rPr lang="en-US" sz="990" b="1" dirty="0">
                  <a:solidFill>
                    <a:srgbClr val="646464"/>
                  </a:solidFill>
                </a:rPr>
                <a:t>Between median and bottom quartile</a:t>
              </a:r>
            </a:p>
          </p:txBody>
        </p:sp>
        <p:sp>
          <p:nvSpPr>
            <p:cNvPr id="35" name="TextBox 34"/>
            <p:cNvSpPr txBox="1"/>
            <p:nvPr/>
          </p:nvSpPr>
          <p:spPr>
            <a:xfrm>
              <a:off x="4811640" y="659153"/>
              <a:ext cx="1012433" cy="360938"/>
            </a:xfrm>
            <a:prstGeom prst="rect">
              <a:avLst/>
            </a:prstGeom>
            <a:noFill/>
          </p:spPr>
          <p:txBody>
            <a:bodyPr wrap="square" rtlCol="0">
              <a:spAutoFit/>
            </a:bodyPr>
            <a:lstStyle/>
            <a:p>
              <a:pPr algn="ctr"/>
              <a:r>
                <a:rPr lang="en-US" sz="990" b="1" dirty="0">
                  <a:solidFill>
                    <a:srgbClr val="646464"/>
                  </a:solidFill>
                </a:rPr>
                <a:t>Below bottom quartile</a:t>
              </a:r>
            </a:p>
          </p:txBody>
        </p:sp>
      </p:grpSp>
      <p:pic>
        <p:nvPicPr>
          <p:cNvPr id="7" name="Picture 6">
            <a:extLst>
              <a:ext uri="{FF2B5EF4-FFF2-40B4-BE49-F238E27FC236}">
                <a16:creationId xmlns:a16="http://schemas.microsoft.com/office/drawing/2014/main" id="{968528D9-E436-4153-81A4-C81E33CB235E}"/>
              </a:ext>
            </a:extLst>
          </p:cNvPr>
          <p:cNvPicPr>
            <a:picLocks noChangeAspect="1"/>
          </p:cNvPicPr>
          <p:nvPr/>
        </p:nvPicPr>
        <p:blipFill>
          <a:blip r:embed="rId6"/>
          <a:stretch>
            <a:fillRect/>
          </a:stretch>
        </p:blipFill>
        <p:spPr>
          <a:xfrm>
            <a:off x="1286437" y="2127250"/>
            <a:ext cx="7485526" cy="2035800"/>
          </a:xfrm>
          <a:prstGeom prst="rect">
            <a:avLst/>
          </a:prstGeom>
        </p:spPr>
      </p:pic>
      <p:pic>
        <p:nvPicPr>
          <p:cNvPr id="13334" name="Oval 25">
            <a:extLst>
              <a:ext uri="{FF2B5EF4-FFF2-40B4-BE49-F238E27FC236}">
                <a16:creationId xmlns:a16="http://schemas.microsoft.com/office/drawing/2014/main" id="{C598F028-7113-43BF-A066-C6CABA309D8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1650" y="527050"/>
            <a:ext cx="146050"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8">
            <a:extLst>
              <a:ext uri="{FF2B5EF4-FFF2-40B4-BE49-F238E27FC236}">
                <a16:creationId xmlns:a16="http://schemas.microsoft.com/office/drawing/2014/main" id="{E91BA8CD-BE40-46AD-A2C8-D04E16D19A24}"/>
              </a:ext>
            </a:extLst>
          </p:cNvPr>
          <p:cNvSpPr/>
          <p:nvPr/>
        </p:nvSpPr>
        <p:spPr>
          <a:xfrm>
            <a:off x="0" y="-1"/>
            <a:ext cx="10058400" cy="18466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1588" algn="ctr">
              <a:spcAft>
                <a:spcPts val="400"/>
              </a:spcAft>
            </a:pPr>
            <a:r>
              <a:rPr lang="en-US" sz="1000" b="1" dirty="0">
                <a:solidFill>
                  <a:schemeClr val="bg1"/>
                </a:solidFill>
              </a:rPr>
              <a:t>Under development</a:t>
            </a:r>
          </a:p>
        </p:txBody>
      </p:sp>
    </p:spTree>
    <p:extLst>
      <p:ext uri="{BB962C8B-B14F-4D97-AF65-F5344CB8AC3E}">
        <p14:creationId xmlns:p14="http://schemas.microsoft.com/office/powerpoint/2010/main" val="41095766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266194" y="5278690"/>
            <a:ext cx="9588534" cy="1785104"/>
          </a:xfrm>
          <a:prstGeom prst="rect">
            <a:avLst/>
          </a:prstGeom>
          <a:noFill/>
        </p:spPr>
        <p:txBody>
          <a:bodyPr wrap="square" rtlCol="0">
            <a:spAutoFit/>
          </a:bodyPr>
          <a:lstStyle/>
          <a:p>
            <a:pPr marL="188595" indent="-188595" algn="just">
              <a:buFont typeface="Wingdings" panose="05000000000000000000" pitchFamily="2" charset="2"/>
              <a:buChar char="§"/>
            </a:pPr>
            <a:r>
              <a:rPr lang="en-US" sz="1100" b="1" kern="800" dirty="0">
                <a:solidFill>
                  <a:srgbClr val="5E8AB4"/>
                </a:solidFill>
                <a:latin typeface="+mj-lt"/>
                <a:cs typeface="Arial" charset="0"/>
              </a:rPr>
              <a:t>Debt to Equity Ratio:</a:t>
            </a:r>
            <a:r>
              <a:rPr lang="en-US" sz="1100" kern="800" dirty="0">
                <a:solidFill>
                  <a:srgbClr val="5E8AB4"/>
                </a:solidFill>
                <a:latin typeface="+mj-lt"/>
                <a:cs typeface="Arial" charset="0"/>
              </a:rPr>
              <a:t> A high debt/equity ratio generally means that a company has been aggressive in financing its growth with debt. ABC’s high Debt to Equity Ratio indicates that they are associated with high levels of risks, associated with aggressive leveraging practices.</a:t>
            </a:r>
          </a:p>
          <a:p>
            <a:pPr marL="188595" indent="-188595" algn="just">
              <a:buFont typeface="Wingdings" panose="05000000000000000000" pitchFamily="2" charset="2"/>
              <a:buChar char="§"/>
            </a:pPr>
            <a:endParaRPr lang="en-US" sz="1100" kern="800" dirty="0">
              <a:solidFill>
                <a:srgbClr val="5E8AB4"/>
              </a:solidFill>
              <a:latin typeface="+mj-lt"/>
              <a:cs typeface="Arial" charset="0"/>
            </a:endParaRPr>
          </a:p>
          <a:p>
            <a:pPr marL="188595" indent="-188595" algn="just">
              <a:buFont typeface="Wingdings" panose="05000000000000000000" pitchFamily="2" charset="2"/>
              <a:buChar char="§"/>
            </a:pPr>
            <a:r>
              <a:rPr lang="en-US" sz="1100" b="1" kern="800" dirty="0">
                <a:solidFill>
                  <a:srgbClr val="5E8AB4"/>
                </a:solidFill>
                <a:latin typeface="+mj-lt"/>
                <a:cs typeface="Arial" charset="0"/>
              </a:rPr>
              <a:t>Retained earnings to Total Assets</a:t>
            </a:r>
            <a:r>
              <a:rPr lang="en-US" sz="1100" kern="800" dirty="0">
                <a:solidFill>
                  <a:srgbClr val="5E8AB4"/>
                </a:solidFill>
                <a:latin typeface="+mj-lt"/>
                <a:cs typeface="Arial" charset="0"/>
              </a:rPr>
              <a:t>: The ratio of retained earnings to total assets helps measure the extent to which a company relies on debt, or leverage. ABC’s lower ratio indicates that, the company is funding assets by borrowing instead of through retained earnings which, again, increases the risk of bankruptcy if the firm cannot meet its debt obligations.</a:t>
            </a:r>
          </a:p>
          <a:p>
            <a:pPr marL="188595" indent="-188595" algn="just">
              <a:buFont typeface="Wingdings" panose="05000000000000000000" pitchFamily="2" charset="2"/>
              <a:buChar char="§"/>
            </a:pPr>
            <a:endParaRPr lang="en-US" sz="1100" kern="800" dirty="0">
              <a:solidFill>
                <a:srgbClr val="5E8AB4"/>
              </a:solidFill>
              <a:latin typeface="+mj-lt"/>
              <a:cs typeface="Arial" charset="0"/>
            </a:endParaRPr>
          </a:p>
          <a:p>
            <a:pPr marL="188595" indent="-188595" algn="just">
              <a:buFont typeface="Wingdings" panose="05000000000000000000" pitchFamily="2" charset="2"/>
              <a:buChar char="§"/>
            </a:pPr>
            <a:r>
              <a:rPr lang="en-US" sz="1100" b="1" kern="800" dirty="0">
                <a:solidFill>
                  <a:srgbClr val="5E8AB4"/>
                </a:solidFill>
                <a:latin typeface="+mj-lt"/>
                <a:cs typeface="Arial" charset="0"/>
              </a:rPr>
              <a:t>Financial leverage multiplier: </a:t>
            </a:r>
            <a:r>
              <a:rPr lang="en-US" sz="1100" kern="800" dirty="0">
                <a:solidFill>
                  <a:srgbClr val="5E8AB4"/>
                </a:solidFill>
                <a:latin typeface="+mj-lt"/>
                <a:cs typeface="Arial" charset="0"/>
              </a:rPr>
              <a:t>The ratio of a company’s total assets to its stockholder’s equity. The equity multiplier is a measurement of a company’s financial leverage. Companies finance the purchase of assets either through equity or debt, so ABC’s high equity multiplier indicates that a larger portion of their assets are being financed through debt. </a:t>
            </a:r>
          </a:p>
        </p:txBody>
      </p:sp>
      <p:graphicFrame>
        <p:nvGraphicFramePr>
          <p:cNvPr id="5" name="Object 4" hidden="1"/>
          <p:cNvGraphicFramePr>
            <a:graphicFrameLocks noChangeAspect="1"/>
          </p:cNvGraphicFramePr>
          <p:nvPr>
            <p:custDataLst>
              <p:tags r:id="rId2"/>
            </p:custDataLst>
          </p:nvPr>
        </p:nvGraphicFramePr>
        <p:xfrm>
          <a:off x="1747" y="116047"/>
          <a:ext cx="1746" cy="1746"/>
        </p:xfrm>
        <a:graphic>
          <a:graphicData uri="http://schemas.openxmlformats.org/presentationml/2006/ole">
            <mc:AlternateContent xmlns:mc="http://schemas.openxmlformats.org/markup-compatibility/2006">
              <mc:Choice xmlns:v="urn:schemas-microsoft-com:vml" Requires="v">
                <p:oleObj spid="_x0000_s10282" name="think-cell Slide" r:id="rId4" imgW="270" imgH="270" progId="TCLayout.ActiveDocument.1">
                  <p:embed/>
                </p:oleObj>
              </mc:Choice>
              <mc:Fallback>
                <p:oleObj name="think-cell Slide" r:id="rId4" imgW="270" imgH="270" progId="TCLayout.ActiveDocument.1">
                  <p:embed/>
                  <p:pic>
                    <p:nvPicPr>
                      <p:cNvPr id="5" name="Object 4" hidden="1"/>
                      <p:cNvPicPr/>
                      <p:nvPr/>
                    </p:nvPicPr>
                    <p:blipFill>
                      <a:blip r:embed="rId5"/>
                      <a:stretch>
                        <a:fillRect/>
                      </a:stretch>
                    </p:blipFill>
                    <p:spPr>
                      <a:xfrm>
                        <a:off x="1747" y="116047"/>
                        <a:ext cx="1746" cy="1746"/>
                      </a:xfrm>
                      <a:prstGeom prst="rect">
                        <a:avLst/>
                      </a:prstGeom>
                    </p:spPr>
                  </p:pic>
                </p:oleObj>
              </mc:Fallback>
            </mc:AlternateContent>
          </a:graphicData>
        </a:graphic>
      </p:graphicFrame>
      <p:sp>
        <p:nvSpPr>
          <p:cNvPr id="3" name="Slide Number Placeholder 2"/>
          <p:cNvSpPr>
            <a:spLocks noGrp="1"/>
          </p:cNvSpPr>
          <p:nvPr>
            <p:ph type="sldNum" sz="quarter" idx="12"/>
          </p:nvPr>
        </p:nvSpPr>
        <p:spPr/>
        <p:txBody>
          <a:bodyPr/>
          <a:lstStyle/>
          <a:p>
            <a:pPr>
              <a:defRPr/>
            </a:pPr>
            <a:r>
              <a:rPr lang="en-US" dirty="0"/>
              <a:t> </a:t>
            </a:r>
          </a:p>
        </p:txBody>
      </p:sp>
      <p:sp>
        <p:nvSpPr>
          <p:cNvPr id="2" name="Roadmap"/>
          <p:cNvSpPr txBox="1">
            <a:spLocks/>
          </p:cNvSpPr>
          <p:nvPr/>
        </p:nvSpPr>
        <p:spPr>
          <a:xfrm>
            <a:off x="384048" y="576072"/>
            <a:ext cx="10058400" cy="422593"/>
          </a:xfrm>
          <a:prstGeom prst="rect">
            <a:avLst/>
          </a:prstGeom>
          <a:noFill/>
        </p:spPr>
        <p:txBody>
          <a:bodyPr vert="horz" wrap="square" lIns="100584" tIns="50292" rIns="100584" bIns="50292" rtlCol="0" anchor="ctr">
            <a:noAutofit/>
          </a:bodyPr>
          <a:lstStyle/>
          <a:p>
            <a:pPr hangingPunct="0"/>
            <a:r>
              <a:rPr lang="en-US" sz="2800" dirty="0">
                <a:solidFill>
                  <a:schemeClr val="accent3"/>
                </a:solidFill>
                <a:latin typeface="+mj-lt"/>
                <a:cs typeface="Arial" panose="020B0604020202020204" pitchFamily="34" charset="0"/>
              </a:rPr>
              <a:t>Leverage Driver: ABC</a:t>
            </a:r>
          </a:p>
        </p:txBody>
      </p:sp>
      <p:sp>
        <p:nvSpPr>
          <p:cNvPr id="4" name="Slide Title"/>
          <p:cNvSpPr txBox="1">
            <a:spLocks/>
          </p:cNvSpPr>
          <p:nvPr/>
        </p:nvSpPr>
        <p:spPr>
          <a:xfrm>
            <a:off x="381180" y="1216152"/>
            <a:ext cx="9143820" cy="591353"/>
          </a:xfrm>
          <a:prstGeom prst="rect">
            <a:avLst/>
          </a:prstGeom>
          <a:noFill/>
        </p:spPr>
        <p:txBody>
          <a:bodyPr vert="horz" wrap="square" lIns="100584" tIns="50292" rIns="100584" bIns="50292" rtlCol="0" anchor="t">
            <a:noAutofit/>
          </a:bodyPr>
          <a:lstStyle/>
          <a:p>
            <a:pPr algn="just" hangingPunct="0"/>
            <a:r>
              <a:rPr lang="en-US" sz="1200" kern="800" dirty="0">
                <a:solidFill>
                  <a:srgbClr val="5E8AB4"/>
                </a:solidFill>
                <a:latin typeface="+mj-lt"/>
                <a:cs typeface="Arial" charset="0"/>
              </a:rPr>
              <a:t>The use of various financial instruments or borrowed capital, such as margin, to increase the potential return of an investment. The leverage driver  comprises of all the metrics pertaining to Debt, Equity, financial leverage multiplier.
</a:t>
            </a:r>
          </a:p>
        </p:txBody>
      </p:sp>
      <p:grpSp>
        <p:nvGrpSpPr>
          <p:cNvPr id="20" name="Group 19">
            <a:extLst>
              <a:ext uri="{FF2B5EF4-FFF2-40B4-BE49-F238E27FC236}">
                <a16:creationId xmlns:a16="http://schemas.microsoft.com/office/drawing/2014/main" id="{0694A854-C091-449C-AAF6-0090EB9CA0A3}"/>
              </a:ext>
            </a:extLst>
          </p:cNvPr>
          <p:cNvGrpSpPr/>
          <p:nvPr/>
        </p:nvGrpSpPr>
        <p:grpSpPr>
          <a:xfrm>
            <a:off x="2209800" y="4328325"/>
            <a:ext cx="5858249" cy="397032"/>
            <a:chOff x="498392" y="659153"/>
            <a:chExt cx="5325681" cy="360938"/>
          </a:xfrm>
        </p:grpSpPr>
        <p:sp>
          <p:nvSpPr>
            <p:cNvPr id="21" name="Oval 20">
              <a:extLst>
                <a:ext uri="{FF2B5EF4-FFF2-40B4-BE49-F238E27FC236}">
                  <a16:creationId xmlns:a16="http://schemas.microsoft.com/office/drawing/2014/main" id="{53C3BFFD-7394-4AC3-A413-08C0D36F7AB1}"/>
                </a:ext>
              </a:extLst>
            </p:cNvPr>
            <p:cNvSpPr/>
            <p:nvPr/>
          </p:nvSpPr>
          <p:spPr bwMode="auto">
            <a:xfrm>
              <a:off x="3114900" y="759316"/>
              <a:ext cx="138984" cy="137160"/>
            </a:xfrm>
            <a:prstGeom prst="ellipse">
              <a:avLst/>
            </a:prstGeom>
            <a:solidFill>
              <a:srgbClr val="FFC000"/>
            </a:solidFill>
            <a:ln w="6350" cap="flat" cmpd="sng" algn="ctr">
              <a:solidFill>
                <a:srgbClr val="FFC000"/>
              </a:solidFill>
              <a:prstDash val="solid"/>
              <a:round/>
              <a:headEnd type="none" w="med" len="med"/>
              <a:tailEnd type="none" w="med" len="med"/>
            </a:ln>
            <a:effectLst/>
          </p:spPr>
          <p:txBody>
            <a:bodyPr vert="horz" wrap="square" lIns="79200" tIns="79200" rIns="79200" bIns="79200" numCol="1" rtlCol="0" anchor="ctr" anchorCtr="0" compatLnSpc="1">
              <a:prstTxWarp prst="textNoShape">
                <a:avLst/>
              </a:prstTxWarp>
            </a:bodyPr>
            <a:lstStyle/>
            <a:p>
              <a:pPr algn="ctr" defTabSz="1005840" fontAlgn="base">
                <a:spcBef>
                  <a:spcPct val="0"/>
                </a:spcBef>
                <a:spcAft>
                  <a:spcPct val="0"/>
                </a:spcAft>
              </a:pPr>
              <a:endParaRPr lang="en-US" sz="1320" b="1" dirty="0">
                <a:solidFill>
                  <a:srgbClr val="002B49"/>
                </a:solidFill>
                <a:latin typeface="Arial" charset="0"/>
              </a:endParaRPr>
            </a:p>
          </p:txBody>
        </p:sp>
        <p:sp>
          <p:nvSpPr>
            <p:cNvPr id="22" name="Oval 21">
              <a:extLst>
                <a:ext uri="{FF2B5EF4-FFF2-40B4-BE49-F238E27FC236}">
                  <a16:creationId xmlns:a16="http://schemas.microsoft.com/office/drawing/2014/main" id="{FF3511A5-B9E7-4BC5-B081-F4CFD7357873}"/>
                </a:ext>
              </a:extLst>
            </p:cNvPr>
            <p:cNvSpPr/>
            <p:nvPr/>
          </p:nvSpPr>
          <p:spPr bwMode="auto">
            <a:xfrm>
              <a:off x="1546936" y="759316"/>
              <a:ext cx="138984" cy="137160"/>
            </a:xfrm>
            <a:prstGeom prst="ellipse">
              <a:avLst/>
            </a:prstGeom>
            <a:solidFill>
              <a:srgbClr val="FFFF00"/>
            </a:solidFill>
            <a:ln w="6350" cap="flat" cmpd="sng" algn="ctr">
              <a:solidFill>
                <a:srgbClr val="FFFF00"/>
              </a:solidFill>
              <a:prstDash val="solid"/>
              <a:round/>
              <a:headEnd type="none" w="med" len="med"/>
              <a:tailEnd type="none" w="med" len="med"/>
            </a:ln>
            <a:effectLst/>
          </p:spPr>
          <p:txBody>
            <a:bodyPr vert="horz" wrap="square" lIns="79200" tIns="79200" rIns="79200" bIns="79200" numCol="1" rtlCol="0" anchor="ctr" anchorCtr="0" compatLnSpc="1">
              <a:prstTxWarp prst="textNoShape">
                <a:avLst/>
              </a:prstTxWarp>
            </a:bodyPr>
            <a:lstStyle/>
            <a:p>
              <a:pPr algn="ctr" defTabSz="1005840" fontAlgn="base">
                <a:spcBef>
                  <a:spcPct val="0"/>
                </a:spcBef>
                <a:spcAft>
                  <a:spcPct val="0"/>
                </a:spcAft>
              </a:pPr>
              <a:endParaRPr lang="en-US" sz="1320" b="1" dirty="0">
                <a:solidFill>
                  <a:srgbClr val="002B49"/>
                </a:solidFill>
                <a:latin typeface="Arial" charset="0"/>
              </a:endParaRPr>
            </a:p>
          </p:txBody>
        </p:sp>
        <p:sp>
          <p:nvSpPr>
            <p:cNvPr id="23" name="Oval 22">
              <a:extLst>
                <a:ext uri="{FF2B5EF4-FFF2-40B4-BE49-F238E27FC236}">
                  <a16:creationId xmlns:a16="http://schemas.microsoft.com/office/drawing/2014/main" id="{65E1E2D6-1C78-44E1-B911-2CA8C2C49E3C}"/>
                </a:ext>
              </a:extLst>
            </p:cNvPr>
            <p:cNvSpPr/>
            <p:nvPr/>
          </p:nvSpPr>
          <p:spPr bwMode="auto">
            <a:xfrm>
              <a:off x="4650000" y="759316"/>
              <a:ext cx="138984" cy="137160"/>
            </a:xfrm>
            <a:prstGeom prst="ellipse">
              <a:avLst/>
            </a:prstGeom>
            <a:solidFill>
              <a:srgbClr val="FF0000"/>
            </a:solidFill>
            <a:ln w="6350" cap="flat" cmpd="sng" algn="ctr">
              <a:solidFill>
                <a:srgbClr val="C00000"/>
              </a:solidFill>
              <a:prstDash val="solid"/>
              <a:round/>
              <a:headEnd type="none" w="med" len="med"/>
              <a:tailEnd type="none" w="med" len="med"/>
            </a:ln>
            <a:effectLst/>
          </p:spPr>
          <p:txBody>
            <a:bodyPr vert="horz" wrap="square" lIns="79200" tIns="79200" rIns="79200" bIns="79200" numCol="1" rtlCol="0" anchor="ctr" anchorCtr="0" compatLnSpc="1">
              <a:prstTxWarp prst="textNoShape">
                <a:avLst/>
              </a:prstTxWarp>
            </a:bodyPr>
            <a:lstStyle/>
            <a:p>
              <a:pPr algn="ctr" defTabSz="1005840" fontAlgn="base">
                <a:spcBef>
                  <a:spcPct val="0"/>
                </a:spcBef>
                <a:spcAft>
                  <a:spcPct val="0"/>
                </a:spcAft>
              </a:pPr>
              <a:endParaRPr lang="en-US" sz="1320" b="1" dirty="0">
                <a:solidFill>
                  <a:srgbClr val="002B49"/>
                </a:solidFill>
                <a:latin typeface="Arial" charset="0"/>
              </a:endParaRPr>
            </a:p>
          </p:txBody>
        </p:sp>
        <p:sp>
          <p:nvSpPr>
            <p:cNvPr id="24" name="Oval 23">
              <a:extLst>
                <a:ext uri="{FF2B5EF4-FFF2-40B4-BE49-F238E27FC236}">
                  <a16:creationId xmlns:a16="http://schemas.microsoft.com/office/drawing/2014/main" id="{EC4FC60A-7222-42D8-8D76-CE72AB51FF92}"/>
                </a:ext>
              </a:extLst>
            </p:cNvPr>
            <p:cNvSpPr/>
            <p:nvPr/>
          </p:nvSpPr>
          <p:spPr bwMode="auto">
            <a:xfrm>
              <a:off x="498392" y="759316"/>
              <a:ext cx="138984" cy="137160"/>
            </a:xfrm>
            <a:prstGeom prst="ellipse">
              <a:avLst/>
            </a:prstGeom>
            <a:solidFill>
              <a:srgbClr val="00B050"/>
            </a:solidFill>
            <a:ln w="6350" cap="flat" cmpd="sng" algn="ctr">
              <a:noFill/>
              <a:prstDash val="solid"/>
              <a:round/>
              <a:headEnd type="none" w="med" len="med"/>
              <a:tailEnd type="none" w="med" len="med"/>
            </a:ln>
            <a:effectLst/>
          </p:spPr>
          <p:txBody>
            <a:bodyPr vert="horz" wrap="square" lIns="79200" tIns="79200" rIns="79200" bIns="79200" numCol="1" rtlCol="0" anchor="ctr" anchorCtr="0" compatLnSpc="1">
              <a:prstTxWarp prst="textNoShape">
                <a:avLst/>
              </a:prstTxWarp>
            </a:bodyPr>
            <a:lstStyle/>
            <a:p>
              <a:pPr algn="ctr" defTabSz="1005840" fontAlgn="base">
                <a:spcBef>
                  <a:spcPct val="0"/>
                </a:spcBef>
                <a:spcAft>
                  <a:spcPct val="0"/>
                </a:spcAft>
              </a:pPr>
              <a:endParaRPr lang="en-US" sz="1320" b="1" dirty="0">
                <a:solidFill>
                  <a:srgbClr val="002B49"/>
                </a:solidFill>
                <a:latin typeface="Arial" charset="0"/>
              </a:endParaRPr>
            </a:p>
          </p:txBody>
        </p:sp>
        <p:sp>
          <p:nvSpPr>
            <p:cNvPr id="25" name="TextBox 24">
              <a:extLst>
                <a:ext uri="{FF2B5EF4-FFF2-40B4-BE49-F238E27FC236}">
                  <a16:creationId xmlns:a16="http://schemas.microsoft.com/office/drawing/2014/main" id="{6EBE44CB-E0A7-4A4E-84C7-4D4C94C8A072}"/>
                </a:ext>
              </a:extLst>
            </p:cNvPr>
            <p:cNvSpPr txBox="1"/>
            <p:nvPr/>
          </p:nvSpPr>
          <p:spPr>
            <a:xfrm>
              <a:off x="643419" y="659153"/>
              <a:ext cx="805543" cy="360938"/>
            </a:xfrm>
            <a:prstGeom prst="rect">
              <a:avLst/>
            </a:prstGeom>
            <a:noFill/>
          </p:spPr>
          <p:txBody>
            <a:bodyPr wrap="square" rtlCol="0">
              <a:spAutoFit/>
            </a:bodyPr>
            <a:lstStyle/>
            <a:p>
              <a:pPr algn="ctr"/>
              <a:r>
                <a:rPr lang="en-US" sz="990" b="1" dirty="0">
                  <a:solidFill>
                    <a:srgbClr val="646464"/>
                  </a:solidFill>
                </a:rPr>
                <a:t>Above top quartile</a:t>
              </a:r>
            </a:p>
          </p:txBody>
        </p:sp>
        <p:sp>
          <p:nvSpPr>
            <p:cNvPr id="28" name="TextBox 27">
              <a:extLst>
                <a:ext uri="{FF2B5EF4-FFF2-40B4-BE49-F238E27FC236}">
                  <a16:creationId xmlns:a16="http://schemas.microsoft.com/office/drawing/2014/main" id="{56C48F1D-9177-47AE-919D-249E13F00872}"/>
                </a:ext>
              </a:extLst>
            </p:cNvPr>
            <p:cNvSpPr txBox="1"/>
            <p:nvPr/>
          </p:nvSpPr>
          <p:spPr>
            <a:xfrm>
              <a:off x="1708634" y="659153"/>
              <a:ext cx="1304358" cy="360938"/>
            </a:xfrm>
            <a:prstGeom prst="rect">
              <a:avLst/>
            </a:prstGeom>
            <a:noFill/>
          </p:spPr>
          <p:txBody>
            <a:bodyPr wrap="square" rtlCol="0">
              <a:spAutoFit/>
            </a:bodyPr>
            <a:lstStyle/>
            <a:p>
              <a:pPr algn="ctr"/>
              <a:r>
                <a:rPr lang="en-US" sz="990" b="1" dirty="0">
                  <a:solidFill>
                    <a:srgbClr val="646464"/>
                  </a:solidFill>
                </a:rPr>
                <a:t>Between top quartile and median</a:t>
              </a:r>
            </a:p>
          </p:txBody>
        </p:sp>
        <p:sp>
          <p:nvSpPr>
            <p:cNvPr id="37" name="TextBox 36">
              <a:extLst>
                <a:ext uri="{FF2B5EF4-FFF2-40B4-BE49-F238E27FC236}">
                  <a16:creationId xmlns:a16="http://schemas.microsoft.com/office/drawing/2014/main" id="{5BB4170F-90E7-431D-8A21-9532D545B780}"/>
                </a:ext>
              </a:extLst>
            </p:cNvPr>
            <p:cNvSpPr txBox="1"/>
            <p:nvPr/>
          </p:nvSpPr>
          <p:spPr>
            <a:xfrm>
              <a:off x="3254800" y="659153"/>
              <a:ext cx="1395199" cy="360938"/>
            </a:xfrm>
            <a:prstGeom prst="rect">
              <a:avLst/>
            </a:prstGeom>
            <a:noFill/>
          </p:spPr>
          <p:txBody>
            <a:bodyPr wrap="square" rtlCol="0">
              <a:spAutoFit/>
            </a:bodyPr>
            <a:lstStyle/>
            <a:p>
              <a:pPr algn="ctr"/>
              <a:r>
                <a:rPr lang="en-US" sz="990" b="1" dirty="0">
                  <a:solidFill>
                    <a:srgbClr val="646464"/>
                  </a:solidFill>
                </a:rPr>
                <a:t>Between median and bottom quartile</a:t>
              </a:r>
            </a:p>
          </p:txBody>
        </p:sp>
        <p:sp>
          <p:nvSpPr>
            <p:cNvPr id="38" name="TextBox 37">
              <a:extLst>
                <a:ext uri="{FF2B5EF4-FFF2-40B4-BE49-F238E27FC236}">
                  <a16:creationId xmlns:a16="http://schemas.microsoft.com/office/drawing/2014/main" id="{D2143B09-28C8-4217-B276-017D49CFCF8B}"/>
                </a:ext>
              </a:extLst>
            </p:cNvPr>
            <p:cNvSpPr txBox="1"/>
            <p:nvPr/>
          </p:nvSpPr>
          <p:spPr>
            <a:xfrm>
              <a:off x="4811640" y="659153"/>
              <a:ext cx="1012433" cy="360938"/>
            </a:xfrm>
            <a:prstGeom prst="rect">
              <a:avLst/>
            </a:prstGeom>
            <a:noFill/>
          </p:spPr>
          <p:txBody>
            <a:bodyPr wrap="square" rtlCol="0">
              <a:spAutoFit/>
            </a:bodyPr>
            <a:lstStyle/>
            <a:p>
              <a:pPr algn="ctr"/>
              <a:r>
                <a:rPr lang="en-US" sz="990" b="1" dirty="0">
                  <a:solidFill>
                    <a:srgbClr val="646464"/>
                  </a:solidFill>
                </a:rPr>
                <a:t>Below bottom quartile</a:t>
              </a:r>
            </a:p>
          </p:txBody>
        </p:sp>
      </p:grpSp>
      <p:pic>
        <p:nvPicPr>
          <p:cNvPr id="8" name="Picture 7">
            <a:extLst>
              <a:ext uri="{FF2B5EF4-FFF2-40B4-BE49-F238E27FC236}">
                <a16:creationId xmlns:a16="http://schemas.microsoft.com/office/drawing/2014/main" id="{35FBFE56-FA99-4CBC-8614-0A10B2B03EB5}"/>
              </a:ext>
            </a:extLst>
          </p:cNvPr>
          <p:cNvPicPr>
            <a:picLocks noChangeAspect="1"/>
          </p:cNvPicPr>
          <p:nvPr/>
        </p:nvPicPr>
        <p:blipFill>
          <a:blip r:embed="rId6"/>
          <a:stretch>
            <a:fillRect/>
          </a:stretch>
        </p:blipFill>
        <p:spPr>
          <a:xfrm>
            <a:off x="1286437" y="2110148"/>
            <a:ext cx="7485526" cy="2082200"/>
          </a:xfrm>
          <a:prstGeom prst="rect">
            <a:avLst/>
          </a:prstGeom>
        </p:spPr>
      </p:pic>
      <p:pic>
        <p:nvPicPr>
          <p:cNvPr id="14354" name="Oval 41">
            <a:extLst>
              <a:ext uri="{FF2B5EF4-FFF2-40B4-BE49-F238E27FC236}">
                <a16:creationId xmlns:a16="http://schemas.microsoft.com/office/drawing/2014/main" id="{ABF9890F-42CD-40AE-B1FB-788325E9B57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58750"/>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Rectangle 25">
            <a:extLst>
              <a:ext uri="{FF2B5EF4-FFF2-40B4-BE49-F238E27FC236}">
                <a16:creationId xmlns:a16="http://schemas.microsoft.com/office/drawing/2014/main" id="{75124873-6EA3-4EC9-9819-32E4B270E267}"/>
              </a:ext>
            </a:extLst>
          </p:cNvPr>
          <p:cNvSpPr/>
          <p:nvPr/>
        </p:nvSpPr>
        <p:spPr>
          <a:xfrm>
            <a:off x="0" y="-1"/>
            <a:ext cx="10058400" cy="18466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1588" algn="ctr">
              <a:spcAft>
                <a:spcPts val="400"/>
              </a:spcAft>
            </a:pPr>
            <a:r>
              <a:rPr lang="en-US" sz="1000" b="1" dirty="0">
                <a:solidFill>
                  <a:schemeClr val="bg1"/>
                </a:solidFill>
              </a:rPr>
              <a:t>Under development</a:t>
            </a:r>
          </a:p>
        </p:txBody>
      </p:sp>
    </p:spTree>
    <p:extLst>
      <p:ext uri="{BB962C8B-B14F-4D97-AF65-F5344CB8AC3E}">
        <p14:creationId xmlns:p14="http://schemas.microsoft.com/office/powerpoint/2010/main" val="6270834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252672" y="4550673"/>
            <a:ext cx="9588534" cy="2993127"/>
          </a:xfrm>
          <a:prstGeom prst="rect">
            <a:avLst/>
          </a:prstGeom>
          <a:noFill/>
        </p:spPr>
        <p:txBody>
          <a:bodyPr wrap="square" rtlCol="0">
            <a:spAutoFit/>
          </a:bodyPr>
          <a:lstStyle/>
          <a:p>
            <a:pPr marL="188595" indent="-188595" algn="just">
              <a:buFont typeface="Wingdings" panose="05000000000000000000" pitchFamily="2" charset="2"/>
              <a:buChar char="§"/>
            </a:pPr>
            <a:endParaRPr lang="en-US" sz="1050" kern="800" dirty="0">
              <a:solidFill>
                <a:srgbClr val="5E8AB4"/>
              </a:solidFill>
              <a:latin typeface="+mj-lt"/>
              <a:cs typeface="Arial" charset="0"/>
            </a:endParaRPr>
          </a:p>
          <a:p>
            <a:pPr marL="188595" indent="-188595" algn="just">
              <a:buFont typeface="Wingdings" panose="05000000000000000000" pitchFamily="2" charset="2"/>
              <a:buChar char="§"/>
            </a:pPr>
            <a:r>
              <a:rPr lang="en-US" sz="1050" b="1" kern="800" dirty="0">
                <a:solidFill>
                  <a:srgbClr val="5E8AB4"/>
                </a:solidFill>
                <a:latin typeface="+mj-lt"/>
                <a:cs typeface="Arial" charset="0"/>
              </a:rPr>
              <a:t>Total Assets Turnover:</a:t>
            </a:r>
            <a:r>
              <a:rPr lang="en-US" sz="1050" kern="800" dirty="0">
                <a:solidFill>
                  <a:srgbClr val="5E8AB4"/>
                </a:solidFill>
                <a:latin typeface="+mj-lt"/>
                <a:cs typeface="Arial" charset="0"/>
              </a:rPr>
              <a:t> A company's ability to service debt isn't always easy to identify in the consumer staples sector. These companies tend to have very high asset turnover rates, which means book values are fluid and require stronger-than-normal cash flows to support. Fixed assets turnover for ABC is the median performer.</a:t>
            </a:r>
          </a:p>
          <a:p>
            <a:pPr marL="188595" indent="-188595" algn="just">
              <a:buFont typeface="Wingdings" panose="05000000000000000000" pitchFamily="2" charset="2"/>
              <a:buChar char="§"/>
            </a:pPr>
            <a:endParaRPr lang="en-US" sz="1050" kern="800" dirty="0">
              <a:solidFill>
                <a:srgbClr val="5E8AB4"/>
              </a:solidFill>
              <a:latin typeface="+mj-lt"/>
              <a:cs typeface="Arial" charset="0"/>
            </a:endParaRPr>
          </a:p>
          <a:p>
            <a:pPr marL="188595" indent="-188595" algn="just">
              <a:buFont typeface="Wingdings" panose="05000000000000000000" pitchFamily="2" charset="2"/>
              <a:buChar char="§"/>
            </a:pPr>
            <a:r>
              <a:rPr lang="en-US" sz="1050" b="1" kern="800" dirty="0">
                <a:solidFill>
                  <a:srgbClr val="5E8AB4"/>
                </a:solidFill>
                <a:latin typeface="+mj-lt"/>
                <a:cs typeface="Arial" charset="0"/>
              </a:rPr>
              <a:t>Receivables Turnover: </a:t>
            </a:r>
            <a:r>
              <a:rPr lang="en-US" sz="1050" kern="800" dirty="0">
                <a:solidFill>
                  <a:srgbClr val="5E8AB4"/>
                </a:solidFill>
                <a:latin typeface="+mj-lt"/>
                <a:cs typeface="Arial" charset="0"/>
              </a:rPr>
              <a:t>ABC is the median performer, they need to explore improving their accounts receivable turnover ratio by setting limits on the amount of credit sales. Set a dollar amount or a percentage based on current cash sales. Review their credit terms.</a:t>
            </a:r>
          </a:p>
          <a:p>
            <a:pPr marL="188595" indent="-188595" algn="just">
              <a:buFont typeface="Wingdings" panose="05000000000000000000" pitchFamily="2" charset="2"/>
              <a:buChar char="§"/>
            </a:pPr>
            <a:endParaRPr lang="en-US" sz="1050" kern="800" dirty="0">
              <a:solidFill>
                <a:srgbClr val="5E8AB4"/>
              </a:solidFill>
              <a:latin typeface="+mj-lt"/>
              <a:cs typeface="Arial" charset="0"/>
            </a:endParaRPr>
          </a:p>
          <a:p>
            <a:pPr marL="188595" indent="-188595" algn="just">
              <a:buFont typeface="Wingdings" panose="05000000000000000000" pitchFamily="2" charset="2"/>
              <a:buChar char="§"/>
            </a:pPr>
            <a:r>
              <a:rPr lang="en-US" sz="1050" b="1" kern="800" dirty="0">
                <a:solidFill>
                  <a:srgbClr val="5E8AB4"/>
                </a:solidFill>
                <a:latin typeface="+mj-lt"/>
                <a:cs typeface="Arial" charset="0"/>
              </a:rPr>
              <a:t>Equity Turnover: </a:t>
            </a:r>
            <a:r>
              <a:rPr lang="en-US" sz="1050" kern="800" dirty="0">
                <a:solidFill>
                  <a:srgbClr val="5E8AB4"/>
                </a:solidFill>
                <a:latin typeface="+mj-lt"/>
                <a:cs typeface="Arial" charset="0"/>
              </a:rPr>
              <a:t>ABC’s low equity turnover indicates that they are unable to use their equity efficiently and are not managing their equity to generate the revenue.</a:t>
            </a:r>
          </a:p>
          <a:p>
            <a:pPr marL="188595" indent="-188595" algn="just">
              <a:buFont typeface="Wingdings" panose="05000000000000000000" pitchFamily="2" charset="2"/>
              <a:buChar char="§"/>
            </a:pPr>
            <a:endParaRPr lang="en-US" sz="1050" kern="800" dirty="0">
              <a:solidFill>
                <a:srgbClr val="5E8AB4"/>
              </a:solidFill>
              <a:latin typeface="+mj-lt"/>
              <a:cs typeface="Arial" charset="0"/>
            </a:endParaRPr>
          </a:p>
          <a:p>
            <a:pPr marL="188595" indent="-188595" algn="just">
              <a:buFont typeface="Wingdings" panose="05000000000000000000" pitchFamily="2" charset="2"/>
              <a:buChar char="§"/>
            </a:pPr>
            <a:r>
              <a:rPr lang="en-US" sz="1050" b="1" kern="800" dirty="0">
                <a:solidFill>
                  <a:srgbClr val="5E8AB4"/>
                </a:solidFill>
                <a:latin typeface="+mj-lt"/>
                <a:cs typeface="Arial" charset="0"/>
              </a:rPr>
              <a:t>Inventory Turnover:</a:t>
            </a:r>
            <a:r>
              <a:rPr lang="en-US" sz="1050" kern="800" dirty="0">
                <a:solidFill>
                  <a:srgbClr val="5E8AB4"/>
                </a:solidFill>
                <a:latin typeface="+mj-lt"/>
                <a:cs typeface="Arial" charset="0"/>
              </a:rPr>
              <a:t> Inventory turnover measures how fast a company is selling inventory and is generally compared against industry averages. A low turnover implies weak sales and, therefore, excess inventory. A high ratio implies either strong sales and/or large discounts. ABC is in the bottom quartile.</a:t>
            </a:r>
          </a:p>
          <a:p>
            <a:pPr marL="188595" indent="-188595" algn="just">
              <a:buFont typeface="Wingdings" panose="05000000000000000000" pitchFamily="2" charset="2"/>
              <a:buChar char="§"/>
            </a:pPr>
            <a:endParaRPr lang="en-US" sz="1050" b="1" kern="800" dirty="0">
              <a:solidFill>
                <a:srgbClr val="5E8AB4"/>
              </a:solidFill>
              <a:latin typeface="+mj-lt"/>
              <a:cs typeface="Arial" charset="0"/>
            </a:endParaRPr>
          </a:p>
          <a:p>
            <a:pPr marL="188595" indent="-188595" algn="just">
              <a:buFont typeface="Wingdings" panose="05000000000000000000" pitchFamily="2" charset="2"/>
              <a:buChar char="§"/>
            </a:pPr>
            <a:r>
              <a:rPr lang="en-US" sz="1050" b="1" kern="800" dirty="0">
                <a:solidFill>
                  <a:srgbClr val="5E8AB4"/>
                </a:solidFill>
                <a:latin typeface="+mj-lt"/>
                <a:cs typeface="Arial" charset="0"/>
              </a:rPr>
              <a:t>Working Capital to Sales:</a:t>
            </a:r>
            <a:r>
              <a:rPr lang="en-US" sz="1050" kern="800" dirty="0">
                <a:solidFill>
                  <a:srgbClr val="5E8AB4"/>
                </a:solidFill>
                <a:latin typeface="+mj-lt"/>
                <a:cs typeface="Arial" charset="0"/>
              </a:rPr>
              <a:t> Managing working capital effectively means ensuring the business has neither too much nor too little working capital on hand at any one time. Analyzing the working capital life cycle is one method business owners can use to make adjustments to sales percentage predictions. High ratio as a % of sales indicates company’s ability to support sales without adding additional debt.</a:t>
            </a:r>
          </a:p>
          <a:p>
            <a:pPr marL="188595" indent="-188595" algn="just">
              <a:buFont typeface="Wingdings" panose="05000000000000000000" pitchFamily="2" charset="2"/>
              <a:buChar char="§"/>
            </a:pPr>
            <a:endParaRPr lang="en-US" sz="1000" dirty="0">
              <a:solidFill>
                <a:srgbClr val="FF0000"/>
              </a:solidFill>
            </a:endParaRPr>
          </a:p>
        </p:txBody>
      </p:sp>
      <p:sp>
        <p:nvSpPr>
          <p:cNvPr id="19" name="Slide Title">
            <a:extLst>
              <a:ext uri="{FF2B5EF4-FFF2-40B4-BE49-F238E27FC236}">
                <a16:creationId xmlns:a16="http://schemas.microsoft.com/office/drawing/2014/main" id="{9C82DE87-E17B-4491-A655-20BF3BEDC1DA}"/>
              </a:ext>
            </a:extLst>
          </p:cNvPr>
          <p:cNvSpPr txBox="1">
            <a:spLocks/>
          </p:cNvSpPr>
          <p:nvPr/>
        </p:nvSpPr>
        <p:spPr>
          <a:xfrm>
            <a:off x="419261" y="1216152"/>
            <a:ext cx="9181939" cy="591353"/>
          </a:xfrm>
          <a:prstGeom prst="rect">
            <a:avLst/>
          </a:prstGeom>
          <a:noFill/>
        </p:spPr>
        <p:txBody>
          <a:bodyPr vert="horz" wrap="square" lIns="100584" tIns="50292" rIns="100584" bIns="50292" rtlCol="0" anchor="t">
            <a:noAutofit/>
          </a:bodyPr>
          <a:lstStyle/>
          <a:p>
            <a:pPr algn="just" hangingPunct="0"/>
            <a:r>
              <a:rPr lang="en-US" sz="1200" kern="800" dirty="0">
                <a:solidFill>
                  <a:srgbClr val="5E8AB4"/>
                </a:solidFill>
                <a:cs typeface="Arial" charset="0"/>
              </a:rPr>
              <a:t>The number of times an asset is replaced during a financial period, the turnover driver comprises of all the working capital, equity, assets turnover related metrics.</a:t>
            </a:r>
            <a:endParaRPr lang="en-US" sz="1000" b="1" dirty="0">
              <a:solidFill>
                <a:srgbClr val="002060"/>
              </a:solidFill>
              <a:latin typeface="Arial"/>
            </a:endParaRPr>
          </a:p>
        </p:txBody>
      </p:sp>
      <p:graphicFrame>
        <p:nvGraphicFramePr>
          <p:cNvPr id="5" name="Object 4" hidden="1"/>
          <p:cNvGraphicFramePr>
            <a:graphicFrameLocks noChangeAspect="1"/>
          </p:cNvGraphicFramePr>
          <p:nvPr>
            <p:custDataLst>
              <p:tags r:id="rId2"/>
            </p:custDataLst>
          </p:nvPr>
        </p:nvGraphicFramePr>
        <p:xfrm>
          <a:off x="1747" y="116047"/>
          <a:ext cx="1746" cy="1746"/>
        </p:xfrm>
        <a:graphic>
          <a:graphicData uri="http://schemas.openxmlformats.org/presentationml/2006/ole">
            <mc:AlternateContent xmlns:mc="http://schemas.openxmlformats.org/markup-compatibility/2006">
              <mc:Choice xmlns:v="urn:schemas-microsoft-com:vml" Requires="v">
                <p:oleObj spid="_x0000_s11306" name="think-cell Slide" r:id="rId4" imgW="270" imgH="270" progId="TCLayout.ActiveDocument.1">
                  <p:embed/>
                </p:oleObj>
              </mc:Choice>
              <mc:Fallback>
                <p:oleObj name="think-cell Slide" r:id="rId4" imgW="270" imgH="270" progId="TCLayout.ActiveDocument.1">
                  <p:embed/>
                  <p:pic>
                    <p:nvPicPr>
                      <p:cNvPr id="5" name="Object 4" hidden="1"/>
                      <p:cNvPicPr/>
                      <p:nvPr/>
                    </p:nvPicPr>
                    <p:blipFill>
                      <a:blip r:embed="rId5"/>
                      <a:stretch>
                        <a:fillRect/>
                      </a:stretch>
                    </p:blipFill>
                    <p:spPr>
                      <a:xfrm>
                        <a:off x="1747" y="116047"/>
                        <a:ext cx="1746" cy="1746"/>
                      </a:xfrm>
                      <a:prstGeom prst="rect">
                        <a:avLst/>
                      </a:prstGeom>
                    </p:spPr>
                  </p:pic>
                </p:oleObj>
              </mc:Fallback>
            </mc:AlternateContent>
          </a:graphicData>
        </a:graphic>
      </p:graphicFrame>
      <p:sp>
        <p:nvSpPr>
          <p:cNvPr id="3" name="Slide Number Placeholder 2"/>
          <p:cNvSpPr>
            <a:spLocks noGrp="1"/>
          </p:cNvSpPr>
          <p:nvPr>
            <p:ph type="sldNum" sz="quarter" idx="12"/>
          </p:nvPr>
        </p:nvSpPr>
        <p:spPr/>
        <p:txBody>
          <a:bodyPr/>
          <a:lstStyle/>
          <a:p>
            <a:pPr>
              <a:defRPr/>
            </a:pPr>
            <a:r>
              <a:rPr lang="en-US" dirty="0"/>
              <a:t> </a:t>
            </a:r>
          </a:p>
        </p:txBody>
      </p:sp>
      <p:sp>
        <p:nvSpPr>
          <p:cNvPr id="2" name="Roadmap"/>
          <p:cNvSpPr txBox="1">
            <a:spLocks/>
          </p:cNvSpPr>
          <p:nvPr/>
        </p:nvSpPr>
        <p:spPr>
          <a:xfrm>
            <a:off x="384048" y="576072"/>
            <a:ext cx="10058400" cy="422593"/>
          </a:xfrm>
          <a:prstGeom prst="rect">
            <a:avLst/>
          </a:prstGeom>
          <a:noFill/>
        </p:spPr>
        <p:txBody>
          <a:bodyPr vert="horz" wrap="square" lIns="100584" tIns="50292" rIns="100584" bIns="50292" rtlCol="0" anchor="ctr">
            <a:noAutofit/>
          </a:bodyPr>
          <a:lstStyle/>
          <a:p>
            <a:pPr hangingPunct="0"/>
            <a:r>
              <a:rPr lang="en-US" sz="2800" dirty="0">
                <a:solidFill>
                  <a:schemeClr val="accent3"/>
                </a:solidFill>
                <a:latin typeface="+mj-lt"/>
                <a:cs typeface="Arial" panose="020B0604020202020204" pitchFamily="34" charset="0"/>
              </a:rPr>
              <a:t>Turnover Driver: ABC</a:t>
            </a:r>
          </a:p>
        </p:txBody>
      </p:sp>
      <p:grpSp>
        <p:nvGrpSpPr>
          <p:cNvPr id="26" name="Group 25"/>
          <p:cNvGrpSpPr/>
          <p:nvPr/>
        </p:nvGrpSpPr>
        <p:grpSpPr>
          <a:xfrm>
            <a:off x="2168780" y="4315266"/>
            <a:ext cx="5858249" cy="397032"/>
            <a:chOff x="498392" y="659153"/>
            <a:chExt cx="5325681" cy="360938"/>
          </a:xfrm>
        </p:grpSpPr>
        <p:sp>
          <p:nvSpPr>
            <p:cNvPr id="27" name="Oval 26"/>
            <p:cNvSpPr/>
            <p:nvPr/>
          </p:nvSpPr>
          <p:spPr bwMode="auto">
            <a:xfrm>
              <a:off x="3114900" y="759316"/>
              <a:ext cx="138984" cy="137160"/>
            </a:xfrm>
            <a:prstGeom prst="ellipse">
              <a:avLst/>
            </a:prstGeom>
            <a:solidFill>
              <a:srgbClr val="FFC000"/>
            </a:solidFill>
            <a:ln w="6350" cap="flat" cmpd="sng" algn="ctr">
              <a:solidFill>
                <a:srgbClr val="FFC000"/>
              </a:solidFill>
              <a:prstDash val="solid"/>
              <a:round/>
              <a:headEnd type="none" w="med" len="med"/>
              <a:tailEnd type="none" w="med" len="med"/>
            </a:ln>
            <a:effectLst/>
          </p:spPr>
          <p:txBody>
            <a:bodyPr vert="horz" wrap="square" lIns="79200" tIns="79200" rIns="79200" bIns="79200" numCol="1" rtlCol="0" anchor="ctr" anchorCtr="0" compatLnSpc="1">
              <a:prstTxWarp prst="textNoShape">
                <a:avLst/>
              </a:prstTxWarp>
            </a:bodyPr>
            <a:lstStyle/>
            <a:p>
              <a:pPr algn="ctr" defTabSz="1005840" fontAlgn="base">
                <a:spcBef>
                  <a:spcPct val="0"/>
                </a:spcBef>
                <a:spcAft>
                  <a:spcPct val="0"/>
                </a:spcAft>
              </a:pPr>
              <a:endParaRPr lang="en-US" sz="1320" b="1" dirty="0">
                <a:solidFill>
                  <a:srgbClr val="002B49"/>
                </a:solidFill>
                <a:latin typeface="Arial" charset="0"/>
              </a:endParaRPr>
            </a:p>
          </p:txBody>
        </p:sp>
        <p:sp>
          <p:nvSpPr>
            <p:cNvPr id="28" name="Oval 27"/>
            <p:cNvSpPr/>
            <p:nvPr/>
          </p:nvSpPr>
          <p:spPr bwMode="auto">
            <a:xfrm>
              <a:off x="1546936" y="759316"/>
              <a:ext cx="138984" cy="137160"/>
            </a:xfrm>
            <a:prstGeom prst="ellipse">
              <a:avLst/>
            </a:prstGeom>
            <a:solidFill>
              <a:srgbClr val="FFFF00"/>
            </a:solidFill>
            <a:ln w="6350" cap="flat" cmpd="sng" algn="ctr">
              <a:solidFill>
                <a:srgbClr val="FFFF00"/>
              </a:solidFill>
              <a:prstDash val="solid"/>
              <a:round/>
              <a:headEnd type="none" w="med" len="med"/>
              <a:tailEnd type="none" w="med" len="med"/>
            </a:ln>
            <a:effectLst/>
          </p:spPr>
          <p:txBody>
            <a:bodyPr vert="horz" wrap="square" lIns="79200" tIns="79200" rIns="79200" bIns="79200" numCol="1" rtlCol="0" anchor="ctr" anchorCtr="0" compatLnSpc="1">
              <a:prstTxWarp prst="textNoShape">
                <a:avLst/>
              </a:prstTxWarp>
            </a:bodyPr>
            <a:lstStyle/>
            <a:p>
              <a:pPr algn="ctr" defTabSz="1005840" fontAlgn="base">
                <a:spcBef>
                  <a:spcPct val="0"/>
                </a:spcBef>
                <a:spcAft>
                  <a:spcPct val="0"/>
                </a:spcAft>
              </a:pPr>
              <a:endParaRPr lang="en-US" sz="1320" b="1" dirty="0">
                <a:solidFill>
                  <a:srgbClr val="002B49"/>
                </a:solidFill>
                <a:latin typeface="Arial" charset="0"/>
              </a:endParaRPr>
            </a:p>
          </p:txBody>
        </p:sp>
        <p:sp>
          <p:nvSpPr>
            <p:cNvPr id="29" name="Oval 28"/>
            <p:cNvSpPr/>
            <p:nvPr/>
          </p:nvSpPr>
          <p:spPr bwMode="auto">
            <a:xfrm>
              <a:off x="4650000" y="759316"/>
              <a:ext cx="138984" cy="137160"/>
            </a:xfrm>
            <a:prstGeom prst="ellipse">
              <a:avLst/>
            </a:prstGeom>
            <a:solidFill>
              <a:srgbClr val="FF0000"/>
            </a:solidFill>
            <a:ln w="6350" cap="flat" cmpd="sng" algn="ctr">
              <a:solidFill>
                <a:srgbClr val="C00000"/>
              </a:solidFill>
              <a:prstDash val="solid"/>
              <a:round/>
              <a:headEnd type="none" w="med" len="med"/>
              <a:tailEnd type="none" w="med" len="med"/>
            </a:ln>
            <a:effectLst/>
          </p:spPr>
          <p:txBody>
            <a:bodyPr vert="horz" wrap="square" lIns="79200" tIns="79200" rIns="79200" bIns="79200" numCol="1" rtlCol="0" anchor="ctr" anchorCtr="0" compatLnSpc="1">
              <a:prstTxWarp prst="textNoShape">
                <a:avLst/>
              </a:prstTxWarp>
            </a:bodyPr>
            <a:lstStyle/>
            <a:p>
              <a:pPr algn="ctr" defTabSz="1005840" fontAlgn="base">
                <a:spcBef>
                  <a:spcPct val="0"/>
                </a:spcBef>
                <a:spcAft>
                  <a:spcPct val="0"/>
                </a:spcAft>
              </a:pPr>
              <a:endParaRPr lang="en-US" sz="1320" b="1" dirty="0">
                <a:solidFill>
                  <a:srgbClr val="002B49"/>
                </a:solidFill>
                <a:latin typeface="Arial" charset="0"/>
              </a:endParaRPr>
            </a:p>
          </p:txBody>
        </p:sp>
        <p:sp>
          <p:nvSpPr>
            <p:cNvPr id="30" name="Oval 29"/>
            <p:cNvSpPr/>
            <p:nvPr/>
          </p:nvSpPr>
          <p:spPr bwMode="auto">
            <a:xfrm>
              <a:off x="498392" y="759316"/>
              <a:ext cx="138984" cy="137160"/>
            </a:xfrm>
            <a:prstGeom prst="ellipse">
              <a:avLst/>
            </a:prstGeom>
            <a:solidFill>
              <a:srgbClr val="00B050"/>
            </a:solidFill>
            <a:ln w="6350" cap="flat" cmpd="sng" algn="ctr">
              <a:noFill/>
              <a:prstDash val="solid"/>
              <a:round/>
              <a:headEnd type="none" w="med" len="med"/>
              <a:tailEnd type="none" w="med" len="med"/>
            </a:ln>
            <a:effectLst/>
          </p:spPr>
          <p:txBody>
            <a:bodyPr vert="horz" wrap="square" lIns="79200" tIns="79200" rIns="79200" bIns="79200" numCol="1" rtlCol="0" anchor="ctr" anchorCtr="0" compatLnSpc="1">
              <a:prstTxWarp prst="textNoShape">
                <a:avLst/>
              </a:prstTxWarp>
            </a:bodyPr>
            <a:lstStyle/>
            <a:p>
              <a:pPr algn="ctr" defTabSz="1005840" fontAlgn="base">
                <a:spcBef>
                  <a:spcPct val="0"/>
                </a:spcBef>
                <a:spcAft>
                  <a:spcPct val="0"/>
                </a:spcAft>
              </a:pPr>
              <a:endParaRPr lang="en-US" sz="1320" b="1" dirty="0">
                <a:solidFill>
                  <a:srgbClr val="002B49"/>
                </a:solidFill>
                <a:latin typeface="Arial" charset="0"/>
              </a:endParaRPr>
            </a:p>
          </p:txBody>
        </p:sp>
        <p:sp>
          <p:nvSpPr>
            <p:cNvPr id="32" name="TextBox 31"/>
            <p:cNvSpPr txBox="1"/>
            <p:nvPr/>
          </p:nvSpPr>
          <p:spPr>
            <a:xfrm>
              <a:off x="643419" y="659153"/>
              <a:ext cx="805543" cy="360938"/>
            </a:xfrm>
            <a:prstGeom prst="rect">
              <a:avLst/>
            </a:prstGeom>
            <a:noFill/>
          </p:spPr>
          <p:txBody>
            <a:bodyPr wrap="square" rtlCol="0">
              <a:spAutoFit/>
            </a:bodyPr>
            <a:lstStyle/>
            <a:p>
              <a:pPr algn="ctr"/>
              <a:r>
                <a:rPr lang="en-US" sz="990" b="1" dirty="0">
                  <a:solidFill>
                    <a:srgbClr val="646464"/>
                  </a:solidFill>
                </a:rPr>
                <a:t>Above top quartile</a:t>
              </a:r>
            </a:p>
          </p:txBody>
        </p:sp>
        <p:sp>
          <p:nvSpPr>
            <p:cNvPr id="33" name="TextBox 32"/>
            <p:cNvSpPr txBox="1"/>
            <p:nvPr/>
          </p:nvSpPr>
          <p:spPr>
            <a:xfrm>
              <a:off x="1708634" y="659153"/>
              <a:ext cx="1304358" cy="360938"/>
            </a:xfrm>
            <a:prstGeom prst="rect">
              <a:avLst/>
            </a:prstGeom>
            <a:noFill/>
          </p:spPr>
          <p:txBody>
            <a:bodyPr wrap="square" rtlCol="0">
              <a:spAutoFit/>
            </a:bodyPr>
            <a:lstStyle/>
            <a:p>
              <a:pPr algn="ctr"/>
              <a:r>
                <a:rPr lang="en-US" sz="990" b="1" dirty="0">
                  <a:solidFill>
                    <a:srgbClr val="646464"/>
                  </a:solidFill>
                </a:rPr>
                <a:t>Between top quartile and median</a:t>
              </a:r>
            </a:p>
          </p:txBody>
        </p:sp>
        <p:sp>
          <p:nvSpPr>
            <p:cNvPr id="34" name="TextBox 33"/>
            <p:cNvSpPr txBox="1"/>
            <p:nvPr/>
          </p:nvSpPr>
          <p:spPr>
            <a:xfrm>
              <a:off x="3254800" y="659153"/>
              <a:ext cx="1395199" cy="360938"/>
            </a:xfrm>
            <a:prstGeom prst="rect">
              <a:avLst/>
            </a:prstGeom>
            <a:noFill/>
          </p:spPr>
          <p:txBody>
            <a:bodyPr wrap="square" rtlCol="0">
              <a:spAutoFit/>
            </a:bodyPr>
            <a:lstStyle/>
            <a:p>
              <a:pPr algn="ctr"/>
              <a:r>
                <a:rPr lang="en-US" sz="990" b="1" dirty="0">
                  <a:solidFill>
                    <a:srgbClr val="646464"/>
                  </a:solidFill>
                </a:rPr>
                <a:t>Between median and bottom quartile</a:t>
              </a:r>
            </a:p>
          </p:txBody>
        </p:sp>
        <p:sp>
          <p:nvSpPr>
            <p:cNvPr id="35" name="TextBox 34"/>
            <p:cNvSpPr txBox="1"/>
            <p:nvPr/>
          </p:nvSpPr>
          <p:spPr>
            <a:xfrm>
              <a:off x="4811640" y="659153"/>
              <a:ext cx="1012433" cy="360938"/>
            </a:xfrm>
            <a:prstGeom prst="rect">
              <a:avLst/>
            </a:prstGeom>
            <a:noFill/>
          </p:spPr>
          <p:txBody>
            <a:bodyPr wrap="square" rtlCol="0">
              <a:spAutoFit/>
            </a:bodyPr>
            <a:lstStyle/>
            <a:p>
              <a:pPr algn="ctr"/>
              <a:r>
                <a:rPr lang="en-US" sz="990" b="1" dirty="0">
                  <a:solidFill>
                    <a:srgbClr val="646464"/>
                  </a:solidFill>
                </a:rPr>
                <a:t>Below bottom quartile</a:t>
              </a:r>
            </a:p>
          </p:txBody>
        </p:sp>
      </p:grpSp>
      <p:pic>
        <p:nvPicPr>
          <p:cNvPr id="9" name="Picture 8">
            <a:extLst>
              <a:ext uri="{FF2B5EF4-FFF2-40B4-BE49-F238E27FC236}">
                <a16:creationId xmlns:a16="http://schemas.microsoft.com/office/drawing/2014/main" id="{1CACB30D-8FFE-40AC-BE7D-5D30B405D315}"/>
              </a:ext>
            </a:extLst>
          </p:cNvPr>
          <p:cNvPicPr>
            <a:picLocks noChangeAspect="1"/>
          </p:cNvPicPr>
          <p:nvPr/>
        </p:nvPicPr>
        <p:blipFill>
          <a:blip r:embed="rId6"/>
          <a:stretch>
            <a:fillRect/>
          </a:stretch>
        </p:blipFill>
        <p:spPr>
          <a:xfrm>
            <a:off x="1286437" y="1807505"/>
            <a:ext cx="7485526" cy="2372200"/>
          </a:xfrm>
          <a:prstGeom prst="rect">
            <a:avLst/>
          </a:prstGeom>
        </p:spPr>
      </p:pic>
      <p:pic>
        <p:nvPicPr>
          <p:cNvPr id="15385" name="Oval 32">
            <a:extLst>
              <a:ext uri="{FF2B5EF4-FFF2-40B4-BE49-F238E27FC236}">
                <a16:creationId xmlns:a16="http://schemas.microsoft.com/office/drawing/2014/main" id="{5E1637EC-EC7B-47A8-8588-C0EF81B8873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2600" y="508000"/>
            <a:ext cx="139700"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19">
            <a:extLst>
              <a:ext uri="{FF2B5EF4-FFF2-40B4-BE49-F238E27FC236}">
                <a16:creationId xmlns:a16="http://schemas.microsoft.com/office/drawing/2014/main" id="{19CAD12D-65EA-4AE6-8113-7FE82AF9B39F}"/>
              </a:ext>
            </a:extLst>
          </p:cNvPr>
          <p:cNvSpPr/>
          <p:nvPr/>
        </p:nvSpPr>
        <p:spPr>
          <a:xfrm>
            <a:off x="0" y="-1"/>
            <a:ext cx="10058400" cy="18466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1588" algn="ctr">
              <a:spcAft>
                <a:spcPts val="400"/>
              </a:spcAft>
            </a:pPr>
            <a:r>
              <a:rPr lang="en-US" sz="1000" b="1" dirty="0">
                <a:solidFill>
                  <a:schemeClr val="bg1"/>
                </a:solidFill>
              </a:rPr>
              <a:t>Under development</a:t>
            </a:r>
          </a:p>
        </p:txBody>
      </p:sp>
    </p:spTree>
    <p:extLst>
      <p:ext uri="{BB962C8B-B14F-4D97-AF65-F5344CB8AC3E}">
        <p14:creationId xmlns:p14="http://schemas.microsoft.com/office/powerpoint/2010/main" val="19114255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02B49"/>
        </a:solidFill>
        <a:effectLst/>
      </p:bgPr>
    </p:bg>
    <p:spTree>
      <p:nvGrpSpPr>
        <p:cNvPr id="1" name=""/>
        <p:cNvGrpSpPr/>
        <p:nvPr/>
      </p:nvGrpSpPr>
      <p:grpSpPr>
        <a:xfrm>
          <a:off x="0" y="0"/>
          <a:ext cx="0" cy="0"/>
          <a:chOff x="0" y="0"/>
          <a:chExt cx="0" cy="0"/>
        </a:xfrm>
      </p:grpSpPr>
      <p:pic>
        <p:nvPicPr>
          <p:cNvPr id="12" name="A&amp;M Tax full logo blue" hidden="1">
            <a:extLst>
              <a:ext uri="{FF2B5EF4-FFF2-40B4-BE49-F238E27FC236}">
                <a16:creationId xmlns:a16="http://schemas.microsoft.com/office/drawing/2014/main" id="{82B72E76-B37E-4515-AFBD-963EE276C67D}"/>
              </a:ext>
            </a:extLst>
          </p:cNvPr>
          <p:cNvPicPr>
            <a:picLocks noChangeAspect="1"/>
          </p:cNvPicPr>
          <p:nvPr/>
        </p:nvPicPr>
        <p:blipFill>
          <a:blip r:embed="rId2"/>
          <a:stretch>
            <a:fillRect/>
          </a:stretch>
        </p:blipFill>
        <p:spPr>
          <a:xfrm>
            <a:off x="7995117" y="7220748"/>
            <a:ext cx="1316739" cy="295657"/>
          </a:xfrm>
          <a:prstGeom prst="rect">
            <a:avLst/>
          </a:prstGeom>
        </p:spPr>
      </p:pic>
      <p:pic>
        <p:nvPicPr>
          <p:cNvPr id="13" name="A&amp;M standard full logo blue" descr="A picture containing clipart&#10;&#10;Description generated with very high confidence" hidden="1">
            <a:extLst>
              <a:ext uri="{FF2B5EF4-FFF2-40B4-BE49-F238E27FC236}">
                <a16:creationId xmlns:a16="http://schemas.microsoft.com/office/drawing/2014/main" id="{4547D2C1-E66B-4184-8244-E9E213AC7D5F}"/>
              </a:ext>
            </a:extLst>
          </p:cNvPr>
          <p:cNvPicPr>
            <a:picLocks noChangeAspect="1"/>
          </p:cNvPicPr>
          <p:nvPr/>
        </p:nvPicPr>
        <p:blipFill>
          <a:blip r:embed="rId3"/>
          <a:stretch>
            <a:fillRect/>
          </a:stretch>
        </p:blipFill>
        <p:spPr>
          <a:xfrm>
            <a:off x="7760933" y="7348489"/>
            <a:ext cx="1819660" cy="176784"/>
          </a:xfrm>
          <a:prstGeom prst="rect">
            <a:avLst/>
          </a:prstGeom>
        </p:spPr>
      </p:pic>
      <p:pic>
        <p:nvPicPr>
          <p:cNvPr id="10" name="A&amp;M Tax full logo white" hidden="1">
            <a:extLst>
              <a:ext uri="{FF2B5EF4-FFF2-40B4-BE49-F238E27FC236}">
                <a16:creationId xmlns:a16="http://schemas.microsoft.com/office/drawing/2014/main" id="{10845057-8950-4AF7-9CD7-3B0A0766722B}"/>
              </a:ext>
            </a:extLst>
          </p:cNvPr>
          <p:cNvPicPr>
            <a:picLocks noChangeAspect="1"/>
          </p:cNvPicPr>
          <p:nvPr/>
        </p:nvPicPr>
        <p:blipFill>
          <a:blip r:embed="rId2"/>
          <a:stretch>
            <a:fillRect/>
          </a:stretch>
        </p:blipFill>
        <p:spPr>
          <a:xfrm>
            <a:off x="7995117" y="7220748"/>
            <a:ext cx="1316739" cy="295657"/>
          </a:xfrm>
          <a:prstGeom prst="rect">
            <a:avLst/>
          </a:prstGeom>
        </p:spPr>
      </p:pic>
      <p:pic>
        <p:nvPicPr>
          <p:cNvPr id="11" name="A&amp;M standard full logo white" descr="A picture containing clipart&#10;&#10;Description generated with very high confidence">
            <a:extLst>
              <a:ext uri="{FF2B5EF4-FFF2-40B4-BE49-F238E27FC236}">
                <a16:creationId xmlns:a16="http://schemas.microsoft.com/office/drawing/2014/main" id="{64A3F83B-0410-42BF-9A03-21A07B132B3E}"/>
              </a:ext>
            </a:extLst>
          </p:cNvPr>
          <p:cNvPicPr>
            <a:picLocks noChangeAspect="1"/>
          </p:cNvPicPr>
          <p:nvPr/>
        </p:nvPicPr>
        <p:blipFill>
          <a:blip r:embed="rId3"/>
          <a:stretch>
            <a:fillRect/>
          </a:stretch>
        </p:blipFill>
        <p:spPr>
          <a:xfrm>
            <a:off x="7760933" y="7348489"/>
            <a:ext cx="1819660" cy="176784"/>
          </a:xfrm>
          <a:prstGeom prst="rect">
            <a:avLst/>
          </a:prstGeom>
        </p:spPr>
      </p:pic>
      <p:sp>
        <p:nvSpPr>
          <p:cNvPr id="8" name="Title textbox">
            <a:extLst>
              <a:ext uri="{FF2B5EF4-FFF2-40B4-BE49-F238E27FC236}">
                <a16:creationId xmlns:a16="http://schemas.microsoft.com/office/drawing/2014/main" id="{D19D536E-DC5C-448D-A7CF-A555DBD19D58}"/>
              </a:ext>
            </a:extLst>
          </p:cNvPr>
          <p:cNvSpPr txBox="1"/>
          <p:nvPr/>
        </p:nvSpPr>
        <p:spPr>
          <a:xfrm>
            <a:off x="-2" y="-315416"/>
            <a:ext cx="214802" cy="61555"/>
          </a:xfrm>
          <a:prstGeom prst="rect">
            <a:avLst/>
          </a:prstGeom>
          <a:noFill/>
        </p:spPr>
        <p:txBody>
          <a:bodyPr wrap="none" lIns="0" tIns="0" rIns="0" bIns="0" rtlCol="0">
            <a:spAutoFit/>
          </a:bodyPr>
          <a:lstStyle>
            <a:defPPr>
              <a:defRPr lang="en-US"/>
            </a:defPPr>
            <a:lvl1pPr defTabSz="919121">
              <a:defRPr sz="400">
                <a:solidFill>
                  <a:schemeClr val="bg1">
                    <a:lumMod val="85000"/>
                  </a:schemeClr>
                </a:solidFill>
              </a:defRPr>
            </a:lvl1pPr>
          </a:lstStyle>
          <a:p>
            <a:r>
              <a:rPr lang="en-GB" dirty="0"/>
              <a:t>Appendix</a:t>
            </a:r>
          </a:p>
        </p:txBody>
      </p:sp>
    </p:spTree>
    <p:extLst>
      <p:ext uri="{BB962C8B-B14F-4D97-AF65-F5344CB8AC3E}">
        <p14:creationId xmlns:p14="http://schemas.microsoft.com/office/powerpoint/2010/main" val="26676343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admap"/>
          <p:cNvSpPr>
            <a:spLocks noGrp="1"/>
          </p:cNvSpPr>
          <p:nvPr>
            <p:ph type="title"/>
          </p:nvPr>
        </p:nvSpPr>
        <p:spPr>
          <a:xfrm>
            <a:off x="384048" y="576072"/>
            <a:ext cx="10058400" cy="422593"/>
          </a:xfrm>
        </p:spPr>
        <p:txBody>
          <a:bodyPr vert="horz" wrap="square" lIns="100584" tIns="50292" rIns="100584" bIns="50292" rtlCol="0" anchor="ctr" anchorCtr="0">
            <a:noAutofit/>
          </a:bodyPr>
          <a:lstStyle/>
          <a:p>
            <a:pPr defTabSz="1043056" hangingPunct="0"/>
            <a:r>
              <a:rPr lang="en-US" dirty="0"/>
              <a:t>Working Capital Diagnostics: Assumptions &amp; Methodology</a:t>
            </a:r>
            <a:endParaRPr lang="en-GB" dirty="0"/>
          </a:p>
        </p:txBody>
      </p:sp>
      <p:sp>
        <p:nvSpPr>
          <p:cNvPr id="3" name="Slide Number Placeholder 2"/>
          <p:cNvSpPr>
            <a:spLocks noGrp="1"/>
          </p:cNvSpPr>
          <p:nvPr>
            <p:ph type="sldNum" sz="quarter" idx="12"/>
          </p:nvPr>
        </p:nvSpPr>
        <p:spPr/>
        <p:txBody>
          <a:bodyPr/>
          <a:lstStyle/>
          <a:p>
            <a:pPr>
              <a:defRPr/>
            </a:pPr>
            <a:r>
              <a:rPr lang="en-US" dirty="0"/>
              <a:t> </a:t>
            </a:r>
          </a:p>
        </p:txBody>
      </p:sp>
      <p:sp>
        <p:nvSpPr>
          <p:cNvPr id="12" name="Text Placeholder 14"/>
          <p:cNvSpPr txBox="1">
            <a:spLocks/>
          </p:cNvSpPr>
          <p:nvPr/>
        </p:nvSpPr>
        <p:spPr>
          <a:xfrm>
            <a:off x="384048" y="1216152"/>
            <a:ext cx="9565538" cy="5341010"/>
          </a:xfrm>
          <a:prstGeom prst="rect">
            <a:avLst/>
          </a:prstGeom>
        </p:spPr>
        <p:txBody>
          <a:bodyPr/>
          <a:lstStyle>
            <a:lvl1pPr marL="183600" indent="-183600" algn="l" rtl="0" eaLnBrk="1" fontAlgn="base" hangingPunct="1">
              <a:spcBef>
                <a:spcPts val="0"/>
              </a:spcBef>
              <a:spcAft>
                <a:spcPct val="0"/>
              </a:spcAft>
              <a:buFont typeface="Arial" panose="020B0604020202020204" pitchFamily="34" charset="0"/>
              <a:buChar char="●"/>
              <a:defRPr sz="1200" b="0" kern="1200">
                <a:solidFill>
                  <a:srgbClr val="002B49"/>
                </a:solidFill>
                <a:latin typeface="+mn-lt"/>
                <a:ea typeface="ＭＳ Ｐゴシック" charset="0"/>
                <a:cs typeface="ＭＳ Ｐゴシック" charset="0"/>
              </a:defRPr>
            </a:lvl1pPr>
            <a:lvl2pPr marL="457200" indent="-230400" algn="l" rtl="0" eaLnBrk="1" fontAlgn="base" hangingPunct="1">
              <a:spcBef>
                <a:spcPts val="0"/>
              </a:spcBef>
              <a:spcAft>
                <a:spcPct val="0"/>
              </a:spcAft>
              <a:buFont typeface="Arial" panose="020B0604020202020204" pitchFamily="34" charset="0"/>
              <a:buChar char="–"/>
              <a:defRPr sz="1200" b="0" kern="1200">
                <a:solidFill>
                  <a:srgbClr val="002B49"/>
                </a:solidFill>
                <a:latin typeface="+mn-lt"/>
                <a:ea typeface="ＭＳ Ｐゴシック" charset="0"/>
                <a:cs typeface="+mn-cs"/>
              </a:defRPr>
            </a:lvl2pPr>
            <a:lvl3pPr marL="687600" indent="-230400" algn="l" rtl="0" eaLnBrk="1" fontAlgn="base" hangingPunct="1">
              <a:spcBef>
                <a:spcPts val="0"/>
              </a:spcBef>
              <a:spcAft>
                <a:spcPct val="0"/>
              </a:spcAft>
              <a:buClr>
                <a:schemeClr val="accent1"/>
              </a:buClr>
              <a:buSzPct val="100000"/>
              <a:buFont typeface="Wingdings" panose="05000000000000000000" pitchFamily="2" charset="2"/>
              <a:buChar char="§"/>
              <a:defRPr sz="1200" kern="1200">
                <a:solidFill>
                  <a:srgbClr val="002B49"/>
                </a:solidFill>
                <a:latin typeface="+mn-lt"/>
                <a:ea typeface="ＭＳ Ｐゴシック" charset="0"/>
                <a:cs typeface="+mn-cs"/>
              </a:defRPr>
            </a:lvl3pPr>
            <a:lvl4pPr marL="914400" indent="-228600" algn="l" rtl="0" eaLnBrk="1" fontAlgn="base" hangingPunct="1">
              <a:spcBef>
                <a:spcPct val="0"/>
              </a:spcBef>
              <a:spcAft>
                <a:spcPct val="0"/>
              </a:spcAft>
              <a:buClr>
                <a:schemeClr val="accent1"/>
              </a:buClr>
              <a:buFont typeface="Courier New" panose="02070309020205020404" pitchFamily="49" charset="0"/>
              <a:buChar char="o"/>
              <a:defRPr sz="1200" kern="1200">
                <a:solidFill>
                  <a:srgbClr val="002B49"/>
                </a:solidFill>
                <a:latin typeface="+mn-lt"/>
                <a:ea typeface="ＭＳ Ｐゴシック" charset="0"/>
                <a:cs typeface="+mn-cs"/>
              </a:defRPr>
            </a:lvl4pPr>
            <a:lvl5pPr marL="1144800" indent="-228600" algn="l" rtl="0" eaLnBrk="1" fontAlgn="base" hangingPunct="1">
              <a:spcBef>
                <a:spcPct val="0"/>
              </a:spcBef>
              <a:spcAft>
                <a:spcPct val="0"/>
              </a:spcAft>
              <a:buClr>
                <a:schemeClr val="accent1"/>
              </a:buClr>
              <a:buSzPct val="75000"/>
              <a:buFont typeface="Wingdings" panose="05000000000000000000" pitchFamily="2" charset="2"/>
              <a:buChar char="u"/>
              <a:defRPr sz="1200" kern="1200">
                <a:solidFill>
                  <a:srgbClr val="002B49"/>
                </a:solidFill>
                <a:latin typeface="+mn-lt"/>
                <a:ea typeface="ＭＳ Ｐゴシック" charset="0"/>
                <a:cs typeface="+mn-cs"/>
              </a:defRPr>
            </a:lvl5pPr>
            <a:lvl6pPr marL="1371600" indent="-228600" algn="l" defTabSz="914400" rtl="0" eaLnBrk="1" latinLnBrk="0" hangingPunct="1">
              <a:spcBef>
                <a:spcPts val="0"/>
              </a:spcBef>
              <a:buClr>
                <a:schemeClr val="accent1"/>
              </a:buClr>
              <a:buSzPct val="75000"/>
              <a:buFont typeface="Wingdings" panose="05000000000000000000" pitchFamily="2" charset="2"/>
              <a:buChar char="q"/>
              <a:defRPr sz="1200" kern="1200" baseline="0">
                <a:solidFill>
                  <a:srgbClr val="002B49"/>
                </a:solidFill>
                <a:latin typeface="+mn-lt"/>
                <a:ea typeface="+mn-ea"/>
                <a:cs typeface="+mn-cs"/>
              </a:defRPr>
            </a:lvl6pPr>
            <a:lvl7pPr marL="1143000" indent="-228600" algn="l" defTabSz="914400" rtl="0" eaLnBrk="1" latinLnBrk="0" hangingPunct="1">
              <a:spcBef>
                <a:spcPts val="0"/>
              </a:spcBef>
              <a:buClr>
                <a:schemeClr val="accent1"/>
              </a:buClr>
              <a:buSzPct val="75000"/>
              <a:buFont typeface="Wingdings" pitchFamily="2" charset="2"/>
              <a:buChar char=""/>
              <a:defRPr sz="1200" kern="1200">
                <a:solidFill>
                  <a:schemeClr val="accent1"/>
                </a:solidFill>
                <a:latin typeface="+mn-lt"/>
                <a:ea typeface="+mn-ea"/>
                <a:cs typeface="+mn-cs"/>
              </a:defRPr>
            </a:lvl7pPr>
            <a:lvl8pPr marL="1371600" indent="-228600" algn="l" defTabSz="914400" rtl="0" eaLnBrk="1" latinLnBrk="0" hangingPunct="1">
              <a:spcBef>
                <a:spcPct val="20000"/>
              </a:spcBef>
              <a:buClr>
                <a:schemeClr val="accent1"/>
              </a:buClr>
              <a:buSzPct val="75000"/>
              <a:buFont typeface="Wingdings" pitchFamily="2" charset="2"/>
              <a:buChar char="q"/>
              <a:defRPr sz="1200" kern="1200">
                <a:solidFill>
                  <a:schemeClr val="accen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60"/>
              </a:spcBef>
              <a:spcAft>
                <a:spcPts val="660"/>
              </a:spcAft>
              <a:buFont typeface="Wingdings" panose="05000000000000000000" pitchFamily="2" charset="2"/>
              <a:buChar char="§"/>
            </a:pPr>
            <a:r>
              <a:rPr lang="en-US" sz="1320" dirty="0">
                <a:solidFill>
                  <a:srgbClr val="646464"/>
                </a:solidFill>
              </a:rPr>
              <a:t>All monetary units are in $ (USD)</a:t>
            </a:r>
          </a:p>
          <a:p>
            <a:pPr>
              <a:spcBef>
                <a:spcPts val="660"/>
              </a:spcBef>
              <a:spcAft>
                <a:spcPts val="660"/>
              </a:spcAft>
              <a:buFont typeface="Wingdings" panose="05000000000000000000" pitchFamily="2" charset="2"/>
              <a:buChar char="§"/>
            </a:pPr>
            <a:r>
              <a:rPr lang="en-US" sz="1320" dirty="0">
                <a:solidFill>
                  <a:srgbClr val="646464"/>
                </a:solidFill>
              </a:rPr>
              <a:t>The peer data used in this analysis represents annual filings for FY 2019</a:t>
            </a:r>
          </a:p>
          <a:p>
            <a:pPr>
              <a:spcBef>
                <a:spcPts val="660"/>
              </a:spcBef>
              <a:buFont typeface="Wingdings" panose="05000000000000000000" pitchFamily="2" charset="2"/>
              <a:buChar char="§"/>
            </a:pPr>
            <a:r>
              <a:rPr lang="en-US" sz="1320" b="1" i="1" dirty="0">
                <a:solidFill>
                  <a:srgbClr val="646464"/>
                </a:solidFill>
              </a:rPr>
              <a:t>{</a:t>
            </a:r>
            <a:r>
              <a:rPr lang="en-US" sz="1320" b="1" i="1" dirty="0" err="1">
                <a:solidFill>
                  <a:srgbClr val="646464"/>
                </a:solidFill>
              </a:rPr>
              <a:t>CName</a:t>
            </a:r>
            <a:r>
              <a:rPr lang="en-US" sz="1320" b="1" i="1" dirty="0">
                <a:solidFill>
                  <a:srgbClr val="646464"/>
                </a:solidFill>
              </a:rPr>
              <a:t>}’s </a:t>
            </a:r>
            <a:r>
              <a:rPr lang="en-US" sz="1320" dirty="0">
                <a:solidFill>
                  <a:srgbClr val="646464"/>
                </a:solidFill>
              </a:rPr>
              <a:t>industry peer group has been comprised of companies represented in the following SIC codes:</a:t>
            </a:r>
          </a:p>
          <a:p>
            <a:pPr>
              <a:spcBef>
                <a:spcPts val="660"/>
              </a:spcBef>
              <a:buFont typeface="Wingdings" panose="05000000000000000000" pitchFamily="2" charset="2"/>
              <a:buChar char="§"/>
            </a:pPr>
            <a:endParaRPr lang="en-US" sz="1320" dirty="0">
              <a:solidFill>
                <a:srgbClr val="646464"/>
              </a:solidFill>
            </a:endParaRPr>
          </a:p>
          <a:p>
            <a:pPr marL="817245" lvl="1" indent="-314325">
              <a:spcBef>
                <a:spcPts val="660"/>
              </a:spcBef>
              <a:buFont typeface="Wingdings" pitchFamily="2" charset="2"/>
              <a:buChar char="§"/>
            </a:pPr>
            <a:r>
              <a:rPr lang="en-US" sz="1320" b="1" dirty="0">
                <a:solidFill>
                  <a:srgbClr val="646464"/>
                </a:solidFill>
              </a:rPr>
              <a:t>3630,5064,5084	: Household Durables</a:t>
            </a:r>
          </a:p>
          <a:p>
            <a:pPr marL="817245" lvl="1" indent="-314325">
              <a:spcBef>
                <a:spcPts val="660"/>
              </a:spcBef>
              <a:buFont typeface="Wingdings" pitchFamily="2" charset="2"/>
              <a:buChar char="§"/>
            </a:pPr>
            <a:endParaRPr lang="en-US" sz="1320" dirty="0">
              <a:solidFill>
                <a:srgbClr val="646464"/>
              </a:solidFill>
            </a:endParaRPr>
          </a:p>
          <a:p>
            <a:pPr>
              <a:spcBef>
                <a:spcPts val="660"/>
              </a:spcBef>
              <a:spcAft>
                <a:spcPts val="660"/>
              </a:spcAft>
              <a:buFont typeface="Wingdings" panose="05000000000000000000" pitchFamily="2" charset="2"/>
              <a:buChar char="§"/>
            </a:pPr>
            <a:r>
              <a:rPr lang="en-US" sz="1320" dirty="0">
                <a:solidFill>
                  <a:srgbClr val="646464"/>
                </a:solidFill>
              </a:rPr>
              <a:t>“Top Quartile”  &amp; “Best in Class” cost comparisons represent organizations operating at or below the Top Quartile (p25) and Best in Class is “Top Decile” (p10) breakpoints of the data set respectively and do not specifically infer top performance from an effectiveness perspective.</a:t>
            </a:r>
          </a:p>
          <a:p>
            <a:pPr>
              <a:spcBef>
                <a:spcPts val="660"/>
              </a:spcBef>
              <a:spcAft>
                <a:spcPts val="660"/>
              </a:spcAft>
              <a:buFont typeface="Wingdings" panose="05000000000000000000" pitchFamily="2" charset="2"/>
              <a:buChar char="§"/>
            </a:pPr>
            <a:endParaRPr lang="en-US" sz="1320" dirty="0">
              <a:solidFill>
                <a:srgbClr val="002060"/>
              </a:solidFill>
            </a:endParaRPr>
          </a:p>
        </p:txBody>
      </p:sp>
      <p:sp>
        <p:nvSpPr>
          <p:cNvPr id="6" name="Rectangle 5">
            <a:extLst>
              <a:ext uri="{FF2B5EF4-FFF2-40B4-BE49-F238E27FC236}">
                <a16:creationId xmlns:a16="http://schemas.microsoft.com/office/drawing/2014/main" id="{D0CC0502-195C-4948-B4ED-B76CC5669BA1}"/>
              </a:ext>
            </a:extLst>
          </p:cNvPr>
          <p:cNvSpPr/>
          <p:nvPr/>
        </p:nvSpPr>
        <p:spPr>
          <a:xfrm>
            <a:off x="0" y="0"/>
            <a:ext cx="10058400" cy="153966"/>
          </a:xfrm>
          <a:prstGeom prst="rect">
            <a:avLst/>
          </a:prstGeom>
          <a:solidFill>
            <a:srgbClr val="C0000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1588" algn="ctr">
              <a:spcAft>
                <a:spcPts val="400"/>
              </a:spcAft>
            </a:pPr>
            <a:r>
              <a:rPr lang="en-US" sz="1000" b="1" dirty="0">
                <a:solidFill>
                  <a:schemeClr val="bg1"/>
                </a:solidFill>
              </a:rPr>
              <a:t>Under development</a:t>
            </a:r>
          </a:p>
        </p:txBody>
      </p:sp>
    </p:spTree>
    <p:extLst>
      <p:ext uri="{BB962C8B-B14F-4D97-AF65-F5344CB8AC3E}">
        <p14:creationId xmlns:p14="http://schemas.microsoft.com/office/powerpoint/2010/main" val="2394700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Contents"/>
          <p:cNvGraphicFramePr>
            <a:graphicFrameLocks noGrp="1"/>
          </p:cNvGraphicFramePr>
          <p:nvPr>
            <p:extLst>
              <p:ext uri="{D42A27DB-BD31-4B8C-83A1-F6EECF244321}">
                <p14:modId xmlns:p14="http://schemas.microsoft.com/office/powerpoint/2010/main" val="2343680085"/>
              </p:ext>
            </p:extLst>
          </p:nvPr>
        </p:nvGraphicFramePr>
        <p:xfrm>
          <a:off x="495036" y="1509936"/>
          <a:ext cx="7963164" cy="1429440"/>
        </p:xfrm>
        <a:graphic>
          <a:graphicData uri="http://schemas.openxmlformats.org/drawingml/2006/table">
            <a:tbl>
              <a:tblPr firstRow="1" firstCol="1" bandRow="1"/>
              <a:tblGrid>
                <a:gridCol w="877069">
                  <a:extLst>
                    <a:ext uri="{9D8B030D-6E8A-4147-A177-3AD203B41FA5}">
                      <a16:colId xmlns:a16="http://schemas.microsoft.com/office/drawing/2014/main" val="20000"/>
                    </a:ext>
                  </a:extLst>
                </a:gridCol>
                <a:gridCol w="6213072">
                  <a:extLst>
                    <a:ext uri="{9D8B030D-6E8A-4147-A177-3AD203B41FA5}">
                      <a16:colId xmlns:a16="http://schemas.microsoft.com/office/drawing/2014/main" val="20001"/>
                    </a:ext>
                  </a:extLst>
                </a:gridCol>
                <a:gridCol w="873023">
                  <a:extLst>
                    <a:ext uri="{9D8B030D-6E8A-4147-A177-3AD203B41FA5}">
                      <a16:colId xmlns:a16="http://schemas.microsoft.com/office/drawing/2014/main" val="20002"/>
                    </a:ext>
                  </a:extLst>
                </a:gridCol>
              </a:tblGrid>
              <a:tr h="292373">
                <a:tc>
                  <a:txBody>
                    <a:bodyPr/>
                    <a:lstStyle/>
                    <a:p>
                      <a:pPr marL="0" marR="0" algn="ctr">
                        <a:spcBef>
                          <a:spcPts val="900"/>
                        </a:spcBef>
                        <a:spcAft>
                          <a:spcPts val="900"/>
                        </a:spcAft>
                      </a:pPr>
                      <a:r>
                        <a:rPr lang="en-US" sz="1400" b="0" noProof="0" dirty="0">
                          <a:solidFill>
                            <a:schemeClr val="tx1"/>
                          </a:solidFill>
                          <a:effectLst/>
                          <a:latin typeface="Arial" panose="020B0604020202020204" pitchFamily="34" charset="0"/>
                          <a:ea typeface="Times New Roman"/>
                        </a:rPr>
                        <a:t>1</a:t>
                      </a:r>
                    </a:p>
                  </a:txBody>
                  <a:tcPr marL="72000" marR="72000" marT="72000" marB="7200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spcBef>
                          <a:spcPts val="900"/>
                        </a:spcBef>
                        <a:spcAft>
                          <a:spcPts val="900"/>
                        </a:spcAft>
                      </a:pPr>
                      <a:r>
                        <a:rPr lang="en-US" sz="1400" b="0" noProof="0" dirty="0">
                          <a:solidFill>
                            <a:schemeClr val="accent3"/>
                          </a:solidFill>
                          <a:effectLst/>
                          <a:latin typeface="Arial" panose="020B0604020202020204" pitchFamily="34" charset="0"/>
                          <a:ea typeface="Times New Roman"/>
                        </a:rPr>
                        <a:t>Executive Summary</a:t>
                      </a:r>
                    </a:p>
                  </a:txBody>
                  <a:tcPr marL="72000" marR="72000" marT="72000" marB="7200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r" defTabSz="1018824" rtl="0" eaLnBrk="1" fontAlgn="auto" latinLnBrk="0" hangingPunct="1">
                        <a:lnSpc>
                          <a:spcPct val="100000"/>
                        </a:lnSpc>
                        <a:spcBef>
                          <a:spcPts val="900"/>
                        </a:spcBef>
                        <a:spcAft>
                          <a:spcPts val="900"/>
                        </a:spcAft>
                        <a:buClrTx/>
                        <a:buSzTx/>
                        <a:buFontTx/>
                        <a:buNone/>
                        <a:tabLst/>
                        <a:defRPr/>
                      </a:pPr>
                      <a:r>
                        <a:rPr lang="en-US" sz="1400" b="0" noProof="0" dirty="0">
                          <a:solidFill>
                            <a:schemeClr val="tx1"/>
                          </a:solidFill>
                          <a:effectLst/>
                          <a:latin typeface="Arial" panose="020B0604020202020204" pitchFamily="34" charset="0"/>
                          <a:ea typeface="Times New Roman"/>
                        </a:rPr>
                        <a:t>3</a:t>
                      </a:r>
                      <a:endParaRPr lang="en-US" sz="1400" noProof="0" dirty="0">
                        <a:solidFill>
                          <a:schemeClr val="tx1"/>
                        </a:solidFill>
                        <a:effectLst/>
                        <a:latin typeface="Arial" panose="020B0604020202020204" pitchFamily="34" charset="0"/>
                        <a:ea typeface="Times New Roman"/>
                      </a:endParaRPr>
                    </a:p>
                  </a:txBody>
                  <a:tcPr marL="72000" marR="72000" marT="72000" marB="7200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92373">
                <a:tc>
                  <a:txBody>
                    <a:bodyPr/>
                    <a:lstStyle/>
                    <a:p>
                      <a:pPr marL="0" marR="0" algn="ctr">
                        <a:spcBef>
                          <a:spcPts val="900"/>
                        </a:spcBef>
                        <a:spcAft>
                          <a:spcPts val="900"/>
                        </a:spcAft>
                      </a:pPr>
                      <a:r>
                        <a:rPr lang="en-US" sz="1400" noProof="0" dirty="0">
                          <a:solidFill>
                            <a:schemeClr val="tx1"/>
                          </a:solidFill>
                          <a:effectLst/>
                          <a:latin typeface="Arial" panose="020B0604020202020204" pitchFamily="34" charset="0"/>
                          <a:ea typeface="Times New Roman"/>
                        </a:rPr>
                        <a:t>2</a:t>
                      </a:r>
                    </a:p>
                  </a:txBody>
                  <a:tcPr marL="72000" marR="72000" marT="72000" marB="7200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1043056" rtl="0" eaLnBrk="1" fontAlgn="auto" latinLnBrk="0" hangingPunct="1">
                        <a:lnSpc>
                          <a:spcPct val="100000"/>
                        </a:lnSpc>
                        <a:spcBef>
                          <a:spcPts val="900"/>
                        </a:spcBef>
                        <a:spcAft>
                          <a:spcPts val="900"/>
                        </a:spcAft>
                        <a:buClrTx/>
                        <a:buSzTx/>
                        <a:buFontTx/>
                        <a:buNone/>
                        <a:tabLst/>
                        <a:defRPr/>
                      </a:pPr>
                      <a:r>
                        <a:rPr lang="en-US" sz="1400" b="0" noProof="0" dirty="0">
                          <a:solidFill>
                            <a:schemeClr val="accent3"/>
                          </a:solidFill>
                          <a:effectLst/>
                          <a:latin typeface="Arial" panose="020B0604020202020204" pitchFamily="34" charset="0"/>
                          <a:ea typeface="Times New Roman"/>
                        </a:rPr>
                        <a:t>Peer Group Demographics</a:t>
                      </a:r>
                    </a:p>
                  </a:txBody>
                  <a:tcPr marL="72000" marR="72000" marT="72000" marB="7200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r" defTabSz="1018824" rtl="0" eaLnBrk="1" fontAlgn="auto" latinLnBrk="0" hangingPunct="1">
                        <a:lnSpc>
                          <a:spcPct val="100000"/>
                        </a:lnSpc>
                        <a:spcBef>
                          <a:spcPts val="900"/>
                        </a:spcBef>
                        <a:spcAft>
                          <a:spcPts val="900"/>
                        </a:spcAft>
                        <a:buClrTx/>
                        <a:buSzTx/>
                        <a:buFontTx/>
                        <a:buNone/>
                        <a:tabLst/>
                        <a:defRPr/>
                      </a:pPr>
                      <a:r>
                        <a:rPr lang="en-US" sz="1400" b="0" noProof="0" dirty="0">
                          <a:solidFill>
                            <a:schemeClr val="tx1"/>
                          </a:solidFill>
                          <a:effectLst/>
                          <a:latin typeface="Arial" panose="020B0604020202020204" pitchFamily="34" charset="0"/>
                          <a:ea typeface="Times New Roman"/>
                        </a:rPr>
                        <a:t>6</a:t>
                      </a:r>
                      <a:endParaRPr lang="en-US" sz="1400" noProof="0" dirty="0">
                        <a:solidFill>
                          <a:schemeClr val="tx1"/>
                        </a:solidFill>
                        <a:effectLst/>
                        <a:latin typeface="Arial" panose="020B0604020202020204" pitchFamily="34" charset="0"/>
                        <a:ea typeface="Times New Roman"/>
                      </a:endParaRPr>
                    </a:p>
                  </a:txBody>
                  <a:tcPr marL="72000" marR="72000" marT="72000" marB="7200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92373">
                <a:tc>
                  <a:txBody>
                    <a:bodyPr/>
                    <a:lstStyle/>
                    <a:p>
                      <a:pPr marL="0" marR="0" algn="ctr">
                        <a:spcBef>
                          <a:spcPts val="900"/>
                        </a:spcBef>
                        <a:spcAft>
                          <a:spcPts val="900"/>
                        </a:spcAft>
                      </a:pPr>
                      <a:r>
                        <a:rPr lang="en-US" sz="1400" noProof="0" dirty="0">
                          <a:solidFill>
                            <a:schemeClr val="tx1"/>
                          </a:solidFill>
                          <a:effectLst/>
                          <a:latin typeface="Arial" panose="020B0604020202020204" pitchFamily="34" charset="0"/>
                          <a:ea typeface="Times New Roman"/>
                        </a:rPr>
                        <a:t>3</a:t>
                      </a:r>
                    </a:p>
                  </a:txBody>
                  <a:tcPr marL="72000" marR="72000" marT="72000" marB="7200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1043056" rtl="0" eaLnBrk="1" fontAlgn="auto" latinLnBrk="0" hangingPunct="1">
                        <a:lnSpc>
                          <a:spcPct val="100000"/>
                        </a:lnSpc>
                        <a:spcBef>
                          <a:spcPts val="900"/>
                        </a:spcBef>
                        <a:spcAft>
                          <a:spcPts val="900"/>
                        </a:spcAft>
                        <a:buClrTx/>
                        <a:buSzTx/>
                        <a:buFontTx/>
                        <a:buNone/>
                        <a:tabLst/>
                        <a:defRPr/>
                      </a:pPr>
                      <a:r>
                        <a:rPr lang="en-US" sz="1400" b="0" noProof="0" dirty="0">
                          <a:solidFill>
                            <a:schemeClr val="accent3"/>
                          </a:solidFill>
                          <a:effectLst/>
                          <a:latin typeface="Arial Nova Cond" panose="020B0506020202020204" pitchFamily="34" charset="0"/>
                          <a:ea typeface="Times New Roman"/>
                        </a:rPr>
                        <a:t>Cash Conversion Cycle</a:t>
                      </a:r>
                    </a:p>
                  </a:txBody>
                  <a:tcPr marL="72000" marR="72000" marT="72000" marB="7200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r" defTabSz="1018824" rtl="0" eaLnBrk="1" fontAlgn="auto" latinLnBrk="0" hangingPunct="1">
                        <a:lnSpc>
                          <a:spcPct val="100000"/>
                        </a:lnSpc>
                        <a:spcBef>
                          <a:spcPts val="900"/>
                        </a:spcBef>
                        <a:spcAft>
                          <a:spcPts val="900"/>
                        </a:spcAft>
                        <a:buClrTx/>
                        <a:buSzTx/>
                        <a:buFontTx/>
                        <a:buNone/>
                        <a:tabLst/>
                        <a:defRPr/>
                      </a:pPr>
                      <a:r>
                        <a:rPr lang="en-US" sz="1400" noProof="0" dirty="0">
                          <a:solidFill>
                            <a:schemeClr val="tx1"/>
                          </a:solidFill>
                          <a:effectLst/>
                          <a:latin typeface="Arial" panose="020B0604020202020204" pitchFamily="34" charset="0"/>
                          <a:ea typeface="Times New Roman"/>
                        </a:rPr>
                        <a:t>9</a:t>
                      </a:r>
                    </a:p>
                  </a:txBody>
                  <a:tcPr marL="72000" marR="72000" marT="72000" marB="7200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35971915"/>
                  </a:ext>
                </a:extLst>
              </a:tr>
              <a:tr h="292373">
                <a:tc>
                  <a:txBody>
                    <a:bodyPr/>
                    <a:lstStyle/>
                    <a:p>
                      <a:pPr marL="0" marR="0" algn="ctr">
                        <a:spcBef>
                          <a:spcPts val="900"/>
                        </a:spcBef>
                        <a:spcAft>
                          <a:spcPts val="900"/>
                        </a:spcAft>
                      </a:pPr>
                      <a:r>
                        <a:rPr lang="en-US" sz="1400" noProof="0" dirty="0">
                          <a:solidFill>
                            <a:schemeClr val="tx1"/>
                          </a:solidFill>
                          <a:effectLst/>
                          <a:latin typeface="Arial" panose="020B0604020202020204" pitchFamily="34" charset="0"/>
                          <a:ea typeface="Times New Roman"/>
                        </a:rPr>
                        <a:t>5</a:t>
                      </a:r>
                    </a:p>
                  </a:txBody>
                  <a:tcPr marL="72000" marR="72000" marT="72000" marB="7200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1043056" rtl="0" eaLnBrk="1" fontAlgn="auto" latinLnBrk="0" hangingPunct="1">
                        <a:lnSpc>
                          <a:spcPct val="100000"/>
                        </a:lnSpc>
                        <a:spcBef>
                          <a:spcPts val="900"/>
                        </a:spcBef>
                        <a:spcAft>
                          <a:spcPts val="900"/>
                        </a:spcAft>
                        <a:buClrTx/>
                        <a:buSzTx/>
                        <a:buFontTx/>
                        <a:buNone/>
                        <a:tabLst/>
                        <a:defRPr/>
                      </a:pPr>
                      <a:r>
                        <a:rPr lang="en-US" sz="1400" b="0" noProof="0" dirty="0">
                          <a:solidFill>
                            <a:schemeClr val="accent3"/>
                          </a:solidFill>
                          <a:effectLst/>
                          <a:latin typeface="Arial" panose="020B0604020202020204" pitchFamily="34" charset="0"/>
                          <a:ea typeface="Times New Roman"/>
                        </a:rPr>
                        <a:t>Appendix</a:t>
                      </a:r>
                    </a:p>
                  </a:txBody>
                  <a:tcPr marL="72000" marR="72000" marT="72000" marB="7200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r" defTabSz="1018824" rtl="0" eaLnBrk="1" fontAlgn="auto" latinLnBrk="0" hangingPunct="1">
                        <a:lnSpc>
                          <a:spcPct val="100000"/>
                        </a:lnSpc>
                        <a:spcBef>
                          <a:spcPts val="900"/>
                        </a:spcBef>
                        <a:spcAft>
                          <a:spcPts val="900"/>
                        </a:spcAft>
                        <a:buClrTx/>
                        <a:buSzTx/>
                        <a:buFontTx/>
                        <a:buNone/>
                        <a:tabLst/>
                        <a:defRPr/>
                      </a:pPr>
                      <a:r>
                        <a:rPr lang="en-US" sz="1400" noProof="0" dirty="0">
                          <a:solidFill>
                            <a:schemeClr val="tx1"/>
                          </a:solidFill>
                          <a:effectLst/>
                          <a:latin typeface="Arial" panose="020B0604020202020204" pitchFamily="34" charset="0"/>
                          <a:ea typeface="Times New Roman"/>
                        </a:rPr>
                        <a:t>15</a:t>
                      </a:r>
                    </a:p>
                  </a:txBody>
                  <a:tcPr marL="72000" marR="72000" marT="72000" marB="7200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6120807"/>
                  </a:ext>
                </a:extLst>
              </a:tr>
            </a:tbl>
          </a:graphicData>
        </a:graphic>
      </p:graphicFrame>
      <p:sp>
        <p:nvSpPr>
          <p:cNvPr id="6" name="Title 5"/>
          <p:cNvSpPr>
            <a:spLocks noGrp="1"/>
          </p:cNvSpPr>
          <p:nvPr>
            <p:ph type="title"/>
          </p:nvPr>
        </p:nvSpPr>
        <p:spPr/>
        <p:txBody>
          <a:bodyPr/>
          <a:lstStyle/>
          <a:p>
            <a:r>
              <a:rPr lang="en-US" dirty="0"/>
              <a:t>Contents</a:t>
            </a:r>
          </a:p>
        </p:txBody>
      </p:sp>
      <p:sp>
        <p:nvSpPr>
          <p:cNvPr id="8" name="Title textbox">
            <a:extLst>
              <a:ext uri="{FF2B5EF4-FFF2-40B4-BE49-F238E27FC236}">
                <a16:creationId xmlns:a16="http://schemas.microsoft.com/office/drawing/2014/main" id="{E5FCA4CD-7B78-405D-A494-6D471475E367}"/>
              </a:ext>
            </a:extLst>
          </p:cNvPr>
          <p:cNvSpPr txBox="1"/>
          <p:nvPr/>
        </p:nvSpPr>
        <p:spPr>
          <a:xfrm>
            <a:off x="-2" y="-315416"/>
            <a:ext cx="206788" cy="61555"/>
          </a:xfrm>
          <a:prstGeom prst="rect">
            <a:avLst/>
          </a:prstGeom>
          <a:noFill/>
        </p:spPr>
        <p:txBody>
          <a:bodyPr wrap="none" lIns="0" tIns="0" rIns="0" bIns="0" rtlCol="0">
            <a:spAutoFit/>
          </a:bodyPr>
          <a:lstStyle>
            <a:defPPr>
              <a:defRPr lang="en-US"/>
            </a:defPPr>
            <a:lvl1pPr defTabSz="919121">
              <a:defRPr sz="400">
                <a:solidFill>
                  <a:schemeClr val="bg1">
                    <a:lumMod val="85000"/>
                  </a:schemeClr>
                </a:solidFill>
              </a:defRPr>
            </a:lvl1pPr>
          </a:lstStyle>
          <a:p>
            <a:r>
              <a:rPr lang="en-GB" dirty="0"/>
              <a:t>Contents</a:t>
            </a:r>
          </a:p>
        </p:txBody>
      </p:sp>
    </p:spTree>
    <p:extLst>
      <p:ext uri="{BB962C8B-B14F-4D97-AF65-F5344CB8AC3E}">
        <p14:creationId xmlns:p14="http://schemas.microsoft.com/office/powerpoint/2010/main" val="1887619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admap"/>
          <p:cNvSpPr>
            <a:spLocks noGrp="1"/>
          </p:cNvSpPr>
          <p:nvPr>
            <p:ph type="title"/>
          </p:nvPr>
        </p:nvSpPr>
        <p:spPr>
          <a:xfrm>
            <a:off x="384048" y="576072"/>
            <a:ext cx="10058400" cy="422593"/>
          </a:xfrm>
        </p:spPr>
        <p:txBody>
          <a:bodyPr vert="horz" wrap="square" lIns="100584" tIns="50292" rIns="100584" bIns="50292" rtlCol="0" anchor="ctr" anchorCtr="0">
            <a:noAutofit/>
          </a:bodyPr>
          <a:lstStyle/>
          <a:p>
            <a:pPr defTabSz="1043056" hangingPunct="0"/>
            <a:r>
              <a:rPr lang="en-US" dirty="0"/>
              <a:t>Overall Financial Driver Methodology</a:t>
            </a:r>
            <a:endParaRPr lang="en-GB" dirty="0"/>
          </a:p>
        </p:txBody>
      </p:sp>
      <p:sp>
        <p:nvSpPr>
          <p:cNvPr id="3" name="Slide Number Placeholder 2"/>
          <p:cNvSpPr>
            <a:spLocks noGrp="1"/>
          </p:cNvSpPr>
          <p:nvPr>
            <p:ph type="sldNum" sz="quarter" idx="12"/>
          </p:nvPr>
        </p:nvSpPr>
        <p:spPr/>
        <p:txBody>
          <a:bodyPr/>
          <a:lstStyle/>
          <a:p>
            <a:pPr>
              <a:defRPr/>
            </a:pPr>
            <a:r>
              <a:rPr lang="en-US" dirty="0"/>
              <a:t> </a:t>
            </a:r>
          </a:p>
        </p:txBody>
      </p:sp>
      <p:sp>
        <p:nvSpPr>
          <p:cNvPr id="4" name="Slide Title"/>
          <p:cNvSpPr>
            <a:spLocks noGrp="1"/>
          </p:cNvSpPr>
          <p:nvPr>
            <p:ph type="body" sz="quarter" idx="13"/>
          </p:nvPr>
        </p:nvSpPr>
        <p:spPr>
          <a:xfrm>
            <a:off x="373912" y="1143000"/>
            <a:ext cx="9151088" cy="591353"/>
          </a:xfrm>
        </p:spPr>
        <p:txBody>
          <a:bodyPr vert="horz" wrap="square" lIns="100584" tIns="50292" rIns="100584" bIns="50292" rtlCol="0" anchor="t">
            <a:noAutofit/>
          </a:bodyPr>
          <a:lstStyle/>
          <a:p>
            <a:pPr algn="just" hangingPunct="0">
              <a:spcBef>
                <a:spcPct val="0"/>
              </a:spcBef>
            </a:pPr>
            <a:r>
              <a:rPr lang="en-US" sz="1200" b="0" kern="800" dirty="0">
                <a:solidFill>
                  <a:srgbClr val="646464"/>
                </a:solidFill>
                <a:latin typeface="+mn-lt"/>
                <a:cs typeface="Arial" charset="0"/>
              </a:rPr>
              <a:t>This benchmarking tool creates a detailed performance measurement system uses the “Stop-Light” approach to measure the critical company specific </a:t>
            </a:r>
            <a:r>
              <a:rPr lang="en-US" sz="1200" b="0" dirty="0">
                <a:solidFill>
                  <a:srgbClr val="646464"/>
                </a:solidFill>
              </a:rPr>
              <a:t>financial value drivers which are linked to the EBITDA performance. *</a:t>
            </a:r>
            <a:endParaRPr lang="en-GB" b="0" dirty="0">
              <a:solidFill>
                <a:srgbClr val="646464"/>
              </a:solidFill>
              <a:latin typeface="Arial"/>
            </a:endParaRPr>
          </a:p>
        </p:txBody>
      </p:sp>
      <p:sp>
        <p:nvSpPr>
          <p:cNvPr id="12" name="Text Placeholder 14"/>
          <p:cNvSpPr txBox="1">
            <a:spLocks/>
          </p:cNvSpPr>
          <p:nvPr/>
        </p:nvSpPr>
        <p:spPr>
          <a:xfrm>
            <a:off x="384048" y="1712582"/>
            <a:ext cx="9565538" cy="5646115"/>
          </a:xfrm>
          <a:prstGeom prst="rect">
            <a:avLst/>
          </a:prstGeom>
        </p:spPr>
        <p:txBody>
          <a:bodyPr/>
          <a:lstStyle>
            <a:lvl1pPr marL="183600" indent="-183600" algn="l" rtl="0" eaLnBrk="1" fontAlgn="base" hangingPunct="1">
              <a:spcBef>
                <a:spcPts val="0"/>
              </a:spcBef>
              <a:spcAft>
                <a:spcPct val="0"/>
              </a:spcAft>
              <a:buFont typeface="Arial" panose="020B0604020202020204" pitchFamily="34" charset="0"/>
              <a:buChar char="●"/>
              <a:defRPr sz="1200" b="0" kern="1200">
                <a:solidFill>
                  <a:srgbClr val="002B49"/>
                </a:solidFill>
                <a:latin typeface="+mn-lt"/>
                <a:ea typeface="ＭＳ Ｐゴシック" charset="0"/>
                <a:cs typeface="ＭＳ Ｐゴシック" charset="0"/>
              </a:defRPr>
            </a:lvl1pPr>
            <a:lvl2pPr marL="457200" indent="-230400" algn="l" rtl="0" eaLnBrk="1" fontAlgn="base" hangingPunct="1">
              <a:spcBef>
                <a:spcPts val="0"/>
              </a:spcBef>
              <a:spcAft>
                <a:spcPct val="0"/>
              </a:spcAft>
              <a:buFont typeface="Arial" panose="020B0604020202020204" pitchFamily="34" charset="0"/>
              <a:buChar char="–"/>
              <a:defRPr sz="1200" b="0" kern="1200">
                <a:solidFill>
                  <a:srgbClr val="002B49"/>
                </a:solidFill>
                <a:latin typeface="+mn-lt"/>
                <a:ea typeface="ＭＳ Ｐゴシック" charset="0"/>
                <a:cs typeface="+mn-cs"/>
              </a:defRPr>
            </a:lvl2pPr>
            <a:lvl3pPr marL="687600" indent="-230400" algn="l" rtl="0" eaLnBrk="1" fontAlgn="base" hangingPunct="1">
              <a:spcBef>
                <a:spcPts val="0"/>
              </a:spcBef>
              <a:spcAft>
                <a:spcPct val="0"/>
              </a:spcAft>
              <a:buClr>
                <a:schemeClr val="accent1"/>
              </a:buClr>
              <a:buSzPct val="100000"/>
              <a:buFont typeface="Wingdings" panose="05000000000000000000" pitchFamily="2" charset="2"/>
              <a:buChar char="§"/>
              <a:defRPr sz="1200" kern="1200">
                <a:solidFill>
                  <a:srgbClr val="002B49"/>
                </a:solidFill>
                <a:latin typeface="+mn-lt"/>
                <a:ea typeface="ＭＳ Ｐゴシック" charset="0"/>
                <a:cs typeface="+mn-cs"/>
              </a:defRPr>
            </a:lvl3pPr>
            <a:lvl4pPr marL="914400" indent="-228600" algn="l" rtl="0" eaLnBrk="1" fontAlgn="base" hangingPunct="1">
              <a:spcBef>
                <a:spcPct val="0"/>
              </a:spcBef>
              <a:spcAft>
                <a:spcPct val="0"/>
              </a:spcAft>
              <a:buClr>
                <a:schemeClr val="accent1"/>
              </a:buClr>
              <a:buFont typeface="Courier New" panose="02070309020205020404" pitchFamily="49" charset="0"/>
              <a:buChar char="o"/>
              <a:defRPr sz="1200" kern="1200">
                <a:solidFill>
                  <a:srgbClr val="002B49"/>
                </a:solidFill>
                <a:latin typeface="+mn-lt"/>
                <a:ea typeface="ＭＳ Ｐゴシック" charset="0"/>
                <a:cs typeface="+mn-cs"/>
              </a:defRPr>
            </a:lvl4pPr>
            <a:lvl5pPr marL="1144800" indent="-228600" algn="l" rtl="0" eaLnBrk="1" fontAlgn="base" hangingPunct="1">
              <a:spcBef>
                <a:spcPct val="0"/>
              </a:spcBef>
              <a:spcAft>
                <a:spcPct val="0"/>
              </a:spcAft>
              <a:buClr>
                <a:schemeClr val="accent1"/>
              </a:buClr>
              <a:buSzPct val="75000"/>
              <a:buFont typeface="Wingdings" panose="05000000000000000000" pitchFamily="2" charset="2"/>
              <a:buChar char="u"/>
              <a:defRPr sz="1200" kern="1200">
                <a:solidFill>
                  <a:srgbClr val="002B49"/>
                </a:solidFill>
                <a:latin typeface="+mn-lt"/>
                <a:ea typeface="ＭＳ Ｐゴシック" charset="0"/>
                <a:cs typeface="+mn-cs"/>
              </a:defRPr>
            </a:lvl5pPr>
            <a:lvl6pPr marL="1371600" indent="-228600" algn="l" defTabSz="914400" rtl="0" eaLnBrk="1" latinLnBrk="0" hangingPunct="1">
              <a:spcBef>
                <a:spcPts val="0"/>
              </a:spcBef>
              <a:buClr>
                <a:schemeClr val="accent1"/>
              </a:buClr>
              <a:buSzPct val="75000"/>
              <a:buFont typeface="Wingdings" panose="05000000000000000000" pitchFamily="2" charset="2"/>
              <a:buChar char="q"/>
              <a:defRPr sz="1200" kern="1200" baseline="0">
                <a:solidFill>
                  <a:srgbClr val="002B49"/>
                </a:solidFill>
                <a:latin typeface="+mn-lt"/>
                <a:ea typeface="+mn-ea"/>
                <a:cs typeface="+mn-cs"/>
              </a:defRPr>
            </a:lvl6pPr>
            <a:lvl7pPr marL="1143000" indent="-228600" algn="l" defTabSz="914400" rtl="0" eaLnBrk="1" latinLnBrk="0" hangingPunct="1">
              <a:spcBef>
                <a:spcPts val="0"/>
              </a:spcBef>
              <a:buClr>
                <a:schemeClr val="accent1"/>
              </a:buClr>
              <a:buSzPct val="75000"/>
              <a:buFont typeface="Wingdings" pitchFamily="2" charset="2"/>
              <a:buChar char=""/>
              <a:defRPr sz="1200" kern="1200">
                <a:solidFill>
                  <a:schemeClr val="accent1"/>
                </a:solidFill>
                <a:latin typeface="+mn-lt"/>
                <a:ea typeface="+mn-ea"/>
                <a:cs typeface="+mn-cs"/>
              </a:defRPr>
            </a:lvl7pPr>
            <a:lvl8pPr marL="1371600" indent="-228600" algn="l" defTabSz="914400" rtl="0" eaLnBrk="1" latinLnBrk="0" hangingPunct="1">
              <a:spcBef>
                <a:spcPct val="20000"/>
              </a:spcBef>
              <a:buClr>
                <a:schemeClr val="accent1"/>
              </a:buClr>
              <a:buSzPct val="75000"/>
              <a:buFont typeface="Wingdings" pitchFamily="2" charset="2"/>
              <a:buChar char="q"/>
              <a:defRPr sz="1200" kern="1200">
                <a:solidFill>
                  <a:schemeClr val="accen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1100" b="1" dirty="0">
                <a:solidFill>
                  <a:srgbClr val="646464"/>
                </a:solidFill>
              </a:rPr>
              <a:t>Liquidity:</a:t>
            </a:r>
            <a:r>
              <a:rPr lang="en-US" sz="1100" dirty="0">
                <a:solidFill>
                  <a:srgbClr val="646464"/>
                </a:solidFill>
              </a:rPr>
              <a:t> A measure of the extent to which a person or organization has cash to meet immediate and short-term obligations, or assets that can be quickly converted to do this. This driver comprises of all financial ratios/metrics which assesses the “Liquidity” of a company. The liquidity score is the average of all the percentile ranking computed for each metric for a specified peer group of a “Liquidity” driver.</a:t>
            </a:r>
          </a:p>
          <a:p>
            <a:endParaRPr lang="en-US" sz="1100" dirty="0">
              <a:solidFill>
                <a:srgbClr val="646464"/>
              </a:solidFill>
            </a:endParaRPr>
          </a:p>
          <a:p>
            <a:pPr algn="just"/>
            <a:r>
              <a:rPr lang="en-US" sz="1100" b="1" dirty="0">
                <a:solidFill>
                  <a:srgbClr val="646464"/>
                </a:solidFill>
              </a:rPr>
              <a:t>Profitability: </a:t>
            </a:r>
            <a:r>
              <a:rPr lang="en-US" sz="1100" dirty="0">
                <a:solidFill>
                  <a:srgbClr val="646464"/>
                </a:solidFill>
              </a:rPr>
              <a:t>is the ability of a business to earn a profit. A profit is what is left of the revenue a business generates after it pays all expenses directly related to the generation of the revenue. The profitability driver comprises of all financial metrics that are used to assess a business's ability to generate earnings as compared to its expenses and other relevant costs incurred during a specific period of time. The profitability score is the average of all the percentile ranking computed for each metric for a specified peer group of a “Profitability” driver.</a:t>
            </a:r>
          </a:p>
          <a:p>
            <a:pPr algn="just"/>
            <a:endParaRPr lang="en-US" sz="1100" dirty="0">
              <a:solidFill>
                <a:srgbClr val="646464"/>
              </a:solidFill>
            </a:endParaRPr>
          </a:p>
          <a:p>
            <a:pPr algn="just"/>
            <a:r>
              <a:rPr lang="en-US" sz="1100" b="1" dirty="0">
                <a:solidFill>
                  <a:srgbClr val="646464"/>
                </a:solidFill>
              </a:rPr>
              <a:t>Leverage: </a:t>
            </a:r>
            <a:r>
              <a:rPr lang="en-US" sz="1100" dirty="0">
                <a:solidFill>
                  <a:srgbClr val="646464"/>
                </a:solidFill>
              </a:rPr>
              <a:t>The use of various financial instruments or borrowed capital, such as margin, to increase the potential return of an investment. The leverage driver  comprises of all the metrics pertaining to Debt, Equity, financial leverage multiplier. The leverage score is the average of all the percentile ranking computed for each metric for a specified peer group of a “Leverage” driver.</a:t>
            </a:r>
          </a:p>
          <a:p>
            <a:endParaRPr lang="en-US" sz="1100" dirty="0">
              <a:solidFill>
                <a:srgbClr val="646464"/>
              </a:solidFill>
            </a:endParaRPr>
          </a:p>
          <a:p>
            <a:pPr algn="just"/>
            <a:r>
              <a:rPr lang="en-US" sz="1100" b="1" dirty="0">
                <a:solidFill>
                  <a:srgbClr val="646464"/>
                </a:solidFill>
              </a:rPr>
              <a:t>Turnover:</a:t>
            </a:r>
            <a:r>
              <a:rPr lang="en-US" sz="1100" dirty="0">
                <a:solidFill>
                  <a:srgbClr val="646464"/>
                </a:solidFill>
              </a:rPr>
              <a:t> The number of times an asset is replaced during a financial period, the turnover driver comprises of all the working capital, equity, assets turnover related metrics. The turnover score is the average of all the percentile ranking computed for each metric for a specified peer group of a “Turnover” driver.</a:t>
            </a:r>
          </a:p>
          <a:p>
            <a:pPr algn="just"/>
            <a:endParaRPr lang="en-US" sz="1100" dirty="0">
              <a:solidFill>
                <a:srgbClr val="646464"/>
              </a:solidFill>
              <a:highlight>
                <a:srgbClr val="FFFF00"/>
              </a:highlight>
            </a:endParaRPr>
          </a:p>
          <a:p>
            <a:pPr algn="just"/>
            <a:r>
              <a:rPr lang="en-US" sz="1100" b="1" dirty="0">
                <a:solidFill>
                  <a:srgbClr val="646464"/>
                </a:solidFill>
              </a:rPr>
              <a:t>Composite Score: </a:t>
            </a:r>
            <a:r>
              <a:rPr lang="en-US" sz="1100" dirty="0">
                <a:solidFill>
                  <a:srgbClr val="646464"/>
                </a:solidFill>
              </a:rPr>
              <a:t>The composite score is an average of 4 financial drivers, namely Leverage, Profitability, Turnover and Liquidity. These scores are percentile rankings computed for each company within the group. The composite score for each company is plotted against its own EBITDA score. </a:t>
            </a:r>
          </a:p>
          <a:p>
            <a:endParaRPr lang="en-US" sz="1100" dirty="0">
              <a:solidFill>
                <a:srgbClr val="646464"/>
              </a:solidFill>
            </a:endParaRPr>
          </a:p>
          <a:p>
            <a:r>
              <a:rPr lang="en-US" sz="1100" b="1" dirty="0">
                <a:solidFill>
                  <a:srgbClr val="646464"/>
                </a:solidFill>
              </a:rPr>
              <a:t>EBITDA Score: </a:t>
            </a:r>
            <a:r>
              <a:rPr lang="en-US" sz="1100" dirty="0">
                <a:solidFill>
                  <a:srgbClr val="646464"/>
                </a:solidFill>
              </a:rPr>
              <a:t>The EBITDA score is based on the actual EBITDA Margin (%), the EBITDA score are percentile rankings computed for each company within the peer group. The EBITDA score for each company is plotted against its own Composite score. </a:t>
            </a:r>
            <a:endParaRPr lang="en-US" sz="1100" b="1" dirty="0">
              <a:solidFill>
                <a:srgbClr val="646464"/>
              </a:solidFill>
            </a:endParaRPr>
          </a:p>
        </p:txBody>
      </p:sp>
      <p:sp>
        <p:nvSpPr>
          <p:cNvPr id="9" name="Source Box"/>
          <p:cNvSpPr txBox="1">
            <a:spLocks/>
          </p:cNvSpPr>
          <p:nvPr/>
        </p:nvSpPr>
        <p:spPr>
          <a:xfrm>
            <a:off x="118254" y="6987263"/>
            <a:ext cx="6335886" cy="236988"/>
          </a:xfrm>
          <a:prstGeom prst="rect">
            <a:avLst/>
          </a:prstGeom>
          <a:noFill/>
        </p:spPr>
        <p:txBody>
          <a:bodyPr vert="horz" wrap="square" lIns="100584" tIns="50292" rIns="100584" bIns="50292" rtlCol="0" anchor="b">
            <a:noAutofit/>
          </a:bodyPr>
          <a:lstStyle/>
          <a:p>
            <a:pPr marL="447040" indent="-447040" hangingPunct="0"/>
            <a:r>
              <a:rPr lang="en-US" sz="880" dirty="0">
                <a:solidFill>
                  <a:srgbClr val="00355F"/>
                </a:solidFill>
                <a:latin typeface="Arial"/>
              </a:rPr>
              <a:t>*</a:t>
            </a:r>
            <a:r>
              <a:rPr lang="en-US" sz="880" b="1" dirty="0">
                <a:solidFill>
                  <a:srgbClr val="00355F"/>
                </a:solidFill>
                <a:latin typeface="Arial"/>
              </a:rPr>
              <a:t>A&amp;M’s proprietary methodology</a:t>
            </a:r>
          </a:p>
        </p:txBody>
      </p:sp>
    </p:spTree>
    <p:extLst>
      <p:ext uri="{BB962C8B-B14F-4D97-AF65-F5344CB8AC3E}">
        <p14:creationId xmlns:p14="http://schemas.microsoft.com/office/powerpoint/2010/main" val="21824207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FDF2B41-EF4E-4AED-A57C-8957B85EC945}"/>
              </a:ext>
            </a:extLst>
          </p:cNvPr>
          <p:cNvSpPr>
            <a:spLocks noGrp="1"/>
          </p:cNvSpPr>
          <p:nvPr>
            <p:ph type="body" sz="quarter" idx="35"/>
          </p:nvPr>
        </p:nvSpPr>
        <p:spPr/>
        <p:txBody>
          <a:bodyPr/>
          <a:lstStyle/>
          <a:p>
            <a:r>
              <a:rPr lang="en-US" dirty="0"/>
              <a:t>The science of facts, the art of actionable insight</a:t>
            </a:r>
          </a:p>
          <a:p>
            <a:endParaRPr lang="en-GB" dirty="0"/>
          </a:p>
        </p:txBody>
      </p:sp>
      <p:pic>
        <p:nvPicPr>
          <p:cNvPr id="2" name="Picture 1">
            <a:extLst>
              <a:ext uri="{FF2B5EF4-FFF2-40B4-BE49-F238E27FC236}">
                <a16:creationId xmlns:a16="http://schemas.microsoft.com/office/drawing/2014/main" id="{41BCE584-2FE2-4409-96FE-AE941DF57E13}"/>
              </a:ext>
            </a:extLst>
          </p:cNvPr>
          <p:cNvPicPr>
            <a:picLocks noChangeAspect="1"/>
          </p:cNvPicPr>
          <p:nvPr/>
        </p:nvPicPr>
        <p:blipFill>
          <a:blip r:embed="rId3"/>
          <a:stretch>
            <a:fillRect/>
          </a:stretch>
        </p:blipFill>
        <p:spPr>
          <a:xfrm>
            <a:off x="4267200" y="2209800"/>
            <a:ext cx="5621415" cy="3755938"/>
          </a:xfrm>
          <a:prstGeom prst="rect">
            <a:avLst/>
          </a:prstGeom>
        </p:spPr>
      </p:pic>
      <p:sp>
        <p:nvSpPr>
          <p:cNvPr id="7" name="Text Placeholder 11">
            <a:extLst>
              <a:ext uri="{FF2B5EF4-FFF2-40B4-BE49-F238E27FC236}">
                <a16:creationId xmlns:a16="http://schemas.microsoft.com/office/drawing/2014/main" id="{94626255-987E-41D0-900E-B77ABB446107}"/>
              </a:ext>
            </a:extLst>
          </p:cNvPr>
          <p:cNvSpPr txBox="1">
            <a:spLocks/>
          </p:cNvSpPr>
          <p:nvPr/>
        </p:nvSpPr>
        <p:spPr>
          <a:xfrm>
            <a:off x="493465" y="1663859"/>
            <a:ext cx="3606866" cy="5498941"/>
          </a:xfrm>
          <a:prstGeom prst="rect">
            <a:avLst/>
          </a:prstGeom>
        </p:spPr>
        <p:txBody>
          <a:bodyPr vert="horz" wrap="square" lIns="0" tIns="0" rIns="0" bIns="0" rtlCol="0">
            <a:spAutoFit/>
          </a:bodyPr>
          <a:lstStyle>
            <a:lvl1pPr marL="0" indent="0" algn="l" defTabSz="981098" rtl="0" eaLnBrk="1" latinLnBrk="0" hangingPunct="1">
              <a:spcBef>
                <a:spcPts val="0"/>
              </a:spcBef>
              <a:spcAft>
                <a:spcPts val="800"/>
              </a:spcAft>
              <a:buFont typeface="Arial" panose="020B0604020202020204" pitchFamily="34" charset="0"/>
              <a:buNone/>
              <a:defRPr sz="1400" b="1" kern="1200">
                <a:solidFill>
                  <a:schemeClr val="accent3"/>
                </a:solidFill>
                <a:latin typeface="+mj-lt"/>
                <a:ea typeface="+mn-ea"/>
                <a:cs typeface="+mn-cs"/>
              </a:defRPr>
            </a:lvl1pPr>
            <a:lvl2pPr marL="0" indent="0" algn="l" defTabSz="981098" rtl="0" eaLnBrk="1" latinLnBrk="0" hangingPunct="1">
              <a:spcBef>
                <a:spcPts val="0"/>
              </a:spcBef>
              <a:spcAft>
                <a:spcPts val="600"/>
              </a:spcAft>
              <a:buFont typeface="Arial" panose="020B0604020202020204" pitchFamily="34" charset="0"/>
              <a:buNone/>
              <a:defRPr sz="1200" b="1" kern="1200" cap="none" baseline="0">
                <a:solidFill>
                  <a:schemeClr val="tx1"/>
                </a:solidFill>
                <a:latin typeface="+mj-lt"/>
                <a:ea typeface="+mn-ea"/>
                <a:cs typeface="+mn-cs"/>
              </a:defRPr>
            </a:lvl2pPr>
            <a:lvl3pPr marL="1494" indent="0" algn="l" defTabSz="981098" rtl="0" eaLnBrk="1" latinLnBrk="0" hangingPunct="1">
              <a:spcBef>
                <a:spcPts val="0"/>
              </a:spcBef>
              <a:spcAft>
                <a:spcPts val="600"/>
              </a:spcAft>
              <a:buFont typeface="Arial" panose="020B0604020202020204" pitchFamily="34" charset="0"/>
              <a:buNone/>
              <a:defRPr sz="1000" kern="1200">
                <a:solidFill>
                  <a:schemeClr val="tx1"/>
                </a:solidFill>
                <a:latin typeface="+mn-lt"/>
                <a:ea typeface="+mn-ea"/>
                <a:cs typeface="+mn-cs"/>
              </a:defRPr>
            </a:lvl3pPr>
            <a:lvl4pPr marL="183600" indent="-183600" algn="l" defTabSz="981098" rtl="0" eaLnBrk="1" latinLnBrk="0" hangingPunct="1">
              <a:spcBef>
                <a:spcPts val="0"/>
              </a:spcBef>
              <a:spcAft>
                <a:spcPts val="600"/>
              </a:spcAft>
              <a:buClr>
                <a:schemeClr val="tx1"/>
              </a:buClr>
              <a:buFont typeface="Wingdings" panose="05000000000000000000" pitchFamily="2" charset="2"/>
              <a:buChar char="§"/>
              <a:defRPr sz="1000" kern="1200">
                <a:solidFill>
                  <a:schemeClr val="tx1"/>
                </a:solidFill>
                <a:latin typeface="+mn-lt"/>
                <a:ea typeface="+mn-ea"/>
                <a:cs typeface="+mn-cs"/>
              </a:defRPr>
            </a:lvl4pPr>
            <a:lvl5pPr marL="360000" indent="-176400" algn="l" defTabSz="981098" rtl="0" eaLnBrk="1" latinLnBrk="0" hangingPunct="1">
              <a:spcBef>
                <a:spcPts val="0"/>
              </a:spcBef>
              <a:spcAft>
                <a:spcPts val="600"/>
              </a:spcAft>
              <a:buClr>
                <a:schemeClr val="tx1"/>
              </a:buClr>
              <a:buFont typeface="Segoe UI" panose="020B0502040204020203" pitchFamily="34" charset="0"/>
              <a:buChar char="–"/>
              <a:defRPr sz="1000" kern="1200">
                <a:solidFill>
                  <a:schemeClr val="tx1"/>
                </a:solidFill>
                <a:latin typeface="+mn-lt"/>
                <a:ea typeface="+mn-ea"/>
                <a:cs typeface="+mn-cs"/>
              </a:defRPr>
            </a:lvl5pPr>
            <a:lvl6pPr marL="539750" indent="-182563" algn="l" defTabSz="981098" rtl="0" eaLnBrk="1" latinLnBrk="0" hangingPunct="1">
              <a:spcBef>
                <a:spcPts val="0"/>
              </a:spcBef>
              <a:spcAft>
                <a:spcPts val="600"/>
              </a:spcAft>
              <a:buClr>
                <a:schemeClr val="tx1"/>
              </a:buClr>
              <a:buFont typeface="Arial" panose="020B0604020202020204" pitchFamily="34" charset="0"/>
              <a:buChar char="–"/>
              <a:defRPr sz="1000" kern="1200">
                <a:solidFill>
                  <a:schemeClr val="tx1"/>
                </a:solidFill>
                <a:latin typeface="+mn-lt"/>
                <a:ea typeface="+mn-ea"/>
                <a:cs typeface="+mn-cs"/>
              </a:defRPr>
            </a:lvl6pPr>
            <a:lvl7pPr marL="722313" indent="-182563" algn="l" defTabSz="981098" rtl="0" eaLnBrk="1" latinLnBrk="0" hangingPunct="1">
              <a:spcBef>
                <a:spcPts val="0"/>
              </a:spcBef>
              <a:spcAft>
                <a:spcPts val="600"/>
              </a:spcAft>
              <a:buClr>
                <a:schemeClr val="tx1"/>
              </a:buClr>
              <a:buFont typeface="Arial" panose="020B0604020202020204" pitchFamily="34" charset="0"/>
              <a:buChar char="–"/>
              <a:defRPr sz="1000" kern="1200">
                <a:solidFill>
                  <a:schemeClr val="tx1"/>
                </a:solidFill>
                <a:latin typeface="+mn-lt"/>
                <a:ea typeface="+mn-ea"/>
                <a:cs typeface="+mn-cs"/>
              </a:defRPr>
            </a:lvl7pPr>
            <a:lvl8pPr marL="182563" indent="-182563" algn="l" defTabSz="981098" rtl="0" eaLnBrk="1" latinLnBrk="0" hangingPunct="1">
              <a:spcBef>
                <a:spcPts val="0"/>
              </a:spcBef>
              <a:spcAft>
                <a:spcPts val="600"/>
              </a:spcAft>
              <a:buClr>
                <a:schemeClr val="tx1"/>
              </a:buClr>
              <a:buFont typeface="+mj-lt"/>
              <a:buAutoNum type="arabicPeriod"/>
              <a:defRPr sz="1000" kern="1200">
                <a:solidFill>
                  <a:schemeClr val="tx1"/>
                </a:solidFill>
                <a:latin typeface="+mn-lt"/>
                <a:ea typeface="+mn-ea"/>
                <a:cs typeface="+mn-cs"/>
              </a:defRPr>
            </a:lvl8pPr>
            <a:lvl9pPr marL="355600" indent="-173038" algn="l" defTabSz="981098" rtl="0" eaLnBrk="1" latinLnBrk="0" hangingPunct="1">
              <a:spcBef>
                <a:spcPts val="0"/>
              </a:spcBef>
              <a:spcAft>
                <a:spcPts val="600"/>
              </a:spcAft>
              <a:buClr>
                <a:schemeClr val="tx1"/>
              </a:buClr>
              <a:buFont typeface="+mj-lt"/>
              <a:buAutoNum type="alphaLcPeriod"/>
              <a:defRPr sz="1000" kern="1200">
                <a:solidFill>
                  <a:schemeClr val="tx1"/>
                </a:solidFill>
                <a:latin typeface="+mn-lt"/>
                <a:ea typeface="+mn-ea"/>
                <a:cs typeface="+mn-cs"/>
              </a:defRPr>
            </a:lvl9pPr>
          </a:lstStyle>
          <a:p>
            <a:pPr>
              <a:spcBef>
                <a:spcPts val="600"/>
              </a:spcBef>
            </a:pPr>
            <a:r>
              <a:rPr lang="en-US" sz="1600" dirty="0"/>
              <a:t>Who We Are</a:t>
            </a:r>
          </a:p>
          <a:p>
            <a:pPr>
              <a:spcBef>
                <a:spcPts val="600"/>
              </a:spcBef>
              <a:spcAft>
                <a:spcPts val="600"/>
              </a:spcAft>
            </a:pPr>
            <a:r>
              <a:rPr lang="en-US" b="0" dirty="0">
                <a:solidFill>
                  <a:srgbClr val="646464"/>
                </a:solidFill>
              </a:rPr>
              <a:t>The Insight Center is A&amp;M’s global research team.  The group was founded to adhere to one of A&amp;M’s founding principles: “No shooting from the hip.”  We provide practitioners and clients with highly relevant, industry-specific, actionable, fact-based insights derived through proprietary empirical studies and research.</a:t>
            </a:r>
          </a:p>
          <a:p>
            <a:pPr>
              <a:spcBef>
                <a:spcPts val="600"/>
              </a:spcBef>
              <a:spcAft>
                <a:spcPts val="600"/>
              </a:spcAft>
            </a:pPr>
            <a:r>
              <a:rPr lang="en-US" b="0" dirty="0">
                <a:solidFill>
                  <a:srgbClr val="646464"/>
                </a:solidFill>
              </a:rPr>
              <a:t>Our team has diverse experience and skill sets ranging from quantitative analysis and data modeling to economics and commercial real estate to thought leadership strategy and content development.</a:t>
            </a:r>
          </a:p>
          <a:p>
            <a:pPr>
              <a:spcBef>
                <a:spcPts val="600"/>
              </a:spcBef>
              <a:spcAft>
                <a:spcPts val="600"/>
              </a:spcAft>
            </a:pPr>
            <a:r>
              <a:rPr lang="en-US" b="0" dirty="0">
                <a:solidFill>
                  <a:srgbClr val="646464"/>
                </a:solidFill>
              </a:rPr>
              <a:t>The Insight Center has access to a wide selection of resources, including an extensive research subscription portfolio and connections to company and industry subject matter experts.</a:t>
            </a:r>
          </a:p>
          <a:p>
            <a:br>
              <a:rPr lang="en-US" sz="1600" dirty="0"/>
            </a:br>
            <a:r>
              <a:rPr lang="en-US" sz="1600" dirty="0"/>
              <a:t>Insight Center Leadership  </a:t>
            </a:r>
          </a:p>
          <a:p>
            <a:r>
              <a:rPr lang="en-US" b="0" dirty="0">
                <a:solidFill>
                  <a:srgbClr val="646464"/>
                </a:solidFill>
              </a:rPr>
              <a:t>Andy Pfeffer – Managing Director</a:t>
            </a:r>
            <a:endParaRPr lang="en-US" dirty="0">
              <a:solidFill>
                <a:srgbClr val="646464"/>
              </a:solidFill>
            </a:endParaRPr>
          </a:p>
        </p:txBody>
      </p:sp>
      <p:sp>
        <p:nvSpPr>
          <p:cNvPr id="14" name="Text Placeholder 11">
            <a:extLst>
              <a:ext uri="{FF2B5EF4-FFF2-40B4-BE49-F238E27FC236}">
                <a16:creationId xmlns:a16="http://schemas.microsoft.com/office/drawing/2014/main" id="{2837E720-E22D-48B5-ACA3-EC44D415C54E}"/>
              </a:ext>
            </a:extLst>
          </p:cNvPr>
          <p:cNvSpPr txBox="1">
            <a:spLocks/>
          </p:cNvSpPr>
          <p:nvPr/>
        </p:nvSpPr>
        <p:spPr>
          <a:xfrm>
            <a:off x="4267200" y="1663859"/>
            <a:ext cx="3606866" cy="246221"/>
          </a:xfrm>
          <a:prstGeom prst="rect">
            <a:avLst/>
          </a:prstGeom>
        </p:spPr>
        <p:txBody>
          <a:bodyPr vert="horz" wrap="square" lIns="0" tIns="0" rIns="0" bIns="0" rtlCol="0">
            <a:spAutoFit/>
          </a:bodyPr>
          <a:lstStyle>
            <a:lvl1pPr marL="0" indent="0" algn="l" defTabSz="981098" rtl="0" eaLnBrk="1" latinLnBrk="0" hangingPunct="1">
              <a:spcBef>
                <a:spcPts val="0"/>
              </a:spcBef>
              <a:spcAft>
                <a:spcPts val="800"/>
              </a:spcAft>
              <a:buFont typeface="Arial" panose="020B0604020202020204" pitchFamily="34" charset="0"/>
              <a:buNone/>
              <a:defRPr sz="1400" b="1" kern="1200">
                <a:solidFill>
                  <a:schemeClr val="accent3"/>
                </a:solidFill>
                <a:latin typeface="+mj-lt"/>
                <a:ea typeface="+mn-ea"/>
                <a:cs typeface="+mn-cs"/>
              </a:defRPr>
            </a:lvl1pPr>
            <a:lvl2pPr marL="0" indent="0" algn="l" defTabSz="981098" rtl="0" eaLnBrk="1" latinLnBrk="0" hangingPunct="1">
              <a:spcBef>
                <a:spcPts val="0"/>
              </a:spcBef>
              <a:spcAft>
                <a:spcPts val="600"/>
              </a:spcAft>
              <a:buFont typeface="Arial" panose="020B0604020202020204" pitchFamily="34" charset="0"/>
              <a:buNone/>
              <a:defRPr sz="1200" b="1" kern="1200" cap="none" baseline="0">
                <a:solidFill>
                  <a:schemeClr val="tx1"/>
                </a:solidFill>
                <a:latin typeface="+mj-lt"/>
                <a:ea typeface="+mn-ea"/>
                <a:cs typeface="+mn-cs"/>
              </a:defRPr>
            </a:lvl2pPr>
            <a:lvl3pPr marL="1494" indent="0" algn="l" defTabSz="981098" rtl="0" eaLnBrk="1" latinLnBrk="0" hangingPunct="1">
              <a:spcBef>
                <a:spcPts val="0"/>
              </a:spcBef>
              <a:spcAft>
                <a:spcPts val="600"/>
              </a:spcAft>
              <a:buFont typeface="Arial" panose="020B0604020202020204" pitchFamily="34" charset="0"/>
              <a:buNone/>
              <a:defRPr sz="1000" kern="1200">
                <a:solidFill>
                  <a:schemeClr val="tx1"/>
                </a:solidFill>
                <a:latin typeface="+mn-lt"/>
                <a:ea typeface="+mn-ea"/>
                <a:cs typeface="+mn-cs"/>
              </a:defRPr>
            </a:lvl3pPr>
            <a:lvl4pPr marL="183600" indent="-183600" algn="l" defTabSz="981098" rtl="0" eaLnBrk="1" latinLnBrk="0" hangingPunct="1">
              <a:spcBef>
                <a:spcPts val="0"/>
              </a:spcBef>
              <a:spcAft>
                <a:spcPts val="600"/>
              </a:spcAft>
              <a:buClr>
                <a:schemeClr val="tx1"/>
              </a:buClr>
              <a:buFont typeface="Wingdings" panose="05000000000000000000" pitchFamily="2" charset="2"/>
              <a:buChar char="§"/>
              <a:defRPr sz="1000" kern="1200">
                <a:solidFill>
                  <a:schemeClr val="tx1"/>
                </a:solidFill>
                <a:latin typeface="+mn-lt"/>
                <a:ea typeface="+mn-ea"/>
                <a:cs typeface="+mn-cs"/>
              </a:defRPr>
            </a:lvl4pPr>
            <a:lvl5pPr marL="360000" indent="-176400" algn="l" defTabSz="981098" rtl="0" eaLnBrk="1" latinLnBrk="0" hangingPunct="1">
              <a:spcBef>
                <a:spcPts val="0"/>
              </a:spcBef>
              <a:spcAft>
                <a:spcPts val="600"/>
              </a:spcAft>
              <a:buClr>
                <a:schemeClr val="tx1"/>
              </a:buClr>
              <a:buFont typeface="Segoe UI" panose="020B0502040204020203" pitchFamily="34" charset="0"/>
              <a:buChar char="–"/>
              <a:defRPr sz="1000" kern="1200">
                <a:solidFill>
                  <a:schemeClr val="tx1"/>
                </a:solidFill>
                <a:latin typeface="+mn-lt"/>
                <a:ea typeface="+mn-ea"/>
                <a:cs typeface="+mn-cs"/>
              </a:defRPr>
            </a:lvl5pPr>
            <a:lvl6pPr marL="539750" indent="-182563" algn="l" defTabSz="981098" rtl="0" eaLnBrk="1" latinLnBrk="0" hangingPunct="1">
              <a:spcBef>
                <a:spcPts val="0"/>
              </a:spcBef>
              <a:spcAft>
                <a:spcPts val="600"/>
              </a:spcAft>
              <a:buClr>
                <a:schemeClr val="tx1"/>
              </a:buClr>
              <a:buFont typeface="Arial" panose="020B0604020202020204" pitchFamily="34" charset="0"/>
              <a:buChar char="–"/>
              <a:defRPr sz="1000" kern="1200">
                <a:solidFill>
                  <a:schemeClr val="tx1"/>
                </a:solidFill>
                <a:latin typeface="+mn-lt"/>
                <a:ea typeface="+mn-ea"/>
                <a:cs typeface="+mn-cs"/>
              </a:defRPr>
            </a:lvl6pPr>
            <a:lvl7pPr marL="722313" indent="-182563" algn="l" defTabSz="981098" rtl="0" eaLnBrk="1" latinLnBrk="0" hangingPunct="1">
              <a:spcBef>
                <a:spcPts val="0"/>
              </a:spcBef>
              <a:spcAft>
                <a:spcPts val="600"/>
              </a:spcAft>
              <a:buClr>
                <a:schemeClr val="tx1"/>
              </a:buClr>
              <a:buFont typeface="Arial" panose="020B0604020202020204" pitchFamily="34" charset="0"/>
              <a:buChar char="–"/>
              <a:defRPr sz="1000" kern="1200">
                <a:solidFill>
                  <a:schemeClr val="tx1"/>
                </a:solidFill>
                <a:latin typeface="+mn-lt"/>
                <a:ea typeface="+mn-ea"/>
                <a:cs typeface="+mn-cs"/>
              </a:defRPr>
            </a:lvl7pPr>
            <a:lvl8pPr marL="182563" indent="-182563" algn="l" defTabSz="981098" rtl="0" eaLnBrk="1" latinLnBrk="0" hangingPunct="1">
              <a:spcBef>
                <a:spcPts val="0"/>
              </a:spcBef>
              <a:spcAft>
                <a:spcPts val="600"/>
              </a:spcAft>
              <a:buClr>
                <a:schemeClr val="tx1"/>
              </a:buClr>
              <a:buFont typeface="+mj-lt"/>
              <a:buAutoNum type="arabicPeriod"/>
              <a:defRPr sz="1000" kern="1200">
                <a:solidFill>
                  <a:schemeClr val="tx1"/>
                </a:solidFill>
                <a:latin typeface="+mn-lt"/>
                <a:ea typeface="+mn-ea"/>
                <a:cs typeface="+mn-cs"/>
              </a:defRPr>
            </a:lvl8pPr>
            <a:lvl9pPr marL="355600" indent="-173038" algn="l" defTabSz="981098" rtl="0" eaLnBrk="1" latinLnBrk="0" hangingPunct="1">
              <a:spcBef>
                <a:spcPts val="0"/>
              </a:spcBef>
              <a:spcAft>
                <a:spcPts val="600"/>
              </a:spcAft>
              <a:buClr>
                <a:schemeClr val="tx1"/>
              </a:buClr>
              <a:buFont typeface="+mj-lt"/>
              <a:buAutoNum type="alphaLcPeriod"/>
              <a:defRPr sz="1000" kern="1200">
                <a:solidFill>
                  <a:schemeClr val="tx1"/>
                </a:solidFill>
                <a:latin typeface="+mn-lt"/>
                <a:ea typeface="+mn-ea"/>
                <a:cs typeface="+mn-cs"/>
              </a:defRPr>
            </a:lvl9pPr>
          </a:lstStyle>
          <a:p>
            <a:pPr>
              <a:spcBef>
                <a:spcPts val="600"/>
              </a:spcBef>
            </a:pPr>
            <a:r>
              <a:rPr lang="en-US" sz="1600" dirty="0"/>
              <a:t>What We Do</a:t>
            </a:r>
          </a:p>
        </p:txBody>
      </p:sp>
      <p:sp>
        <p:nvSpPr>
          <p:cNvPr id="15" name="Title textbox">
            <a:extLst>
              <a:ext uri="{FF2B5EF4-FFF2-40B4-BE49-F238E27FC236}">
                <a16:creationId xmlns:a16="http://schemas.microsoft.com/office/drawing/2014/main" id="{12D8E917-5A74-4492-B13D-181ADB2D2199}"/>
              </a:ext>
            </a:extLst>
          </p:cNvPr>
          <p:cNvSpPr txBox="1"/>
          <p:nvPr/>
        </p:nvSpPr>
        <p:spPr>
          <a:xfrm>
            <a:off x="-2" y="-315416"/>
            <a:ext cx="633187" cy="61555"/>
          </a:xfrm>
          <a:prstGeom prst="rect">
            <a:avLst/>
          </a:prstGeom>
          <a:noFill/>
        </p:spPr>
        <p:txBody>
          <a:bodyPr wrap="none" lIns="0" tIns="0" rIns="0" bIns="0" rtlCol="0">
            <a:spAutoFit/>
          </a:bodyPr>
          <a:lstStyle>
            <a:defPPr>
              <a:defRPr lang="en-US"/>
            </a:defPPr>
            <a:lvl1pPr defTabSz="919121">
              <a:defRPr sz="400">
                <a:solidFill>
                  <a:schemeClr val="bg1">
                    <a:lumMod val="85000"/>
                  </a:schemeClr>
                </a:solidFill>
              </a:defRPr>
            </a:lvl1pPr>
          </a:lstStyle>
          <a:p>
            <a:r>
              <a:rPr lang="en-US" dirty="0"/>
              <a:t>About A&amp;M’s Insight Center</a:t>
            </a:r>
          </a:p>
        </p:txBody>
      </p:sp>
      <p:sp>
        <p:nvSpPr>
          <p:cNvPr id="8" name="Roadmap">
            <a:extLst>
              <a:ext uri="{FF2B5EF4-FFF2-40B4-BE49-F238E27FC236}">
                <a16:creationId xmlns:a16="http://schemas.microsoft.com/office/drawing/2014/main" id="{5A83BEE4-23C6-4193-AB6D-4403FDD5CE31}"/>
              </a:ext>
            </a:extLst>
          </p:cNvPr>
          <p:cNvSpPr txBox="1">
            <a:spLocks/>
          </p:cNvSpPr>
          <p:nvPr/>
        </p:nvSpPr>
        <p:spPr>
          <a:xfrm>
            <a:off x="384048" y="576072"/>
            <a:ext cx="10058400" cy="422593"/>
          </a:xfrm>
          <a:prstGeom prst="rect">
            <a:avLst/>
          </a:prstGeom>
        </p:spPr>
        <p:txBody>
          <a:bodyPr vert="horz" wrap="square" lIns="100584" tIns="50292" rIns="100584" bIns="50292" rtlCol="0" anchor="ctr" anchorCtr="0">
            <a:noAutofit/>
          </a:bodyPr>
          <a:lstStyle>
            <a:lvl1pPr marL="0" algn="l" defTabSz="981098" rtl="0" eaLnBrk="1" latinLnBrk="0" hangingPunct="1">
              <a:lnSpc>
                <a:spcPct val="95000"/>
              </a:lnSpc>
              <a:spcBef>
                <a:spcPct val="0"/>
              </a:spcBef>
              <a:buNone/>
              <a:defRPr lang="en-GB" sz="3200" b="1" kern="1200">
                <a:solidFill>
                  <a:schemeClr val="bg1"/>
                </a:solidFill>
                <a:latin typeface="+mj-lt"/>
                <a:ea typeface="+mn-ea"/>
                <a:cs typeface="Arial" panose="020B0604020202020204" pitchFamily="34" charset="0"/>
              </a:defRPr>
            </a:lvl1pPr>
          </a:lstStyle>
          <a:p>
            <a:pPr defTabSz="1043056" hangingPunct="0"/>
            <a:r>
              <a:rPr lang="en-US" sz="2800" b="0" dirty="0">
                <a:solidFill>
                  <a:srgbClr val="5E8AB4"/>
                </a:solidFill>
              </a:rPr>
              <a:t>About A&amp;M’s Insight Center</a:t>
            </a:r>
          </a:p>
        </p:txBody>
      </p:sp>
    </p:spTree>
    <p:extLst>
      <p:ext uri="{BB962C8B-B14F-4D97-AF65-F5344CB8AC3E}">
        <p14:creationId xmlns:p14="http://schemas.microsoft.com/office/powerpoint/2010/main" val="38953437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admap">
            <a:extLst>
              <a:ext uri="{FF2B5EF4-FFF2-40B4-BE49-F238E27FC236}">
                <a16:creationId xmlns:a16="http://schemas.microsoft.com/office/drawing/2014/main" id="{695B0EAD-8102-4C0D-9702-10C11F318A74}"/>
              </a:ext>
            </a:extLst>
          </p:cNvPr>
          <p:cNvSpPr txBox="1">
            <a:spLocks/>
          </p:cNvSpPr>
          <p:nvPr/>
        </p:nvSpPr>
        <p:spPr>
          <a:xfrm>
            <a:off x="384048" y="576072"/>
            <a:ext cx="10058400" cy="422593"/>
          </a:xfrm>
          <a:prstGeom prst="rect">
            <a:avLst/>
          </a:prstGeom>
        </p:spPr>
        <p:txBody>
          <a:bodyPr vert="horz" wrap="square" lIns="100584" tIns="50292" rIns="100584" bIns="50292" rtlCol="0" anchor="ctr" anchorCtr="0">
            <a:noAutofit/>
          </a:bodyPr>
          <a:lstStyle>
            <a:lvl1pPr marL="0" algn="l" defTabSz="981098" rtl="0" eaLnBrk="1" latinLnBrk="0" hangingPunct="1">
              <a:lnSpc>
                <a:spcPct val="95000"/>
              </a:lnSpc>
              <a:spcBef>
                <a:spcPct val="0"/>
              </a:spcBef>
              <a:buNone/>
              <a:defRPr lang="en-GB" sz="3200" b="1" kern="1200">
                <a:solidFill>
                  <a:schemeClr val="bg1"/>
                </a:solidFill>
                <a:latin typeface="+mj-lt"/>
                <a:ea typeface="+mn-ea"/>
                <a:cs typeface="Arial" panose="020B0604020202020204" pitchFamily="34" charset="0"/>
              </a:defRPr>
            </a:lvl1pPr>
          </a:lstStyle>
          <a:p>
            <a:pPr defTabSz="1043056" hangingPunct="0"/>
            <a:r>
              <a:rPr lang="en-US" sz="2800" b="0" dirty="0">
                <a:solidFill>
                  <a:srgbClr val="5E8AB4"/>
                </a:solidFill>
              </a:rPr>
              <a:t>Contact the Insight Center</a:t>
            </a:r>
          </a:p>
        </p:txBody>
      </p:sp>
      <p:sp>
        <p:nvSpPr>
          <p:cNvPr id="22" name="Text Placeholder 21"/>
          <p:cNvSpPr>
            <a:spLocks noGrp="1"/>
          </p:cNvSpPr>
          <p:nvPr>
            <p:ph type="body" sz="quarter" idx="35"/>
          </p:nvPr>
        </p:nvSpPr>
        <p:spPr>
          <a:xfrm>
            <a:off x="490538" y="1474536"/>
            <a:ext cx="9058147" cy="276999"/>
          </a:xfrm>
        </p:spPr>
        <p:txBody>
          <a:bodyPr/>
          <a:lstStyle/>
          <a:p>
            <a:r>
              <a:rPr lang="en-US" dirty="0"/>
              <a:t>This analysis was prepared by:</a:t>
            </a:r>
          </a:p>
        </p:txBody>
      </p:sp>
      <p:sp>
        <p:nvSpPr>
          <p:cNvPr id="44" name="Text Placeholder 62"/>
          <p:cNvSpPr>
            <a:spLocks noGrp="1"/>
          </p:cNvSpPr>
          <p:nvPr>
            <p:ph type="body" sz="quarter" idx="35"/>
          </p:nvPr>
        </p:nvSpPr>
        <p:spPr>
          <a:xfrm>
            <a:off x="2076871" y="2004921"/>
            <a:ext cx="2815803" cy="276999"/>
          </a:xfrm>
        </p:spPr>
        <p:txBody>
          <a:bodyPr/>
          <a:lstStyle/>
          <a:p>
            <a:r>
              <a:rPr lang="en-US" dirty="0"/>
              <a:t>Name: Sandeip Khanvilkar</a:t>
            </a:r>
          </a:p>
        </p:txBody>
      </p:sp>
      <p:pic>
        <p:nvPicPr>
          <p:cNvPr id="45" name="Picture Placeholder 11"/>
          <p:cNvPicPr>
            <a:picLocks noChangeAspect="1"/>
          </p:cNvPicPr>
          <p:nvPr/>
        </p:nvPicPr>
        <p:blipFill>
          <a:blip r:embed="rId3"/>
          <a:stretch>
            <a:fillRect/>
          </a:stretch>
        </p:blipFill>
        <p:spPr>
          <a:xfrm>
            <a:off x="626059" y="1981200"/>
            <a:ext cx="1023750" cy="1260000"/>
          </a:xfrm>
          <a:prstGeom prst="rect">
            <a:avLst/>
          </a:prstGeom>
          <a:effectLst>
            <a:outerShdw blurRad="50800" dist="38100" dir="2700000" algn="ctr" rotWithShape="0">
              <a:srgbClr val="000000">
                <a:alpha val="40000"/>
              </a:srgbClr>
            </a:outerShdw>
          </a:effectLst>
        </p:spPr>
      </p:pic>
      <p:sp>
        <p:nvSpPr>
          <p:cNvPr id="47" name="Text Placeholder 9"/>
          <p:cNvSpPr>
            <a:spLocks noGrp="1"/>
          </p:cNvSpPr>
          <p:nvPr>
            <p:ph type="body" sz="quarter" idx="4294967295"/>
          </p:nvPr>
        </p:nvSpPr>
        <p:spPr>
          <a:xfrm>
            <a:off x="5486400" y="5939611"/>
            <a:ext cx="4400356" cy="1415772"/>
          </a:xfrm>
          <a:prstGeom prst="rect">
            <a:avLst/>
          </a:prstGeom>
        </p:spPr>
        <p:txBody>
          <a:bodyPr numCol="1"/>
          <a:lstStyle/>
          <a:p>
            <a:pPr lvl="2"/>
            <a:r>
              <a:rPr lang="en-US" sz="1400" dirty="0">
                <a:solidFill>
                  <a:srgbClr val="646464"/>
                </a:solidFill>
              </a:rPr>
              <a:t>Email: insightcenter@alvarezandmarsal.com</a:t>
            </a:r>
          </a:p>
          <a:p>
            <a:pPr lvl="2"/>
            <a:r>
              <a:rPr lang="en-US" sz="1400" dirty="0">
                <a:solidFill>
                  <a:srgbClr val="646464"/>
                </a:solidFill>
              </a:rPr>
              <a:t>Phone: +1 404 260 4156</a:t>
            </a:r>
          </a:p>
          <a:p>
            <a:pPr lvl="2"/>
            <a:r>
              <a:rPr lang="en-US" sz="1400" dirty="0">
                <a:hlinkClick r:id="rId4"/>
              </a:rPr>
              <a:t>Insight Center Website</a:t>
            </a:r>
            <a:endParaRPr lang="en-US" sz="1400" dirty="0"/>
          </a:p>
          <a:p>
            <a:pPr lvl="1"/>
            <a:endParaRPr lang="en-US" sz="1400" dirty="0"/>
          </a:p>
          <a:p>
            <a:endParaRPr lang="en-US" sz="1600" dirty="0"/>
          </a:p>
        </p:txBody>
      </p:sp>
      <p:sp>
        <p:nvSpPr>
          <p:cNvPr id="48" name="Text Placeholder 64"/>
          <p:cNvSpPr>
            <a:spLocks noGrp="1"/>
          </p:cNvSpPr>
          <p:nvPr>
            <p:ph type="body" sz="quarter" idx="4294967295"/>
          </p:nvPr>
        </p:nvSpPr>
        <p:spPr>
          <a:xfrm>
            <a:off x="2133600" y="2414797"/>
            <a:ext cx="2815803" cy="184666"/>
          </a:xfrm>
          <a:prstGeom prst="rect">
            <a:avLst/>
          </a:prstGeom>
        </p:spPr>
        <p:txBody>
          <a:bodyPr/>
          <a:lstStyle/>
          <a:p>
            <a:pPr lvl="2"/>
            <a:r>
              <a:rPr lang="en-US" sz="1200" dirty="0">
                <a:solidFill>
                  <a:srgbClr val="646464"/>
                </a:solidFill>
              </a:rPr>
              <a:t>Phone: </a:t>
            </a:r>
            <a:r>
              <a:rPr lang="en-US" dirty="0">
                <a:solidFill>
                  <a:srgbClr val="646464"/>
                </a:solidFill>
              </a:rPr>
              <a:t>+1 503.922.3548 / +1 206.348.4078</a:t>
            </a:r>
            <a:endParaRPr lang="en-US" sz="1200" dirty="0">
              <a:solidFill>
                <a:srgbClr val="646464"/>
              </a:solidFill>
            </a:endParaRPr>
          </a:p>
        </p:txBody>
      </p:sp>
      <p:sp>
        <p:nvSpPr>
          <p:cNvPr id="49" name="Text Placeholder 65"/>
          <p:cNvSpPr>
            <a:spLocks noGrp="1"/>
          </p:cNvSpPr>
          <p:nvPr>
            <p:ph type="body" sz="quarter" idx="4294967295"/>
          </p:nvPr>
        </p:nvSpPr>
        <p:spPr>
          <a:xfrm>
            <a:off x="2133600" y="2629168"/>
            <a:ext cx="2952329" cy="184666"/>
          </a:xfrm>
          <a:prstGeom prst="rect">
            <a:avLst/>
          </a:prstGeom>
        </p:spPr>
        <p:txBody>
          <a:bodyPr/>
          <a:lstStyle/>
          <a:p>
            <a:pPr lvl="2"/>
            <a:r>
              <a:rPr lang="en-US" sz="1200" dirty="0">
                <a:solidFill>
                  <a:srgbClr val="646464"/>
                </a:solidFill>
              </a:rPr>
              <a:t>Email: skhanvilkar@alvarezandmarsal.com</a:t>
            </a:r>
          </a:p>
        </p:txBody>
      </p:sp>
      <p:sp>
        <p:nvSpPr>
          <p:cNvPr id="53" name="Text Placeholder 62"/>
          <p:cNvSpPr txBox="1">
            <a:spLocks/>
          </p:cNvSpPr>
          <p:nvPr/>
        </p:nvSpPr>
        <p:spPr>
          <a:xfrm>
            <a:off x="509793" y="5463490"/>
            <a:ext cx="8407466" cy="1318310"/>
          </a:xfrm>
          <a:prstGeom prst="rect">
            <a:avLst/>
          </a:prstGeom>
        </p:spPr>
        <p:txBody>
          <a:bodyPr vert="horz" wrap="square" lIns="0" tIns="0" rIns="0" bIns="0" rtlCol="0">
            <a:spAutoFit/>
          </a:bodyPr>
          <a:lstStyle>
            <a:lvl1pPr marL="0" indent="0" algn="l" defTabSz="981098" rtl="0" eaLnBrk="1" latinLnBrk="0" hangingPunct="1">
              <a:spcBef>
                <a:spcPts val="0"/>
              </a:spcBef>
              <a:spcAft>
                <a:spcPts val="800"/>
              </a:spcAft>
              <a:buFont typeface="Arial" panose="020B0604020202020204" pitchFamily="34" charset="0"/>
              <a:buNone/>
              <a:defRPr sz="1400" b="1" kern="1200">
                <a:solidFill>
                  <a:schemeClr val="accent3"/>
                </a:solidFill>
                <a:latin typeface="+mj-lt"/>
                <a:ea typeface="+mn-ea"/>
                <a:cs typeface="+mn-cs"/>
              </a:defRPr>
            </a:lvl1pPr>
            <a:lvl2pPr marL="0" indent="0" algn="l" defTabSz="981098" rtl="0" eaLnBrk="1" latinLnBrk="0" hangingPunct="1">
              <a:spcBef>
                <a:spcPts val="0"/>
              </a:spcBef>
              <a:spcAft>
                <a:spcPts val="600"/>
              </a:spcAft>
              <a:buFont typeface="Arial" panose="020B0604020202020204" pitchFamily="34" charset="0"/>
              <a:buNone/>
              <a:defRPr sz="1200" b="1" kern="1200" cap="none" baseline="0">
                <a:solidFill>
                  <a:srgbClr val="767171"/>
                </a:solidFill>
                <a:latin typeface="+mj-lt"/>
                <a:ea typeface="+mn-ea"/>
                <a:cs typeface="+mn-cs"/>
              </a:defRPr>
            </a:lvl2pPr>
            <a:lvl3pPr marL="1494" indent="0" algn="l" defTabSz="981098" rtl="0" eaLnBrk="1" latinLnBrk="0" hangingPunct="1">
              <a:spcBef>
                <a:spcPts val="0"/>
              </a:spcBef>
              <a:spcAft>
                <a:spcPts val="600"/>
              </a:spcAft>
              <a:buFont typeface="Arial" panose="020B0604020202020204" pitchFamily="34" charset="0"/>
              <a:buNone/>
              <a:defRPr sz="1000" kern="1200">
                <a:solidFill>
                  <a:schemeClr val="tx1"/>
                </a:solidFill>
                <a:latin typeface="+mn-lt"/>
                <a:ea typeface="+mn-ea"/>
                <a:cs typeface="+mn-cs"/>
              </a:defRPr>
            </a:lvl3pPr>
            <a:lvl4pPr marL="183600" indent="-183600" algn="l" defTabSz="981098" rtl="0" eaLnBrk="1" latinLnBrk="0" hangingPunct="1">
              <a:spcBef>
                <a:spcPts val="0"/>
              </a:spcBef>
              <a:spcAft>
                <a:spcPts val="600"/>
              </a:spcAft>
              <a:buClr>
                <a:schemeClr val="tx1"/>
              </a:buClr>
              <a:buFont typeface="Wingdings" panose="05000000000000000000" pitchFamily="2" charset="2"/>
              <a:buChar char="§"/>
              <a:defRPr sz="1000" kern="1200">
                <a:solidFill>
                  <a:schemeClr val="tx1"/>
                </a:solidFill>
                <a:latin typeface="+mn-lt"/>
                <a:ea typeface="+mn-ea"/>
                <a:cs typeface="+mn-cs"/>
              </a:defRPr>
            </a:lvl4pPr>
            <a:lvl5pPr marL="360000" indent="-176400" algn="l" defTabSz="981098" rtl="0" eaLnBrk="1" latinLnBrk="0" hangingPunct="1">
              <a:spcBef>
                <a:spcPts val="0"/>
              </a:spcBef>
              <a:spcAft>
                <a:spcPts val="600"/>
              </a:spcAft>
              <a:buClr>
                <a:schemeClr val="tx1"/>
              </a:buClr>
              <a:buFont typeface="Segoe UI" panose="020B0502040204020203" pitchFamily="34" charset="0"/>
              <a:buChar char="–"/>
              <a:defRPr sz="1000" kern="1200">
                <a:solidFill>
                  <a:schemeClr val="tx1"/>
                </a:solidFill>
                <a:latin typeface="+mn-lt"/>
                <a:ea typeface="+mn-ea"/>
                <a:cs typeface="+mn-cs"/>
              </a:defRPr>
            </a:lvl5pPr>
            <a:lvl6pPr marL="539750" indent="-182563" algn="l" defTabSz="981098" rtl="0" eaLnBrk="1" latinLnBrk="0" hangingPunct="1">
              <a:spcBef>
                <a:spcPts val="0"/>
              </a:spcBef>
              <a:spcAft>
                <a:spcPts val="600"/>
              </a:spcAft>
              <a:buClr>
                <a:schemeClr val="tx1"/>
              </a:buClr>
              <a:buFont typeface="Arial" panose="020B0604020202020204" pitchFamily="34" charset="0"/>
              <a:buChar char="–"/>
              <a:defRPr sz="1000" kern="1200">
                <a:solidFill>
                  <a:schemeClr val="tx1"/>
                </a:solidFill>
                <a:latin typeface="+mn-lt"/>
                <a:ea typeface="+mn-ea"/>
                <a:cs typeface="+mn-cs"/>
              </a:defRPr>
            </a:lvl6pPr>
            <a:lvl7pPr marL="722313" indent="-182563" algn="l" defTabSz="981098" rtl="0" eaLnBrk="1" latinLnBrk="0" hangingPunct="1">
              <a:spcBef>
                <a:spcPts val="0"/>
              </a:spcBef>
              <a:spcAft>
                <a:spcPts val="600"/>
              </a:spcAft>
              <a:buClr>
                <a:schemeClr val="tx1"/>
              </a:buClr>
              <a:buFont typeface="Arial" panose="020B0604020202020204" pitchFamily="34" charset="0"/>
              <a:buChar char="–"/>
              <a:defRPr sz="1000" kern="1200">
                <a:solidFill>
                  <a:schemeClr val="tx1"/>
                </a:solidFill>
                <a:latin typeface="+mn-lt"/>
                <a:ea typeface="+mn-ea"/>
                <a:cs typeface="+mn-cs"/>
              </a:defRPr>
            </a:lvl7pPr>
            <a:lvl8pPr marL="182563" indent="-182563" algn="l" defTabSz="981098" rtl="0" eaLnBrk="1" latinLnBrk="0" hangingPunct="1">
              <a:spcBef>
                <a:spcPts val="0"/>
              </a:spcBef>
              <a:spcAft>
                <a:spcPts val="600"/>
              </a:spcAft>
              <a:buClr>
                <a:schemeClr val="tx1"/>
              </a:buClr>
              <a:buFont typeface="+mj-lt"/>
              <a:buAutoNum type="arabicPeriod"/>
              <a:defRPr sz="1000" kern="1200">
                <a:solidFill>
                  <a:schemeClr val="tx1"/>
                </a:solidFill>
                <a:latin typeface="+mn-lt"/>
                <a:ea typeface="+mn-ea"/>
                <a:cs typeface="+mn-cs"/>
              </a:defRPr>
            </a:lvl8pPr>
            <a:lvl9pPr marL="355600" indent="-173038" algn="l" defTabSz="981098" rtl="0" eaLnBrk="1" latinLnBrk="0" hangingPunct="1">
              <a:spcBef>
                <a:spcPts val="0"/>
              </a:spcBef>
              <a:spcAft>
                <a:spcPts val="600"/>
              </a:spcAft>
              <a:buClr>
                <a:schemeClr val="tx1"/>
              </a:buClr>
              <a:buFont typeface="+mj-lt"/>
              <a:buAutoNum type="alphaLcPeriod"/>
              <a:defRPr sz="1000" kern="1200">
                <a:solidFill>
                  <a:schemeClr val="tx1"/>
                </a:solidFill>
                <a:latin typeface="+mn-lt"/>
                <a:ea typeface="+mn-ea"/>
                <a:cs typeface="+mn-cs"/>
              </a:defRPr>
            </a:lvl9pPr>
          </a:lstStyle>
          <a:p>
            <a:r>
              <a:rPr lang="en-US" sz="1600" dirty="0"/>
              <a:t>Reach out or visit our Global Connect site to:</a:t>
            </a:r>
          </a:p>
          <a:p>
            <a:pPr marL="285750" indent="-285750">
              <a:lnSpc>
                <a:spcPct val="150000"/>
              </a:lnSpc>
              <a:spcAft>
                <a:spcPts val="0"/>
              </a:spcAft>
              <a:buFont typeface="Arial" panose="020B0604020202020204" pitchFamily="34" charset="0"/>
              <a:buChar char="•"/>
            </a:pPr>
            <a:r>
              <a:rPr lang="en-US" b="0" dirty="0">
                <a:solidFill>
                  <a:srgbClr val="646464"/>
                </a:solidFill>
              </a:rPr>
              <a:t>Learn more about our capabilities </a:t>
            </a:r>
          </a:p>
          <a:p>
            <a:pPr marL="285750" indent="-285750">
              <a:lnSpc>
                <a:spcPct val="150000"/>
              </a:lnSpc>
              <a:spcAft>
                <a:spcPts val="0"/>
              </a:spcAft>
              <a:buFont typeface="Arial" panose="020B0604020202020204" pitchFamily="34" charset="0"/>
              <a:buChar char="•"/>
            </a:pPr>
            <a:r>
              <a:rPr lang="en-US" b="0" dirty="0">
                <a:solidFill>
                  <a:srgbClr val="646464"/>
                </a:solidFill>
              </a:rPr>
              <a:t>Inquire about this report</a:t>
            </a:r>
          </a:p>
          <a:p>
            <a:pPr marL="285750" indent="-285750">
              <a:lnSpc>
                <a:spcPct val="150000"/>
              </a:lnSpc>
              <a:spcAft>
                <a:spcPts val="0"/>
              </a:spcAft>
              <a:buFont typeface="Arial" panose="020B0604020202020204" pitchFamily="34" charset="0"/>
              <a:buChar char="•"/>
            </a:pPr>
            <a:r>
              <a:rPr lang="en-US" b="0" dirty="0">
                <a:solidFill>
                  <a:srgbClr val="646464"/>
                </a:solidFill>
              </a:rPr>
              <a:t>Have us speak to your group </a:t>
            </a:r>
          </a:p>
        </p:txBody>
      </p:sp>
      <p:sp>
        <p:nvSpPr>
          <p:cNvPr id="14" name="Title textbox">
            <a:extLst>
              <a:ext uri="{FF2B5EF4-FFF2-40B4-BE49-F238E27FC236}">
                <a16:creationId xmlns:a16="http://schemas.microsoft.com/office/drawing/2014/main" id="{2EF18098-01F1-4381-96A0-BE2F1D85C6A0}"/>
              </a:ext>
            </a:extLst>
          </p:cNvPr>
          <p:cNvSpPr txBox="1"/>
          <p:nvPr/>
        </p:nvSpPr>
        <p:spPr>
          <a:xfrm>
            <a:off x="-2" y="-315416"/>
            <a:ext cx="601127" cy="61555"/>
          </a:xfrm>
          <a:prstGeom prst="rect">
            <a:avLst/>
          </a:prstGeom>
          <a:noFill/>
        </p:spPr>
        <p:txBody>
          <a:bodyPr wrap="none" lIns="0" tIns="0" rIns="0" bIns="0" rtlCol="0">
            <a:spAutoFit/>
          </a:bodyPr>
          <a:lstStyle>
            <a:defPPr>
              <a:defRPr lang="en-US"/>
            </a:defPPr>
            <a:lvl1pPr defTabSz="919121">
              <a:defRPr sz="400">
                <a:solidFill>
                  <a:schemeClr val="bg1">
                    <a:lumMod val="85000"/>
                  </a:schemeClr>
                </a:solidFill>
              </a:defRPr>
            </a:lvl1pPr>
          </a:lstStyle>
          <a:p>
            <a:r>
              <a:rPr lang="en-US" dirty="0"/>
              <a:t>Contact the Insight Center</a:t>
            </a:r>
          </a:p>
        </p:txBody>
      </p:sp>
    </p:spTree>
    <p:extLst>
      <p:ext uri="{BB962C8B-B14F-4D97-AF65-F5344CB8AC3E}">
        <p14:creationId xmlns:p14="http://schemas.microsoft.com/office/powerpoint/2010/main" val="36131730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 Placeholder 37">
            <a:extLst>
              <a:ext uri="{FF2B5EF4-FFF2-40B4-BE49-F238E27FC236}">
                <a16:creationId xmlns:a16="http://schemas.microsoft.com/office/drawing/2014/main" id="{5BC8E414-1E2F-4CBD-8BBC-210741D7B1E3}"/>
              </a:ext>
            </a:extLst>
          </p:cNvPr>
          <p:cNvSpPr>
            <a:spLocks noGrp="1"/>
          </p:cNvSpPr>
          <p:nvPr>
            <p:ph type="body" sz="quarter" idx="14"/>
          </p:nvPr>
        </p:nvSpPr>
        <p:spPr/>
        <p:txBody>
          <a:bodyPr/>
          <a:lstStyle/>
          <a:p>
            <a:r>
              <a:rPr lang="en-US" dirty="0">
                <a:solidFill>
                  <a:srgbClr val="646464"/>
                </a:solidFill>
              </a:rPr>
              <a:t>© Copyright 2022</a:t>
            </a:r>
          </a:p>
        </p:txBody>
      </p:sp>
      <p:sp>
        <p:nvSpPr>
          <p:cNvPr id="49" name="Text Placeholder 48">
            <a:extLst>
              <a:ext uri="{FF2B5EF4-FFF2-40B4-BE49-F238E27FC236}">
                <a16:creationId xmlns:a16="http://schemas.microsoft.com/office/drawing/2014/main" id="{C6A3B623-2523-4FDC-B647-238648FD5018}"/>
              </a:ext>
            </a:extLst>
          </p:cNvPr>
          <p:cNvSpPr>
            <a:spLocks noGrp="1"/>
          </p:cNvSpPr>
          <p:nvPr>
            <p:ph type="body" sz="quarter" idx="15"/>
          </p:nvPr>
        </p:nvSpPr>
        <p:spPr/>
        <p:txBody>
          <a:bodyPr/>
          <a:lstStyle/>
          <a:p>
            <a:r>
              <a:rPr lang="en-US" dirty="0">
                <a:solidFill>
                  <a:srgbClr val="646464"/>
                </a:solidFill>
              </a:rPr>
              <a:t>® and A&amp;M® are trademarks of Alvarez &amp; Marsal Holdings, LLC.</a:t>
            </a:r>
          </a:p>
        </p:txBody>
      </p:sp>
      <p:sp>
        <p:nvSpPr>
          <p:cNvPr id="61" name="Text Placeholder 60">
            <a:extLst>
              <a:ext uri="{FF2B5EF4-FFF2-40B4-BE49-F238E27FC236}">
                <a16:creationId xmlns:a16="http://schemas.microsoft.com/office/drawing/2014/main" id="{0BB3DAF0-3DD2-4821-9FB5-54E74C8604BD}"/>
              </a:ext>
            </a:extLst>
          </p:cNvPr>
          <p:cNvSpPr>
            <a:spLocks noGrp="1"/>
          </p:cNvSpPr>
          <p:nvPr>
            <p:ph type="body" sz="quarter" idx="16"/>
          </p:nvPr>
        </p:nvSpPr>
        <p:spPr/>
        <p:txBody>
          <a:bodyPr/>
          <a:lstStyle/>
          <a:p>
            <a:r>
              <a:rPr lang="en-US" dirty="0">
                <a:solidFill>
                  <a:srgbClr val="646464"/>
                </a:solidFill>
              </a:rPr>
              <a:t>Alvarez &amp; Marsal Holdings, LLC. All rights reserved. ALVAREZ &amp; MARSAL®, </a:t>
            </a:r>
          </a:p>
        </p:txBody>
      </p:sp>
      <p:sp>
        <p:nvSpPr>
          <p:cNvPr id="12" name="Title textbox">
            <a:extLst>
              <a:ext uri="{FF2B5EF4-FFF2-40B4-BE49-F238E27FC236}">
                <a16:creationId xmlns:a16="http://schemas.microsoft.com/office/drawing/2014/main" id="{773E9188-3167-4608-964B-947818891CB5}"/>
              </a:ext>
            </a:extLst>
          </p:cNvPr>
          <p:cNvSpPr txBox="1"/>
          <p:nvPr/>
        </p:nvSpPr>
        <p:spPr>
          <a:xfrm>
            <a:off x="-2" y="-315416"/>
            <a:ext cx="254878" cy="61555"/>
          </a:xfrm>
          <a:prstGeom prst="rect">
            <a:avLst/>
          </a:prstGeom>
          <a:noFill/>
        </p:spPr>
        <p:txBody>
          <a:bodyPr wrap="none" lIns="0" tIns="0" rIns="0" bIns="0" rtlCol="0">
            <a:spAutoFit/>
          </a:bodyPr>
          <a:lstStyle>
            <a:defPPr>
              <a:defRPr lang="en-US"/>
            </a:defPPr>
            <a:lvl1pPr defTabSz="919121">
              <a:defRPr sz="400">
                <a:solidFill>
                  <a:schemeClr val="bg1">
                    <a:lumMod val="85000"/>
                  </a:schemeClr>
                </a:solidFill>
              </a:defRPr>
            </a:lvl1pPr>
          </a:lstStyle>
          <a:p>
            <a:r>
              <a:rPr lang="en-US" dirty="0"/>
              <a:t>Back cover</a:t>
            </a:r>
          </a:p>
        </p:txBody>
      </p:sp>
      <p:grpSp>
        <p:nvGrpSpPr>
          <p:cNvPr id="2" name="Group 1">
            <a:extLst>
              <a:ext uri="{FF2B5EF4-FFF2-40B4-BE49-F238E27FC236}">
                <a16:creationId xmlns:a16="http://schemas.microsoft.com/office/drawing/2014/main" id="{48270162-3572-47EC-84DE-1D8ADA1F5FDF}"/>
              </a:ext>
            </a:extLst>
          </p:cNvPr>
          <p:cNvGrpSpPr/>
          <p:nvPr/>
        </p:nvGrpSpPr>
        <p:grpSpPr>
          <a:xfrm>
            <a:off x="5845611" y="5737683"/>
            <a:ext cx="4441389" cy="1529451"/>
            <a:chOff x="5845611" y="5737683"/>
            <a:chExt cx="4441389" cy="1529451"/>
          </a:xfrm>
        </p:grpSpPr>
        <p:pic>
          <p:nvPicPr>
            <p:cNvPr id="17" name="A&amp;M logo blue">
              <a:extLst>
                <a:ext uri="{FF2B5EF4-FFF2-40B4-BE49-F238E27FC236}">
                  <a16:creationId xmlns:a16="http://schemas.microsoft.com/office/drawing/2014/main" id="{00160CF9-75B1-457A-92AB-FA1548BA758B}"/>
                </a:ext>
              </a:extLst>
            </p:cNvPr>
            <p:cNvPicPr>
              <a:picLocks noChangeAspect="1"/>
            </p:cNvPicPr>
            <p:nvPr/>
          </p:nvPicPr>
          <p:blipFill>
            <a:blip r:embed="rId2"/>
            <a:stretch>
              <a:fillRect/>
            </a:stretch>
          </p:blipFill>
          <p:spPr>
            <a:xfrm>
              <a:off x="5845611" y="5737683"/>
              <a:ext cx="1656184" cy="1464242"/>
            </a:xfrm>
            <a:prstGeom prst="rect">
              <a:avLst/>
            </a:prstGeom>
          </p:spPr>
        </p:pic>
        <p:sp>
          <p:nvSpPr>
            <p:cNvPr id="19" name="Title 1">
              <a:extLst>
                <a:ext uri="{FF2B5EF4-FFF2-40B4-BE49-F238E27FC236}">
                  <a16:creationId xmlns:a16="http://schemas.microsoft.com/office/drawing/2014/main" id="{175675B5-ECD9-4246-929B-3880A6BA7426}"/>
                </a:ext>
              </a:extLst>
            </p:cNvPr>
            <p:cNvSpPr txBox="1">
              <a:spLocks/>
            </p:cNvSpPr>
            <p:nvPr userDrawn="1"/>
          </p:nvSpPr>
          <p:spPr>
            <a:xfrm>
              <a:off x="7830171" y="6233698"/>
              <a:ext cx="2456829" cy="1033436"/>
            </a:xfrm>
            <a:prstGeom prst="rect">
              <a:avLst/>
            </a:prstGeom>
          </p:spPr>
          <p:txBody>
            <a:bodyPr vert="horz" lIns="0" tIns="0" rIns="0" bIns="0" rtlCol="0" anchor="b" anchorCtr="0">
              <a:noAutofit/>
            </a:bodyPr>
            <a:lstStyle>
              <a:lvl1pPr marL="0" algn="l" defTabSz="981098" rtl="0" eaLnBrk="1" latinLnBrk="0" hangingPunct="1">
                <a:spcBef>
                  <a:spcPct val="0"/>
                </a:spcBef>
                <a:buNone/>
                <a:defRPr lang="en-GB" sz="5600" b="1" kern="1200" spc="0" baseline="0" dirty="0">
                  <a:solidFill>
                    <a:schemeClr val="bg1"/>
                  </a:solidFill>
                  <a:latin typeface="+mj-lt"/>
                  <a:ea typeface="Arial Bold" charset="0"/>
                  <a:cs typeface="Arial Bold" charset="0"/>
                </a:defRPr>
              </a:lvl1pPr>
            </a:lstStyle>
            <a:p>
              <a:r>
                <a:rPr lang="en-US" sz="1800" b="0" dirty="0">
                  <a:solidFill>
                    <a:schemeClr val="accent1"/>
                  </a:solidFill>
                </a:rPr>
                <a:t>Alvarez</a:t>
              </a:r>
              <a:r>
                <a:rPr lang="en-US" sz="1800" b="0" baseline="0" dirty="0">
                  <a:solidFill>
                    <a:schemeClr val="accent1"/>
                  </a:solidFill>
                </a:rPr>
                <a:t> &amp; Marsal </a:t>
              </a:r>
              <a:r>
                <a:rPr lang="en-US" sz="1800" b="0" dirty="0">
                  <a:solidFill>
                    <a:schemeClr val="accent1"/>
                  </a:solidFill>
                </a:rPr>
                <a:t>Insight</a:t>
              </a:r>
              <a:r>
                <a:rPr lang="en-US" sz="1800" b="0" baseline="0" dirty="0">
                  <a:solidFill>
                    <a:schemeClr val="accent1"/>
                  </a:solidFill>
                </a:rPr>
                <a:t> </a:t>
              </a:r>
              <a:r>
                <a:rPr lang="en-US" sz="1800" b="0" dirty="0">
                  <a:solidFill>
                    <a:schemeClr val="accent1"/>
                  </a:solidFill>
                </a:rPr>
                <a:t>Center</a:t>
              </a:r>
            </a:p>
          </p:txBody>
        </p:sp>
        <p:sp>
          <p:nvSpPr>
            <p:cNvPr id="20" name="Rectangle 19">
              <a:extLst>
                <a:ext uri="{FF2B5EF4-FFF2-40B4-BE49-F238E27FC236}">
                  <a16:creationId xmlns:a16="http://schemas.microsoft.com/office/drawing/2014/main" id="{55C5CBD9-C609-4DEB-9A0C-8961CD48177F}"/>
                </a:ext>
              </a:extLst>
            </p:cNvPr>
            <p:cNvSpPr/>
            <p:nvPr userDrawn="1"/>
          </p:nvSpPr>
          <p:spPr>
            <a:xfrm>
              <a:off x="7644088" y="6386163"/>
              <a:ext cx="58730" cy="8222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marL="1588" algn="ctr">
                <a:spcAft>
                  <a:spcPts val="400"/>
                </a:spcAft>
              </a:pPr>
              <a:endParaRPr lang="en-US" sz="1000" dirty="0">
                <a:solidFill>
                  <a:schemeClr val="bg1"/>
                </a:solidFill>
              </a:endParaRPr>
            </a:p>
          </p:txBody>
        </p:sp>
      </p:grpSp>
      <p:pic>
        <p:nvPicPr>
          <p:cNvPr id="13" name="Picture 12">
            <a:extLst>
              <a:ext uri="{FF2B5EF4-FFF2-40B4-BE49-F238E27FC236}">
                <a16:creationId xmlns:a16="http://schemas.microsoft.com/office/drawing/2014/main" id="{7499301E-30D4-437B-8EDD-850A3C996BA0}"/>
              </a:ext>
            </a:extLst>
          </p:cNvPr>
          <p:cNvPicPr>
            <a:picLocks noChangeAspect="1"/>
          </p:cNvPicPr>
          <p:nvPr/>
        </p:nvPicPr>
        <p:blipFill>
          <a:blip r:embed="rId2"/>
          <a:stretch>
            <a:fillRect/>
          </a:stretch>
        </p:blipFill>
        <p:spPr>
          <a:xfrm>
            <a:off x="485301" y="6527800"/>
            <a:ext cx="131901" cy="116615"/>
          </a:xfrm>
          <a:prstGeom prst="rect">
            <a:avLst/>
          </a:prstGeom>
        </p:spPr>
      </p:pic>
    </p:spTree>
    <p:extLst>
      <p:ext uri="{BB962C8B-B14F-4D97-AF65-F5344CB8AC3E}">
        <p14:creationId xmlns:p14="http://schemas.microsoft.com/office/powerpoint/2010/main" val="2895127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2B49"/>
        </a:solidFill>
        <a:effectLst/>
      </p:bgPr>
    </p:bg>
    <p:spTree>
      <p:nvGrpSpPr>
        <p:cNvPr id="1" name=""/>
        <p:cNvGrpSpPr/>
        <p:nvPr/>
      </p:nvGrpSpPr>
      <p:grpSpPr>
        <a:xfrm>
          <a:off x="0" y="0"/>
          <a:ext cx="0" cy="0"/>
          <a:chOff x="0" y="0"/>
          <a:chExt cx="0" cy="0"/>
        </a:xfrm>
      </p:grpSpPr>
      <p:sp>
        <p:nvSpPr>
          <p:cNvPr id="2" name="Title 10">
            <a:extLst>
              <a:ext uri="{FF2B5EF4-FFF2-40B4-BE49-F238E27FC236}">
                <a16:creationId xmlns:a16="http://schemas.microsoft.com/office/drawing/2014/main" id="{93CF6010-EA09-495B-BC29-D9B3C21CB8C2}"/>
              </a:ext>
            </a:extLst>
          </p:cNvPr>
          <p:cNvSpPr>
            <a:spLocks noGrp="1"/>
          </p:cNvSpPr>
          <p:nvPr>
            <p:ph type="body" sz="quarter" idx="12"/>
          </p:nvPr>
        </p:nvSpPr>
        <p:spPr/>
        <p:txBody>
          <a:bodyPr/>
          <a:lstStyle/>
          <a:p>
            <a:r>
              <a:rPr lang="en-GB" dirty="0"/>
              <a:t>Executive Summary</a:t>
            </a:r>
            <a:endParaRPr lang="en-US" dirty="0"/>
          </a:p>
        </p:txBody>
      </p:sp>
      <p:sp>
        <p:nvSpPr>
          <p:cNvPr id="6" name="Title textbox"/>
          <p:cNvSpPr txBox="1"/>
          <p:nvPr/>
        </p:nvSpPr>
        <p:spPr>
          <a:xfrm>
            <a:off x="57600" y="-331200"/>
            <a:ext cx="682058" cy="92333"/>
          </a:xfrm>
          <a:prstGeom prst="rect">
            <a:avLst/>
          </a:prstGeom>
          <a:noFill/>
        </p:spPr>
        <p:txBody>
          <a:bodyPr wrap="square" lIns="0" tIns="0" rIns="0" bIns="0" rtlCol="0">
            <a:spAutoFit/>
          </a:bodyPr>
          <a:lstStyle>
            <a:defPPr>
              <a:defRPr lang="en-US"/>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r>
              <a:rPr lang="en-GB" sz="600" dirty="0">
                <a:solidFill>
                  <a:schemeClr val="bg1">
                    <a:lumMod val="95000"/>
                  </a:schemeClr>
                </a:solidFill>
              </a:rPr>
              <a:t>Divider two</a:t>
            </a:r>
          </a:p>
        </p:txBody>
      </p:sp>
      <p:pic>
        <p:nvPicPr>
          <p:cNvPr id="10" name="A&amp;M Tax full logo blue" hidden="1">
            <a:extLst>
              <a:ext uri="{FF2B5EF4-FFF2-40B4-BE49-F238E27FC236}">
                <a16:creationId xmlns:a16="http://schemas.microsoft.com/office/drawing/2014/main" id="{CDA898FD-3777-4256-B0B1-6B0EB29CD1E1}"/>
              </a:ext>
            </a:extLst>
          </p:cNvPr>
          <p:cNvPicPr>
            <a:picLocks noChangeAspect="1"/>
          </p:cNvPicPr>
          <p:nvPr/>
        </p:nvPicPr>
        <p:blipFill>
          <a:blip r:embed="rId3"/>
          <a:stretch>
            <a:fillRect/>
          </a:stretch>
        </p:blipFill>
        <p:spPr>
          <a:xfrm>
            <a:off x="7995117" y="7220748"/>
            <a:ext cx="1316739" cy="295657"/>
          </a:xfrm>
          <a:prstGeom prst="rect">
            <a:avLst/>
          </a:prstGeom>
        </p:spPr>
      </p:pic>
      <p:pic>
        <p:nvPicPr>
          <p:cNvPr id="11" name="A&amp;M standard full logo blue" descr="A picture containing clipart&#10;&#10;Description generated with very high confidence" hidden="1">
            <a:extLst>
              <a:ext uri="{FF2B5EF4-FFF2-40B4-BE49-F238E27FC236}">
                <a16:creationId xmlns:a16="http://schemas.microsoft.com/office/drawing/2014/main" id="{79FC2EFE-3DA3-48DF-8967-A75AF220A46A}"/>
              </a:ext>
            </a:extLst>
          </p:cNvPr>
          <p:cNvPicPr>
            <a:picLocks noChangeAspect="1"/>
          </p:cNvPicPr>
          <p:nvPr/>
        </p:nvPicPr>
        <p:blipFill>
          <a:blip r:embed="rId4"/>
          <a:stretch>
            <a:fillRect/>
          </a:stretch>
        </p:blipFill>
        <p:spPr>
          <a:xfrm>
            <a:off x="7760933" y="7348489"/>
            <a:ext cx="1819660" cy="176784"/>
          </a:xfrm>
          <a:prstGeom prst="rect">
            <a:avLst/>
          </a:prstGeom>
        </p:spPr>
      </p:pic>
      <p:pic>
        <p:nvPicPr>
          <p:cNvPr id="12" name="A&amp;M Tax full logo white" hidden="1">
            <a:extLst>
              <a:ext uri="{FF2B5EF4-FFF2-40B4-BE49-F238E27FC236}">
                <a16:creationId xmlns:a16="http://schemas.microsoft.com/office/drawing/2014/main" id="{17FB37E4-2E74-438B-ADED-E9AF47533AE6}"/>
              </a:ext>
            </a:extLst>
          </p:cNvPr>
          <p:cNvPicPr>
            <a:picLocks noChangeAspect="1"/>
          </p:cNvPicPr>
          <p:nvPr/>
        </p:nvPicPr>
        <p:blipFill>
          <a:blip r:embed="rId3"/>
          <a:stretch>
            <a:fillRect/>
          </a:stretch>
        </p:blipFill>
        <p:spPr>
          <a:xfrm>
            <a:off x="7995117" y="7220748"/>
            <a:ext cx="1316739" cy="295657"/>
          </a:xfrm>
          <a:prstGeom prst="rect">
            <a:avLst/>
          </a:prstGeom>
        </p:spPr>
      </p:pic>
      <p:pic>
        <p:nvPicPr>
          <p:cNvPr id="13" name="A&amp;M standard full logo white" descr="A picture containing clipart&#10;&#10;Description generated with very high confidence">
            <a:extLst>
              <a:ext uri="{FF2B5EF4-FFF2-40B4-BE49-F238E27FC236}">
                <a16:creationId xmlns:a16="http://schemas.microsoft.com/office/drawing/2014/main" id="{08B6331C-6D6F-4EE7-BF82-43EAC3FB3AE3}"/>
              </a:ext>
            </a:extLst>
          </p:cNvPr>
          <p:cNvPicPr>
            <a:picLocks noChangeAspect="1"/>
          </p:cNvPicPr>
          <p:nvPr/>
        </p:nvPicPr>
        <p:blipFill>
          <a:blip r:embed="rId4"/>
          <a:stretch>
            <a:fillRect/>
          </a:stretch>
        </p:blipFill>
        <p:spPr>
          <a:xfrm>
            <a:off x="7760933" y="7348489"/>
            <a:ext cx="1819660" cy="176784"/>
          </a:xfrm>
          <a:prstGeom prst="rect">
            <a:avLst/>
          </a:prstGeom>
        </p:spPr>
      </p:pic>
    </p:spTree>
    <p:extLst>
      <p:ext uri="{BB962C8B-B14F-4D97-AF65-F5344CB8AC3E}">
        <p14:creationId xmlns:p14="http://schemas.microsoft.com/office/powerpoint/2010/main" val="1278429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40029C3-A64E-4377-93E2-2E5AE9C39025}"/>
              </a:ext>
            </a:extLst>
          </p:cNvPr>
          <p:cNvSpPr>
            <a:spLocks noGrp="1"/>
          </p:cNvSpPr>
          <p:nvPr>
            <p:ph type="title"/>
          </p:nvPr>
        </p:nvSpPr>
        <p:spPr>
          <a:xfrm>
            <a:off x="493776" y="192024"/>
            <a:ext cx="9058147" cy="822960"/>
          </a:xfrm>
        </p:spPr>
        <p:txBody>
          <a:bodyPr/>
          <a:lstStyle/>
          <a:p>
            <a:r>
              <a:rPr lang="en-US" dirty="0"/>
              <a:t>Executive Summary: Working Capital Diagnostics</a:t>
            </a:r>
          </a:p>
        </p:txBody>
      </p:sp>
      <p:sp>
        <p:nvSpPr>
          <p:cNvPr id="93" name="Text Placeholder 2">
            <a:extLst>
              <a:ext uri="{FF2B5EF4-FFF2-40B4-BE49-F238E27FC236}">
                <a16:creationId xmlns:a16="http://schemas.microsoft.com/office/drawing/2014/main" id="{5500DE34-76CE-4C81-A16A-2714522E3DA0}"/>
              </a:ext>
            </a:extLst>
          </p:cNvPr>
          <p:cNvSpPr txBox="1">
            <a:spLocks/>
          </p:cNvSpPr>
          <p:nvPr/>
        </p:nvSpPr>
        <p:spPr>
          <a:xfrm>
            <a:off x="283999" y="-783112"/>
            <a:ext cx="9057672" cy="368460"/>
          </a:xfrm>
          <a:prstGeom prst="rect">
            <a:avLst/>
          </a:prstGeom>
        </p:spPr>
        <p:txBody>
          <a:bodyPr/>
          <a:lstStyle>
            <a:lvl1pPr marL="0" indent="0" algn="l" defTabSz="1311226" rtl="0" eaLnBrk="1" latinLnBrk="0" hangingPunct="1">
              <a:spcBef>
                <a:spcPts val="0"/>
              </a:spcBef>
              <a:spcAft>
                <a:spcPts val="1006"/>
              </a:spcAft>
              <a:buFont typeface="Arial" panose="020B0604020202020204" pitchFamily="34" charset="0"/>
              <a:buNone/>
              <a:defRPr sz="1760" b="1" kern="1200">
                <a:solidFill>
                  <a:schemeClr val="accent3"/>
                </a:solidFill>
                <a:latin typeface="+mj-lt"/>
                <a:ea typeface="+mn-ea"/>
                <a:cs typeface="+mn-cs"/>
              </a:defRPr>
            </a:lvl1pPr>
            <a:lvl2pPr marL="0" indent="0" algn="l" defTabSz="1311226" rtl="0" eaLnBrk="1" latinLnBrk="0" hangingPunct="1">
              <a:spcBef>
                <a:spcPts val="0"/>
              </a:spcBef>
              <a:spcAft>
                <a:spcPts val="754"/>
              </a:spcAft>
              <a:buFont typeface="Arial" panose="020B0604020202020204" pitchFamily="34" charset="0"/>
              <a:buNone/>
              <a:defRPr sz="1509" b="1" kern="1200" cap="none" baseline="0">
                <a:solidFill>
                  <a:schemeClr val="tx1"/>
                </a:solidFill>
                <a:latin typeface="+mj-lt"/>
                <a:ea typeface="+mn-ea"/>
                <a:cs typeface="+mn-cs"/>
              </a:defRPr>
            </a:lvl2pPr>
            <a:lvl3pPr marL="1996" indent="0" algn="l" defTabSz="1311226" rtl="0" eaLnBrk="1" latinLnBrk="0" hangingPunct="1">
              <a:spcBef>
                <a:spcPts val="0"/>
              </a:spcBef>
              <a:spcAft>
                <a:spcPts val="754"/>
              </a:spcAft>
              <a:buFont typeface="Arial" panose="020B0604020202020204" pitchFamily="34" charset="0"/>
              <a:buNone/>
              <a:defRPr sz="1257" kern="1200">
                <a:solidFill>
                  <a:schemeClr val="tx1"/>
                </a:solidFill>
                <a:latin typeface="+mn-lt"/>
                <a:ea typeface="+mn-ea"/>
                <a:cs typeface="+mn-cs"/>
              </a:defRPr>
            </a:lvl3pPr>
            <a:lvl4pPr marL="229500" indent="-229500" algn="l" defTabSz="1311226" rtl="0" eaLnBrk="1" latinLnBrk="0" hangingPunct="1">
              <a:spcBef>
                <a:spcPts val="0"/>
              </a:spcBef>
              <a:spcAft>
                <a:spcPts val="754"/>
              </a:spcAft>
              <a:buClr>
                <a:schemeClr val="tx1"/>
              </a:buClr>
              <a:buFont typeface="Wingdings" panose="05000000000000000000" pitchFamily="2" charset="2"/>
              <a:buChar char="§"/>
              <a:defRPr sz="1257" kern="1200">
                <a:solidFill>
                  <a:schemeClr val="tx1"/>
                </a:solidFill>
                <a:latin typeface="+mn-lt"/>
                <a:ea typeface="+mn-ea"/>
                <a:cs typeface="+mn-cs"/>
              </a:defRPr>
            </a:lvl4pPr>
            <a:lvl5pPr marL="451016" indent="-221517" algn="l" defTabSz="1311226" rtl="0" eaLnBrk="1" latinLnBrk="0" hangingPunct="1">
              <a:spcBef>
                <a:spcPts val="0"/>
              </a:spcBef>
              <a:spcAft>
                <a:spcPts val="754"/>
              </a:spcAft>
              <a:buClr>
                <a:schemeClr val="tx1"/>
              </a:buClr>
              <a:buFont typeface="Segoe UI" panose="020B0502040204020203" pitchFamily="34" charset="0"/>
              <a:buChar char="–"/>
              <a:defRPr sz="1257" kern="1200">
                <a:solidFill>
                  <a:schemeClr val="tx1"/>
                </a:solidFill>
                <a:latin typeface="+mn-lt"/>
                <a:ea typeface="+mn-ea"/>
                <a:cs typeface="+mn-cs"/>
              </a:defRPr>
            </a:lvl5pPr>
            <a:lvl6pPr marL="682511" indent="-227504" algn="l" defTabSz="1311226" rtl="0" eaLnBrk="1" latinLnBrk="0" hangingPunct="1">
              <a:spcBef>
                <a:spcPts val="0"/>
              </a:spcBef>
              <a:spcAft>
                <a:spcPts val="754"/>
              </a:spcAft>
              <a:buClr>
                <a:schemeClr val="tx1"/>
              </a:buClr>
              <a:buFont typeface="Arial" panose="020B0604020202020204" pitchFamily="34" charset="0"/>
              <a:buChar char="–"/>
              <a:defRPr sz="1257" kern="1200">
                <a:solidFill>
                  <a:schemeClr val="tx1"/>
                </a:solidFill>
                <a:latin typeface="+mn-lt"/>
                <a:ea typeface="+mn-ea"/>
                <a:cs typeface="+mn-cs"/>
              </a:defRPr>
            </a:lvl6pPr>
            <a:lvl7pPr marL="898041" indent="-215530" algn="l" defTabSz="1311226" rtl="0" eaLnBrk="1" latinLnBrk="0" hangingPunct="1">
              <a:spcBef>
                <a:spcPts val="0"/>
              </a:spcBef>
              <a:spcAft>
                <a:spcPts val="754"/>
              </a:spcAft>
              <a:buClr>
                <a:schemeClr val="tx1"/>
              </a:buClr>
              <a:buFont typeface="Arial" panose="020B0604020202020204" pitchFamily="34" charset="0"/>
              <a:buChar char="–"/>
              <a:defRPr sz="1257" kern="1200">
                <a:solidFill>
                  <a:schemeClr val="tx1"/>
                </a:solidFill>
                <a:latin typeface="+mn-lt"/>
                <a:ea typeface="+mn-ea"/>
                <a:cs typeface="+mn-cs"/>
              </a:defRPr>
            </a:lvl7pPr>
            <a:lvl8pPr marL="227504" indent="-227504" algn="l" defTabSz="1311226" rtl="0" eaLnBrk="1" latinLnBrk="0" hangingPunct="1">
              <a:spcBef>
                <a:spcPts val="0"/>
              </a:spcBef>
              <a:spcAft>
                <a:spcPts val="754"/>
              </a:spcAft>
              <a:buClr>
                <a:schemeClr val="tx1"/>
              </a:buClr>
              <a:buFont typeface="+mj-lt"/>
              <a:buAutoNum type="arabicPeriod"/>
              <a:defRPr sz="1257" kern="1200">
                <a:solidFill>
                  <a:schemeClr val="tx1"/>
                </a:solidFill>
                <a:latin typeface="+mn-lt"/>
                <a:ea typeface="+mn-ea"/>
                <a:cs typeface="+mn-cs"/>
              </a:defRPr>
            </a:lvl8pPr>
            <a:lvl9pPr marL="455007" indent="-227504" algn="l" defTabSz="1311226" rtl="0" eaLnBrk="1" latinLnBrk="0" hangingPunct="1">
              <a:spcBef>
                <a:spcPts val="0"/>
              </a:spcBef>
              <a:spcAft>
                <a:spcPts val="754"/>
              </a:spcAft>
              <a:buClr>
                <a:schemeClr val="tx1"/>
              </a:buClr>
              <a:buFont typeface="+mj-lt"/>
              <a:buAutoNum type="alphaLcPeriod"/>
              <a:defRPr sz="1257" kern="1200">
                <a:solidFill>
                  <a:schemeClr val="tx1"/>
                </a:solidFill>
                <a:latin typeface="+mn-lt"/>
                <a:ea typeface="+mn-ea"/>
                <a:cs typeface="+mn-cs"/>
              </a:defRPr>
            </a:lvl9pPr>
          </a:lstStyle>
          <a:p>
            <a:endParaRPr lang="en-US" sz="1197" b="0" i="1" dirty="0"/>
          </a:p>
        </p:txBody>
      </p:sp>
      <p:sp>
        <p:nvSpPr>
          <p:cNvPr id="3" name="TextBox 2">
            <a:extLst>
              <a:ext uri="{FF2B5EF4-FFF2-40B4-BE49-F238E27FC236}">
                <a16:creationId xmlns:a16="http://schemas.microsoft.com/office/drawing/2014/main" id="{55D27C27-D6B8-45B3-93F2-D60EEDA35E79}"/>
              </a:ext>
            </a:extLst>
          </p:cNvPr>
          <p:cNvSpPr txBox="1"/>
          <p:nvPr/>
        </p:nvSpPr>
        <p:spPr>
          <a:xfrm>
            <a:off x="489889" y="1280160"/>
            <a:ext cx="9057673" cy="184666"/>
          </a:xfrm>
          <a:prstGeom prst="rect">
            <a:avLst/>
          </a:prstGeom>
          <a:noFill/>
          <a:ln>
            <a:noFill/>
          </a:ln>
        </p:spPr>
        <p:txBody>
          <a:bodyPr wrap="square" lIns="0" tIns="0" rIns="0" bIns="0" rtlCol="0">
            <a:spAutoFit/>
          </a:bodyPr>
          <a:lstStyle/>
          <a:p>
            <a:pPr indent="-377190">
              <a:spcBef>
                <a:spcPts val="660"/>
              </a:spcBef>
              <a:buSzPct val="75000"/>
              <a:buFont typeface="Wingdings" panose="05000000000000000000" pitchFamily="2" charset="2"/>
              <a:buChar char="q"/>
            </a:pPr>
            <a:r>
              <a:rPr lang="en-US" sz="1200" b="1" kern="800" dirty="0">
                <a:solidFill>
                  <a:schemeClr val="accent3"/>
                </a:solidFill>
                <a:latin typeface="+mj-lt"/>
                <a:cs typeface="Arial" charset="0"/>
              </a:rPr>
              <a:t>Working Capital Analysis: {</a:t>
            </a:r>
            <a:r>
              <a:rPr lang="en-US" sz="1200" b="1" kern="800" dirty="0" err="1">
                <a:solidFill>
                  <a:schemeClr val="accent3"/>
                </a:solidFill>
                <a:latin typeface="+mj-lt"/>
                <a:cs typeface="Arial" charset="0"/>
              </a:rPr>
              <a:t>CName</a:t>
            </a:r>
            <a:r>
              <a:rPr lang="en-US" sz="1200" b="1" kern="800" dirty="0">
                <a:solidFill>
                  <a:schemeClr val="accent3"/>
                </a:solidFill>
                <a:latin typeface="+mj-lt"/>
                <a:cs typeface="Arial" charset="0"/>
              </a:rPr>
              <a:t>} Vs. Peers</a:t>
            </a:r>
            <a:endParaRPr lang="en-US" sz="1050" b="1" dirty="0">
              <a:solidFill>
                <a:srgbClr val="002060"/>
              </a:solidFill>
            </a:endParaRPr>
          </a:p>
        </p:txBody>
      </p:sp>
      <p:sp>
        <p:nvSpPr>
          <p:cNvPr id="6" name="TextBox 5">
            <a:extLst>
              <a:ext uri="{FF2B5EF4-FFF2-40B4-BE49-F238E27FC236}">
                <a16:creationId xmlns:a16="http://schemas.microsoft.com/office/drawing/2014/main" id="{4155FDB5-9A50-465A-8E28-2D9EA17710D9}"/>
              </a:ext>
            </a:extLst>
          </p:cNvPr>
          <p:cNvSpPr txBox="1"/>
          <p:nvPr/>
        </p:nvSpPr>
        <p:spPr>
          <a:xfrm>
            <a:off x="490364" y="1554480"/>
            <a:ext cx="9057672" cy="646331"/>
          </a:xfrm>
          <a:prstGeom prst="rect">
            <a:avLst/>
          </a:prstGeom>
          <a:noFill/>
        </p:spPr>
        <p:txBody>
          <a:bodyPr wrap="square" lIns="0" tIns="0" rIns="0" bIns="0">
            <a:spAutoFit/>
          </a:bodyPr>
          <a:lstStyle/>
          <a:p>
            <a:pPr marL="691515" lvl="1" indent="-188595" algn="just" hangingPunct="0">
              <a:spcBef>
                <a:spcPts val="660"/>
              </a:spcBef>
              <a:buSzPct val="75000"/>
              <a:buFont typeface="Wingdings" panose="05000000000000000000" pitchFamily="2" charset="2"/>
              <a:buChar char="§"/>
            </a:pPr>
            <a:r>
              <a:rPr lang="en-US" sz="1050" kern="800" dirty="0">
                <a:solidFill>
                  <a:schemeClr val="accent3"/>
                </a:solidFill>
                <a:latin typeface="+mj-lt"/>
                <a:cs typeface="Arial" charset="0"/>
              </a:rPr>
              <a:t>Cash Conversion Cycle: The overall cash conversion for {</a:t>
            </a:r>
            <a:r>
              <a:rPr lang="en-US" sz="1050" kern="800" dirty="0" err="1">
                <a:solidFill>
                  <a:schemeClr val="accent3"/>
                </a:solidFill>
                <a:latin typeface="+mj-lt"/>
                <a:cs typeface="Arial" charset="0"/>
              </a:rPr>
              <a:t>CName</a:t>
            </a:r>
            <a:r>
              <a:rPr lang="en-US" sz="1050" kern="800" dirty="0">
                <a:solidFill>
                  <a:schemeClr val="accent3"/>
                </a:solidFill>
                <a:latin typeface="+mj-lt"/>
                <a:cs typeface="Arial" charset="0"/>
              </a:rPr>
              <a:t>} is (85 days), they are below median performer. {</a:t>
            </a:r>
            <a:r>
              <a:rPr lang="en-US" sz="1050" kern="800" dirty="0" err="1">
                <a:solidFill>
                  <a:schemeClr val="accent3"/>
                </a:solidFill>
                <a:latin typeface="+mj-lt"/>
                <a:cs typeface="Arial" charset="0"/>
              </a:rPr>
              <a:t>CName</a:t>
            </a:r>
            <a:r>
              <a:rPr lang="en-US" sz="1050" kern="800" dirty="0">
                <a:solidFill>
                  <a:schemeClr val="accent3"/>
                </a:solidFill>
                <a:latin typeface="+mj-lt"/>
                <a:cs typeface="Arial" charset="0"/>
              </a:rPr>
              <a:t>} is 2x higher than their top quartile performers (11 days). The cash conversion cycle is primarily driven by their AR, and inventory performance, improvement in DSO, DIO will enable them to free up working capital to the tune of $66Mn to $99Mn. This improvement will significant impact on their net debt and ROCE.</a:t>
            </a:r>
          </a:p>
        </p:txBody>
      </p:sp>
      <p:sp>
        <p:nvSpPr>
          <p:cNvPr id="17" name="Rectangle 16">
            <a:extLst>
              <a:ext uri="{FF2B5EF4-FFF2-40B4-BE49-F238E27FC236}">
                <a16:creationId xmlns:a16="http://schemas.microsoft.com/office/drawing/2014/main" id="{8377B424-F28F-49D7-BB31-D2534F0DE03D}"/>
              </a:ext>
            </a:extLst>
          </p:cNvPr>
          <p:cNvSpPr/>
          <p:nvPr/>
        </p:nvSpPr>
        <p:spPr>
          <a:xfrm>
            <a:off x="0" y="-1"/>
            <a:ext cx="10058400" cy="18466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1588" algn="ctr">
              <a:spcAft>
                <a:spcPts val="400"/>
              </a:spcAft>
            </a:pPr>
            <a:r>
              <a:rPr lang="en-US" sz="1000" b="1" dirty="0">
                <a:solidFill>
                  <a:schemeClr val="bg1"/>
                </a:solidFill>
              </a:rPr>
              <a:t>Under development</a:t>
            </a:r>
          </a:p>
        </p:txBody>
      </p:sp>
    </p:spTree>
    <p:extLst>
      <p:ext uri="{BB962C8B-B14F-4D97-AF65-F5344CB8AC3E}">
        <p14:creationId xmlns:p14="http://schemas.microsoft.com/office/powerpoint/2010/main" val="1409733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40029C3-A64E-4377-93E2-2E5AE9C39025}"/>
              </a:ext>
            </a:extLst>
          </p:cNvPr>
          <p:cNvSpPr>
            <a:spLocks noGrp="1"/>
          </p:cNvSpPr>
          <p:nvPr>
            <p:ph type="title"/>
          </p:nvPr>
        </p:nvSpPr>
        <p:spPr>
          <a:xfrm>
            <a:off x="493776" y="192024"/>
            <a:ext cx="9058147" cy="822960"/>
          </a:xfrm>
        </p:spPr>
        <p:txBody>
          <a:bodyPr/>
          <a:lstStyle/>
          <a:p>
            <a:r>
              <a:rPr lang="en-US" dirty="0"/>
              <a:t>Executive Summary: Working Capital Diagnostics</a:t>
            </a:r>
          </a:p>
        </p:txBody>
      </p:sp>
      <p:sp>
        <p:nvSpPr>
          <p:cNvPr id="93" name="Text Placeholder 2">
            <a:extLst>
              <a:ext uri="{FF2B5EF4-FFF2-40B4-BE49-F238E27FC236}">
                <a16:creationId xmlns:a16="http://schemas.microsoft.com/office/drawing/2014/main" id="{5500DE34-76CE-4C81-A16A-2714522E3DA0}"/>
              </a:ext>
            </a:extLst>
          </p:cNvPr>
          <p:cNvSpPr txBox="1">
            <a:spLocks/>
          </p:cNvSpPr>
          <p:nvPr/>
        </p:nvSpPr>
        <p:spPr>
          <a:xfrm>
            <a:off x="283999" y="-783112"/>
            <a:ext cx="9057672" cy="368460"/>
          </a:xfrm>
          <a:prstGeom prst="rect">
            <a:avLst/>
          </a:prstGeom>
        </p:spPr>
        <p:txBody>
          <a:bodyPr/>
          <a:lstStyle>
            <a:lvl1pPr marL="0" indent="0" algn="l" defTabSz="1311226" rtl="0" eaLnBrk="1" latinLnBrk="0" hangingPunct="1">
              <a:spcBef>
                <a:spcPts val="0"/>
              </a:spcBef>
              <a:spcAft>
                <a:spcPts val="1006"/>
              </a:spcAft>
              <a:buFont typeface="Arial" panose="020B0604020202020204" pitchFamily="34" charset="0"/>
              <a:buNone/>
              <a:defRPr sz="1760" b="1" kern="1200">
                <a:solidFill>
                  <a:schemeClr val="accent3"/>
                </a:solidFill>
                <a:latin typeface="+mj-lt"/>
                <a:ea typeface="+mn-ea"/>
                <a:cs typeface="+mn-cs"/>
              </a:defRPr>
            </a:lvl1pPr>
            <a:lvl2pPr marL="0" indent="0" algn="l" defTabSz="1311226" rtl="0" eaLnBrk="1" latinLnBrk="0" hangingPunct="1">
              <a:spcBef>
                <a:spcPts val="0"/>
              </a:spcBef>
              <a:spcAft>
                <a:spcPts val="754"/>
              </a:spcAft>
              <a:buFont typeface="Arial" panose="020B0604020202020204" pitchFamily="34" charset="0"/>
              <a:buNone/>
              <a:defRPr sz="1509" b="1" kern="1200" cap="none" baseline="0">
                <a:solidFill>
                  <a:schemeClr val="tx1"/>
                </a:solidFill>
                <a:latin typeface="+mj-lt"/>
                <a:ea typeface="+mn-ea"/>
                <a:cs typeface="+mn-cs"/>
              </a:defRPr>
            </a:lvl2pPr>
            <a:lvl3pPr marL="1996" indent="0" algn="l" defTabSz="1311226" rtl="0" eaLnBrk="1" latinLnBrk="0" hangingPunct="1">
              <a:spcBef>
                <a:spcPts val="0"/>
              </a:spcBef>
              <a:spcAft>
                <a:spcPts val="754"/>
              </a:spcAft>
              <a:buFont typeface="Arial" panose="020B0604020202020204" pitchFamily="34" charset="0"/>
              <a:buNone/>
              <a:defRPr sz="1257" kern="1200">
                <a:solidFill>
                  <a:schemeClr val="tx1"/>
                </a:solidFill>
                <a:latin typeface="+mn-lt"/>
                <a:ea typeface="+mn-ea"/>
                <a:cs typeface="+mn-cs"/>
              </a:defRPr>
            </a:lvl3pPr>
            <a:lvl4pPr marL="229500" indent="-229500" algn="l" defTabSz="1311226" rtl="0" eaLnBrk="1" latinLnBrk="0" hangingPunct="1">
              <a:spcBef>
                <a:spcPts val="0"/>
              </a:spcBef>
              <a:spcAft>
                <a:spcPts val="754"/>
              </a:spcAft>
              <a:buClr>
                <a:schemeClr val="tx1"/>
              </a:buClr>
              <a:buFont typeface="Wingdings" panose="05000000000000000000" pitchFamily="2" charset="2"/>
              <a:buChar char="§"/>
              <a:defRPr sz="1257" kern="1200">
                <a:solidFill>
                  <a:schemeClr val="tx1"/>
                </a:solidFill>
                <a:latin typeface="+mn-lt"/>
                <a:ea typeface="+mn-ea"/>
                <a:cs typeface="+mn-cs"/>
              </a:defRPr>
            </a:lvl4pPr>
            <a:lvl5pPr marL="451016" indent="-221517" algn="l" defTabSz="1311226" rtl="0" eaLnBrk="1" latinLnBrk="0" hangingPunct="1">
              <a:spcBef>
                <a:spcPts val="0"/>
              </a:spcBef>
              <a:spcAft>
                <a:spcPts val="754"/>
              </a:spcAft>
              <a:buClr>
                <a:schemeClr val="tx1"/>
              </a:buClr>
              <a:buFont typeface="Segoe UI" panose="020B0502040204020203" pitchFamily="34" charset="0"/>
              <a:buChar char="–"/>
              <a:defRPr sz="1257" kern="1200">
                <a:solidFill>
                  <a:schemeClr val="tx1"/>
                </a:solidFill>
                <a:latin typeface="+mn-lt"/>
                <a:ea typeface="+mn-ea"/>
                <a:cs typeface="+mn-cs"/>
              </a:defRPr>
            </a:lvl5pPr>
            <a:lvl6pPr marL="682511" indent="-227504" algn="l" defTabSz="1311226" rtl="0" eaLnBrk="1" latinLnBrk="0" hangingPunct="1">
              <a:spcBef>
                <a:spcPts val="0"/>
              </a:spcBef>
              <a:spcAft>
                <a:spcPts val="754"/>
              </a:spcAft>
              <a:buClr>
                <a:schemeClr val="tx1"/>
              </a:buClr>
              <a:buFont typeface="Arial" panose="020B0604020202020204" pitchFamily="34" charset="0"/>
              <a:buChar char="–"/>
              <a:defRPr sz="1257" kern="1200">
                <a:solidFill>
                  <a:schemeClr val="tx1"/>
                </a:solidFill>
                <a:latin typeface="+mn-lt"/>
                <a:ea typeface="+mn-ea"/>
                <a:cs typeface="+mn-cs"/>
              </a:defRPr>
            </a:lvl6pPr>
            <a:lvl7pPr marL="898041" indent="-215530" algn="l" defTabSz="1311226" rtl="0" eaLnBrk="1" latinLnBrk="0" hangingPunct="1">
              <a:spcBef>
                <a:spcPts val="0"/>
              </a:spcBef>
              <a:spcAft>
                <a:spcPts val="754"/>
              </a:spcAft>
              <a:buClr>
                <a:schemeClr val="tx1"/>
              </a:buClr>
              <a:buFont typeface="Arial" panose="020B0604020202020204" pitchFamily="34" charset="0"/>
              <a:buChar char="–"/>
              <a:defRPr sz="1257" kern="1200">
                <a:solidFill>
                  <a:schemeClr val="tx1"/>
                </a:solidFill>
                <a:latin typeface="+mn-lt"/>
                <a:ea typeface="+mn-ea"/>
                <a:cs typeface="+mn-cs"/>
              </a:defRPr>
            </a:lvl7pPr>
            <a:lvl8pPr marL="227504" indent="-227504" algn="l" defTabSz="1311226" rtl="0" eaLnBrk="1" latinLnBrk="0" hangingPunct="1">
              <a:spcBef>
                <a:spcPts val="0"/>
              </a:spcBef>
              <a:spcAft>
                <a:spcPts val="754"/>
              </a:spcAft>
              <a:buClr>
                <a:schemeClr val="tx1"/>
              </a:buClr>
              <a:buFont typeface="+mj-lt"/>
              <a:buAutoNum type="arabicPeriod"/>
              <a:defRPr sz="1257" kern="1200">
                <a:solidFill>
                  <a:schemeClr val="tx1"/>
                </a:solidFill>
                <a:latin typeface="+mn-lt"/>
                <a:ea typeface="+mn-ea"/>
                <a:cs typeface="+mn-cs"/>
              </a:defRPr>
            </a:lvl8pPr>
            <a:lvl9pPr marL="455007" indent="-227504" algn="l" defTabSz="1311226" rtl="0" eaLnBrk="1" latinLnBrk="0" hangingPunct="1">
              <a:spcBef>
                <a:spcPts val="0"/>
              </a:spcBef>
              <a:spcAft>
                <a:spcPts val="754"/>
              </a:spcAft>
              <a:buClr>
                <a:schemeClr val="tx1"/>
              </a:buClr>
              <a:buFont typeface="+mj-lt"/>
              <a:buAutoNum type="alphaLcPeriod"/>
              <a:defRPr sz="1257" kern="1200">
                <a:solidFill>
                  <a:schemeClr val="tx1"/>
                </a:solidFill>
                <a:latin typeface="+mn-lt"/>
                <a:ea typeface="+mn-ea"/>
                <a:cs typeface="+mn-cs"/>
              </a:defRPr>
            </a:lvl9pPr>
          </a:lstStyle>
          <a:p>
            <a:endParaRPr lang="en-US" sz="1197" b="0" i="1" dirty="0"/>
          </a:p>
        </p:txBody>
      </p:sp>
      <p:sp>
        <p:nvSpPr>
          <p:cNvPr id="3" name="TextBox 2">
            <a:extLst>
              <a:ext uri="{FF2B5EF4-FFF2-40B4-BE49-F238E27FC236}">
                <a16:creationId xmlns:a16="http://schemas.microsoft.com/office/drawing/2014/main" id="{55D27C27-D6B8-45B3-93F2-D60EEDA35E79}"/>
              </a:ext>
            </a:extLst>
          </p:cNvPr>
          <p:cNvSpPr txBox="1"/>
          <p:nvPr/>
        </p:nvSpPr>
        <p:spPr>
          <a:xfrm>
            <a:off x="489889" y="1280160"/>
            <a:ext cx="9057673" cy="184666"/>
          </a:xfrm>
          <a:prstGeom prst="rect">
            <a:avLst/>
          </a:prstGeom>
          <a:noFill/>
          <a:ln>
            <a:noFill/>
          </a:ln>
        </p:spPr>
        <p:txBody>
          <a:bodyPr wrap="square" lIns="0" tIns="0" rIns="0" bIns="0" rtlCol="0">
            <a:spAutoFit/>
          </a:bodyPr>
          <a:lstStyle/>
          <a:p>
            <a:pPr indent="-377190">
              <a:spcBef>
                <a:spcPts val="660"/>
              </a:spcBef>
              <a:buSzPct val="75000"/>
              <a:buFont typeface="Wingdings" panose="05000000000000000000" pitchFamily="2" charset="2"/>
              <a:buChar char="q"/>
            </a:pPr>
            <a:r>
              <a:rPr lang="en-US" sz="1200" b="1" kern="800" dirty="0">
                <a:solidFill>
                  <a:schemeClr val="accent3"/>
                </a:solidFill>
                <a:latin typeface="+mj-lt"/>
                <a:cs typeface="Arial" charset="0"/>
              </a:rPr>
              <a:t>Working Capital Analysis: {</a:t>
            </a:r>
            <a:r>
              <a:rPr lang="en-US" sz="1200" b="1" kern="800" dirty="0" err="1">
                <a:solidFill>
                  <a:schemeClr val="accent3"/>
                </a:solidFill>
                <a:latin typeface="+mj-lt"/>
                <a:cs typeface="Arial" charset="0"/>
              </a:rPr>
              <a:t>CName</a:t>
            </a:r>
            <a:r>
              <a:rPr lang="en-US" sz="1200" b="1" kern="800" dirty="0">
                <a:solidFill>
                  <a:schemeClr val="accent3"/>
                </a:solidFill>
                <a:latin typeface="+mj-lt"/>
                <a:cs typeface="Arial" charset="0"/>
              </a:rPr>
              <a:t>} Vs. Peers</a:t>
            </a:r>
            <a:endParaRPr lang="en-US" sz="1050" b="1" dirty="0">
              <a:solidFill>
                <a:srgbClr val="002060"/>
              </a:solidFill>
            </a:endParaRPr>
          </a:p>
        </p:txBody>
      </p:sp>
      <p:sp>
        <p:nvSpPr>
          <p:cNvPr id="6" name="TextBox 5">
            <a:extLst>
              <a:ext uri="{FF2B5EF4-FFF2-40B4-BE49-F238E27FC236}">
                <a16:creationId xmlns:a16="http://schemas.microsoft.com/office/drawing/2014/main" id="{4155FDB5-9A50-465A-8E28-2D9EA17710D9}"/>
              </a:ext>
            </a:extLst>
          </p:cNvPr>
          <p:cNvSpPr txBox="1"/>
          <p:nvPr/>
        </p:nvSpPr>
        <p:spPr>
          <a:xfrm>
            <a:off x="490364" y="1554480"/>
            <a:ext cx="9057672" cy="646331"/>
          </a:xfrm>
          <a:prstGeom prst="rect">
            <a:avLst/>
          </a:prstGeom>
          <a:noFill/>
        </p:spPr>
        <p:txBody>
          <a:bodyPr wrap="square" lIns="0" tIns="0" rIns="0" bIns="0">
            <a:spAutoFit/>
          </a:bodyPr>
          <a:lstStyle/>
          <a:p>
            <a:pPr marL="691515" lvl="1" indent="-188595" algn="just" hangingPunct="0">
              <a:spcBef>
                <a:spcPts val="660"/>
              </a:spcBef>
              <a:buSzPct val="75000"/>
              <a:buFont typeface="Wingdings" panose="05000000000000000000" pitchFamily="2" charset="2"/>
              <a:buChar char="§"/>
            </a:pPr>
            <a:r>
              <a:rPr lang="en-US" sz="1050" kern="800" dirty="0">
                <a:solidFill>
                  <a:schemeClr val="accent3"/>
                </a:solidFill>
                <a:latin typeface="+mj-lt"/>
                <a:cs typeface="Arial" charset="0"/>
              </a:rPr>
              <a:t>Cash Conversion Cycle: The overall cash conversion for {</a:t>
            </a:r>
            <a:r>
              <a:rPr lang="en-US" sz="1050" kern="800" dirty="0" err="1">
                <a:solidFill>
                  <a:schemeClr val="accent3"/>
                </a:solidFill>
                <a:latin typeface="+mj-lt"/>
                <a:cs typeface="Arial" charset="0"/>
              </a:rPr>
              <a:t>CName</a:t>
            </a:r>
            <a:r>
              <a:rPr lang="en-US" sz="1050" kern="800" dirty="0">
                <a:solidFill>
                  <a:schemeClr val="accent3"/>
                </a:solidFill>
                <a:latin typeface="+mj-lt"/>
                <a:cs typeface="Arial" charset="0"/>
              </a:rPr>
              <a:t>} is (85 days), they are below median performer. {</a:t>
            </a:r>
            <a:r>
              <a:rPr lang="en-US" sz="1050" kern="800" dirty="0" err="1">
                <a:solidFill>
                  <a:schemeClr val="accent3"/>
                </a:solidFill>
                <a:latin typeface="+mj-lt"/>
                <a:cs typeface="Arial" charset="0"/>
              </a:rPr>
              <a:t>CName</a:t>
            </a:r>
            <a:r>
              <a:rPr lang="en-US" sz="1050" kern="800" dirty="0">
                <a:solidFill>
                  <a:schemeClr val="accent3"/>
                </a:solidFill>
                <a:latin typeface="+mj-lt"/>
                <a:cs typeface="Arial" charset="0"/>
              </a:rPr>
              <a:t>} is 2x higher than their top quartile performers (11 days). The cash conversion cycle is primarily driven by their AR, and inventory performance, improvement in DSO, DIO will enable them to free up working capital to the tune of $66Mn to $99Mn. This improvement will significant impact on their net debt and ROCE.</a:t>
            </a:r>
          </a:p>
        </p:txBody>
      </p:sp>
      <p:sp>
        <p:nvSpPr>
          <p:cNvPr id="10" name="TextBox 9">
            <a:extLst>
              <a:ext uri="{FF2B5EF4-FFF2-40B4-BE49-F238E27FC236}">
                <a16:creationId xmlns:a16="http://schemas.microsoft.com/office/drawing/2014/main" id="{FE4563D5-4C6B-45EE-B87B-1168E8517083}"/>
              </a:ext>
            </a:extLst>
          </p:cNvPr>
          <p:cNvSpPr txBox="1"/>
          <p:nvPr/>
        </p:nvSpPr>
        <p:spPr>
          <a:xfrm>
            <a:off x="489888" y="2377440"/>
            <a:ext cx="9057672" cy="184666"/>
          </a:xfrm>
          <a:prstGeom prst="rect">
            <a:avLst/>
          </a:prstGeom>
          <a:noFill/>
        </p:spPr>
        <p:txBody>
          <a:bodyPr wrap="square" lIns="0" tIns="0" rIns="0" bIns="0">
            <a:spAutoFit/>
          </a:bodyPr>
          <a:lstStyle/>
          <a:p>
            <a:pPr indent="-377190">
              <a:spcBef>
                <a:spcPts val="660"/>
              </a:spcBef>
              <a:buSzPct val="75000"/>
              <a:buFont typeface="Wingdings" panose="05000000000000000000" pitchFamily="2" charset="2"/>
              <a:buChar char="q"/>
            </a:pPr>
            <a:r>
              <a:rPr lang="en-US" sz="1200" b="1" kern="800" dirty="0">
                <a:solidFill>
                  <a:schemeClr val="accent3"/>
                </a:solidFill>
                <a:latin typeface="+mj-lt"/>
                <a:cs typeface="Arial" charset="0"/>
              </a:rPr>
              <a:t>Working Capital Trending</a:t>
            </a:r>
          </a:p>
        </p:txBody>
      </p:sp>
      <p:sp>
        <p:nvSpPr>
          <p:cNvPr id="12" name="TextBox 11">
            <a:extLst>
              <a:ext uri="{FF2B5EF4-FFF2-40B4-BE49-F238E27FC236}">
                <a16:creationId xmlns:a16="http://schemas.microsoft.com/office/drawing/2014/main" id="{715C9F59-E26B-4C1B-B05A-7741F63A62EA}"/>
              </a:ext>
            </a:extLst>
          </p:cNvPr>
          <p:cNvSpPr txBox="1"/>
          <p:nvPr/>
        </p:nvSpPr>
        <p:spPr>
          <a:xfrm>
            <a:off x="489888" y="2651760"/>
            <a:ext cx="9057672" cy="323165"/>
          </a:xfrm>
          <a:prstGeom prst="rect">
            <a:avLst/>
          </a:prstGeom>
          <a:noFill/>
        </p:spPr>
        <p:txBody>
          <a:bodyPr wrap="square" lIns="0" tIns="0" rIns="0" bIns="0">
            <a:spAutoFit/>
          </a:bodyPr>
          <a:lstStyle/>
          <a:p>
            <a:pPr marL="691515" lvl="1" indent="-188595" algn="just" hangingPunct="0">
              <a:spcBef>
                <a:spcPts val="660"/>
              </a:spcBef>
              <a:buSzPct val="75000"/>
              <a:buFont typeface="Wingdings" panose="05000000000000000000" pitchFamily="2" charset="2"/>
              <a:buChar char="§"/>
            </a:pPr>
            <a:r>
              <a:rPr lang="en-US" sz="1050" kern="800" dirty="0">
                <a:solidFill>
                  <a:schemeClr val="accent3"/>
                </a:solidFill>
                <a:latin typeface="+mj-lt"/>
                <a:cs typeface="Arial" charset="0"/>
              </a:rPr>
              <a:t>Peer trending suggests that cash conversion cycle is deteriorated for the peer group, CAGR of 26.7% for the period indicates that, the overall total working capital has increased by 2X. Data was not available for {</a:t>
            </a:r>
            <a:r>
              <a:rPr lang="en-US" sz="1050" kern="800" dirty="0" err="1">
                <a:solidFill>
                  <a:schemeClr val="accent3"/>
                </a:solidFill>
                <a:latin typeface="+mj-lt"/>
                <a:cs typeface="Arial" charset="0"/>
              </a:rPr>
              <a:t>CName</a:t>
            </a:r>
            <a:r>
              <a:rPr lang="en-US" sz="1050" kern="800" dirty="0">
                <a:solidFill>
                  <a:schemeClr val="accent3"/>
                </a:solidFill>
                <a:latin typeface="+mj-lt"/>
                <a:cs typeface="Arial" charset="0"/>
              </a:rPr>
              <a:t>} for the same period.</a:t>
            </a:r>
          </a:p>
        </p:txBody>
      </p:sp>
      <p:sp>
        <p:nvSpPr>
          <p:cNvPr id="16" name="TextBox 15">
            <a:extLst>
              <a:ext uri="{FF2B5EF4-FFF2-40B4-BE49-F238E27FC236}">
                <a16:creationId xmlns:a16="http://schemas.microsoft.com/office/drawing/2014/main" id="{71DDBEF9-AF7F-4170-B5DF-7708C739F307}"/>
              </a:ext>
            </a:extLst>
          </p:cNvPr>
          <p:cNvSpPr txBox="1"/>
          <p:nvPr/>
        </p:nvSpPr>
        <p:spPr>
          <a:xfrm>
            <a:off x="489888" y="3200400"/>
            <a:ext cx="9057672" cy="184666"/>
          </a:xfrm>
          <a:prstGeom prst="rect">
            <a:avLst/>
          </a:prstGeom>
          <a:noFill/>
        </p:spPr>
        <p:txBody>
          <a:bodyPr wrap="square" lIns="0" tIns="0" rIns="0" bIns="0">
            <a:spAutoFit/>
          </a:bodyPr>
          <a:lstStyle>
            <a:defPPr>
              <a:defRPr lang="en-US"/>
            </a:defPPr>
            <a:lvl1pPr indent="-377190">
              <a:spcBef>
                <a:spcPts val="660"/>
              </a:spcBef>
              <a:buSzPct val="75000"/>
              <a:buFont typeface="Wingdings" panose="05000000000000000000" pitchFamily="2" charset="2"/>
              <a:buChar char="q"/>
              <a:defRPr sz="1200" b="1" kern="800">
                <a:solidFill>
                  <a:schemeClr val="accent3"/>
                </a:solidFill>
                <a:latin typeface="+mj-lt"/>
                <a:cs typeface="Arial" charset="0"/>
              </a:defRPr>
            </a:lvl1pPr>
          </a:lstStyle>
          <a:p>
            <a:r>
              <a:rPr lang="en-US" dirty="0"/>
              <a:t>Liquidity Driver</a:t>
            </a:r>
          </a:p>
        </p:txBody>
      </p:sp>
      <p:sp>
        <p:nvSpPr>
          <p:cNvPr id="18" name="TextBox 17">
            <a:extLst>
              <a:ext uri="{FF2B5EF4-FFF2-40B4-BE49-F238E27FC236}">
                <a16:creationId xmlns:a16="http://schemas.microsoft.com/office/drawing/2014/main" id="{97B23D2E-761D-4991-B655-BA47C158FA52}"/>
              </a:ext>
            </a:extLst>
          </p:cNvPr>
          <p:cNvSpPr txBox="1"/>
          <p:nvPr/>
        </p:nvSpPr>
        <p:spPr>
          <a:xfrm>
            <a:off x="489888" y="3474720"/>
            <a:ext cx="9057672" cy="484748"/>
          </a:xfrm>
          <a:prstGeom prst="rect">
            <a:avLst/>
          </a:prstGeom>
          <a:noFill/>
        </p:spPr>
        <p:txBody>
          <a:bodyPr wrap="square" lIns="0" tIns="0" rIns="0" bIns="0">
            <a:spAutoFit/>
          </a:bodyPr>
          <a:lstStyle>
            <a:defPPr>
              <a:defRPr lang="en-US"/>
            </a:defPPr>
            <a:lvl2pPr marL="691515" lvl="1" indent="-188595" algn="just" hangingPunct="0">
              <a:spcBef>
                <a:spcPts val="660"/>
              </a:spcBef>
              <a:buSzPct val="75000"/>
              <a:buFont typeface="Wingdings" panose="05000000000000000000" pitchFamily="2" charset="2"/>
              <a:buChar char="§"/>
              <a:defRPr sz="1050" kern="800">
                <a:solidFill>
                  <a:schemeClr val="accent3"/>
                </a:solidFill>
                <a:latin typeface="+mj-lt"/>
                <a:cs typeface="Arial" charset="0"/>
              </a:defRPr>
            </a:lvl2pPr>
          </a:lstStyle>
          <a:p>
            <a:pPr lvl="1"/>
            <a:r>
              <a:rPr lang="en-US" dirty="0"/>
              <a:t>The </a:t>
            </a:r>
            <a:r>
              <a:rPr lang="en-US" b="1" dirty="0"/>
              <a:t>Working Capital to Total Assets Ratio</a:t>
            </a:r>
            <a:r>
              <a:rPr lang="en-US" dirty="0"/>
              <a:t> measures a company’s ability to cover its short term financial obligations (Total Current Liabilities) by comparing its Total Current Assets to its Total Assets. A moderate to low ratio indicates that {</a:t>
            </a:r>
            <a:r>
              <a:rPr lang="en-US" dirty="0" err="1"/>
              <a:t>CName</a:t>
            </a:r>
            <a:r>
              <a:rPr lang="en-US" dirty="0"/>
              <a:t>} may have too many total current liabilities, reducing the amount of Working Capital available.</a:t>
            </a:r>
          </a:p>
        </p:txBody>
      </p:sp>
      <p:sp>
        <p:nvSpPr>
          <p:cNvPr id="20" name="TextBox 19">
            <a:extLst>
              <a:ext uri="{FF2B5EF4-FFF2-40B4-BE49-F238E27FC236}">
                <a16:creationId xmlns:a16="http://schemas.microsoft.com/office/drawing/2014/main" id="{1178BC4D-8E42-48E9-A519-2DC1061E046D}"/>
              </a:ext>
            </a:extLst>
          </p:cNvPr>
          <p:cNvSpPr txBox="1"/>
          <p:nvPr/>
        </p:nvSpPr>
        <p:spPr>
          <a:xfrm>
            <a:off x="489888" y="4023360"/>
            <a:ext cx="9057672" cy="807913"/>
          </a:xfrm>
          <a:prstGeom prst="rect">
            <a:avLst/>
          </a:prstGeom>
          <a:noFill/>
        </p:spPr>
        <p:txBody>
          <a:bodyPr wrap="square" lIns="0" tIns="0" rIns="0" bIns="0">
            <a:spAutoFit/>
          </a:bodyPr>
          <a:lstStyle>
            <a:defPPr>
              <a:defRPr lang="en-US"/>
            </a:defPPr>
            <a:lvl2pPr marL="691515" lvl="1" indent="-188595" algn="just" hangingPunct="0">
              <a:spcBef>
                <a:spcPts val="660"/>
              </a:spcBef>
              <a:buSzPct val="75000"/>
              <a:buFont typeface="Wingdings" panose="05000000000000000000" pitchFamily="2" charset="2"/>
              <a:buChar char="§"/>
              <a:defRPr sz="1050" kern="800">
                <a:solidFill>
                  <a:schemeClr val="accent3"/>
                </a:solidFill>
                <a:latin typeface="+mj-lt"/>
                <a:cs typeface="Arial" charset="0"/>
              </a:defRPr>
            </a:lvl2pPr>
          </a:lstStyle>
          <a:p>
            <a:pPr lvl="1"/>
            <a:r>
              <a:rPr lang="en-US" b="1" dirty="0"/>
              <a:t>Cash Ratio</a:t>
            </a:r>
            <a:r>
              <a:rPr lang="en-US" dirty="0"/>
              <a:t>: A cash ratio lower than 1 does indicate a company is having financial difficulty. A low cash ratio may be an indicator of a company's strategy to have low cash reserves. However, certain industries operate with higher current liabilities and lower cash reserves. In addition, a higher cash ratio does not necessarily reflect a company's strong performance. High cash ratios may indicate that a company is inefficient in the utilization of cash or not maximizing the potential benefit of low-cost loans. {</a:t>
            </a:r>
            <a:r>
              <a:rPr lang="en-US" dirty="0" err="1"/>
              <a:t>CName</a:t>
            </a:r>
            <a:r>
              <a:rPr lang="en-US" dirty="0"/>
              <a:t>}’s cash ratio is less than 1, there are more current liabilities than cash and cash equivalents. In this situation, there is insufficient cash on hand to pay off short-term debt.</a:t>
            </a:r>
          </a:p>
        </p:txBody>
      </p:sp>
      <p:sp>
        <p:nvSpPr>
          <p:cNvPr id="22" name="TextBox 21">
            <a:extLst>
              <a:ext uri="{FF2B5EF4-FFF2-40B4-BE49-F238E27FC236}">
                <a16:creationId xmlns:a16="http://schemas.microsoft.com/office/drawing/2014/main" id="{B3FA787D-D123-4BB6-AEF5-39479261BD03}"/>
              </a:ext>
            </a:extLst>
          </p:cNvPr>
          <p:cNvSpPr txBox="1"/>
          <p:nvPr/>
        </p:nvSpPr>
        <p:spPr>
          <a:xfrm>
            <a:off x="533400" y="4937760"/>
            <a:ext cx="9057672" cy="323165"/>
          </a:xfrm>
          <a:prstGeom prst="rect">
            <a:avLst/>
          </a:prstGeom>
          <a:noFill/>
        </p:spPr>
        <p:txBody>
          <a:bodyPr wrap="square" lIns="0" tIns="0" rIns="0" bIns="0">
            <a:spAutoFit/>
          </a:bodyPr>
          <a:lstStyle>
            <a:defPPr>
              <a:defRPr lang="en-US"/>
            </a:defPPr>
            <a:lvl2pPr marL="691515" lvl="1" indent="-188595" algn="just" hangingPunct="0">
              <a:spcBef>
                <a:spcPts val="660"/>
              </a:spcBef>
              <a:buSzPct val="75000"/>
              <a:buFont typeface="Wingdings" panose="05000000000000000000" pitchFamily="2" charset="2"/>
              <a:buChar char="§"/>
              <a:defRPr sz="1050" kern="800">
                <a:solidFill>
                  <a:schemeClr val="accent3"/>
                </a:solidFill>
                <a:latin typeface="+mj-lt"/>
                <a:cs typeface="Arial" charset="0"/>
              </a:defRPr>
            </a:lvl2pPr>
          </a:lstStyle>
          <a:p>
            <a:pPr lvl="1"/>
            <a:r>
              <a:rPr lang="en-US" b="1" dirty="0"/>
              <a:t>Quick Ratio</a:t>
            </a:r>
            <a:r>
              <a:rPr lang="en-US" dirty="0"/>
              <a:t>: A common rule of thumb is that companies with a quick ratio of greater than 1.0 are sufficiently able to meet their short-term liabilities. {</a:t>
            </a:r>
            <a:r>
              <a:rPr lang="en-US" dirty="0" err="1"/>
              <a:t>CName</a:t>
            </a:r>
            <a:r>
              <a:rPr lang="en-US" dirty="0"/>
              <a:t>}’s low or decreasing quick ratio suggests that they are over-leveraged, struggling to maintain or grow sales.</a:t>
            </a:r>
          </a:p>
        </p:txBody>
      </p:sp>
      <p:sp>
        <p:nvSpPr>
          <p:cNvPr id="24" name="TextBox 23">
            <a:extLst>
              <a:ext uri="{FF2B5EF4-FFF2-40B4-BE49-F238E27FC236}">
                <a16:creationId xmlns:a16="http://schemas.microsoft.com/office/drawing/2014/main" id="{63E3B785-81BD-4878-9E26-4D3F1C256FE2}"/>
              </a:ext>
            </a:extLst>
          </p:cNvPr>
          <p:cNvSpPr txBox="1"/>
          <p:nvPr/>
        </p:nvSpPr>
        <p:spPr>
          <a:xfrm>
            <a:off x="533400" y="5486400"/>
            <a:ext cx="9014160" cy="184666"/>
          </a:xfrm>
          <a:prstGeom prst="rect">
            <a:avLst/>
          </a:prstGeom>
          <a:noFill/>
        </p:spPr>
        <p:txBody>
          <a:bodyPr wrap="square" lIns="0" tIns="0" rIns="0" bIns="0">
            <a:spAutoFit/>
          </a:bodyPr>
          <a:lstStyle>
            <a:defPPr>
              <a:defRPr lang="en-US"/>
            </a:defPPr>
            <a:lvl1pPr indent="-377190">
              <a:spcBef>
                <a:spcPts val="660"/>
              </a:spcBef>
              <a:buSzPct val="75000"/>
              <a:buFont typeface="Wingdings" panose="05000000000000000000" pitchFamily="2" charset="2"/>
              <a:buChar char="q"/>
              <a:defRPr sz="1200" b="1" kern="800">
                <a:solidFill>
                  <a:schemeClr val="accent3"/>
                </a:solidFill>
                <a:latin typeface="+mj-lt"/>
                <a:cs typeface="Arial" charset="0"/>
              </a:defRPr>
            </a:lvl1pPr>
          </a:lstStyle>
          <a:p>
            <a:r>
              <a:rPr lang="en-US" dirty="0"/>
              <a:t>Profitability Driver</a:t>
            </a:r>
          </a:p>
        </p:txBody>
      </p:sp>
      <p:sp>
        <p:nvSpPr>
          <p:cNvPr id="26" name="TextBox 25">
            <a:extLst>
              <a:ext uri="{FF2B5EF4-FFF2-40B4-BE49-F238E27FC236}">
                <a16:creationId xmlns:a16="http://schemas.microsoft.com/office/drawing/2014/main" id="{82F9A970-7958-4C41-9637-954EB97245C2}"/>
              </a:ext>
            </a:extLst>
          </p:cNvPr>
          <p:cNvSpPr txBox="1"/>
          <p:nvPr/>
        </p:nvSpPr>
        <p:spPr>
          <a:xfrm>
            <a:off x="489413" y="5760720"/>
            <a:ext cx="9058147" cy="484748"/>
          </a:xfrm>
          <a:prstGeom prst="rect">
            <a:avLst/>
          </a:prstGeom>
          <a:noFill/>
        </p:spPr>
        <p:txBody>
          <a:bodyPr wrap="square" lIns="0" tIns="0" rIns="0" bIns="0">
            <a:spAutoFit/>
          </a:bodyPr>
          <a:lstStyle>
            <a:defPPr>
              <a:defRPr lang="en-US"/>
            </a:defPPr>
            <a:lvl2pPr marL="691515" lvl="1" indent="-188595" algn="just" hangingPunct="0">
              <a:spcBef>
                <a:spcPts val="660"/>
              </a:spcBef>
              <a:buSzPct val="75000"/>
              <a:buFont typeface="Wingdings" panose="05000000000000000000" pitchFamily="2" charset="2"/>
              <a:buChar char="§"/>
              <a:defRPr sz="1050" kern="800">
                <a:solidFill>
                  <a:schemeClr val="accent3"/>
                </a:solidFill>
                <a:latin typeface="+mj-lt"/>
                <a:cs typeface="Arial" charset="0"/>
              </a:defRPr>
            </a:lvl2pPr>
          </a:lstStyle>
          <a:p>
            <a:pPr lvl="1"/>
            <a:r>
              <a:rPr lang="en-US" b="1" dirty="0"/>
              <a:t>SG&amp;A Margin</a:t>
            </a:r>
            <a:r>
              <a:rPr lang="en-US" dirty="0"/>
              <a:t>: Low profits can indicate issues, such as a poor product, high expenses or management deficiencies. To improve their profits, ABC needs to explore the opportunities to reduce their SG&amp;A expenses. Optimizing SG&amp;A spend can enable {</a:t>
            </a:r>
            <a:r>
              <a:rPr lang="en-US" dirty="0" err="1"/>
              <a:t>CName</a:t>
            </a:r>
            <a:r>
              <a:rPr lang="en-US" dirty="0"/>
              <a:t>} to liberate capital for more strategic leverage within operations or drive savings to the bottom line. </a:t>
            </a:r>
          </a:p>
        </p:txBody>
      </p:sp>
      <p:sp>
        <p:nvSpPr>
          <p:cNvPr id="28" name="TextBox 27">
            <a:extLst>
              <a:ext uri="{FF2B5EF4-FFF2-40B4-BE49-F238E27FC236}">
                <a16:creationId xmlns:a16="http://schemas.microsoft.com/office/drawing/2014/main" id="{1695297F-C50F-4FCC-A959-5E72CE153AA1}"/>
              </a:ext>
            </a:extLst>
          </p:cNvPr>
          <p:cNvSpPr txBox="1"/>
          <p:nvPr/>
        </p:nvSpPr>
        <p:spPr>
          <a:xfrm>
            <a:off x="489413" y="6325612"/>
            <a:ext cx="9101659" cy="646331"/>
          </a:xfrm>
          <a:prstGeom prst="rect">
            <a:avLst/>
          </a:prstGeom>
          <a:noFill/>
        </p:spPr>
        <p:txBody>
          <a:bodyPr wrap="square" lIns="0" tIns="0" rIns="0" bIns="0">
            <a:spAutoFit/>
          </a:bodyPr>
          <a:lstStyle>
            <a:defPPr>
              <a:defRPr lang="en-US"/>
            </a:defPPr>
            <a:lvl2pPr marL="691515" lvl="1" indent="-188595" algn="just" hangingPunct="0">
              <a:spcBef>
                <a:spcPts val="660"/>
              </a:spcBef>
              <a:buSzPct val="75000"/>
              <a:buFont typeface="Wingdings" panose="05000000000000000000" pitchFamily="2" charset="2"/>
              <a:buChar char="§"/>
              <a:defRPr sz="1050" kern="800">
                <a:solidFill>
                  <a:schemeClr val="accent3"/>
                </a:solidFill>
                <a:latin typeface="+mj-lt"/>
                <a:cs typeface="Arial" charset="0"/>
              </a:defRPr>
            </a:lvl2pPr>
          </a:lstStyle>
          <a:p>
            <a:pPr lvl="1"/>
            <a:r>
              <a:rPr lang="en-US" b="1" dirty="0"/>
              <a:t>Return on Assets</a:t>
            </a:r>
            <a:r>
              <a:rPr lang="en-US" dirty="0"/>
              <a:t>: can vary substantially across different industries. This is the reason why it is recommended to compare it against company's previous values or the return of a similar company. The only common rule is that the higher return on assets is, the better, because the company is earning more money on its assets. {</a:t>
            </a:r>
            <a:r>
              <a:rPr lang="en-US" dirty="0" err="1"/>
              <a:t>CName</a:t>
            </a:r>
            <a:r>
              <a:rPr lang="en-US" dirty="0"/>
              <a:t>}’s low return on assets compared with the industry average indicates inefficient use of company's assets.</a:t>
            </a:r>
          </a:p>
        </p:txBody>
      </p:sp>
      <p:sp>
        <p:nvSpPr>
          <p:cNvPr id="17" name="Rectangle 16">
            <a:extLst>
              <a:ext uri="{FF2B5EF4-FFF2-40B4-BE49-F238E27FC236}">
                <a16:creationId xmlns:a16="http://schemas.microsoft.com/office/drawing/2014/main" id="{8377B424-F28F-49D7-BB31-D2534F0DE03D}"/>
              </a:ext>
            </a:extLst>
          </p:cNvPr>
          <p:cNvSpPr/>
          <p:nvPr/>
        </p:nvSpPr>
        <p:spPr>
          <a:xfrm>
            <a:off x="0" y="-1"/>
            <a:ext cx="10058400" cy="18466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1588" algn="ctr">
              <a:spcAft>
                <a:spcPts val="400"/>
              </a:spcAft>
            </a:pPr>
            <a:r>
              <a:rPr lang="en-US" sz="1000" b="1" dirty="0">
                <a:solidFill>
                  <a:schemeClr val="bg1"/>
                </a:solidFill>
              </a:rPr>
              <a:t>Under development</a:t>
            </a:r>
          </a:p>
        </p:txBody>
      </p:sp>
    </p:spTree>
    <p:extLst>
      <p:ext uri="{BB962C8B-B14F-4D97-AF65-F5344CB8AC3E}">
        <p14:creationId xmlns:p14="http://schemas.microsoft.com/office/powerpoint/2010/main" val="2194461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40029C3-A64E-4377-93E2-2E5AE9C39025}"/>
              </a:ext>
            </a:extLst>
          </p:cNvPr>
          <p:cNvSpPr>
            <a:spLocks noGrp="1"/>
          </p:cNvSpPr>
          <p:nvPr>
            <p:ph type="title"/>
          </p:nvPr>
        </p:nvSpPr>
        <p:spPr>
          <a:xfrm>
            <a:off x="493776" y="192024"/>
            <a:ext cx="9058147" cy="822960"/>
          </a:xfrm>
        </p:spPr>
        <p:txBody>
          <a:bodyPr/>
          <a:lstStyle/>
          <a:p>
            <a:r>
              <a:rPr lang="en-US" dirty="0"/>
              <a:t>Executive Summary: Working Capital Diagnostics</a:t>
            </a:r>
          </a:p>
        </p:txBody>
      </p:sp>
      <p:sp>
        <p:nvSpPr>
          <p:cNvPr id="93" name="Text Placeholder 2">
            <a:extLst>
              <a:ext uri="{FF2B5EF4-FFF2-40B4-BE49-F238E27FC236}">
                <a16:creationId xmlns:a16="http://schemas.microsoft.com/office/drawing/2014/main" id="{5500DE34-76CE-4C81-A16A-2714522E3DA0}"/>
              </a:ext>
            </a:extLst>
          </p:cNvPr>
          <p:cNvSpPr txBox="1">
            <a:spLocks/>
          </p:cNvSpPr>
          <p:nvPr/>
        </p:nvSpPr>
        <p:spPr>
          <a:xfrm>
            <a:off x="283999" y="-783112"/>
            <a:ext cx="9057672" cy="368460"/>
          </a:xfrm>
          <a:prstGeom prst="rect">
            <a:avLst/>
          </a:prstGeom>
        </p:spPr>
        <p:txBody>
          <a:bodyPr/>
          <a:lstStyle>
            <a:lvl1pPr marL="0" indent="0" algn="l" defTabSz="1311226" rtl="0" eaLnBrk="1" latinLnBrk="0" hangingPunct="1">
              <a:spcBef>
                <a:spcPts val="0"/>
              </a:spcBef>
              <a:spcAft>
                <a:spcPts val="1006"/>
              </a:spcAft>
              <a:buFont typeface="Arial" panose="020B0604020202020204" pitchFamily="34" charset="0"/>
              <a:buNone/>
              <a:defRPr sz="1760" b="1" kern="1200">
                <a:solidFill>
                  <a:schemeClr val="accent3"/>
                </a:solidFill>
                <a:latin typeface="+mj-lt"/>
                <a:ea typeface="+mn-ea"/>
                <a:cs typeface="+mn-cs"/>
              </a:defRPr>
            </a:lvl1pPr>
            <a:lvl2pPr marL="0" indent="0" algn="l" defTabSz="1311226" rtl="0" eaLnBrk="1" latinLnBrk="0" hangingPunct="1">
              <a:spcBef>
                <a:spcPts val="0"/>
              </a:spcBef>
              <a:spcAft>
                <a:spcPts val="754"/>
              </a:spcAft>
              <a:buFont typeface="Arial" panose="020B0604020202020204" pitchFamily="34" charset="0"/>
              <a:buNone/>
              <a:defRPr sz="1509" b="1" kern="1200" cap="none" baseline="0">
                <a:solidFill>
                  <a:schemeClr val="tx1"/>
                </a:solidFill>
                <a:latin typeface="+mj-lt"/>
                <a:ea typeface="+mn-ea"/>
                <a:cs typeface="+mn-cs"/>
              </a:defRPr>
            </a:lvl2pPr>
            <a:lvl3pPr marL="1996" indent="0" algn="l" defTabSz="1311226" rtl="0" eaLnBrk="1" latinLnBrk="0" hangingPunct="1">
              <a:spcBef>
                <a:spcPts val="0"/>
              </a:spcBef>
              <a:spcAft>
                <a:spcPts val="754"/>
              </a:spcAft>
              <a:buFont typeface="Arial" panose="020B0604020202020204" pitchFamily="34" charset="0"/>
              <a:buNone/>
              <a:defRPr sz="1257" kern="1200">
                <a:solidFill>
                  <a:schemeClr val="tx1"/>
                </a:solidFill>
                <a:latin typeface="+mn-lt"/>
                <a:ea typeface="+mn-ea"/>
                <a:cs typeface="+mn-cs"/>
              </a:defRPr>
            </a:lvl3pPr>
            <a:lvl4pPr marL="229500" indent="-229500" algn="l" defTabSz="1311226" rtl="0" eaLnBrk="1" latinLnBrk="0" hangingPunct="1">
              <a:spcBef>
                <a:spcPts val="0"/>
              </a:spcBef>
              <a:spcAft>
                <a:spcPts val="754"/>
              </a:spcAft>
              <a:buClr>
                <a:schemeClr val="tx1"/>
              </a:buClr>
              <a:buFont typeface="Wingdings" panose="05000000000000000000" pitchFamily="2" charset="2"/>
              <a:buChar char="§"/>
              <a:defRPr sz="1257" kern="1200">
                <a:solidFill>
                  <a:schemeClr val="tx1"/>
                </a:solidFill>
                <a:latin typeface="+mn-lt"/>
                <a:ea typeface="+mn-ea"/>
                <a:cs typeface="+mn-cs"/>
              </a:defRPr>
            </a:lvl4pPr>
            <a:lvl5pPr marL="451016" indent="-221517" algn="l" defTabSz="1311226" rtl="0" eaLnBrk="1" latinLnBrk="0" hangingPunct="1">
              <a:spcBef>
                <a:spcPts val="0"/>
              </a:spcBef>
              <a:spcAft>
                <a:spcPts val="754"/>
              </a:spcAft>
              <a:buClr>
                <a:schemeClr val="tx1"/>
              </a:buClr>
              <a:buFont typeface="Segoe UI" panose="020B0502040204020203" pitchFamily="34" charset="0"/>
              <a:buChar char="–"/>
              <a:defRPr sz="1257" kern="1200">
                <a:solidFill>
                  <a:schemeClr val="tx1"/>
                </a:solidFill>
                <a:latin typeface="+mn-lt"/>
                <a:ea typeface="+mn-ea"/>
                <a:cs typeface="+mn-cs"/>
              </a:defRPr>
            </a:lvl5pPr>
            <a:lvl6pPr marL="682511" indent="-227504" algn="l" defTabSz="1311226" rtl="0" eaLnBrk="1" latinLnBrk="0" hangingPunct="1">
              <a:spcBef>
                <a:spcPts val="0"/>
              </a:spcBef>
              <a:spcAft>
                <a:spcPts val="754"/>
              </a:spcAft>
              <a:buClr>
                <a:schemeClr val="tx1"/>
              </a:buClr>
              <a:buFont typeface="Arial" panose="020B0604020202020204" pitchFamily="34" charset="0"/>
              <a:buChar char="–"/>
              <a:defRPr sz="1257" kern="1200">
                <a:solidFill>
                  <a:schemeClr val="tx1"/>
                </a:solidFill>
                <a:latin typeface="+mn-lt"/>
                <a:ea typeface="+mn-ea"/>
                <a:cs typeface="+mn-cs"/>
              </a:defRPr>
            </a:lvl6pPr>
            <a:lvl7pPr marL="898041" indent="-215530" algn="l" defTabSz="1311226" rtl="0" eaLnBrk="1" latinLnBrk="0" hangingPunct="1">
              <a:spcBef>
                <a:spcPts val="0"/>
              </a:spcBef>
              <a:spcAft>
                <a:spcPts val="754"/>
              </a:spcAft>
              <a:buClr>
                <a:schemeClr val="tx1"/>
              </a:buClr>
              <a:buFont typeface="Arial" panose="020B0604020202020204" pitchFamily="34" charset="0"/>
              <a:buChar char="–"/>
              <a:defRPr sz="1257" kern="1200">
                <a:solidFill>
                  <a:schemeClr val="tx1"/>
                </a:solidFill>
                <a:latin typeface="+mn-lt"/>
                <a:ea typeface="+mn-ea"/>
                <a:cs typeface="+mn-cs"/>
              </a:defRPr>
            </a:lvl7pPr>
            <a:lvl8pPr marL="227504" indent="-227504" algn="l" defTabSz="1311226" rtl="0" eaLnBrk="1" latinLnBrk="0" hangingPunct="1">
              <a:spcBef>
                <a:spcPts val="0"/>
              </a:spcBef>
              <a:spcAft>
                <a:spcPts val="754"/>
              </a:spcAft>
              <a:buClr>
                <a:schemeClr val="tx1"/>
              </a:buClr>
              <a:buFont typeface="+mj-lt"/>
              <a:buAutoNum type="arabicPeriod"/>
              <a:defRPr sz="1257" kern="1200">
                <a:solidFill>
                  <a:schemeClr val="tx1"/>
                </a:solidFill>
                <a:latin typeface="+mn-lt"/>
                <a:ea typeface="+mn-ea"/>
                <a:cs typeface="+mn-cs"/>
              </a:defRPr>
            </a:lvl8pPr>
            <a:lvl9pPr marL="455007" indent="-227504" algn="l" defTabSz="1311226" rtl="0" eaLnBrk="1" latinLnBrk="0" hangingPunct="1">
              <a:spcBef>
                <a:spcPts val="0"/>
              </a:spcBef>
              <a:spcAft>
                <a:spcPts val="754"/>
              </a:spcAft>
              <a:buClr>
                <a:schemeClr val="tx1"/>
              </a:buClr>
              <a:buFont typeface="+mj-lt"/>
              <a:buAutoNum type="alphaLcPeriod"/>
              <a:defRPr sz="1257" kern="1200">
                <a:solidFill>
                  <a:schemeClr val="tx1"/>
                </a:solidFill>
                <a:latin typeface="+mn-lt"/>
                <a:ea typeface="+mn-ea"/>
                <a:cs typeface="+mn-cs"/>
              </a:defRPr>
            </a:lvl9pPr>
          </a:lstStyle>
          <a:p>
            <a:endParaRPr lang="en-US" sz="1197" b="0" i="1" dirty="0"/>
          </a:p>
        </p:txBody>
      </p:sp>
      <p:sp>
        <p:nvSpPr>
          <p:cNvPr id="24" name="TextBox 23">
            <a:extLst>
              <a:ext uri="{FF2B5EF4-FFF2-40B4-BE49-F238E27FC236}">
                <a16:creationId xmlns:a16="http://schemas.microsoft.com/office/drawing/2014/main" id="{63E3B785-81BD-4878-9E26-4D3F1C256FE2}"/>
              </a:ext>
            </a:extLst>
          </p:cNvPr>
          <p:cNvSpPr txBox="1"/>
          <p:nvPr/>
        </p:nvSpPr>
        <p:spPr>
          <a:xfrm>
            <a:off x="533400" y="1280160"/>
            <a:ext cx="9014160" cy="184666"/>
          </a:xfrm>
          <a:prstGeom prst="rect">
            <a:avLst/>
          </a:prstGeom>
          <a:noFill/>
        </p:spPr>
        <p:txBody>
          <a:bodyPr wrap="square" lIns="0" tIns="0" rIns="0" bIns="0">
            <a:spAutoFit/>
          </a:bodyPr>
          <a:lstStyle>
            <a:defPPr>
              <a:defRPr lang="en-US"/>
            </a:defPPr>
            <a:lvl1pPr indent="-377190">
              <a:spcBef>
                <a:spcPts val="660"/>
              </a:spcBef>
              <a:buSzPct val="75000"/>
              <a:buFont typeface="Wingdings" panose="05000000000000000000" pitchFamily="2" charset="2"/>
              <a:buChar char="q"/>
              <a:defRPr sz="1200" b="1" kern="800">
                <a:solidFill>
                  <a:schemeClr val="accent3"/>
                </a:solidFill>
                <a:latin typeface="+mj-lt"/>
                <a:cs typeface="Arial" charset="0"/>
              </a:defRPr>
            </a:lvl1pPr>
          </a:lstStyle>
          <a:p>
            <a:r>
              <a:rPr lang="en-US" dirty="0"/>
              <a:t>Profitability Driver, continued</a:t>
            </a:r>
          </a:p>
        </p:txBody>
      </p:sp>
      <p:sp>
        <p:nvSpPr>
          <p:cNvPr id="17" name="TextBox 16">
            <a:extLst>
              <a:ext uri="{FF2B5EF4-FFF2-40B4-BE49-F238E27FC236}">
                <a16:creationId xmlns:a16="http://schemas.microsoft.com/office/drawing/2014/main" id="{24626263-B3E5-4EEE-A0FB-A7810ECEC1D9}"/>
              </a:ext>
            </a:extLst>
          </p:cNvPr>
          <p:cNvSpPr txBox="1"/>
          <p:nvPr/>
        </p:nvSpPr>
        <p:spPr>
          <a:xfrm>
            <a:off x="489413" y="1554480"/>
            <a:ext cx="9057672" cy="484748"/>
          </a:xfrm>
          <a:prstGeom prst="rect">
            <a:avLst/>
          </a:prstGeom>
          <a:noFill/>
        </p:spPr>
        <p:txBody>
          <a:bodyPr wrap="square" lIns="0" tIns="0" rIns="0" bIns="0">
            <a:spAutoFit/>
          </a:bodyPr>
          <a:lstStyle>
            <a:defPPr>
              <a:defRPr lang="en-US"/>
            </a:defPPr>
            <a:lvl2pPr marL="691515" lvl="1" indent="-188595" algn="just" hangingPunct="0">
              <a:spcBef>
                <a:spcPts val="660"/>
              </a:spcBef>
              <a:buSzPct val="75000"/>
              <a:buFont typeface="Wingdings" panose="05000000000000000000" pitchFamily="2" charset="2"/>
              <a:buChar char="§"/>
              <a:defRPr sz="1050" b="1" kern="800">
                <a:solidFill>
                  <a:schemeClr val="accent3"/>
                </a:solidFill>
                <a:latin typeface="+mj-lt"/>
                <a:cs typeface="Arial" charset="0"/>
              </a:defRPr>
            </a:lvl2pPr>
          </a:lstStyle>
          <a:p>
            <a:pPr lvl="1"/>
            <a:r>
              <a:rPr lang="en-US" dirty="0"/>
              <a:t>Cash Flow to CAPEX</a:t>
            </a:r>
            <a:r>
              <a:rPr lang="en-US" b="0" dirty="0"/>
              <a:t>: As the CF to CAPEX ratio increases, it is usually a positive sign. If a company has the financial ability to invest in itself through capital expenditures (CAPEX), then it is thought that the company will grow. {</a:t>
            </a:r>
            <a:r>
              <a:rPr lang="en-US" b="0" dirty="0" err="1"/>
              <a:t>CName</a:t>
            </a:r>
            <a:r>
              <a:rPr lang="en-US" b="0" dirty="0"/>
              <a:t>}’s negative CF to CAPEX suggests that they are unable to invest. </a:t>
            </a:r>
          </a:p>
        </p:txBody>
      </p:sp>
      <p:sp>
        <p:nvSpPr>
          <p:cNvPr id="25" name="TextBox 24">
            <a:extLst>
              <a:ext uri="{FF2B5EF4-FFF2-40B4-BE49-F238E27FC236}">
                <a16:creationId xmlns:a16="http://schemas.microsoft.com/office/drawing/2014/main" id="{FB6AA519-4F4F-4616-AD3F-9473CB255BE6}"/>
              </a:ext>
            </a:extLst>
          </p:cNvPr>
          <p:cNvSpPr txBox="1"/>
          <p:nvPr/>
        </p:nvSpPr>
        <p:spPr>
          <a:xfrm>
            <a:off x="413213" y="2073483"/>
            <a:ext cx="9187987" cy="5165517"/>
          </a:xfrm>
          <a:prstGeom prst="rect">
            <a:avLst/>
          </a:prstGeom>
          <a:noFill/>
        </p:spPr>
        <p:txBody>
          <a:bodyPr wrap="square">
            <a:spAutoFit/>
          </a:bodyPr>
          <a:lstStyle/>
          <a:p>
            <a:pPr indent="-377190">
              <a:spcBef>
                <a:spcPts val="660"/>
              </a:spcBef>
              <a:buSzPct val="75000"/>
              <a:buFont typeface="Wingdings" panose="05000000000000000000" pitchFamily="2" charset="2"/>
              <a:buChar char="q"/>
            </a:pPr>
            <a:r>
              <a:rPr lang="en-US" sz="1200" b="1" kern="800" dirty="0">
                <a:solidFill>
                  <a:schemeClr val="accent3"/>
                </a:solidFill>
                <a:latin typeface="+mj-lt"/>
                <a:cs typeface="Arial" charset="0"/>
              </a:rPr>
              <a:t>Turnover Driver</a:t>
            </a:r>
          </a:p>
          <a:p>
            <a:pPr marL="691515" lvl="1" indent="-188595" algn="just" hangingPunct="0">
              <a:spcBef>
                <a:spcPts val="660"/>
              </a:spcBef>
              <a:buSzPct val="75000"/>
              <a:buFont typeface="Wingdings" panose="05000000000000000000" pitchFamily="2" charset="2"/>
              <a:buChar char="§"/>
            </a:pPr>
            <a:r>
              <a:rPr lang="en-US" sz="1050" b="1" kern="800" dirty="0">
                <a:solidFill>
                  <a:schemeClr val="accent3"/>
                </a:solidFill>
                <a:latin typeface="+mj-lt"/>
                <a:cs typeface="Arial" charset="0"/>
              </a:rPr>
              <a:t>Total Assets Turnover: </a:t>
            </a:r>
            <a:r>
              <a:rPr lang="en-US" sz="1050" kern="800" dirty="0">
                <a:solidFill>
                  <a:schemeClr val="accent3"/>
                </a:solidFill>
                <a:latin typeface="+mj-lt"/>
                <a:cs typeface="Arial" charset="0"/>
              </a:rPr>
              <a:t>A company's ability to service debt isn't always easy to identify in the consumer staples sector. These companies tend to have very high asset turnover rates, which means book values are fluid and require stronger-than-normal cash flows to support. Fixed assets turnover for ABC is the median performer.</a:t>
            </a:r>
          </a:p>
          <a:p>
            <a:pPr marL="691515" lvl="1" indent="-188595" algn="just" hangingPunct="0">
              <a:spcBef>
                <a:spcPts val="660"/>
              </a:spcBef>
              <a:buSzPct val="75000"/>
              <a:buFont typeface="Wingdings" panose="05000000000000000000" pitchFamily="2" charset="2"/>
              <a:buChar char="§"/>
            </a:pPr>
            <a:r>
              <a:rPr lang="en-US" sz="1050" b="1" kern="800" dirty="0">
                <a:solidFill>
                  <a:schemeClr val="accent3"/>
                </a:solidFill>
                <a:latin typeface="+mj-lt"/>
                <a:cs typeface="Arial" charset="0"/>
              </a:rPr>
              <a:t>Receivables Turnover: </a:t>
            </a:r>
            <a:r>
              <a:rPr lang="en-US" sz="1050" kern="800" dirty="0">
                <a:solidFill>
                  <a:schemeClr val="accent3"/>
                </a:solidFill>
                <a:latin typeface="+mj-lt"/>
                <a:cs typeface="Arial" charset="0"/>
              </a:rPr>
              <a:t>ABC is the median performer, they need to explore improving their accounts receivable turnover ratio by setting limits on the amount of credit sales. Set a dollar amount or a percentage based on current cash sales. Review their credit terms.</a:t>
            </a:r>
          </a:p>
          <a:p>
            <a:pPr marL="691515" lvl="1" indent="-188595" algn="just" hangingPunct="0">
              <a:spcBef>
                <a:spcPts val="660"/>
              </a:spcBef>
              <a:buSzPct val="75000"/>
              <a:buFont typeface="Wingdings" panose="05000000000000000000" pitchFamily="2" charset="2"/>
              <a:buChar char="§"/>
            </a:pPr>
            <a:r>
              <a:rPr lang="en-US" sz="1050" b="1" kern="800" dirty="0">
                <a:solidFill>
                  <a:schemeClr val="accent3"/>
                </a:solidFill>
                <a:latin typeface="+mj-lt"/>
                <a:cs typeface="Arial" charset="0"/>
              </a:rPr>
              <a:t>Equity Turnover: </a:t>
            </a:r>
            <a:r>
              <a:rPr lang="en-US" sz="1050" kern="800" dirty="0">
                <a:solidFill>
                  <a:schemeClr val="accent3"/>
                </a:solidFill>
                <a:latin typeface="+mj-lt"/>
                <a:cs typeface="Arial" charset="0"/>
              </a:rPr>
              <a:t>ABC’s low equity turnover indicates that they are unable to use their equity efficiently and are not managing their equity to generate the revenue.</a:t>
            </a:r>
          </a:p>
          <a:p>
            <a:pPr marL="691515" lvl="1" indent="-188595" algn="just" hangingPunct="0">
              <a:spcBef>
                <a:spcPts val="660"/>
              </a:spcBef>
              <a:buSzPct val="75000"/>
              <a:buFont typeface="Wingdings" panose="05000000000000000000" pitchFamily="2" charset="2"/>
              <a:buChar char="§"/>
            </a:pPr>
            <a:r>
              <a:rPr lang="en-US" sz="1050" b="1" kern="800" dirty="0">
                <a:solidFill>
                  <a:schemeClr val="accent3"/>
                </a:solidFill>
                <a:latin typeface="+mj-lt"/>
                <a:cs typeface="Arial" charset="0"/>
              </a:rPr>
              <a:t>Inventory Turnover: </a:t>
            </a:r>
            <a:r>
              <a:rPr lang="en-US" sz="1050" kern="800" dirty="0">
                <a:solidFill>
                  <a:schemeClr val="accent3"/>
                </a:solidFill>
                <a:latin typeface="+mj-lt"/>
                <a:cs typeface="Arial" charset="0"/>
              </a:rPr>
              <a:t>Inventory turnover measures how fast a company is selling inventory and is generally compared against industry averages. A low turnover implies weak sales and, therefore, excess inventory. A high ratio implies either strong sales and/or large discounts. ABC is in the bottom quartile.</a:t>
            </a:r>
          </a:p>
          <a:p>
            <a:pPr marL="691515" lvl="1" indent="-188595" algn="just" hangingPunct="0">
              <a:spcBef>
                <a:spcPts val="660"/>
              </a:spcBef>
              <a:buSzPct val="75000"/>
              <a:buFont typeface="Wingdings" panose="05000000000000000000" pitchFamily="2" charset="2"/>
              <a:buChar char="§"/>
            </a:pPr>
            <a:r>
              <a:rPr lang="en-US" sz="1050" b="1" kern="800" dirty="0">
                <a:solidFill>
                  <a:schemeClr val="accent3"/>
                </a:solidFill>
                <a:latin typeface="+mj-lt"/>
                <a:cs typeface="Arial" charset="0"/>
              </a:rPr>
              <a:t>Working Capital to Sales: </a:t>
            </a:r>
            <a:r>
              <a:rPr lang="en-US" sz="1050" kern="800" dirty="0">
                <a:solidFill>
                  <a:schemeClr val="accent3"/>
                </a:solidFill>
                <a:latin typeface="+mj-lt"/>
                <a:cs typeface="Arial" charset="0"/>
              </a:rPr>
              <a:t>Managing working capital effectively means ensuring the business has neither too much nor too little working capital on hand at any one time. Analyzing the working capital life cycle is one method business owners can use to make adjustments to sales percentage predictions. High ratio as a % of sales indicates company’s ability to support sales without adding additional debt.</a:t>
            </a:r>
          </a:p>
          <a:p>
            <a:pPr indent="-377190">
              <a:spcBef>
                <a:spcPts val="660"/>
              </a:spcBef>
              <a:buSzPct val="75000"/>
              <a:buFont typeface="Wingdings" panose="05000000000000000000" pitchFamily="2" charset="2"/>
              <a:buChar char="q"/>
            </a:pPr>
            <a:r>
              <a:rPr lang="en-US" sz="1200" b="1" kern="800" dirty="0">
                <a:solidFill>
                  <a:schemeClr val="accent3"/>
                </a:solidFill>
                <a:latin typeface="+mj-lt"/>
                <a:cs typeface="Arial" charset="0"/>
              </a:rPr>
              <a:t>Leverage Driver</a:t>
            </a:r>
          </a:p>
          <a:p>
            <a:pPr marL="691515" lvl="1" indent="-188595" algn="just" hangingPunct="0">
              <a:spcBef>
                <a:spcPts val="660"/>
              </a:spcBef>
              <a:buSzPct val="75000"/>
              <a:buFont typeface="Wingdings" panose="05000000000000000000" pitchFamily="2" charset="2"/>
              <a:buChar char="§"/>
            </a:pPr>
            <a:r>
              <a:rPr lang="en-US" sz="1050" kern="800" dirty="0">
                <a:solidFill>
                  <a:schemeClr val="accent3"/>
                </a:solidFill>
                <a:latin typeface="+mj-lt"/>
                <a:cs typeface="Arial" charset="0"/>
              </a:rPr>
              <a:t>A high debt/equity ratio generally means that a company has been aggressive in financing its growth with debt. ABC’s high Debt to Equity Ratio indicates that they are associated with high levels of risks, associated with aggressive leveraging practices.</a:t>
            </a:r>
          </a:p>
          <a:p>
            <a:pPr marL="691515" lvl="1" indent="-188595" algn="just" hangingPunct="0">
              <a:spcBef>
                <a:spcPts val="660"/>
              </a:spcBef>
              <a:buSzPct val="75000"/>
              <a:buFont typeface="Wingdings" panose="05000000000000000000" pitchFamily="2" charset="2"/>
              <a:buChar char="§"/>
            </a:pPr>
            <a:r>
              <a:rPr lang="en-US" sz="1050" kern="800" dirty="0">
                <a:solidFill>
                  <a:schemeClr val="accent3"/>
                </a:solidFill>
                <a:latin typeface="+mj-lt"/>
                <a:cs typeface="Arial" charset="0"/>
              </a:rPr>
              <a:t>The ratio of retained earnings to total assets helps measure the extent to which a company relies on debt, or leverage. ABC’s lower ratio indicates that, the company is funding assets by borrowing instead of through retained earnings which, again, increases the risk of bankruptcy if the firm cannot meet its debt obligations.</a:t>
            </a:r>
          </a:p>
          <a:p>
            <a:pPr marL="691515" lvl="1" indent="-188595" algn="just" hangingPunct="0">
              <a:spcBef>
                <a:spcPts val="660"/>
              </a:spcBef>
              <a:buSzPct val="75000"/>
              <a:buFont typeface="Wingdings" panose="05000000000000000000" pitchFamily="2" charset="2"/>
              <a:buChar char="§"/>
            </a:pPr>
            <a:r>
              <a:rPr lang="en-US" sz="1050" kern="800" dirty="0">
                <a:solidFill>
                  <a:schemeClr val="accent3"/>
                </a:solidFill>
                <a:latin typeface="+mj-lt"/>
                <a:cs typeface="Arial" charset="0"/>
              </a:rPr>
              <a:t>The ratio of a company’s total assets to its stockholder’s equity. The equity multiplier is a measurement of a company’s financial leverage. Companies finance the purchase of assets either through equity or debt, so ABC’s high equity multiplier indicates that a larger portion of their assets are being financed through debt. </a:t>
            </a:r>
          </a:p>
          <a:p>
            <a:pPr marL="691515" lvl="1" indent="-188595" algn="just" hangingPunct="0">
              <a:spcBef>
                <a:spcPts val="660"/>
              </a:spcBef>
              <a:buSzPct val="75000"/>
              <a:buFont typeface="Wingdings" panose="05000000000000000000" pitchFamily="2" charset="2"/>
              <a:buChar char="§"/>
            </a:pPr>
            <a:endParaRPr lang="en-US" sz="1050" dirty="0">
              <a:solidFill>
                <a:srgbClr val="FF0000"/>
              </a:solidFill>
            </a:endParaRPr>
          </a:p>
          <a:p>
            <a:pPr indent="-377190">
              <a:spcBef>
                <a:spcPts val="660"/>
              </a:spcBef>
              <a:buSzPct val="75000"/>
              <a:buFont typeface="Wingdings" panose="05000000000000000000" pitchFamily="2" charset="2"/>
              <a:buChar char="q"/>
            </a:pPr>
            <a:endParaRPr lang="en-US" sz="1050" dirty="0">
              <a:solidFill>
                <a:srgbClr val="FF0000"/>
              </a:solidFill>
            </a:endParaRPr>
          </a:p>
        </p:txBody>
      </p:sp>
      <p:sp>
        <p:nvSpPr>
          <p:cNvPr id="8" name="Rectangle 7">
            <a:extLst>
              <a:ext uri="{FF2B5EF4-FFF2-40B4-BE49-F238E27FC236}">
                <a16:creationId xmlns:a16="http://schemas.microsoft.com/office/drawing/2014/main" id="{C7958307-F496-46B0-9A8A-A2099EA87F99}"/>
              </a:ext>
            </a:extLst>
          </p:cNvPr>
          <p:cNvSpPr/>
          <p:nvPr/>
        </p:nvSpPr>
        <p:spPr>
          <a:xfrm>
            <a:off x="0" y="-1"/>
            <a:ext cx="10058400" cy="18466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1588" algn="ctr">
              <a:spcAft>
                <a:spcPts val="400"/>
              </a:spcAft>
            </a:pPr>
            <a:r>
              <a:rPr lang="en-US" sz="1000" b="1" dirty="0">
                <a:solidFill>
                  <a:schemeClr val="bg1"/>
                </a:solidFill>
              </a:rPr>
              <a:t>Under development</a:t>
            </a:r>
          </a:p>
        </p:txBody>
      </p:sp>
    </p:spTree>
    <p:extLst>
      <p:ext uri="{BB962C8B-B14F-4D97-AF65-F5344CB8AC3E}">
        <p14:creationId xmlns:p14="http://schemas.microsoft.com/office/powerpoint/2010/main" val="474179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2B49"/>
        </a:solidFill>
        <a:effectLst/>
      </p:bgPr>
    </p:bg>
    <p:spTree>
      <p:nvGrpSpPr>
        <p:cNvPr id="1" name=""/>
        <p:cNvGrpSpPr/>
        <p:nvPr/>
      </p:nvGrpSpPr>
      <p:grpSpPr>
        <a:xfrm>
          <a:off x="0" y="0"/>
          <a:ext cx="0" cy="0"/>
          <a:chOff x="0" y="0"/>
          <a:chExt cx="0" cy="0"/>
        </a:xfrm>
      </p:grpSpPr>
      <p:sp>
        <p:nvSpPr>
          <p:cNvPr id="2" name="Title 10">
            <a:extLst>
              <a:ext uri="{FF2B5EF4-FFF2-40B4-BE49-F238E27FC236}">
                <a16:creationId xmlns:a16="http://schemas.microsoft.com/office/drawing/2014/main" id="{93CF6010-EA09-495B-BC29-D9B3C21CB8C2}"/>
              </a:ext>
            </a:extLst>
          </p:cNvPr>
          <p:cNvSpPr>
            <a:spLocks noGrp="1"/>
          </p:cNvSpPr>
          <p:nvPr>
            <p:ph type="body" sz="quarter" idx="12"/>
          </p:nvPr>
        </p:nvSpPr>
        <p:spPr/>
        <p:txBody>
          <a:bodyPr/>
          <a:lstStyle/>
          <a:p>
            <a:r>
              <a:rPr lang="en-GB" dirty="0"/>
              <a:t>Working Capital Glossary &amp; Industry Profile</a:t>
            </a:r>
            <a:endParaRPr lang="en-US" dirty="0"/>
          </a:p>
        </p:txBody>
      </p:sp>
      <p:sp>
        <p:nvSpPr>
          <p:cNvPr id="6" name="Title textbox"/>
          <p:cNvSpPr txBox="1"/>
          <p:nvPr/>
        </p:nvSpPr>
        <p:spPr>
          <a:xfrm>
            <a:off x="57600" y="-331200"/>
            <a:ext cx="682058" cy="92333"/>
          </a:xfrm>
          <a:prstGeom prst="rect">
            <a:avLst/>
          </a:prstGeom>
          <a:noFill/>
        </p:spPr>
        <p:txBody>
          <a:bodyPr wrap="square" lIns="0" tIns="0" rIns="0" bIns="0" rtlCol="0">
            <a:spAutoFit/>
          </a:bodyPr>
          <a:lstStyle>
            <a:defPPr>
              <a:defRPr lang="en-US"/>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r>
              <a:rPr lang="en-GB" sz="600" dirty="0">
                <a:solidFill>
                  <a:schemeClr val="bg1">
                    <a:lumMod val="95000"/>
                  </a:schemeClr>
                </a:solidFill>
              </a:rPr>
              <a:t>Divider two</a:t>
            </a:r>
          </a:p>
        </p:txBody>
      </p:sp>
      <p:pic>
        <p:nvPicPr>
          <p:cNvPr id="10" name="A&amp;M Tax full logo blue" hidden="1">
            <a:extLst>
              <a:ext uri="{FF2B5EF4-FFF2-40B4-BE49-F238E27FC236}">
                <a16:creationId xmlns:a16="http://schemas.microsoft.com/office/drawing/2014/main" id="{CDA898FD-3777-4256-B0B1-6B0EB29CD1E1}"/>
              </a:ext>
            </a:extLst>
          </p:cNvPr>
          <p:cNvPicPr>
            <a:picLocks noChangeAspect="1"/>
          </p:cNvPicPr>
          <p:nvPr/>
        </p:nvPicPr>
        <p:blipFill>
          <a:blip r:embed="rId2"/>
          <a:stretch>
            <a:fillRect/>
          </a:stretch>
        </p:blipFill>
        <p:spPr>
          <a:xfrm>
            <a:off x="7995117" y="7220748"/>
            <a:ext cx="1316739" cy="295657"/>
          </a:xfrm>
          <a:prstGeom prst="rect">
            <a:avLst/>
          </a:prstGeom>
        </p:spPr>
      </p:pic>
      <p:pic>
        <p:nvPicPr>
          <p:cNvPr id="11" name="A&amp;M standard full logo blue" descr="A picture containing clipart&#10;&#10;Description generated with very high confidence" hidden="1">
            <a:extLst>
              <a:ext uri="{FF2B5EF4-FFF2-40B4-BE49-F238E27FC236}">
                <a16:creationId xmlns:a16="http://schemas.microsoft.com/office/drawing/2014/main" id="{79FC2EFE-3DA3-48DF-8967-A75AF220A46A}"/>
              </a:ext>
            </a:extLst>
          </p:cNvPr>
          <p:cNvPicPr>
            <a:picLocks noChangeAspect="1"/>
          </p:cNvPicPr>
          <p:nvPr/>
        </p:nvPicPr>
        <p:blipFill>
          <a:blip r:embed="rId3"/>
          <a:stretch>
            <a:fillRect/>
          </a:stretch>
        </p:blipFill>
        <p:spPr>
          <a:xfrm>
            <a:off x="7760933" y="7348489"/>
            <a:ext cx="1819660" cy="176784"/>
          </a:xfrm>
          <a:prstGeom prst="rect">
            <a:avLst/>
          </a:prstGeom>
        </p:spPr>
      </p:pic>
      <p:pic>
        <p:nvPicPr>
          <p:cNvPr id="12" name="A&amp;M Tax full logo white" hidden="1">
            <a:extLst>
              <a:ext uri="{FF2B5EF4-FFF2-40B4-BE49-F238E27FC236}">
                <a16:creationId xmlns:a16="http://schemas.microsoft.com/office/drawing/2014/main" id="{17FB37E4-2E74-438B-ADED-E9AF47533AE6}"/>
              </a:ext>
            </a:extLst>
          </p:cNvPr>
          <p:cNvPicPr>
            <a:picLocks noChangeAspect="1"/>
          </p:cNvPicPr>
          <p:nvPr/>
        </p:nvPicPr>
        <p:blipFill>
          <a:blip r:embed="rId2"/>
          <a:stretch>
            <a:fillRect/>
          </a:stretch>
        </p:blipFill>
        <p:spPr>
          <a:xfrm>
            <a:off x="7995117" y="7220748"/>
            <a:ext cx="1316739" cy="295657"/>
          </a:xfrm>
          <a:prstGeom prst="rect">
            <a:avLst/>
          </a:prstGeom>
        </p:spPr>
      </p:pic>
      <p:pic>
        <p:nvPicPr>
          <p:cNvPr id="13" name="A&amp;M standard full logo white" descr="A picture containing clipart&#10;&#10;Description generated with very high confidence">
            <a:extLst>
              <a:ext uri="{FF2B5EF4-FFF2-40B4-BE49-F238E27FC236}">
                <a16:creationId xmlns:a16="http://schemas.microsoft.com/office/drawing/2014/main" id="{08B6331C-6D6F-4EE7-BF82-43EAC3FB3AE3}"/>
              </a:ext>
            </a:extLst>
          </p:cNvPr>
          <p:cNvPicPr>
            <a:picLocks noChangeAspect="1"/>
          </p:cNvPicPr>
          <p:nvPr/>
        </p:nvPicPr>
        <p:blipFill>
          <a:blip r:embed="rId3"/>
          <a:stretch>
            <a:fillRect/>
          </a:stretch>
        </p:blipFill>
        <p:spPr>
          <a:xfrm>
            <a:off x="7760933" y="7348489"/>
            <a:ext cx="1819660" cy="176784"/>
          </a:xfrm>
          <a:prstGeom prst="rect">
            <a:avLst/>
          </a:prstGeom>
        </p:spPr>
      </p:pic>
    </p:spTree>
    <p:extLst>
      <p:ext uri="{BB962C8B-B14F-4D97-AF65-F5344CB8AC3E}">
        <p14:creationId xmlns:p14="http://schemas.microsoft.com/office/powerpoint/2010/main" val="2823347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747" y="116047"/>
          <a:ext cx="1746" cy="1746"/>
        </p:xfrm>
        <a:graphic>
          <a:graphicData uri="http://schemas.openxmlformats.org/presentationml/2006/ole">
            <mc:AlternateContent xmlns:mc="http://schemas.openxmlformats.org/markup-compatibility/2006">
              <mc:Choice xmlns:v="urn:schemas-microsoft-com:vml" Requires="v">
                <p:oleObj spid="_x0000_s4139" name="think-cell Slide" r:id="rId4" imgW="270" imgH="270" progId="TCLayout.ActiveDocument.1">
                  <p:embed/>
                </p:oleObj>
              </mc:Choice>
              <mc:Fallback>
                <p:oleObj name="think-cell Slide" r:id="rId4" imgW="270" imgH="270" progId="TCLayout.ActiveDocument.1">
                  <p:embed/>
                  <p:pic>
                    <p:nvPicPr>
                      <p:cNvPr id="5" name="Object 4" hidden="1"/>
                      <p:cNvPicPr/>
                      <p:nvPr/>
                    </p:nvPicPr>
                    <p:blipFill>
                      <a:blip r:embed="rId5"/>
                      <a:stretch>
                        <a:fillRect/>
                      </a:stretch>
                    </p:blipFill>
                    <p:spPr>
                      <a:xfrm>
                        <a:off x="1747" y="116047"/>
                        <a:ext cx="1746" cy="1746"/>
                      </a:xfrm>
                      <a:prstGeom prst="rect">
                        <a:avLst/>
                      </a:prstGeom>
                    </p:spPr>
                  </p:pic>
                </p:oleObj>
              </mc:Fallback>
            </mc:AlternateContent>
          </a:graphicData>
        </a:graphic>
      </p:graphicFrame>
      <p:sp>
        <p:nvSpPr>
          <p:cNvPr id="3" name="Slide Number Placeholder 2"/>
          <p:cNvSpPr>
            <a:spLocks noGrp="1"/>
          </p:cNvSpPr>
          <p:nvPr>
            <p:ph type="sldNum" sz="quarter" idx="12"/>
          </p:nvPr>
        </p:nvSpPr>
        <p:spPr/>
        <p:txBody>
          <a:bodyPr/>
          <a:lstStyle/>
          <a:p>
            <a:pPr>
              <a:defRPr/>
            </a:pPr>
            <a:r>
              <a:rPr lang="en-US" dirty="0"/>
              <a:t> </a:t>
            </a:r>
          </a:p>
        </p:txBody>
      </p:sp>
      <p:sp>
        <p:nvSpPr>
          <p:cNvPr id="2" name="Roadmap"/>
          <p:cNvSpPr txBox="1">
            <a:spLocks/>
          </p:cNvSpPr>
          <p:nvPr/>
        </p:nvSpPr>
        <p:spPr>
          <a:xfrm>
            <a:off x="384048" y="576072"/>
            <a:ext cx="10058400" cy="422593"/>
          </a:xfrm>
          <a:prstGeom prst="rect">
            <a:avLst/>
          </a:prstGeom>
          <a:noFill/>
        </p:spPr>
        <p:txBody>
          <a:bodyPr vert="horz" wrap="square" lIns="100584" tIns="50292" rIns="100584" bIns="50292" rtlCol="0" anchor="ctr">
            <a:noAutofit/>
          </a:bodyPr>
          <a:lstStyle/>
          <a:p>
            <a:pPr hangingPunct="0"/>
            <a:r>
              <a:rPr lang="en-US" sz="2800" dirty="0">
                <a:solidFill>
                  <a:schemeClr val="accent3"/>
                </a:solidFill>
                <a:latin typeface="+mj-lt"/>
                <a:cs typeface="Arial" panose="020B0604020202020204" pitchFamily="34" charset="0"/>
              </a:rPr>
              <a:t>Changing gears from P&amp;L to Balance Sheet</a:t>
            </a:r>
          </a:p>
        </p:txBody>
      </p:sp>
      <p:sp>
        <p:nvSpPr>
          <p:cNvPr id="16" name="TextBox 15"/>
          <p:cNvSpPr txBox="1"/>
          <p:nvPr/>
        </p:nvSpPr>
        <p:spPr>
          <a:xfrm>
            <a:off x="384048" y="1216152"/>
            <a:ext cx="9181174" cy="730969"/>
          </a:xfrm>
          <a:prstGeom prst="rect">
            <a:avLst/>
          </a:prstGeom>
          <a:noFill/>
        </p:spPr>
        <p:txBody>
          <a:bodyPr wrap="square" rtlCol="0">
            <a:spAutoFit/>
          </a:bodyPr>
          <a:lstStyle/>
          <a:p>
            <a:pPr lvl="0" algn="just"/>
            <a:r>
              <a:rPr lang="en-US" sz="1050" kern="800" dirty="0">
                <a:solidFill>
                  <a:schemeClr val="accent3"/>
                </a:solidFill>
                <a:latin typeface="+mj-lt"/>
                <a:cs typeface="Arial" charset="0"/>
              </a:rPr>
              <a:t>The excess of current assets over liabilities, comprising of accounts receivable, inventory minus accounts payable, represents the liquidity a business requires for day-to-day operations. Working capital is one of the few remaining areas which can deliver significant cash to the business in a relatively short period of time without large restructuring program.</a:t>
            </a:r>
          </a:p>
          <a:p>
            <a:pPr algn="just"/>
            <a:endParaRPr lang="en-US" sz="1000" b="1" dirty="0">
              <a:solidFill>
                <a:srgbClr val="002060"/>
              </a:solidFill>
              <a:latin typeface="Arial"/>
            </a:endParaRPr>
          </a:p>
        </p:txBody>
      </p:sp>
      <p:grpSp>
        <p:nvGrpSpPr>
          <p:cNvPr id="8" name="Group 7"/>
          <p:cNvGrpSpPr/>
          <p:nvPr/>
        </p:nvGrpSpPr>
        <p:grpSpPr>
          <a:xfrm>
            <a:off x="635358" y="1981200"/>
            <a:ext cx="8323615" cy="5546293"/>
            <a:chOff x="365288" y="1219200"/>
            <a:chExt cx="7566928" cy="5042084"/>
          </a:xfrm>
        </p:grpSpPr>
        <p:cxnSp>
          <p:nvCxnSpPr>
            <p:cNvPr id="94" name="Straight Connector 93"/>
            <p:cNvCxnSpPr>
              <a:cxnSpLocks/>
              <a:stCxn id="68" idx="2"/>
              <a:endCxn id="93" idx="0"/>
            </p:cNvCxnSpPr>
            <p:nvPr/>
          </p:nvCxnSpPr>
          <p:spPr>
            <a:xfrm>
              <a:off x="4519822" y="2708208"/>
              <a:ext cx="0" cy="43623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2120211" y="1219200"/>
              <a:ext cx="1131117" cy="518295"/>
            </a:xfrm>
            <a:prstGeom prst="rect">
              <a:avLst/>
            </a:prstGeom>
            <a:solidFill>
              <a:srgbClr val="002B4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540" dirty="0">
                <a:ln w="0"/>
                <a:solidFill>
                  <a:schemeClr val="tx1"/>
                </a:solidFill>
                <a:effectLst>
                  <a:outerShdw blurRad="38100" dist="19050" dir="2700000" algn="tl" rotWithShape="0">
                    <a:schemeClr val="dk1">
                      <a:alpha val="40000"/>
                    </a:schemeClr>
                  </a:outerShdw>
                </a:effectLst>
              </a:endParaRPr>
            </a:p>
          </p:txBody>
        </p:sp>
        <p:sp>
          <p:nvSpPr>
            <p:cNvPr id="65" name="TextBox 5"/>
            <p:cNvSpPr txBox="1"/>
            <p:nvPr/>
          </p:nvSpPr>
          <p:spPr>
            <a:xfrm>
              <a:off x="2131911" y="1250838"/>
              <a:ext cx="1068474" cy="453271"/>
            </a:xfrm>
            <a:prstGeom prst="rect">
              <a:avLst/>
            </a:prstGeom>
            <a:noFill/>
          </p:spPr>
          <p:txBody>
            <a:bodyPr wrap="non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320" b="1" dirty="0">
                  <a:solidFill>
                    <a:schemeClr val="bg1"/>
                  </a:solidFill>
                </a:rPr>
                <a:t>Shareholder</a:t>
              </a:r>
            </a:p>
            <a:p>
              <a:pPr algn="ctr"/>
              <a:r>
                <a:rPr lang="en-US" sz="1320" b="1" dirty="0">
                  <a:solidFill>
                    <a:schemeClr val="bg1"/>
                  </a:solidFill>
                </a:rPr>
                <a:t>Value</a:t>
              </a:r>
            </a:p>
          </p:txBody>
        </p:sp>
        <p:sp>
          <p:nvSpPr>
            <p:cNvPr id="66" name="Rectangle 65"/>
            <p:cNvSpPr/>
            <p:nvPr/>
          </p:nvSpPr>
          <p:spPr>
            <a:xfrm>
              <a:off x="365288" y="2209444"/>
              <a:ext cx="1080655" cy="498764"/>
            </a:xfrm>
            <a:prstGeom prst="rect">
              <a:avLst/>
            </a:prstGeom>
            <a:solidFill>
              <a:srgbClr val="F9C20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980" dirty="0">
                <a:solidFill>
                  <a:schemeClr val="bg1"/>
                </a:solidFill>
              </a:endParaRPr>
            </a:p>
          </p:txBody>
        </p:sp>
        <p:sp>
          <p:nvSpPr>
            <p:cNvPr id="67" name="TextBox 7"/>
            <p:cNvSpPr txBox="1"/>
            <p:nvPr/>
          </p:nvSpPr>
          <p:spPr>
            <a:xfrm>
              <a:off x="583422" y="2216499"/>
              <a:ext cx="704155" cy="391715"/>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b="1" dirty="0">
                  <a:solidFill>
                    <a:srgbClr val="646464"/>
                  </a:solidFill>
                </a:rPr>
                <a:t>Revenue</a:t>
              </a:r>
            </a:p>
            <a:p>
              <a:pPr algn="ctr"/>
              <a:r>
                <a:rPr lang="en-US" sz="1100" b="1" dirty="0">
                  <a:solidFill>
                    <a:srgbClr val="646464"/>
                  </a:solidFill>
                </a:rPr>
                <a:t>Growth</a:t>
              </a:r>
            </a:p>
          </p:txBody>
        </p:sp>
        <p:sp>
          <p:nvSpPr>
            <p:cNvPr id="68" name="Rectangle 67"/>
            <p:cNvSpPr/>
            <p:nvPr/>
          </p:nvSpPr>
          <p:spPr>
            <a:xfrm>
              <a:off x="3979495" y="2209444"/>
              <a:ext cx="1080655" cy="498764"/>
            </a:xfrm>
            <a:prstGeom prst="rect">
              <a:avLst/>
            </a:prstGeom>
            <a:solidFill>
              <a:srgbClr val="FDE79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980" dirty="0">
                <a:solidFill>
                  <a:schemeClr val="bg1"/>
                </a:solidFill>
              </a:endParaRPr>
            </a:p>
          </p:txBody>
        </p:sp>
        <p:sp>
          <p:nvSpPr>
            <p:cNvPr id="69" name="TextBox 9"/>
            <p:cNvSpPr txBox="1"/>
            <p:nvPr/>
          </p:nvSpPr>
          <p:spPr>
            <a:xfrm>
              <a:off x="4141228" y="2250471"/>
              <a:ext cx="772647" cy="391715"/>
            </a:xfrm>
            <a:prstGeom prst="rect">
              <a:avLst/>
            </a:prstGeom>
            <a:noFill/>
          </p:spPr>
          <p:txBody>
            <a:bodyPr wrap="non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b="1" dirty="0"/>
                <a:t>Assets</a:t>
              </a:r>
            </a:p>
            <a:p>
              <a:pPr algn="ctr"/>
              <a:r>
                <a:rPr lang="en-US" sz="1100" b="1" dirty="0"/>
                <a:t>Efficiency</a:t>
              </a:r>
            </a:p>
          </p:txBody>
        </p:sp>
        <p:sp>
          <p:nvSpPr>
            <p:cNvPr id="70" name="Rectangle 69"/>
            <p:cNvSpPr/>
            <p:nvPr/>
          </p:nvSpPr>
          <p:spPr>
            <a:xfrm>
              <a:off x="2395991" y="3125692"/>
              <a:ext cx="1094998" cy="536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980" dirty="0">
                <a:solidFill>
                  <a:schemeClr val="bg1"/>
                </a:solidFill>
              </a:endParaRPr>
            </a:p>
          </p:txBody>
        </p:sp>
        <p:sp>
          <p:nvSpPr>
            <p:cNvPr id="71" name="TextBox 11"/>
            <p:cNvSpPr txBox="1"/>
            <p:nvPr/>
          </p:nvSpPr>
          <p:spPr>
            <a:xfrm>
              <a:off x="2228239" y="3144443"/>
              <a:ext cx="1080655" cy="498764"/>
            </a:xfrm>
            <a:prstGeom prst="rect">
              <a:avLst/>
            </a:prstGeom>
            <a:solidFill>
              <a:srgbClr val="99AAB6"/>
            </a:solidFill>
            <a:ln>
              <a:noFill/>
            </a:ln>
            <a:effectLst/>
          </p:spPr>
          <p:txBody>
            <a:bodyPr wrap="non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b="1" dirty="0"/>
                <a:t>Property,</a:t>
              </a:r>
            </a:p>
            <a:p>
              <a:pPr algn="ctr"/>
              <a:r>
                <a:rPr lang="en-US" sz="1000" b="1" dirty="0"/>
                <a:t>Plant &amp; </a:t>
              </a:r>
            </a:p>
            <a:p>
              <a:pPr algn="ctr"/>
              <a:r>
                <a:rPr lang="en-US" sz="1000" b="1" dirty="0"/>
                <a:t>Equipment (PPE)</a:t>
              </a:r>
            </a:p>
          </p:txBody>
        </p:sp>
        <p:cxnSp>
          <p:nvCxnSpPr>
            <p:cNvPr id="72" name="Straight Connector 71"/>
            <p:cNvCxnSpPr>
              <a:cxnSpLocks/>
            </p:cNvCxnSpPr>
            <p:nvPr/>
          </p:nvCxnSpPr>
          <p:spPr>
            <a:xfrm>
              <a:off x="966406" y="2015842"/>
              <a:ext cx="0" cy="1838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2697146" y="1737495"/>
              <a:ext cx="0" cy="4580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cxnSpLocks/>
            </p:cNvCxnSpPr>
            <p:nvPr/>
          </p:nvCxnSpPr>
          <p:spPr>
            <a:xfrm>
              <a:off x="965327" y="2015842"/>
              <a:ext cx="355443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a:cxnSpLocks/>
            </p:cNvCxnSpPr>
            <p:nvPr/>
          </p:nvCxnSpPr>
          <p:spPr>
            <a:xfrm flipV="1">
              <a:off x="2761027" y="2954455"/>
              <a:ext cx="3538303" cy="65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cxnSpLocks/>
              <a:endCxn id="71" idx="0"/>
            </p:cNvCxnSpPr>
            <p:nvPr/>
          </p:nvCxnSpPr>
          <p:spPr>
            <a:xfrm>
              <a:off x="2766421" y="2948402"/>
              <a:ext cx="2145" cy="1960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a:cxnSpLocks/>
            </p:cNvCxnSpPr>
            <p:nvPr/>
          </p:nvCxnSpPr>
          <p:spPr>
            <a:xfrm flipH="1">
              <a:off x="6299330" y="2951018"/>
              <a:ext cx="0" cy="23120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5462611" y="4765977"/>
              <a:ext cx="0" cy="43315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3923050" y="5006652"/>
              <a:ext cx="313828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H="1">
              <a:off x="3923050" y="5006652"/>
              <a:ext cx="0" cy="22162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cxnSpLocks/>
            </p:cNvCxnSpPr>
            <p:nvPr/>
          </p:nvCxnSpPr>
          <p:spPr>
            <a:xfrm>
              <a:off x="7055957" y="5002850"/>
              <a:ext cx="5374" cy="2442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3389875" y="6041668"/>
              <a:ext cx="174079" cy="157492"/>
            </a:xfrm>
            <a:prstGeom prst="rect">
              <a:avLst/>
            </a:prstGeom>
            <a:solidFill>
              <a:srgbClr val="F9C20A"/>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980" dirty="0"/>
            </a:p>
          </p:txBody>
        </p:sp>
        <p:sp>
          <p:nvSpPr>
            <p:cNvPr id="84" name="TextBox 24"/>
            <p:cNvSpPr txBox="1"/>
            <p:nvPr/>
          </p:nvSpPr>
          <p:spPr>
            <a:xfrm>
              <a:off x="3605584" y="5992679"/>
              <a:ext cx="475364" cy="26860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320" b="1" dirty="0"/>
                <a:t>P&amp;L</a:t>
              </a:r>
            </a:p>
          </p:txBody>
        </p:sp>
        <p:sp>
          <p:nvSpPr>
            <p:cNvPr id="85" name="Right Arrow 84"/>
            <p:cNvSpPr/>
            <p:nvPr/>
          </p:nvSpPr>
          <p:spPr>
            <a:xfrm rot="5400000">
              <a:off x="5958415" y="4549739"/>
              <a:ext cx="295855" cy="247430"/>
            </a:xfrm>
            <a:prstGeom prst="rightArrow">
              <a:avLst/>
            </a:prstGeom>
            <a:solidFill>
              <a:srgbClr val="29702A"/>
            </a:solidFill>
            <a:ln>
              <a:solidFill>
                <a:srgbClr val="29702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980" dirty="0"/>
            </a:p>
          </p:txBody>
        </p:sp>
        <p:sp>
          <p:nvSpPr>
            <p:cNvPr id="86" name="Rectangle 85"/>
            <p:cNvSpPr/>
            <p:nvPr/>
          </p:nvSpPr>
          <p:spPr>
            <a:xfrm>
              <a:off x="4638875" y="6047850"/>
              <a:ext cx="174079" cy="157492"/>
            </a:xfrm>
            <a:prstGeom prst="rect">
              <a:avLst/>
            </a:prstGeom>
            <a:solidFill>
              <a:srgbClr val="FDE79D"/>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980" dirty="0"/>
            </a:p>
          </p:txBody>
        </p:sp>
        <p:sp>
          <p:nvSpPr>
            <p:cNvPr id="87" name="TextBox 27"/>
            <p:cNvSpPr txBox="1"/>
            <p:nvPr/>
          </p:nvSpPr>
          <p:spPr>
            <a:xfrm>
              <a:off x="4857382" y="5990535"/>
              <a:ext cx="1221489" cy="268605"/>
            </a:xfrm>
            <a:prstGeom prst="rect">
              <a:avLst/>
            </a:prstGeom>
            <a:noFill/>
            <a:effectLst/>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320" b="1" dirty="0"/>
                <a:t>Balance Sheet</a:t>
              </a:r>
            </a:p>
          </p:txBody>
        </p:sp>
        <p:sp>
          <p:nvSpPr>
            <p:cNvPr id="88" name="Rectangle 87"/>
            <p:cNvSpPr/>
            <p:nvPr/>
          </p:nvSpPr>
          <p:spPr>
            <a:xfrm>
              <a:off x="2170673" y="2195559"/>
              <a:ext cx="1080655" cy="498764"/>
            </a:xfrm>
            <a:prstGeom prst="rect">
              <a:avLst/>
            </a:prstGeom>
            <a:solidFill>
              <a:srgbClr val="F9C20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980" dirty="0">
                <a:solidFill>
                  <a:schemeClr val="bg1"/>
                </a:solidFill>
              </a:endParaRPr>
            </a:p>
          </p:txBody>
        </p:sp>
        <p:sp>
          <p:nvSpPr>
            <p:cNvPr id="89" name="TextBox 29"/>
            <p:cNvSpPr txBox="1"/>
            <p:nvPr/>
          </p:nvSpPr>
          <p:spPr>
            <a:xfrm>
              <a:off x="2254760" y="2213661"/>
              <a:ext cx="914400" cy="415636"/>
            </a:xfrm>
            <a:prstGeom prst="rect">
              <a:avLst/>
            </a:prstGeom>
            <a:noFill/>
            <a:effectLst/>
          </p:spPr>
          <p:txBody>
            <a:bodyPr wrap="non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b="1" dirty="0"/>
                <a:t>Operating</a:t>
              </a:r>
            </a:p>
            <a:p>
              <a:pPr algn="ctr"/>
              <a:r>
                <a:rPr lang="en-US" sz="1100" b="1" dirty="0"/>
                <a:t>Margin</a:t>
              </a:r>
            </a:p>
          </p:txBody>
        </p:sp>
        <p:cxnSp>
          <p:nvCxnSpPr>
            <p:cNvPr id="90" name="Straight Connector 89"/>
            <p:cNvCxnSpPr/>
            <p:nvPr/>
          </p:nvCxnSpPr>
          <p:spPr>
            <a:xfrm>
              <a:off x="4519758" y="2015842"/>
              <a:ext cx="0" cy="1744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TextBox 32"/>
            <p:cNvSpPr txBox="1"/>
            <p:nvPr/>
          </p:nvSpPr>
          <p:spPr>
            <a:xfrm>
              <a:off x="5745148" y="3144443"/>
              <a:ext cx="1080655" cy="498764"/>
            </a:xfrm>
            <a:prstGeom prst="rect">
              <a:avLst/>
            </a:prstGeom>
            <a:solidFill>
              <a:srgbClr val="FDE79D"/>
            </a:solidFill>
            <a:effectLst/>
          </p:spPr>
          <p:txBody>
            <a:bodyPr wrap="non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b="1" dirty="0"/>
                <a:t>Receivables </a:t>
              </a:r>
            </a:p>
            <a:p>
              <a:pPr algn="ctr"/>
              <a:r>
                <a:rPr lang="en-US" sz="1100" b="1" dirty="0"/>
                <a:t>&amp; Payables</a:t>
              </a:r>
            </a:p>
          </p:txBody>
        </p:sp>
        <p:sp>
          <p:nvSpPr>
            <p:cNvPr id="93" name="Rectangle 92"/>
            <p:cNvSpPr/>
            <p:nvPr/>
          </p:nvSpPr>
          <p:spPr>
            <a:xfrm>
              <a:off x="3979495" y="3144443"/>
              <a:ext cx="1080655" cy="498764"/>
            </a:xfrm>
            <a:prstGeom prst="rect">
              <a:avLst/>
            </a:prstGeom>
            <a:solidFill>
              <a:srgbClr val="FDE79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980" dirty="0">
                <a:solidFill>
                  <a:schemeClr val="bg1"/>
                </a:solidFill>
              </a:endParaRPr>
            </a:p>
          </p:txBody>
        </p:sp>
        <p:sp>
          <p:nvSpPr>
            <p:cNvPr id="95" name="TextBox 35"/>
            <p:cNvSpPr txBox="1"/>
            <p:nvPr/>
          </p:nvSpPr>
          <p:spPr>
            <a:xfrm>
              <a:off x="4161885" y="3267373"/>
              <a:ext cx="744959" cy="237827"/>
            </a:xfrm>
            <a:prstGeom prst="rect">
              <a:avLst/>
            </a:prstGeom>
            <a:noFill/>
          </p:spPr>
          <p:txBody>
            <a:bodyPr wrap="non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b="1" dirty="0"/>
                <a:t>Inventory</a:t>
              </a:r>
            </a:p>
          </p:txBody>
        </p:sp>
        <p:sp>
          <p:nvSpPr>
            <p:cNvPr id="96" name="Right Arrow 95"/>
            <p:cNvSpPr/>
            <p:nvPr/>
          </p:nvSpPr>
          <p:spPr>
            <a:xfrm rot="8177395">
              <a:off x="5663145" y="3706083"/>
              <a:ext cx="876280" cy="659040"/>
            </a:xfrm>
            <a:prstGeom prst="rightArrow">
              <a:avLst/>
            </a:prstGeom>
            <a:solidFill>
              <a:srgbClr val="5E8AB4"/>
            </a:solidFill>
            <a:ln w="12700">
              <a:no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980" dirty="0"/>
            </a:p>
          </p:txBody>
        </p:sp>
        <p:sp>
          <p:nvSpPr>
            <p:cNvPr id="97" name="Rectangle 96"/>
            <p:cNvSpPr/>
            <p:nvPr/>
          </p:nvSpPr>
          <p:spPr>
            <a:xfrm>
              <a:off x="4844603" y="4374156"/>
              <a:ext cx="1080655" cy="498764"/>
            </a:xfrm>
            <a:prstGeom prst="rect">
              <a:avLst/>
            </a:prstGeom>
            <a:solidFill>
              <a:srgbClr val="FDE79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980" dirty="0">
                <a:solidFill>
                  <a:schemeClr val="bg1"/>
                </a:solidFill>
              </a:endParaRPr>
            </a:p>
          </p:txBody>
        </p:sp>
        <p:sp>
          <p:nvSpPr>
            <p:cNvPr id="98" name="TextBox 38"/>
            <p:cNvSpPr txBox="1"/>
            <p:nvPr/>
          </p:nvSpPr>
          <p:spPr>
            <a:xfrm>
              <a:off x="4894703" y="4404687"/>
              <a:ext cx="994153" cy="415636"/>
            </a:xfrm>
            <a:prstGeom prst="rect">
              <a:avLst/>
            </a:prstGeom>
            <a:noFill/>
            <a:effectLst/>
          </p:spPr>
          <p:txBody>
            <a:bodyPr wrap="non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b="1" dirty="0"/>
                <a:t>Working</a:t>
              </a:r>
            </a:p>
            <a:p>
              <a:pPr algn="ctr"/>
              <a:r>
                <a:rPr lang="en-US" sz="1100" b="1" dirty="0"/>
                <a:t>Capital (CCC)</a:t>
              </a:r>
            </a:p>
          </p:txBody>
        </p:sp>
        <p:sp>
          <p:nvSpPr>
            <p:cNvPr id="99" name="Rectangle 98"/>
            <p:cNvSpPr/>
            <p:nvPr/>
          </p:nvSpPr>
          <p:spPr>
            <a:xfrm>
              <a:off x="3266935" y="5229043"/>
              <a:ext cx="1080655" cy="498764"/>
            </a:xfrm>
            <a:prstGeom prst="rect">
              <a:avLst/>
            </a:prstGeom>
            <a:solidFill>
              <a:srgbClr val="FDE79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980" dirty="0">
                <a:solidFill>
                  <a:schemeClr val="bg1"/>
                </a:solidFill>
              </a:endParaRPr>
            </a:p>
          </p:txBody>
        </p:sp>
        <p:sp>
          <p:nvSpPr>
            <p:cNvPr id="100" name="TextBox 40"/>
            <p:cNvSpPr txBox="1"/>
            <p:nvPr/>
          </p:nvSpPr>
          <p:spPr>
            <a:xfrm>
              <a:off x="3251330" y="5247143"/>
              <a:ext cx="1172813" cy="39171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b="1" dirty="0"/>
                <a:t>Accounts</a:t>
              </a:r>
            </a:p>
            <a:p>
              <a:pPr algn="ctr"/>
              <a:r>
                <a:rPr lang="en-US" sz="1100" b="1" dirty="0"/>
                <a:t>Payables (DPO)</a:t>
              </a:r>
            </a:p>
          </p:txBody>
        </p:sp>
        <p:sp>
          <p:nvSpPr>
            <p:cNvPr id="101" name="Rectangle 100"/>
            <p:cNvSpPr/>
            <p:nvPr/>
          </p:nvSpPr>
          <p:spPr>
            <a:xfrm>
              <a:off x="6534858" y="5223163"/>
              <a:ext cx="1080655" cy="498764"/>
            </a:xfrm>
            <a:prstGeom prst="rect">
              <a:avLst/>
            </a:prstGeom>
            <a:solidFill>
              <a:srgbClr val="FDE79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980" dirty="0">
                <a:solidFill>
                  <a:schemeClr val="bg1"/>
                </a:solidFill>
              </a:endParaRPr>
            </a:p>
          </p:txBody>
        </p:sp>
        <p:sp>
          <p:nvSpPr>
            <p:cNvPr id="102" name="TextBox 42"/>
            <p:cNvSpPr txBox="1"/>
            <p:nvPr/>
          </p:nvSpPr>
          <p:spPr>
            <a:xfrm>
              <a:off x="6545993" y="5193618"/>
              <a:ext cx="1028535" cy="545604"/>
            </a:xfrm>
            <a:prstGeom prst="rect">
              <a:avLst/>
            </a:prstGeom>
            <a:noFill/>
            <a:effectLst/>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b="1" dirty="0"/>
                <a:t>Accounts</a:t>
              </a:r>
            </a:p>
            <a:p>
              <a:pPr algn="ctr"/>
              <a:r>
                <a:rPr lang="en-US" sz="1100" b="1" dirty="0"/>
                <a:t>  Receivables </a:t>
              </a:r>
            </a:p>
            <a:p>
              <a:pPr algn="ctr"/>
              <a:r>
                <a:rPr lang="en-US" sz="1100" b="1" dirty="0"/>
                <a:t>(DSO)</a:t>
              </a:r>
            </a:p>
          </p:txBody>
        </p:sp>
        <p:sp>
          <p:nvSpPr>
            <p:cNvPr id="103" name="Rectangle 102"/>
            <p:cNvSpPr/>
            <p:nvPr/>
          </p:nvSpPr>
          <p:spPr>
            <a:xfrm>
              <a:off x="4872311" y="5199128"/>
              <a:ext cx="1080655" cy="496143"/>
            </a:xfrm>
            <a:prstGeom prst="rect">
              <a:avLst/>
            </a:prstGeom>
            <a:solidFill>
              <a:srgbClr val="FDE79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980" dirty="0">
                <a:solidFill>
                  <a:schemeClr val="bg1"/>
                </a:solidFill>
              </a:endParaRPr>
            </a:p>
          </p:txBody>
        </p:sp>
        <p:sp>
          <p:nvSpPr>
            <p:cNvPr id="104" name="TextBox 44"/>
            <p:cNvSpPr txBox="1"/>
            <p:nvPr/>
          </p:nvSpPr>
          <p:spPr>
            <a:xfrm>
              <a:off x="5075639" y="5237018"/>
              <a:ext cx="773943" cy="391715"/>
            </a:xfrm>
            <a:prstGeom prst="rect">
              <a:avLst/>
            </a:prstGeom>
            <a:noFill/>
            <a:effectLst/>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b="1" dirty="0"/>
                <a:t>Inventory </a:t>
              </a:r>
            </a:p>
            <a:p>
              <a:pPr algn="ctr"/>
              <a:r>
                <a:rPr lang="en-US" sz="1100" b="1" dirty="0"/>
                <a:t>(DIO)</a:t>
              </a:r>
            </a:p>
          </p:txBody>
        </p:sp>
        <p:sp>
          <p:nvSpPr>
            <p:cNvPr id="105" name="Right Arrow 104"/>
            <p:cNvSpPr/>
            <p:nvPr/>
          </p:nvSpPr>
          <p:spPr>
            <a:xfrm rot="16200000">
              <a:off x="2950026" y="5450284"/>
              <a:ext cx="295855" cy="247430"/>
            </a:xfrm>
            <a:prstGeom prst="rightArrow">
              <a:avLst/>
            </a:prstGeom>
            <a:solidFill>
              <a:srgbClr val="29702A"/>
            </a:solidFill>
            <a:ln>
              <a:solidFill>
                <a:srgbClr val="29702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980" dirty="0"/>
            </a:p>
          </p:txBody>
        </p:sp>
        <p:sp>
          <p:nvSpPr>
            <p:cNvPr id="106" name="Right Arrow 105"/>
            <p:cNvSpPr/>
            <p:nvPr/>
          </p:nvSpPr>
          <p:spPr>
            <a:xfrm rot="5400000">
              <a:off x="7660573" y="5370554"/>
              <a:ext cx="295855" cy="247430"/>
            </a:xfrm>
            <a:prstGeom prst="rightArrow">
              <a:avLst/>
            </a:prstGeom>
            <a:solidFill>
              <a:srgbClr val="29702A"/>
            </a:solidFill>
            <a:ln>
              <a:solidFill>
                <a:srgbClr val="29702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980" dirty="0"/>
            </a:p>
          </p:txBody>
        </p:sp>
        <p:sp>
          <p:nvSpPr>
            <p:cNvPr id="107" name="Right Arrow 106"/>
            <p:cNvSpPr/>
            <p:nvPr/>
          </p:nvSpPr>
          <p:spPr>
            <a:xfrm rot="5400000">
              <a:off x="5998027" y="5381011"/>
              <a:ext cx="295855" cy="247430"/>
            </a:xfrm>
            <a:prstGeom prst="rightArrow">
              <a:avLst/>
            </a:prstGeom>
            <a:solidFill>
              <a:srgbClr val="29702A"/>
            </a:solidFill>
            <a:ln>
              <a:solidFill>
                <a:srgbClr val="29702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980" dirty="0"/>
            </a:p>
          </p:txBody>
        </p:sp>
        <p:sp>
          <p:nvSpPr>
            <p:cNvPr id="75" name="Right Arrow 74"/>
            <p:cNvSpPr/>
            <p:nvPr/>
          </p:nvSpPr>
          <p:spPr>
            <a:xfrm rot="2779730">
              <a:off x="4298520" y="3703601"/>
              <a:ext cx="839932" cy="658443"/>
            </a:xfrm>
            <a:prstGeom prst="rightArrow">
              <a:avLst/>
            </a:prstGeom>
            <a:solidFill>
              <a:srgbClr val="5E8AB4"/>
            </a:solidFill>
            <a:ln w="12700">
              <a:no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980" dirty="0"/>
            </a:p>
          </p:txBody>
        </p:sp>
      </p:grpSp>
    </p:spTree>
    <p:extLst>
      <p:ext uri="{BB962C8B-B14F-4D97-AF65-F5344CB8AC3E}">
        <p14:creationId xmlns:p14="http://schemas.microsoft.com/office/powerpoint/2010/main" val="362173197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AM Report USL">
  <a:themeElements>
    <a:clrScheme name="AM Pitchbook template USL">
      <a:dk1>
        <a:srgbClr val="767171"/>
      </a:dk1>
      <a:lt1>
        <a:sysClr val="window" lastClr="FFFFFF"/>
      </a:lt1>
      <a:dk2>
        <a:srgbClr val="969696"/>
      </a:dk2>
      <a:lt2>
        <a:srgbClr val="CF7F00"/>
      </a:lt2>
      <a:accent1>
        <a:srgbClr val="002B49"/>
      </a:accent1>
      <a:accent2>
        <a:srgbClr val="0085CA"/>
      </a:accent2>
      <a:accent3>
        <a:srgbClr val="5E8AB4"/>
      </a:accent3>
      <a:accent4>
        <a:srgbClr val="29702A"/>
      </a:accent4>
      <a:accent5>
        <a:srgbClr val="00677F"/>
      </a:accent5>
      <a:accent6>
        <a:srgbClr val="51195D"/>
      </a:accent6>
      <a:hlink>
        <a:srgbClr val="CF7F00"/>
      </a:hlink>
      <a:folHlink>
        <a:srgbClr val="51195D"/>
      </a:folHlink>
    </a:clrScheme>
    <a:fontScheme name="Arial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spPr>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defPPr marL="1588" algn="ctr">
          <a:spcAft>
            <a:spcPts val="400"/>
          </a:spcAft>
          <a:defRPr sz="1000" dirty="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dirty="0" err="1" smtClean="0"/>
        </a:defPPr>
      </a:lstStyle>
    </a:txDef>
  </a:objectDefaults>
  <a:extraClrSchemeLst/>
  <a:extLst>
    <a:ext uri="{05A4C25C-085E-4340-85A3-A5531E510DB2}">
      <thm15:themeFamily xmlns:thm15="http://schemas.microsoft.com/office/thememl/2012/main" name="AM Insight Center USL.potx" id="{04FBBCD3-650C-4DEA-869C-D9995C8AF080}" vid="{6D7BDC69-16DD-4D98-BBFF-A0ACACE5A8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AM Insight Center USL</Template>
  <TotalTime>30256</TotalTime>
  <Words>4894</Words>
  <Application>Microsoft Office PowerPoint</Application>
  <PresentationFormat>Custom</PresentationFormat>
  <Paragraphs>426</Paragraphs>
  <Slides>33</Slides>
  <Notes>17</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43" baseType="lpstr">
      <vt:lpstr>Arial</vt:lpstr>
      <vt:lpstr>Arial Nova Cond</vt:lpstr>
      <vt:lpstr>Calibri</vt:lpstr>
      <vt:lpstr>Courier New</vt:lpstr>
      <vt:lpstr>Impact</vt:lpstr>
      <vt:lpstr>Segoe UI</vt:lpstr>
      <vt:lpstr>Times New Roman</vt:lpstr>
      <vt:lpstr>Wingdings</vt:lpstr>
      <vt:lpstr>AM Report USL</vt:lpstr>
      <vt:lpstr>think-cell Slide</vt:lpstr>
      <vt:lpstr>{CName}</vt:lpstr>
      <vt:lpstr>Disclaimer</vt:lpstr>
      <vt:lpstr>Contents</vt:lpstr>
      <vt:lpstr>PowerPoint Presentation</vt:lpstr>
      <vt:lpstr>Executive Summary: Working Capital Diagnostics</vt:lpstr>
      <vt:lpstr>Executive Summary: Working Capital Diagnostics</vt:lpstr>
      <vt:lpstr>Executive Summary: Working Capital Diagnostics</vt:lpstr>
      <vt:lpstr>PowerPoint Presentation</vt:lpstr>
      <vt:lpstr>PowerPoint Presentation</vt:lpstr>
      <vt:lpstr>Working Capital Glossary</vt:lpstr>
      <vt:lpstr>PowerPoint Presentation</vt:lpstr>
      <vt:lpstr>PowerPoint Presentation</vt:lpstr>
      <vt:lpstr>Analysis Peer Group Overview</vt:lpstr>
      <vt:lpstr>PowerPoint Presentation</vt:lpstr>
      <vt:lpstr>Peer Group Analysis: Cash Conversion Cycle</vt:lpstr>
      <vt:lpstr>Peer Group Analysis: Days Sales Outstanding</vt:lpstr>
      <vt:lpstr>Peer Group Analysis: Days Inventory Outstanding</vt:lpstr>
      <vt:lpstr>Peer Group Analysis: Days Payable Outstanding</vt:lpstr>
      <vt:lpstr>PowerPoint Presentation</vt:lpstr>
      <vt:lpstr>PowerPoint Presentation</vt:lpstr>
      <vt:lpstr>PowerPoint Presentation</vt:lpstr>
      <vt:lpstr>PowerPoint Presentation</vt:lpstr>
      <vt:lpstr>ABC: Cash Conversion Cycle (CCC) ~ Overall Upper Quartile Benefit Summary</vt:lpstr>
      <vt:lpstr>PowerPoint Presentation</vt:lpstr>
      <vt:lpstr>PowerPoint Presentation</vt:lpstr>
      <vt:lpstr>PowerPoint Presentation</vt:lpstr>
      <vt:lpstr>PowerPoint Presentation</vt:lpstr>
      <vt:lpstr>PowerPoint Presentation</vt:lpstr>
      <vt:lpstr>Working Capital Diagnostics: Assumptions &amp; Methodology</vt:lpstr>
      <vt:lpstr>Overall Financial Driver Methodology</vt:lpstr>
      <vt:lpstr>PowerPoint Presentation</vt:lpstr>
      <vt:lpstr>PowerPoint Presentation</vt:lpstr>
      <vt:lpstr>PowerPoint Presentation</vt:lpstr>
    </vt:vector>
  </TitlesOfParts>
  <Company>Alvarez &amp; Marsal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Insight Center SG&amp;A Diagnostics</dc:title>
  <dc:creator>Administrator</dc:creator>
  <cp:lastModifiedBy>Rick Summers</cp:lastModifiedBy>
  <cp:revision>1637</cp:revision>
  <dcterms:created xsi:type="dcterms:W3CDTF">2017-12-12T23:12:51Z</dcterms:created>
  <dcterms:modified xsi:type="dcterms:W3CDTF">2022-05-28T19:54:25Z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bDocumentId">
    <vt:lpwstr>2ddbabad-5eab-4ff9-97d6-4558bb73d2a3</vt:lpwstr>
  </property>
</Properties>
</file>