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308" r:id="rId7"/>
    <p:sldId id="262" r:id="rId8"/>
    <p:sldId id="263" r:id="rId9"/>
    <p:sldId id="269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  <p:sldId id="267" r:id="rId21"/>
    <p:sldId id="319" r:id="rId22"/>
    <p:sldId id="305" r:id="rId23"/>
    <p:sldId id="320" r:id="rId24"/>
    <p:sldId id="321" r:id="rId25"/>
  </p:sldIdLst>
  <p:sldSz cx="12192000" cy="6858000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TJPctHqz7tOiWqpqwg/OrBot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34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409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43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1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759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6927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510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Documento Corfo: </a:t>
            </a:r>
            <a:endParaRPr dirty="0"/>
          </a:p>
        </p:txBody>
      </p:sp>
      <p:sp>
        <p:nvSpPr>
          <p:cNvPr id="956" name="Google Shape;95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33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Documento Corfo: </a:t>
            </a:r>
            <a:endParaRPr dirty="0"/>
          </a:p>
        </p:txBody>
      </p:sp>
      <p:sp>
        <p:nvSpPr>
          <p:cNvPr id="956" name="Google Shape;95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076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Documento Corfo: </a:t>
            </a:r>
            <a:endParaRPr dirty="0"/>
          </a:p>
        </p:txBody>
      </p:sp>
      <p:sp>
        <p:nvSpPr>
          <p:cNvPr id="956" name="Google Shape;95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732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Documento Corfo: </a:t>
            </a:r>
            <a:endParaRPr dirty="0"/>
          </a:p>
        </p:txBody>
      </p:sp>
      <p:sp>
        <p:nvSpPr>
          <p:cNvPr id="956" name="Google Shape;95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54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Documento Corfo: </a:t>
            </a:r>
            <a:endParaRPr dirty="0"/>
          </a:p>
        </p:txBody>
      </p:sp>
      <p:sp>
        <p:nvSpPr>
          <p:cNvPr id="956" name="Google Shape;956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67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c6dcdf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300c6dcdf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c6dcdf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300c6dcdf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659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3600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</a:t>
            </a:r>
            <a:r>
              <a:rPr lang="es-419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 Sugerido SaaS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9544"/>
              <a:buFont typeface="Calibri"/>
              <a:buNone/>
            </a:pPr>
            <a:r>
              <a:rPr lang="es-419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001D</a:t>
            </a:r>
            <a:br>
              <a:rPr lang="es-419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Integrantes: Álvaro Arenas</a:t>
            </a:r>
            <a:br>
              <a:rPr lang="es-419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Christian Lazcano</a:t>
            </a: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47940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1" name="Google Shape;161;p10"/>
          <p:cNvGrpSpPr/>
          <p:nvPr/>
        </p:nvGrpSpPr>
        <p:grpSpPr>
          <a:xfrm>
            <a:off x="3697293" y="31265"/>
            <a:ext cx="8127999" cy="5415491"/>
            <a:chOff x="0" y="1587"/>
            <a:chExt cx="8127999" cy="5415491"/>
          </a:xfrm>
        </p:grpSpPr>
        <p:sp>
          <p:nvSpPr>
            <p:cNvPr id="162" name="Google Shape;162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Servidor de acceso público (Web)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dirty="0"/>
                <a:t>Ambiente de desarrollo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Ambiente de producción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Servidores operativos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Servidor de acceso SSH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Motor MySQL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61480" y="1448425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 de datos operativa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3251199" y="2929731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Entorno JupyterLab</a:t>
              </a: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Procesamiento de datos</a:t>
              </a: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Modelo de clusterización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Modelo de machine learning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Modelos Predictivos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marR="0" lvl="1" indent="-101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Servidor web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CI/CD pipelines para </a:t>
              </a:r>
              <a:r>
                <a:rPr lang="es-CL" sz="13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deploys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CL" sz="1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Entornos de test y producción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016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 dirty="0"/>
                <a:t>Código API</a:t>
              </a: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 Operativa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74;p10">
            <a:extLst>
              <a:ext uri="{FF2B5EF4-FFF2-40B4-BE49-F238E27FC236}">
                <a16:creationId xmlns:a16="http://schemas.microsoft.com/office/drawing/2014/main" id="{B6D9E205-448B-BB06-5084-D83BEDFDFC2C}"/>
              </a:ext>
            </a:extLst>
          </p:cNvPr>
          <p:cNvSpPr/>
          <p:nvPr/>
        </p:nvSpPr>
        <p:spPr>
          <a:xfrm>
            <a:off x="6948492" y="5505839"/>
            <a:ext cx="4876800" cy="1259416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DED3D3">
              <a:alpha val="89411"/>
            </a:srgbClr>
          </a:solidFill>
          <a:ln w="25400" cap="flat" cmpd="sng">
            <a:solidFill>
              <a:srgbClr val="DED3D3">
                <a:alpha val="8941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75;p10">
            <a:extLst>
              <a:ext uri="{FF2B5EF4-FFF2-40B4-BE49-F238E27FC236}">
                <a16:creationId xmlns:a16="http://schemas.microsoft.com/office/drawing/2014/main" id="{1F6382AC-321E-4C68-97A2-6AB6280CEA5D}"/>
              </a:ext>
            </a:extLst>
          </p:cNvPr>
          <p:cNvSpPr txBox="1"/>
          <p:nvPr/>
        </p:nvSpPr>
        <p:spPr>
          <a:xfrm>
            <a:off x="6948492" y="5663266"/>
            <a:ext cx="4404519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" tIns="9525" rIns="9525" bIns="9525" anchor="t" anchorCtr="0">
            <a:noAutofit/>
          </a:bodyPr>
          <a:lstStyle/>
          <a:p>
            <a:pPr marL="114300" marR="0" lvl="1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s-CL" sz="1300" dirty="0"/>
              <a:t>Entorno desarrollo PHP</a:t>
            </a:r>
          </a:p>
          <a:p>
            <a:pPr marL="114300" marR="0" lvl="1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s-CL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plugin</a:t>
            </a:r>
          </a:p>
          <a:p>
            <a:pPr marL="114300" marR="0" lvl="1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s-CL" sz="1300" dirty="0"/>
              <a:t>Publicación en Wordpress oficial</a:t>
            </a:r>
            <a:endParaRPr lang="es-CL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6;p10">
            <a:extLst>
              <a:ext uri="{FF2B5EF4-FFF2-40B4-BE49-F238E27FC236}">
                <a16:creationId xmlns:a16="http://schemas.microsoft.com/office/drawing/2014/main" id="{E79152C4-6EF4-99ED-EADF-DBFA3F3B967F}"/>
              </a:ext>
            </a:extLst>
          </p:cNvPr>
          <p:cNvSpPr/>
          <p:nvPr/>
        </p:nvSpPr>
        <p:spPr>
          <a:xfrm>
            <a:off x="3697293" y="5505839"/>
            <a:ext cx="3251200" cy="12594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7;p10">
            <a:extLst>
              <a:ext uri="{FF2B5EF4-FFF2-40B4-BE49-F238E27FC236}">
                <a16:creationId xmlns:a16="http://schemas.microsoft.com/office/drawing/2014/main" id="{A687C93A-5967-D153-A55C-D5866AF33260}"/>
              </a:ext>
            </a:extLst>
          </p:cNvPr>
          <p:cNvSpPr txBox="1"/>
          <p:nvPr/>
        </p:nvSpPr>
        <p:spPr>
          <a:xfrm>
            <a:off x="3758773" y="5567319"/>
            <a:ext cx="3128240" cy="113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64750" rIns="129525" bIns="647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419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Plugin WooCommerce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6" name="Google Shape;186;g300c6dcdfd3_0_8"/>
          <p:cNvSpPr txBox="1"/>
          <p:nvPr/>
        </p:nvSpPr>
        <p:spPr>
          <a:xfrm>
            <a:off x="744474" y="3218800"/>
            <a:ext cx="3370325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priorización se realizó en base a dependencias de tareas.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56100B2-4F3B-451F-49D2-66199890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03485"/>
              </p:ext>
            </p:extLst>
          </p:nvPr>
        </p:nvGraphicFramePr>
        <p:xfrm>
          <a:off x="1143000" y="3142408"/>
          <a:ext cx="7616952" cy="2709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5613">
                  <a:extLst>
                    <a:ext uri="{9D8B030D-6E8A-4147-A177-3AD203B41FA5}">
                      <a16:colId xmlns:a16="http://schemas.microsoft.com/office/drawing/2014/main" val="929493270"/>
                    </a:ext>
                  </a:extLst>
                </a:gridCol>
                <a:gridCol w="1741339">
                  <a:extLst>
                    <a:ext uri="{9D8B030D-6E8A-4147-A177-3AD203B41FA5}">
                      <a16:colId xmlns:a16="http://schemas.microsoft.com/office/drawing/2014/main" val="3776790083"/>
                    </a:ext>
                  </a:extLst>
                </a:gridCol>
              </a:tblGrid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Sprint 1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Sprint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939616262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Análisis y estudio de problemática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Épica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839354801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   Generar carta Gantt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Tarea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536653513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   Generar alcances del proyecto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Tarea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944287120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   Generar presentación comercial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Tarea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557190436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   Actualizar carta Gantt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Tarea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248193654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   Generar diagramas para el sistema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Tarea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267155117"/>
                  </a:ext>
                </a:extLst>
              </a:tr>
              <a:tr h="3387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>
                          <a:effectLst/>
                        </a:rPr>
                        <a:t>      Generar presentación con gestión del proyecto</a:t>
                      </a:r>
                      <a:endParaRPr lang="es-CL" sz="14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400" dirty="0">
                          <a:effectLst/>
                        </a:rPr>
                        <a:t>Tarea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84456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7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56100B2-4F3B-451F-49D2-661998903A7C}"/>
              </a:ext>
            </a:extLst>
          </p:cNvPr>
          <p:cNvGraphicFramePr>
            <a:graphicFrameLocks noGrp="1"/>
          </p:cNvGraphicFramePr>
          <p:nvPr/>
        </p:nvGraphicFramePr>
        <p:xfrm>
          <a:off x="640080" y="3535600"/>
          <a:ext cx="6457950" cy="208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1575">
                  <a:extLst>
                    <a:ext uri="{9D8B030D-6E8A-4147-A177-3AD203B41FA5}">
                      <a16:colId xmlns:a16="http://schemas.microsoft.com/office/drawing/2014/main" val="92949327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776790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 1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93961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Análisis y estudio de problemática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Épica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83935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carta Gantt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53665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alcances del proyecto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944287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presentación comercial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55719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Actualizar carta Gantt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24819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diagramas para el sistema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26715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presentación con gestión del proyecto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84456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04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56100B2-4F3B-451F-49D2-661998903A7C}"/>
              </a:ext>
            </a:extLst>
          </p:cNvPr>
          <p:cNvGraphicFramePr>
            <a:graphicFrameLocks noGrp="1"/>
          </p:cNvGraphicFramePr>
          <p:nvPr/>
        </p:nvGraphicFramePr>
        <p:xfrm>
          <a:off x="640080" y="3535600"/>
          <a:ext cx="6457950" cy="208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1575">
                  <a:extLst>
                    <a:ext uri="{9D8B030D-6E8A-4147-A177-3AD203B41FA5}">
                      <a16:colId xmlns:a16="http://schemas.microsoft.com/office/drawing/2014/main" val="92949327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776790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 1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93961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Análisis y estudio de problemática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Épica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83935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carta Gantt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53665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alcances del proyecto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944287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presentación comercial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55719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Actualizar carta Gantt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24819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diagramas para el sistema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26715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Generar presentación con gestión del proyecto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84456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EE84947-6ECA-FE80-1FD0-780DB54D8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29562"/>
              </p:ext>
            </p:extLst>
          </p:nvPr>
        </p:nvGraphicFramePr>
        <p:xfrm>
          <a:off x="1093088" y="2854721"/>
          <a:ext cx="7593711" cy="3409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7168">
                  <a:extLst>
                    <a:ext uri="{9D8B030D-6E8A-4147-A177-3AD203B41FA5}">
                      <a16:colId xmlns:a16="http://schemas.microsoft.com/office/drawing/2014/main" val="347927786"/>
                    </a:ext>
                  </a:extLst>
                </a:gridCol>
                <a:gridCol w="2066543">
                  <a:extLst>
                    <a:ext uri="{9D8B030D-6E8A-4147-A177-3AD203B41FA5}">
                      <a16:colId xmlns:a16="http://schemas.microsoft.com/office/drawing/2014/main" val="1279980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Sprint 2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6704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Establecer plataformas de gestión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Épica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226902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Elegir herramienta de gestión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23021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Configurar herramienta de gestión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80935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Infraestructura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Épica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55495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Como administrador, necesito un servidor al cual acceder y en el cual instalar el software necesario para el funcionamiento del sistema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Historia de usuario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76477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   Seleccionar tipo de servidor (</a:t>
                      </a:r>
                      <a:r>
                        <a:rPr lang="es-CL" sz="1200" dirty="0" err="1">
                          <a:effectLst/>
                        </a:rPr>
                        <a:t>on</a:t>
                      </a:r>
                      <a:r>
                        <a:rPr lang="es-CL" sz="1200" dirty="0">
                          <a:effectLst/>
                        </a:rPr>
                        <a:t>-premise o cloud)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45490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Aplicar los diseños de arquitectura del software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214483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Como desarrollador, necesito acceder a entornos de desarrollo y de producción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Historia de usuario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48613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Crear pipelines automatizados para cambiar de entorno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48945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Crear sistema de pasos a producción mediante releases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89844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79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68687BC-CFB7-F197-6DB8-72AE0ED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37655"/>
              </p:ext>
            </p:extLst>
          </p:nvPr>
        </p:nvGraphicFramePr>
        <p:xfrm>
          <a:off x="640080" y="3049334"/>
          <a:ext cx="7532751" cy="3431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6088">
                  <a:extLst>
                    <a:ext uri="{9D8B030D-6E8A-4147-A177-3AD203B41FA5}">
                      <a16:colId xmlns:a16="http://schemas.microsoft.com/office/drawing/2014/main" val="3042341976"/>
                    </a:ext>
                  </a:extLst>
                </a:gridCol>
                <a:gridCol w="2256663">
                  <a:extLst>
                    <a:ext uri="{9D8B030D-6E8A-4147-A177-3AD203B41FA5}">
                      <a16:colId xmlns:a16="http://schemas.microsoft.com/office/drawing/2014/main" val="3334470114"/>
                    </a:ext>
                  </a:extLst>
                </a:gridCol>
              </a:tblGrid>
              <a:tr h="25690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Sprint 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215264207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Base de datos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Épica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900001348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Como desarrollador, necesito acceder a una base de datos que me permita almacenar los datos de la API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Historia de usuario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534244694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Seleccionar un motor de base de datos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38497872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Instalar motor de base de datos y crear accesos y usuarios con permisos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603313439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Aplicar el modelo MER para crear la base de datos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096977665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Como científico de datos, necesito acceder a una base de datos normalizada y pensada para este proceso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Historia de usuario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740992902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Generar acceso y usuario para leer los datos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464296575"/>
                  </a:ext>
                </a:extLst>
              </a:tr>
              <a:tr h="527927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         Generar ETL para adquisición de datos de entrenamiento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119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25B3AD7-9919-88A6-E2E4-6C9615771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53820"/>
              </p:ext>
            </p:extLst>
          </p:nvPr>
        </p:nvGraphicFramePr>
        <p:xfrm>
          <a:off x="2935224" y="1714282"/>
          <a:ext cx="7681949" cy="4818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25751">
                  <a:extLst>
                    <a:ext uri="{9D8B030D-6E8A-4147-A177-3AD203B41FA5}">
                      <a16:colId xmlns:a16="http://schemas.microsoft.com/office/drawing/2014/main" val="3151391665"/>
                    </a:ext>
                  </a:extLst>
                </a:gridCol>
                <a:gridCol w="1756198">
                  <a:extLst>
                    <a:ext uri="{9D8B030D-6E8A-4147-A177-3AD203B41FA5}">
                      <a16:colId xmlns:a16="http://schemas.microsoft.com/office/drawing/2014/main" val="1953475158"/>
                    </a:ext>
                  </a:extLst>
                </a:gridCol>
              </a:tblGrid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 dirty="0">
                          <a:effectLst/>
                        </a:rPr>
                        <a:t>Sprint 4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Sprint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4236885365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Procesamiento y análisis de datos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Épica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1684707286"/>
                  </a:ext>
                </a:extLst>
              </a:tr>
              <a:tr h="63630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Como científico de datos, necesito herramientas para explorar y analizar los datos adquiridos, y posteriormente generar un modelo predictivo adecuado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Historia de usuario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3624513773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 dirty="0">
                          <a:effectLst/>
                        </a:rPr>
                        <a:t>         Levantar ambiente jupyter </a:t>
                      </a:r>
                      <a:r>
                        <a:rPr lang="es-CL" sz="1100" dirty="0" err="1">
                          <a:effectLst/>
                        </a:rPr>
                        <a:t>lab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2198571190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Generar credenciales para el ambiente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1316227005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Realizar análisis de datos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3835225303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Generar cluster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297714801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Generar modelo predictivo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1435196601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Motor de recomendación (API) 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Épica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2736014109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Instalar dependencias de la API en Python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3270868669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Generar endpoints para respuesta de predicción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3753429993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Almacenar los datos de cada solicitud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2680657121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 dirty="0">
                          <a:effectLst/>
                        </a:rPr>
                        <a:t>   Automatizar el análisis de datos y empaquetarlo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Épica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1622944725"/>
                  </a:ext>
                </a:extLst>
              </a:tr>
              <a:tr h="636302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 dirty="0">
                          <a:effectLst/>
                        </a:rPr>
                        <a:t>      Como dueño de un negocio, necesito tener un plugin que sea de fácil uso para integrar en mi página de eCommerce sin grandes conocimientos </a:t>
                      </a:r>
                      <a:r>
                        <a:rPr lang="es-CL" sz="1100" dirty="0" err="1">
                          <a:effectLst/>
                        </a:rPr>
                        <a:t>ténicos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Historia de usuario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1641875836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Estandarizar el análisis de datos y los reentrenamientos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Tarea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2945552529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Estandarizar código de la API para que su uso pueda adaptarse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 dirty="0">
                          <a:effectLst/>
                        </a:rPr>
                        <a:t>Tarea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3162467305"/>
                  </a:ext>
                </a:extLst>
              </a:tr>
              <a:tr h="205249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>
                          <a:effectLst/>
                        </a:rPr>
                        <a:t>         Empaquetar el código y el análisis de datos en un plugin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100" dirty="0">
                          <a:effectLst/>
                        </a:rPr>
                        <a:t>Tarea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87" marR="5987" marT="5987" marB="5987" anchor="ctr"/>
                </a:tc>
                <a:extLst>
                  <a:ext uri="{0D108BD9-81ED-4DB2-BD59-A6C34878D82A}">
                    <a16:rowId xmlns:a16="http://schemas.microsoft.com/office/drawing/2014/main" val="137064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0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508FC9F-D628-A0C1-78BA-AA522582E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5987"/>
              </p:ext>
            </p:extLst>
          </p:nvPr>
        </p:nvGraphicFramePr>
        <p:xfrm>
          <a:off x="1417320" y="3073876"/>
          <a:ext cx="7907655" cy="1574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9858">
                  <a:extLst>
                    <a:ext uri="{9D8B030D-6E8A-4147-A177-3AD203B41FA5}">
                      <a16:colId xmlns:a16="http://schemas.microsoft.com/office/drawing/2014/main" val="3429676855"/>
                    </a:ext>
                  </a:extLst>
                </a:gridCol>
                <a:gridCol w="1807797">
                  <a:extLst>
                    <a:ext uri="{9D8B030D-6E8A-4147-A177-3AD203B41FA5}">
                      <a16:colId xmlns:a16="http://schemas.microsoft.com/office/drawing/2014/main" val="504410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Sprint 5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Sprint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538719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Marcha blanca y pilotaje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Épica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87512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Como dueño de un negocio, necesito alta operabilidad y bajo porcentaje de errores, así como confianza en que funciona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Historia de usuario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93222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   Integrar plugin en algunas páginas y monitorearlo activamente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>
                          <a:effectLst/>
                        </a:rPr>
                        <a:t>Tarea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90300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         Generar una página de demo para utilizar y revisar feedback inmediato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200" dirty="0">
                          <a:effectLst/>
                        </a:rPr>
                        <a:t>Tarea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69918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640080" y="2872899"/>
            <a:ext cx="9052560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indent="457200" algn="just">
              <a:lnSpc>
                <a:spcPct val="150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Pedido Sugerido no contempla la construcción de los sitios web, es un plugin que se construirá para WooCommerce (Con posible expansión a Wix, Shopify y otros sistemas de eCommerce modernos).</a:t>
            </a:r>
            <a:endParaRPr lang="es-CL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Los resultados del análisis y de las recomendaciones son proveídos bajo la modalidad A3S (Analytics as a Service), por lo tanto, no se comprende la entrega de modelos matemáticos o </a:t>
            </a:r>
            <a:endParaRPr lang="es-CL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s-ES" sz="1800" dirty="0"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motor de recomendación y la plataforma de reportería responden a la categoría SaaS (Software as a Service), es decir, no es un software que se entregue a los clientes (</a:t>
            </a:r>
            <a:r>
              <a:rPr lang="es-E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-premise), sino un servicio que se ofrece para obtener información desde los datos.</a:t>
            </a:r>
            <a:endParaRPr lang="es-CL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Los análisis realizados son confidenciales y de carácter estadístico agregado, no se individualizará a la o las personas que consientan en otorgar sus datos para realizar los análisis. </a:t>
            </a:r>
            <a:endParaRPr lang="es-CL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40080" y="2748235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Problema o necesidad detectada</a:t>
            </a:r>
            <a:endParaRPr sz="1000" dirty="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Modelo de negocio </a:t>
            </a:r>
            <a:r>
              <a:rPr lang="es-419" sz="1000" dirty="0" err="1">
                <a:solidFill>
                  <a:schemeClr val="dk1"/>
                </a:solidFill>
              </a:rPr>
              <a:t>Canvas</a:t>
            </a:r>
            <a:endParaRPr sz="1000" dirty="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</a:t>
            </a:r>
            <a:r>
              <a:rPr lang="es-419" sz="1000" dirty="0">
                <a:solidFill>
                  <a:schemeClr val="dk1"/>
                </a:solidFill>
              </a:rPr>
              <a:t>odalidad de trabajo ágil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Principales épicas a cubrir</a:t>
            </a:r>
            <a:endParaRPr sz="1000" dirty="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Principales Historias de Usuario por épicas</a:t>
            </a:r>
            <a:endParaRPr sz="1000" dirty="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´Product Backlog priorizado</a:t>
            </a:r>
            <a:endParaRPr sz="1000" dirty="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Roadmap</a:t>
            </a:r>
            <a:endParaRPr sz="1000" dirty="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1000" dirty="0">
                <a:solidFill>
                  <a:schemeClr val="dk1"/>
                </a:solidFill>
              </a:rPr>
              <a:t>Propuesta de diseño inicial 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155110" y="343891"/>
            <a:ext cx="5862320" cy="11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dirty="0"/>
          </a:p>
        </p:txBody>
      </p:sp>
      <p:pic>
        <p:nvPicPr>
          <p:cNvPr id="13314" name="Picture 2" descr="PyCaret · GitHub">
            <a:extLst>
              <a:ext uri="{FF2B5EF4-FFF2-40B4-BE49-F238E27FC236}">
                <a16:creationId xmlns:a16="http://schemas.microsoft.com/office/drawing/2014/main" id="{3A750D03-42DA-C2CD-D63C-3DAA8A0B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384" y="2150151"/>
            <a:ext cx="1403391" cy="1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royecto Jupyter - Wikipedia, la enciclopedia libre">
            <a:extLst>
              <a:ext uri="{FF2B5EF4-FFF2-40B4-BE49-F238E27FC236}">
                <a16:creationId xmlns:a16="http://schemas.microsoft.com/office/drawing/2014/main" id="{EE33CEB8-0133-4910-B284-2CC74797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987" y="1223221"/>
            <a:ext cx="1038186" cy="12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itHub - fastapi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AA364674-BF7D-EAE2-6CDB-351A09808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15" y="2564140"/>
            <a:ext cx="2864331" cy="103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Python: Iniciación a la Programación - Escuela de Negocios Visión y Valor  Consulting">
            <a:extLst>
              <a:ext uri="{FF2B5EF4-FFF2-40B4-BE49-F238E27FC236}">
                <a16:creationId xmlns:a16="http://schemas.microsoft.com/office/drawing/2014/main" id="{69503C6B-B553-D63B-A235-454B385A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41" y="547595"/>
            <a:ext cx="3234434" cy="18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Qué es Microsoft Project y para qué sirve? - Alpha Consultoría®">
            <a:extLst>
              <a:ext uri="{FF2B5EF4-FFF2-40B4-BE49-F238E27FC236}">
                <a16:creationId xmlns:a16="http://schemas.microsoft.com/office/drawing/2014/main" id="{5F7AF514-16DE-5474-3848-66B471C85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6" y="4653135"/>
            <a:ext cx="3660850" cy="141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COMUNICADO:MIRO OFRECE MEJORAS CRÍTICAS A LAS SOLUCIONES DE RESIDENCIA DE  DATOS DE SU PLATAFORMA">
            <a:extLst>
              <a:ext uri="{FF2B5EF4-FFF2-40B4-BE49-F238E27FC236}">
                <a16:creationId xmlns:a16="http://schemas.microsoft.com/office/drawing/2014/main" id="{5E06B7CB-0FD1-21A3-5A8A-1437E15B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32" y="3024592"/>
            <a:ext cx="2817659" cy="102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Running API Tests Automatically with Bitbucket Pipelines | by Manish Saini  | Medium">
            <a:extLst>
              <a:ext uri="{FF2B5EF4-FFF2-40B4-BE49-F238E27FC236}">
                <a16:creationId xmlns:a16="http://schemas.microsoft.com/office/drawing/2014/main" id="{0C3C27B1-D9B5-F77F-CA93-EC9B8ABC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5203973"/>
            <a:ext cx="3749040" cy="1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3BD5143-6E3D-6035-3FE5-77CD4C1FFEEF}"/>
              </a:ext>
            </a:extLst>
          </p:cNvPr>
          <p:cNvSpPr txBox="1"/>
          <p:nvPr/>
        </p:nvSpPr>
        <p:spPr>
          <a:xfrm>
            <a:off x="6390206" y="408507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00" b="1" dirty="0"/>
              <a:t>Implementación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1720E0-FCB2-6E01-F0A5-80D1A1465FEF}"/>
              </a:ext>
            </a:extLst>
          </p:cNvPr>
          <p:cNvSpPr txBox="1"/>
          <p:nvPr/>
        </p:nvSpPr>
        <p:spPr>
          <a:xfrm>
            <a:off x="7612940" y="15922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00" b="1" dirty="0"/>
              <a:t>Desarrollo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2DD7C9-1E3C-AE81-9D33-42C6850E9E44}"/>
              </a:ext>
            </a:extLst>
          </p:cNvPr>
          <p:cNvSpPr txBox="1"/>
          <p:nvPr/>
        </p:nvSpPr>
        <p:spPr>
          <a:xfrm>
            <a:off x="1700506" y="20559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00" b="1" dirty="0"/>
              <a:t>Gestión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737DFA-2349-D7BF-FB2F-CD735A432D7F}"/>
              </a:ext>
            </a:extLst>
          </p:cNvPr>
          <p:cNvSpPr/>
          <p:nvPr/>
        </p:nvSpPr>
        <p:spPr>
          <a:xfrm>
            <a:off x="155110" y="1824276"/>
            <a:ext cx="4335305" cy="468983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9C9CDE-499C-1918-71BD-B99642F85D14}"/>
              </a:ext>
            </a:extLst>
          </p:cNvPr>
          <p:cNvSpPr/>
          <p:nvPr/>
        </p:nvSpPr>
        <p:spPr>
          <a:xfrm>
            <a:off x="5205413" y="3921760"/>
            <a:ext cx="4182905" cy="25923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33DC2E-F257-A92C-E396-EEED8CAD5195}"/>
              </a:ext>
            </a:extLst>
          </p:cNvPr>
          <p:cNvSpPr/>
          <p:nvPr/>
        </p:nvSpPr>
        <p:spPr>
          <a:xfrm>
            <a:off x="5205413" y="95010"/>
            <a:ext cx="6153467" cy="37221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060;p128">
            <a:extLst>
              <a:ext uri="{FF2B5EF4-FFF2-40B4-BE49-F238E27FC236}">
                <a16:creationId xmlns:a16="http://schemas.microsoft.com/office/drawing/2014/main" id="{22C1FAA8-2D86-5791-3DAA-53B92BC026B7}"/>
              </a:ext>
            </a:extLst>
          </p:cNvPr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B29C3FBF-CB15-2E55-C844-4D259561C386}"/>
              </a:ext>
            </a:extLst>
          </p:cNvPr>
          <p:cNvSpPr txBox="1">
            <a:spLocks/>
          </p:cNvSpPr>
          <p:nvPr/>
        </p:nvSpPr>
        <p:spPr>
          <a:xfrm>
            <a:off x="0" y="146514"/>
            <a:ext cx="12191999" cy="348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0"/>
              </a:spcBef>
            </a:pPr>
            <a:r>
              <a:rPr lang="es-C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¿CÓMO SE VERÁ?</a:t>
            </a:r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AABD1F74-6B50-27BE-CF73-CCE497080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73" y="1426580"/>
            <a:ext cx="8105846" cy="4437950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Google Shape;135;p2">
            <a:extLst>
              <a:ext uri="{FF2B5EF4-FFF2-40B4-BE49-F238E27FC236}">
                <a16:creationId xmlns:a16="http://schemas.microsoft.com/office/drawing/2014/main" id="{C821442F-93E3-1CE4-30E0-FFB5ECD36278}"/>
              </a:ext>
            </a:extLst>
          </p:cNvPr>
          <p:cNvSpPr txBox="1">
            <a:spLocks noGrp="1"/>
          </p:cNvSpPr>
          <p:nvPr/>
        </p:nvSpPr>
        <p:spPr>
          <a:xfrm>
            <a:off x="0" y="1558625"/>
            <a:ext cx="3835583" cy="417385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este caso, Pedido Sugerido se empaquetará como un plugin para ser instalado en la página web de los clientes.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l" rtl="0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demo de prueba estará desarrollada en WordPress para simular un comercio real.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l" rtl="0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plugin Pedido Sugerido será  compatible con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WooCommerce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que es un plugin de comercio electrónico de código abierto para WordPress. Está diseñado para pequeños y grandes comerciantes en línea.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7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060;p128">
            <a:extLst>
              <a:ext uri="{FF2B5EF4-FFF2-40B4-BE49-F238E27FC236}">
                <a16:creationId xmlns:a16="http://schemas.microsoft.com/office/drawing/2014/main" id="{22C1FAA8-2D86-5791-3DAA-53B92BC026B7}"/>
              </a:ext>
            </a:extLst>
          </p:cNvPr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B29C3FBF-CB15-2E55-C844-4D259561C386}"/>
              </a:ext>
            </a:extLst>
          </p:cNvPr>
          <p:cNvSpPr txBox="1">
            <a:spLocks/>
          </p:cNvSpPr>
          <p:nvPr/>
        </p:nvSpPr>
        <p:spPr>
          <a:xfrm>
            <a:off x="0" y="146514"/>
            <a:ext cx="12191999" cy="348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0"/>
              </a:spcBef>
            </a:pPr>
            <a:r>
              <a:rPr lang="es-C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¿CÓMO SE VERÁ?</a:t>
            </a:r>
          </a:p>
        </p:txBody>
      </p:sp>
      <p:pic>
        <p:nvPicPr>
          <p:cNvPr id="26" name="Google Shape;143;p3">
            <a:extLst>
              <a:ext uri="{FF2B5EF4-FFF2-40B4-BE49-F238E27FC236}">
                <a16:creationId xmlns:a16="http://schemas.microsoft.com/office/drawing/2014/main" id="{82A4860C-4EF5-CA8F-7170-559E345E09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6279" y="1558625"/>
            <a:ext cx="7166254" cy="4173859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" name="Google Shape;135;p2">
            <a:extLst>
              <a:ext uri="{FF2B5EF4-FFF2-40B4-BE49-F238E27FC236}">
                <a16:creationId xmlns:a16="http://schemas.microsoft.com/office/drawing/2014/main" id="{BFFF1E4D-7F8D-A85E-70AC-8FCCB5BB94ED}"/>
              </a:ext>
            </a:extLst>
          </p:cNvPr>
          <p:cNvSpPr txBox="1">
            <a:spLocks noGrp="1"/>
          </p:cNvSpPr>
          <p:nvPr/>
        </p:nvSpPr>
        <p:spPr>
          <a:xfrm>
            <a:off x="254000" y="1558625"/>
            <a:ext cx="3835583" cy="417385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Uno de los puntos importantes es que los usuarios de las páginas se registren, para poder realizar recomendaciones personalizadas.</a:t>
            </a:r>
          </a:p>
          <a:p>
            <a:pPr marL="342900" lvl="0" indent="-342900" algn="l" rtl="0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esta sección se debe iniciar sesión para luego proceder a realizar compras. </a:t>
            </a:r>
          </a:p>
        </p:txBody>
      </p:sp>
    </p:spTree>
    <p:extLst>
      <p:ext uri="{BB962C8B-B14F-4D97-AF65-F5344CB8AC3E}">
        <p14:creationId xmlns:p14="http://schemas.microsoft.com/office/powerpoint/2010/main" val="409085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060;p128">
            <a:extLst>
              <a:ext uri="{FF2B5EF4-FFF2-40B4-BE49-F238E27FC236}">
                <a16:creationId xmlns:a16="http://schemas.microsoft.com/office/drawing/2014/main" id="{22C1FAA8-2D86-5791-3DAA-53B92BC026B7}"/>
              </a:ext>
            </a:extLst>
          </p:cNvPr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B29C3FBF-CB15-2E55-C844-4D259561C386}"/>
              </a:ext>
            </a:extLst>
          </p:cNvPr>
          <p:cNvSpPr txBox="1">
            <a:spLocks/>
          </p:cNvSpPr>
          <p:nvPr/>
        </p:nvSpPr>
        <p:spPr>
          <a:xfrm>
            <a:off x="0" y="146514"/>
            <a:ext cx="12191999" cy="348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0"/>
              </a:spcBef>
            </a:pPr>
            <a:r>
              <a:rPr lang="es-C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¿CÓMO SE VERÁ?</a:t>
            </a:r>
          </a:p>
        </p:txBody>
      </p:sp>
      <p:sp>
        <p:nvSpPr>
          <p:cNvPr id="27" name="Google Shape;135;p2">
            <a:extLst>
              <a:ext uri="{FF2B5EF4-FFF2-40B4-BE49-F238E27FC236}">
                <a16:creationId xmlns:a16="http://schemas.microsoft.com/office/drawing/2014/main" id="{BFFF1E4D-7F8D-A85E-70AC-8FCCB5BB94ED}"/>
              </a:ext>
            </a:extLst>
          </p:cNvPr>
          <p:cNvSpPr txBox="1">
            <a:spLocks noGrp="1"/>
          </p:cNvSpPr>
          <p:nvPr/>
        </p:nvSpPr>
        <p:spPr>
          <a:xfrm>
            <a:off x="426720" y="1558624"/>
            <a:ext cx="3835583" cy="417385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iniciará sesión con un usuario ya registrado, Álvaro, quien tiene el siguiente perfil:</a:t>
            </a:r>
            <a:endParaRPr lang="es-CL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s-CL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Álvaro es vegetariano, no consume nada de carnes de ningún tipo. Pero si consume alimentos relativos a animales, como lácteos o huevos. Le gusta realizar las compras de supermercado por la página web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Veremos qué recomendaciones realiza Pedido Sugerido a Álvaro considerando que ya ha realizado compras antes.</a:t>
            </a:r>
          </a:p>
        </p:txBody>
      </p:sp>
      <p:pic>
        <p:nvPicPr>
          <p:cNvPr id="8" name="Google Shape;150;p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FC1D936-9A7C-7789-979A-8D2B862D4F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1728" y="1880049"/>
            <a:ext cx="6277349" cy="3531008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9480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1" y="99"/>
            <a:ext cx="582437" cy="4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060;p128">
            <a:extLst>
              <a:ext uri="{FF2B5EF4-FFF2-40B4-BE49-F238E27FC236}">
                <a16:creationId xmlns:a16="http://schemas.microsoft.com/office/drawing/2014/main" id="{22C1FAA8-2D86-5791-3DAA-53B92BC026B7}"/>
              </a:ext>
            </a:extLst>
          </p:cNvPr>
          <p:cNvSpPr/>
          <p:nvPr/>
        </p:nvSpPr>
        <p:spPr>
          <a:xfrm>
            <a:off x="8844474" y="4484178"/>
            <a:ext cx="2831379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B29C3FBF-CB15-2E55-C844-4D259561C386}"/>
              </a:ext>
            </a:extLst>
          </p:cNvPr>
          <p:cNvSpPr txBox="1">
            <a:spLocks/>
          </p:cNvSpPr>
          <p:nvPr/>
        </p:nvSpPr>
        <p:spPr>
          <a:xfrm>
            <a:off x="0" y="146514"/>
            <a:ext cx="12191999" cy="348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0"/>
              </a:spcBef>
            </a:pPr>
            <a:r>
              <a:rPr lang="es-C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¿CÓMO SE VERÁ?</a:t>
            </a:r>
          </a:p>
        </p:txBody>
      </p:sp>
      <p:pic>
        <p:nvPicPr>
          <p:cNvPr id="12" name="Google Shape;161;p5">
            <a:extLst>
              <a:ext uri="{FF2B5EF4-FFF2-40B4-BE49-F238E27FC236}">
                <a16:creationId xmlns:a16="http://schemas.microsoft.com/office/drawing/2014/main" id="{08AFEB0A-3326-E1C8-A1A4-AE97737295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0477" y="731519"/>
            <a:ext cx="4282056" cy="5718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62;p5">
            <a:extLst>
              <a:ext uri="{FF2B5EF4-FFF2-40B4-BE49-F238E27FC236}">
                <a16:creationId xmlns:a16="http://schemas.microsoft.com/office/drawing/2014/main" id="{591FF4A8-3DE6-C79C-8554-A7BA5825B316}"/>
              </a:ext>
            </a:extLst>
          </p:cNvPr>
          <p:cNvCxnSpPr>
            <a:cxnSpLocks/>
          </p:cNvCxnSpPr>
          <p:nvPr/>
        </p:nvCxnSpPr>
        <p:spPr>
          <a:xfrm rot="10800000">
            <a:off x="5750505" y="1888196"/>
            <a:ext cx="1122383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63;p5">
            <a:extLst>
              <a:ext uri="{FF2B5EF4-FFF2-40B4-BE49-F238E27FC236}">
                <a16:creationId xmlns:a16="http://schemas.microsoft.com/office/drawing/2014/main" id="{3B2F15EA-7DD8-34E1-BC19-B2EFC9EDE33A}"/>
              </a:ext>
            </a:extLst>
          </p:cNvPr>
          <p:cNvCxnSpPr/>
          <p:nvPr/>
        </p:nvCxnSpPr>
        <p:spPr>
          <a:xfrm rot="10800000">
            <a:off x="5750506" y="4014636"/>
            <a:ext cx="1122383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64;p5">
            <a:extLst>
              <a:ext uri="{FF2B5EF4-FFF2-40B4-BE49-F238E27FC236}">
                <a16:creationId xmlns:a16="http://schemas.microsoft.com/office/drawing/2014/main" id="{1B9FBD17-AE0E-78CB-DBF8-E38F0A50CA87}"/>
              </a:ext>
            </a:extLst>
          </p:cNvPr>
          <p:cNvCxnSpPr/>
          <p:nvPr/>
        </p:nvCxnSpPr>
        <p:spPr>
          <a:xfrm rot="10800000">
            <a:off x="5750507" y="5568232"/>
            <a:ext cx="1122383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135;p2">
            <a:extLst>
              <a:ext uri="{FF2B5EF4-FFF2-40B4-BE49-F238E27FC236}">
                <a16:creationId xmlns:a16="http://schemas.microsoft.com/office/drawing/2014/main" id="{EDCFCFF3-C0CA-D5B4-8DE8-D8C3A5B7B096}"/>
              </a:ext>
            </a:extLst>
          </p:cNvPr>
          <p:cNvSpPr txBox="1">
            <a:spLocks noGrp="1"/>
          </p:cNvSpPr>
          <p:nvPr/>
        </p:nvSpPr>
        <p:spPr>
          <a:xfrm>
            <a:off x="867219" y="977729"/>
            <a:ext cx="4839973" cy="180686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Sabemos que Álvaro es vegetariano, pero iremos a la sección de carnes y seleccionamos un producto.</a:t>
            </a:r>
          </a:p>
        </p:txBody>
      </p:sp>
      <p:sp>
        <p:nvSpPr>
          <p:cNvPr id="19" name="Google Shape;135;p2">
            <a:extLst>
              <a:ext uri="{FF2B5EF4-FFF2-40B4-BE49-F238E27FC236}">
                <a16:creationId xmlns:a16="http://schemas.microsoft.com/office/drawing/2014/main" id="{F5FBC623-EC5E-C340-3D59-C7C6E1F3F434}"/>
              </a:ext>
            </a:extLst>
          </p:cNvPr>
          <p:cNvSpPr txBox="1">
            <a:spLocks noGrp="1"/>
          </p:cNvSpPr>
          <p:nvPr/>
        </p:nvSpPr>
        <p:spPr>
          <a:xfrm>
            <a:off x="1037793" y="3234276"/>
            <a:ext cx="4669399" cy="15599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Pedido Sugerido deberá realizar recomendaciones en base al perfil del usuario, considerando también sus compras pasadas, por lo que recomendará productos vegetarianos.</a:t>
            </a:r>
          </a:p>
        </p:txBody>
      </p:sp>
      <p:sp>
        <p:nvSpPr>
          <p:cNvPr id="28" name="Google Shape;135;p2">
            <a:extLst>
              <a:ext uri="{FF2B5EF4-FFF2-40B4-BE49-F238E27FC236}">
                <a16:creationId xmlns:a16="http://schemas.microsoft.com/office/drawing/2014/main" id="{4011978D-13E0-2DB4-C63D-EF12E4368AFD}"/>
              </a:ext>
            </a:extLst>
          </p:cNvPr>
          <p:cNvSpPr txBox="1">
            <a:spLocks noGrp="1"/>
          </p:cNvSpPr>
          <p:nvPr/>
        </p:nvSpPr>
        <p:spPr>
          <a:xfrm>
            <a:off x="1158438" y="4821693"/>
            <a:ext cx="4463466" cy="148381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lvl="0" indent="-342900" algn="l" rtl="0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También realizará recomendaciones con respecto a la estrategia de productos asociados al que se está comprando, donde se analiza el comportamiento de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211539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Personalizar la experiencia de compra.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 lang="es-419"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Recomendar productos relevantes en tiempo real.</a:t>
            </a: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Cliente: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Penta Analytics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Retail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dirty="0">
                <a:solidFill>
                  <a:schemeClr val="dk1"/>
                </a:solidFill>
              </a:rPr>
              <a:t>Pymes y pequeñas empresas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Álvaro Arenas – Desarrollador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949FE88-4BEB-E2A3-02E4-FBA96AE30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93314"/>
              </p:ext>
            </p:extLst>
          </p:nvPr>
        </p:nvGraphicFramePr>
        <p:xfrm>
          <a:off x="376936" y="3029490"/>
          <a:ext cx="4631746" cy="3170144"/>
        </p:xfrm>
        <a:graphic>
          <a:graphicData uri="http://schemas.openxmlformats.org/drawingml/2006/table">
            <a:tbl>
              <a:tblPr firstRow="1" firstCol="1" bandRow="1"/>
              <a:tblGrid>
                <a:gridCol w="4631746">
                  <a:extLst>
                    <a:ext uri="{9D8B030D-6E8A-4147-A177-3AD203B41FA5}">
                      <a16:colId xmlns:a16="http://schemas.microsoft.com/office/drawing/2014/main" val="425876981"/>
                    </a:ext>
                  </a:extLst>
                </a:gridCol>
              </a:tblGrid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Análisis y estudio de problemática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65483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Establecer plataformas de gestión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10699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Infraestructura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7176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Base de datos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3948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Procesamiento y análisis de datos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3650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Motor de recomendación (API) 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33735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Automatizar el análisis de datos y empaquetarlo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2111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es-CL" sz="16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Marcha blanca y pilotaje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892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93F5F8C-66D0-3746-8B64-9242050909B9}"/>
              </a:ext>
            </a:extLst>
          </p:cNvPr>
          <p:cNvSpPr/>
          <p:nvPr/>
        </p:nvSpPr>
        <p:spPr>
          <a:xfrm>
            <a:off x="510639" y="1517446"/>
            <a:ext cx="1705031" cy="5340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Google Shape;1054;p128">
            <a:extLst>
              <a:ext uri="{FF2B5EF4-FFF2-40B4-BE49-F238E27FC236}">
                <a16:creationId xmlns:a16="http://schemas.microsoft.com/office/drawing/2014/main" id="{DF4EF49E-D112-A4B4-25BA-0B902C29C6CC}"/>
              </a:ext>
            </a:extLst>
          </p:cNvPr>
          <p:cNvSpPr/>
          <p:nvPr/>
        </p:nvSpPr>
        <p:spPr>
          <a:xfrm>
            <a:off x="1506741" y="5541938"/>
            <a:ext cx="2548249" cy="889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A46444-E529-5630-37C5-8C1A48A0B3C1}"/>
              </a:ext>
            </a:extLst>
          </p:cNvPr>
          <p:cNvGrpSpPr/>
          <p:nvPr/>
        </p:nvGrpSpPr>
        <p:grpSpPr>
          <a:xfrm>
            <a:off x="7550" y="2111952"/>
            <a:ext cx="926830" cy="914845"/>
            <a:chOff x="6287710" y="1544040"/>
            <a:chExt cx="1280208" cy="1280208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79ECEA30-FEAE-9E00-FE70-BAD9FDBCD359}"/>
                </a:ext>
              </a:extLst>
            </p:cNvPr>
            <p:cNvSpPr/>
            <p:nvPr/>
          </p:nvSpPr>
          <p:spPr>
            <a:xfrm>
              <a:off x="6287710" y="1544040"/>
              <a:ext cx="1280208" cy="1280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6" name="Gráfico 55" descr="Carro de la compra con relleno sólido">
              <a:extLst>
                <a:ext uri="{FF2B5EF4-FFF2-40B4-BE49-F238E27FC236}">
                  <a16:creationId xmlns:a16="http://schemas.microsoft.com/office/drawing/2014/main" id="{D6CC556A-3022-B3BA-171F-0653B3E0E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4823" y="1611153"/>
              <a:ext cx="1145981" cy="1145981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483D3AC-924F-3515-7B13-13FC000133A2}"/>
              </a:ext>
            </a:extLst>
          </p:cNvPr>
          <p:cNvGrpSpPr/>
          <p:nvPr/>
        </p:nvGrpSpPr>
        <p:grpSpPr>
          <a:xfrm>
            <a:off x="3996" y="5207835"/>
            <a:ext cx="960568" cy="948146"/>
            <a:chOff x="6275041" y="4639922"/>
            <a:chExt cx="1326809" cy="1326809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49E89BDC-6899-F79F-FB7D-A4C493C8E40E}"/>
                </a:ext>
              </a:extLst>
            </p:cNvPr>
            <p:cNvSpPr/>
            <p:nvPr/>
          </p:nvSpPr>
          <p:spPr>
            <a:xfrm>
              <a:off x="6301813" y="4641595"/>
              <a:ext cx="1280208" cy="1280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8" name="Gráfico 57" descr="Gráfico de barras con tendencia alcista con relleno sólido">
              <a:extLst>
                <a:ext uri="{FF2B5EF4-FFF2-40B4-BE49-F238E27FC236}">
                  <a16:creationId xmlns:a16="http://schemas.microsoft.com/office/drawing/2014/main" id="{BCED4FD0-D2B7-F363-42D5-45C298F88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75041" y="4639922"/>
              <a:ext cx="1326809" cy="1326809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FFAD3E1-E307-F391-6EA2-24AF61B735F7}"/>
              </a:ext>
            </a:extLst>
          </p:cNvPr>
          <p:cNvGrpSpPr/>
          <p:nvPr/>
        </p:nvGrpSpPr>
        <p:grpSpPr>
          <a:xfrm>
            <a:off x="0" y="3660730"/>
            <a:ext cx="926830" cy="915413"/>
            <a:chOff x="6280160" y="3092818"/>
            <a:chExt cx="1280208" cy="1281003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DFAF8AA3-022D-9CE7-CFB7-D87C4975A938}"/>
                </a:ext>
              </a:extLst>
            </p:cNvPr>
            <p:cNvSpPr/>
            <p:nvPr/>
          </p:nvSpPr>
          <p:spPr>
            <a:xfrm>
              <a:off x="6280160" y="3092818"/>
              <a:ext cx="1280208" cy="1280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pic>
          <p:nvPicPr>
            <p:cNvPr id="55" name="Gráfico 54" descr="Crecimiento empresarial con relleno sólido">
              <a:extLst>
                <a:ext uri="{FF2B5EF4-FFF2-40B4-BE49-F238E27FC236}">
                  <a16:creationId xmlns:a16="http://schemas.microsoft.com/office/drawing/2014/main" id="{E3F5D21D-D176-CC1F-221E-441F16A0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12976" y="3137060"/>
              <a:ext cx="1236759" cy="1236759"/>
            </a:xfrm>
            <a:prstGeom prst="rect">
              <a:avLst/>
            </a:prstGeom>
          </p:spPr>
        </p:pic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75B7F35-6607-EA2F-42A1-6236383E2C12}"/>
              </a:ext>
            </a:extLst>
          </p:cNvPr>
          <p:cNvSpPr/>
          <p:nvPr/>
        </p:nvSpPr>
        <p:spPr>
          <a:xfrm>
            <a:off x="1274450" y="2348805"/>
            <a:ext cx="87281" cy="4397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671B4E98-EDFC-6637-7483-7F7CDB8D6130}"/>
              </a:ext>
            </a:extLst>
          </p:cNvPr>
          <p:cNvSpPr/>
          <p:nvPr/>
        </p:nvSpPr>
        <p:spPr>
          <a:xfrm>
            <a:off x="1267248" y="3934412"/>
            <a:ext cx="87281" cy="4397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DFB986A-419C-C058-8C34-60C397876AEC}"/>
              </a:ext>
            </a:extLst>
          </p:cNvPr>
          <p:cNvSpPr/>
          <p:nvPr/>
        </p:nvSpPr>
        <p:spPr>
          <a:xfrm>
            <a:off x="1274490" y="5456850"/>
            <a:ext cx="87281" cy="4397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0E90AE9-91F5-EDAD-8412-1C9171B6432F}"/>
              </a:ext>
            </a:extLst>
          </p:cNvPr>
          <p:cNvGrpSpPr/>
          <p:nvPr/>
        </p:nvGrpSpPr>
        <p:grpSpPr>
          <a:xfrm>
            <a:off x="1682865" y="2131666"/>
            <a:ext cx="3376505" cy="914845"/>
            <a:chOff x="8279854" y="1696721"/>
            <a:chExt cx="3751661" cy="1029808"/>
          </a:xfrm>
          <a:solidFill>
            <a:schemeClr val="accent1">
              <a:lumMod val="50000"/>
            </a:schemeClr>
          </a:solidFill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C3BC2A4E-C854-B727-8E1C-0A4509FA0807}"/>
                </a:ext>
              </a:extLst>
            </p:cNvPr>
            <p:cNvSpPr/>
            <p:nvPr/>
          </p:nvSpPr>
          <p:spPr>
            <a:xfrm>
              <a:off x="8279854" y="1696721"/>
              <a:ext cx="3751661" cy="1029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C2B6BEF-CE00-DF1A-DFB2-039FDA8AF69A}"/>
                </a:ext>
              </a:extLst>
            </p:cNvPr>
            <p:cNvSpPr txBox="1"/>
            <p:nvPr/>
          </p:nvSpPr>
          <p:spPr>
            <a:xfrm>
              <a:off x="8406629" y="2036239"/>
              <a:ext cx="3498111" cy="34645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spcBef>
                  <a:spcPts val="800"/>
                </a:spcBef>
                <a:buSzPts val="2400"/>
              </a:pPr>
              <a:r>
                <a:rPr lang="es-E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Aumento en el ticket promedio 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42C6511-403F-5FA0-91C6-E86528DF0531}"/>
              </a:ext>
            </a:extLst>
          </p:cNvPr>
          <p:cNvGrpSpPr/>
          <p:nvPr/>
        </p:nvGrpSpPr>
        <p:grpSpPr>
          <a:xfrm>
            <a:off x="1697433" y="3660731"/>
            <a:ext cx="3376505" cy="914845"/>
            <a:chOff x="8294422" y="3225786"/>
            <a:chExt cx="3751661" cy="1029808"/>
          </a:xfrm>
          <a:solidFill>
            <a:schemeClr val="accent1">
              <a:lumMod val="50000"/>
            </a:schemeClr>
          </a:solidFill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4DDADC9D-5EA0-19B7-7607-4A7D7995428C}"/>
                </a:ext>
              </a:extLst>
            </p:cNvPr>
            <p:cNvSpPr/>
            <p:nvPr/>
          </p:nvSpPr>
          <p:spPr>
            <a:xfrm>
              <a:off x="8294422" y="3225786"/>
              <a:ext cx="3751661" cy="1029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670233C-005F-98A2-CA41-2AF9551C64DC}"/>
                </a:ext>
              </a:extLst>
            </p:cNvPr>
            <p:cNvSpPr txBox="1"/>
            <p:nvPr/>
          </p:nvSpPr>
          <p:spPr>
            <a:xfrm>
              <a:off x="8383470" y="3367032"/>
              <a:ext cx="3573566" cy="83148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spcBef>
                  <a:spcPts val="800"/>
                </a:spcBef>
                <a:buSzPts val="2400"/>
              </a:pPr>
              <a:r>
                <a:rPr lang="es-E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Venta incremental y rentabilización del canal de venta online entre un 3% y un 10%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13E709D-6A3E-C634-29A2-DDF78169061C}"/>
              </a:ext>
            </a:extLst>
          </p:cNvPr>
          <p:cNvGrpSpPr/>
          <p:nvPr/>
        </p:nvGrpSpPr>
        <p:grpSpPr>
          <a:xfrm>
            <a:off x="1682864" y="5207835"/>
            <a:ext cx="3376505" cy="914845"/>
            <a:chOff x="8279853" y="4772890"/>
            <a:chExt cx="3751661" cy="1029808"/>
          </a:xfrm>
          <a:solidFill>
            <a:schemeClr val="accent1">
              <a:lumMod val="50000"/>
            </a:schemeClr>
          </a:solidFill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0D9EBE42-3016-93BD-B82E-69A3C11BDEDD}"/>
                </a:ext>
              </a:extLst>
            </p:cNvPr>
            <p:cNvSpPr/>
            <p:nvPr/>
          </p:nvSpPr>
          <p:spPr>
            <a:xfrm>
              <a:off x="8279853" y="4772890"/>
              <a:ext cx="3751661" cy="1029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7AEA15C3-E145-CBB5-07C9-61B20F022D96}"/>
                </a:ext>
              </a:extLst>
            </p:cNvPr>
            <p:cNvSpPr txBox="1"/>
            <p:nvPr/>
          </p:nvSpPr>
          <p:spPr>
            <a:xfrm>
              <a:off x="8444465" y="5018056"/>
              <a:ext cx="3422436" cy="58897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spcBef>
                  <a:spcPts val="800"/>
                </a:spcBef>
                <a:buSzPts val="2400"/>
              </a:pPr>
              <a:r>
                <a:rPr lang="es-ES" sz="1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Fidelización de la cartera de clientes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E5DDC5F6-FE81-A329-C328-87A3FF3EEFEA}"/>
              </a:ext>
            </a:extLst>
          </p:cNvPr>
          <p:cNvGrpSpPr/>
          <p:nvPr/>
        </p:nvGrpSpPr>
        <p:grpSpPr>
          <a:xfrm>
            <a:off x="12076" y="103142"/>
            <a:ext cx="3129688" cy="1230650"/>
            <a:chOff x="220341" y="1067871"/>
            <a:chExt cx="3877055" cy="1313703"/>
          </a:xfrm>
          <a:solidFill>
            <a:schemeClr val="accent1"/>
          </a:solidFill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9E383BDE-0FD3-3214-CDFF-C7517B148A57}"/>
                </a:ext>
              </a:extLst>
            </p:cNvPr>
            <p:cNvSpPr txBox="1"/>
            <p:nvPr/>
          </p:nvSpPr>
          <p:spPr>
            <a:xfrm>
              <a:off x="220341" y="1240874"/>
              <a:ext cx="3834107" cy="9047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800"/>
                </a:spcBef>
                <a:buSzPts val="2400"/>
              </a:pPr>
              <a:r>
                <a:rPr lang="es-ES" sz="2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Solución Esperada</a:t>
              </a:r>
            </a:p>
          </p:txBody>
        </p:sp>
        <p:grpSp>
          <p:nvGrpSpPr>
            <p:cNvPr id="961" name="Grupo 960">
              <a:extLst>
                <a:ext uri="{FF2B5EF4-FFF2-40B4-BE49-F238E27FC236}">
                  <a16:creationId xmlns:a16="http://schemas.microsoft.com/office/drawing/2014/main" id="{3D677066-7F18-3244-257D-C2B7CB5C67D1}"/>
                </a:ext>
              </a:extLst>
            </p:cNvPr>
            <p:cNvGrpSpPr/>
            <p:nvPr/>
          </p:nvGrpSpPr>
          <p:grpSpPr>
            <a:xfrm>
              <a:off x="325065" y="1067871"/>
              <a:ext cx="404804" cy="426244"/>
              <a:chOff x="487054" y="1472654"/>
              <a:chExt cx="501031" cy="527568"/>
            </a:xfrm>
            <a:grpFill/>
          </p:grpSpPr>
          <p:sp>
            <p:nvSpPr>
              <p:cNvPr id="960" name="Rectángulo 959">
                <a:extLst>
                  <a:ext uri="{FF2B5EF4-FFF2-40B4-BE49-F238E27FC236}">
                    <a16:creationId xmlns:a16="http://schemas.microsoft.com/office/drawing/2014/main" id="{E5992235-5E1E-D1C6-ED3F-D3DF4CE9E25B}"/>
                  </a:ext>
                </a:extLst>
              </p:cNvPr>
              <p:cNvSpPr/>
              <p:nvPr/>
            </p:nvSpPr>
            <p:spPr>
              <a:xfrm>
                <a:off x="489098" y="1499191"/>
                <a:ext cx="86903" cy="501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36F12E82-398C-C0DA-1B84-105EFB9EDB2E}"/>
                  </a:ext>
                </a:extLst>
              </p:cNvPr>
              <p:cNvSpPr/>
              <p:nvPr/>
            </p:nvSpPr>
            <p:spPr>
              <a:xfrm rot="5400000">
                <a:off x="694118" y="1265590"/>
                <a:ext cx="86903" cy="501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415C3C09-1E0A-CCD8-5656-5446D33B015C}"/>
                </a:ext>
              </a:extLst>
            </p:cNvPr>
            <p:cNvGrpSpPr/>
            <p:nvPr/>
          </p:nvGrpSpPr>
          <p:grpSpPr>
            <a:xfrm rot="10800000">
              <a:off x="3692592" y="1955330"/>
              <a:ext cx="404804" cy="426244"/>
              <a:chOff x="487054" y="1472654"/>
              <a:chExt cx="501031" cy="527568"/>
            </a:xfrm>
            <a:grpFill/>
          </p:grpSpPr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72495C4-BC77-63F4-11E0-109C1876D27D}"/>
                  </a:ext>
                </a:extLst>
              </p:cNvPr>
              <p:cNvSpPr/>
              <p:nvPr/>
            </p:nvSpPr>
            <p:spPr>
              <a:xfrm>
                <a:off x="489098" y="1499191"/>
                <a:ext cx="86903" cy="501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52E55E1C-BAC9-2E05-A1F8-BABFB4E466BB}"/>
                  </a:ext>
                </a:extLst>
              </p:cNvPr>
              <p:cNvSpPr/>
              <p:nvPr/>
            </p:nvSpPr>
            <p:spPr>
              <a:xfrm rot="5400000">
                <a:off x="694118" y="1265590"/>
                <a:ext cx="86903" cy="501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pic>
        <p:nvPicPr>
          <p:cNvPr id="18" name="Google Shape;125;p7">
            <a:extLst>
              <a:ext uri="{FF2B5EF4-FFF2-40B4-BE49-F238E27FC236}">
                <a16:creationId xmlns:a16="http://schemas.microsoft.com/office/drawing/2014/main" id="{BBB3A4ED-DD9E-9960-98F3-7E6C3957242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7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C8B5BE4-8182-8E31-8833-0B80B2BBABA9}"/>
              </a:ext>
            </a:extLst>
          </p:cNvPr>
          <p:cNvSpPr txBox="1"/>
          <p:nvPr/>
        </p:nvSpPr>
        <p:spPr>
          <a:xfrm>
            <a:off x="539496" y="3429000"/>
            <a:ext cx="3904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 un sistema SaaS (Software as a Service) con una amplia variedad de clientes. Dueños de negocios, emprendedores, pymes o grandes retail. El perfil de cliente puede ser muy amplio.</a:t>
            </a:r>
          </a:p>
          <a:p>
            <a:r>
              <a:rPr lang="es-CL" dirty="0"/>
              <a:t>Así también, depende del tipo de negocio del cliente, el perfil del usuario final, el comprador, por lo que no se puede predisponer de esta información.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0" name="Google Shape;150;g300c6dcdfd3_0_0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00c6dcdfd3_0_0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311702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89E5E4-AA7F-9594-3D86-F5F0F089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16497"/>
              </p:ext>
            </p:extLst>
          </p:nvPr>
        </p:nvGraphicFramePr>
        <p:xfrm>
          <a:off x="279971" y="2910007"/>
          <a:ext cx="6072505" cy="1546671"/>
        </p:xfrm>
        <a:graphic>
          <a:graphicData uri="http://schemas.openxmlformats.org/drawingml/2006/table">
            <a:tbl>
              <a:tblPr firstRow="1" firstCol="1" bandRow="1"/>
              <a:tblGrid>
                <a:gridCol w="6072505">
                  <a:extLst>
                    <a:ext uri="{9D8B030D-6E8A-4147-A177-3AD203B41FA5}">
                      <a16:colId xmlns:a16="http://schemas.microsoft.com/office/drawing/2014/main" val="1958133644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Infraestructura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22476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administrador, necesito un servidor al cual acceder y en el cual instalar el software necesario para el funcionamiento del sistema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7743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desarrollador, necesito acceder a entornos de desarrollo y de producción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42993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6EC2F7-9685-728A-E496-BFA5832A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94584"/>
              </p:ext>
            </p:extLst>
          </p:nvPr>
        </p:nvGraphicFramePr>
        <p:xfrm>
          <a:off x="279971" y="4741943"/>
          <a:ext cx="6117590" cy="1546671"/>
        </p:xfrm>
        <a:graphic>
          <a:graphicData uri="http://schemas.openxmlformats.org/drawingml/2006/table">
            <a:tbl>
              <a:tblPr firstRow="1" firstCol="1" bandRow="1"/>
              <a:tblGrid>
                <a:gridCol w="6117590">
                  <a:extLst>
                    <a:ext uri="{9D8B030D-6E8A-4147-A177-3AD203B41FA5}">
                      <a16:colId xmlns:a16="http://schemas.microsoft.com/office/drawing/2014/main" val="987779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Base de datos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55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desarrollador, necesito acceder a una base de datos que me permita almacenar los datos de la API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3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científico de datos, necesito acceder a una base de datos normalizada y pensada para este proceso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409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0" name="Google Shape;150;g300c6dcdfd3_0_0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00c6dcdfd3_0_0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311702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1B0610E-3EB0-9BB2-10E9-3A13D86A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49481"/>
              </p:ext>
            </p:extLst>
          </p:nvPr>
        </p:nvGraphicFramePr>
        <p:xfrm>
          <a:off x="486029" y="2910007"/>
          <a:ext cx="6117590" cy="924434"/>
        </p:xfrm>
        <a:graphic>
          <a:graphicData uri="http://schemas.openxmlformats.org/drawingml/2006/table">
            <a:tbl>
              <a:tblPr firstRow="1" firstCol="1" bandRow="1"/>
              <a:tblGrid>
                <a:gridCol w="6117590">
                  <a:extLst>
                    <a:ext uri="{9D8B030D-6E8A-4147-A177-3AD203B41FA5}">
                      <a16:colId xmlns:a16="http://schemas.microsoft.com/office/drawing/2014/main" val="1245750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Procesamiento y análisis de datos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9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científico de datos, necesito herramientas para explorar y analizar los datos adquiridos, y posteriormente generar un modelo predictivo adecuado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114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1C162C0-B28C-432E-896A-DF6BDD28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37057"/>
              </p:ext>
            </p:extLst>
          </p:nvPr>
        </p:nvGraphicFramePr>
        <p:xfrm>
          <a:off x="486029" y="4235840"/>
          <a:ext cx="6117590" cy="924434"/>
        </p:xfrm>
        <a:graphic>
          <a:graphicData uri="http://schemas.openxmlformats.org/drawingml/2006/table">
            <a:tbl>
              <a:tblPr firstRow="1" firstCol="1" bandRow="1"/>
              <a:tblGrid>
                <a:gridCol w="6117590">
                  <a:extLst>
                    <a:ext uri="{9D8B030D-6E8A-4147-A177-3AD203B41FA5}">
                      <a16:colId xmlns:a16="http://schemas.microsoft.com/office/drawing/2014/main" val="3216825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Automatizar el análisis de datos y empaquetarlo</a:t>
                      </a:r>
                      <a:endParaRPr lang="es-CL" sz="20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0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dueño de un negocio, necesito tener un plugin que sea de fácil uso para integrar en mi página de eCommerce sin grandes conocimientos técnicos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8161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46B0CDC-D607-F82E-BE52-81540EDD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7043"/>
              </p:ext>
            </p:extLst>
          </p:nvPr>
        </p:nvGraphicFramePr>
        <p:xfrm>
          <a:off x="486029" y="5441923"/>
          <a:ext cx="6117590" cy="924434"/>
        </p:xfrm>
        <a:graphic>
          <a:graphicData uri="http://schemas.openxmlformats.org/drawingml/2006/table">
            <a:tbl>
              <a:tblPr firstRow="1" firstCol="1" bandRow="1"/>
              <a:tblGrid>
                <a:gridCol w="6117590">
                  <a:extLst>
                    <a:ext uri="{9D8B030D-6E8A-4147-A177-3AD203B41FA5}">
                      <a16:colId xmlns:a16="http://schemas.microsoft.com/office/drawing/2014/main" val="2584423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Marcha blanca y pilotaje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6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Como dueño de un negocio, necesito alta operabilidad y bajo porcentaje de errores, así como confianza en que funciona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79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66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1595</Words>
  <Application>Microsoft Office PowerPoint</Application>
  <PresentationFormat>Panorámica</PresentationFormat>
  <Paragraphs>259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Verdana</vt:lpstr>
      <vt:lpstr>Open Sans</vt:lpstr>
      <vt:lpstr>Arial</vt:lpstr>
      <vt:lpstr>Calibri</vt:lpstr>
      <vt:lpstr>Century Gothic</vt:lpstr>
      <vt:lpstr>Tema de Office</vt:lpstr>
      <vt:lpstr>Presentación de PowerPoint</vt:lpstr>
      <vt:lpstr>Temario</vt:lpstr>
      <vt:lpstr>Objetivos</vt:lpstr>
      <vt:lpstr>Actores del proyecto</vt:lpstr>
      <vt:lpstr>Principales épicas</vt:lpstr>
      <vt:lpstr>Presentación de PowerPoint</vt:lpstr>
      <vt:lpstr>Perfil de Actores Usuarios</vt:lpstr>
      <vt:lpstr>Principales historias de usuarios por épicas</vt:lpstr>
      <vt:lpstr>Principales historias de usuarios por épicas</vt:lpstr>
      <vt:lpstr>Componentes y artefactos del sistema</vt:lpstr>
      <vt:lpstr>Product Backlog Priorizado</vt:lpstr>
      <vt:lpstr>Product Backlog Priorizado</vt:lpstr>
      <vt:lpstr>Product Backlog Priorizado</vt:lpstr>
      <vt:lpstr>Product Backlog Priorizado</vt:lpstr>
      <vt:lpstr>Product Backlog Priorizado</vt:lpstr>
      <vt:lpstr>Product Backlog Priorizado</vt:lpstr>
      <vt:lpstr>Product Backlog Priorizado</vt:lpstr>
      <vt:lpstr>Product Backlog Priorizado</vt:lpstr>
      <vt:lpstr>Alcances del Proyecto</vt:lpstr>
      <vt:lpstr>Tecnologías de Desarrollo e Implementación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Christian Lazcano</dc:creator>
  <cp:lastModifiedBy>Alvaro Arenas</cp:lastModifiedBy>
  <cp:revision>9</cp:revision>
  <dcterms:created xsi:type="dcterms:W3CDTF">2023-03-15T01:31:11Z</dcterms:created>
  <dcterms:modified xsi:type="dcterms:W3CDTF">2024-09-23T15:30:57Z</dcterms:modified>
</cp:coreProperties>
</file>