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77" r:id="rId3"/>
    <p:sldId id="278" r:id="rId4"/>
    <p:sldId id="279" r:id="rId5"/>
    <p:sldId id="281" r:id="rId6"/>
    <p:sldId id="282" r:id="rId7"/>
    <p:sldId id="283" r:id="rId8"/>
    <p:sldId id="284" r:id="rId9"/>
    <p:sldId id="285" r:id="rId10"/>
    <p:sldId id="280" r:id="rId11"/>
    <p:sldId id="286" r:id="rId12"/>
    <p:sldId id="287" r:id="rId13"/>
    <p:sldId id="288" r:id="rId14"/>
    <p:sldId id="289" r:id="rId15"/>
  </p:sldIdLst>
  <p:sldSz cx="9144000" cy="5143500" type="screen16x9"/>
  <p:notesSz cx="6858000" cy="9144000"/>
  <p:embeddedFontLst>
    <p:embeddedFont>
      <p:font typeface="Inria Sans Light" panose="020B0604020202020204" charset="0"/>
      <p:regular r:id="rId17"/>
      <p:bold r:id="rId18"/>
      <p:italic r:id="rId19"/>
      <p:boldItalic r:id="rId20"/>
    </p:embeddedFont>
    <p:embeddedFont>
      <p:font typeface="Saira SemiCondensed Medium" panose="020B0604020202020204" charset="0"/>
      <p:regular r:id="rId21"/>
      <p:bold r:id="rId22"/>
    </p:embeddedFont>
    <p:embeddedFont>
      <p:font typeface="Titillium Web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935C4E-760E-4C30-8181-59CB0B05A0D6}">
  <a:tblStyle styleId="{09935C4E-760E-4C30-8181-59CB0B05A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2683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63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11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633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PYTHON – SAE / SAP 2020</a:t>
            </a:r>
            <a:endParaRPr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FERNANDO JOSE PAZ</a:t>
            </a:r>
            <a:endParaRPr lang="en-US" dirty="0"/>
          </a:p>
        </p:txBody>
      </p:sp>
      <p:grpSp>
        <p:nvGrpSpPr>
          <p:cNvPr id="11" name="Google Shape;253;p18"/>
          <p:cNvGrpSpPr/>
          <p:nvPr/>
        </p:nvGrpSpPr>
        <p:grpSpPr>
          <a:xfrm rot="-587471">
            <a:off x="828590" y="2262002"/>
            <a:ext cx="577137" cy="597241"/>
            <a:chOff x="576250" y="4319400"/>
            <a:chExt cx="442075" cy="442050"/>
          </a:xfrm>
        </p:grpSpPr>
        <p:sp>
          <p:nvSpPr>
            <p:cNvPr id="12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47" y="534256"/>
            <a:ext cx="883578" cy="883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Comentarios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Python</a:t>
            </a:r>
            <a:r>
              <a:rPr lang="es-ES" dirty="0"/>
              <a:t> tiene la capacidad de comentar a los efectos de la documentación en el código.</a:t>
            </a:r>
          </a:p>
          <a:p>
            <a:r>
              <a:rPr lang="es-ES" dirty="0"/>
              <a:t>Los comentarios comienzan con un # y </a:t>
            </a:r>
            <a:r>
              <a:rPr lang="es-ES" dirty="0" err="1"/>
              <a:t>Python</a:t>
            </a:r>
            <a:r>
              <a:rPr lang="es-ES" dirty="0"/>
              <a:t> representará el resto de la línea como un </a:t>
            </a:r>
            <a:r>
              <a:rPr lang="es-ES" dirty="0" smtClean="0"/>
              <a:t>comentario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88" y="1975525"/>
            <a:ext cx="3143700" cy="14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/>
              <a:t>de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sz="1800" dirty="0" err="1"/>
              <a:t>Python</a:t>
            </a:r>
            <a:r>
              <a:rPr lang="es-ES" sz="1800" dirty="0"/>
              <a:t> divide los operadores en los siguientes grupos:</a:t>
            </a:r>
          </a:p>
          <a:p>
            <a:pPr algn="just"/>
            <a:r>
              <a:rPr lang="es-ES" sz="1800" dirty="0"/>
              <a:t>Operadores aritméticos</a:t>
            </a:r>
          </a:p>
          <a:p>
            <a:pPr algn="just"/>
            <a:r>
              <a:rPr lang="es-ES" sz="1800" dirty="0"/>
              <a:t>Operadores de Asignación</a:t>
            </a:r>
          </a:p>
          <a:p>
            <a:pPr algn="just"/>
            <a:r>
              <a:rPr lang="es-ES" sz="1800" dirty="0"/>
              <a:t>Operadores de comparación</a:t>
            </a:r>
          </a:p>
          <a:p>
            <a:pPr algn="just"/>
            <a:r>
              <a:rPr lang="es-ES" sz="1800" dirty="0"/>
              <a:t>Operadores </a:t>
            </a:r>
            <a:r>
              <a:rPr lang="es-ES" sz="1800" dirty="0" err="1"/>
              <a:t>logicos</a:t>
            </a:r>
            <a:endParaRPr lang="es-ES" sz="1800" dirty="0"/>
          </a:p>
          <a:p>
            <a:pPr algn="just"/>
            <a:r>
              <a:rPr lang="es-ES" sz="1800" dirty="0"/>
              <a:t>Operadores de identidad</a:t>
            </a:r>
          </a:p>
          <a:p>
            <a:pPr algn="just"/>
            <a:r>
              <a:rPr lang="es-ES" sz="1800" dirty="0"/>
              <a:t>Operadores de membresía</a:t>
            </a:r>
          </a:p>
          <a:p>
            <a:pPr algn="just"/>
            <a:r>
              <a:rPr lang="es-ES" sz="1800" dirty="0"/>
              <a:t>Operadores bit a bit</a:t>
            </a:r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0" y="1877029"/>
            <a:ext cx="4264858" cy="18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Operadores </a:t>
            </a:r>
            <a:r>
              <a:rPr lang="es-ES" dirty="0"/>
              <a:t>de asignación de </a:t>
            </a:r>
            <a:r>
              <a:rPr lang="es-ES" dirty="0" err="1"/>
              <a:t>Python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0" y="1573580"/>
            <a:ext cx="4180577" cy="32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Operadores </a:t>
            </a:r>
            <a:r>
              <a:rPr lang="es-ES" dirty="0"/>
              <a:t>de comparación de </a:t>
            </a:r>
            <a:r>
              <a:rPr lang="es-ES" dirty="0" err="1"/>
              <a:t>Python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0" y="1622971"/>
            <a:ext cx="6630325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/>
              <a:t>lógicos</a:t>
            </a:r>
            <a:r>
              <a:rPr lang="en-US" dirty="0"/>
              <a:t> de Python</a:t>
            </a:r>
            <a:br>
              <a:rPr lang="en-US" dirty="0"/>
            </a:b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81" y="2181676"/>
            <a:ext cx="7249537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-ES" dirty="0"/>
              <a:t>Ejecutar la sintaxis de </a:t>
            </a:r>
            <a:r>
              <a:rPr lang="es-ES" dirty="0" err="1"/>
              <a:t>Python</a:t>
            </a:r>
            <a:endParaRPr lang="es-ES"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6728476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s-ES" sz="1400" dirty="0" smtClean="0"/>
              <a:t>La </a:t>
            </a:r>
            <a:r>
              <a:rPr lang="es-ES" sz="1400" dirty="0"/>
              <a:t>sintaxis de </a:t>
            </a:r>
            <a:r>
              <a:rPr lang="es-ES" sz="1400" dirty="0" err="1"/>
              <a:t>Python</a:t>
            </a:r>
            <a:r>
              <a:rPr lang="es-ES" sz="1400" dirty="0"/>
              <a:t> se puede ejecutar escribiendo directamente en la línea de </a:t>
            </a:r>
            <a:r>
              <a:rPr lang="es-ES" sz="1400" dirty="0" smtClean="0"/>
              <a:t>comandos</a:t>
            </a:r>
            <a:endParaRPr lang="es-ES" sz="1400" dirty="0"/>
          </a:p>
          <a:p>
            <a:pPr marL="101600" indent="0" algn="just">
              <a:buNone/>
            </a:pPr>
            <a:endParaRPr lang="es-ES" sz="14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51" y="3289479"/>
            <a:ext cx="6077798" cy="1009791"/>
          </a:xfrm>
          <a:prstGeom prst="rect">
            <a:avLst/>
          </a:prstGeom>
        </p:spPr>
      </p:pic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51" y="2138302"/>
            <a:ext cx="6077798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Sangria </a:t>
            </a:r>
            <a:r>
              <a:rPr lang="en-US" dirty="0"/>
              <a:t>de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sz="1800" dirty="0"/>
              <a:t>La sangría se refiere a los espacios al comienzo de una línea de código.</a:t>
            </a:r>
          </a:p>
          <a:p>
            <a:pPr algn="just"/>
            <a:r>
              <a:rPr lang="es-ES" sz="1800" dirty="0"/>
              <a:t>Mientras que en otros lenguajes de programación la sangría en el código es solo para legibilidad, la sangría en </a:t>
            </a:r>
            <a:r>
              <a:rPr lang="es-ES" sz="1800" dirty="0" err="1"/>
              <a:t>Python</a:t>
            </a:r>
            <a:r>
              <a:rPr lang="es-ES" sz="1800" dirty="0"/>
              <a:t> es muy importante.</a:t>
            </a:r>
          </a:p>
          <a:p>
            <a:pPr algn="just"/>
            <a:r>
              <a:rPr lang="es-ES" sz="1800" dirty="0" err="1"/>
              <a:t>Python</a:t>
            </a:r>
            <a:r>
              <a:rPr lang="es-ES" sz="1800" dirty="0"/>
              <a:t> usa sangría para indicar un bloque de código.</a:t>
            </a:r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59" y="1602470"/>
            <a:ext cx="3448531" cy="1219370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59" y="3103743"/>
            <a:ext cx="3448531" cy="14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dirty="0"/>
              <a:t>de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Python</a:t>
            </a:r>
            <a:r>
              <a:rPr lang="es-ES" dirty="0"/>
              <a:t>, las variables se crean cuando le asigna un </a:t>
            </a:r>
            <a:r>
              <a:rPr lang="es-ES" dirty="0" smtClean="0"/>
              <a:t>valor</a:t>
            </a:r>
          </a:p>
          <a:p>
            <a:r>
              <a:rPr lang="es-ES" dirty="0" err="1"/>
              <a:t>Python</a:t>
            </a:r>
            <a:r>
              <a:rPr lang="es-ES" dirty="0"/>
              <a:t> no tiene ningún comando para declarar una variable.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64" y="1430150"/>
            <a:ext cx="3372321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Creando</a:t>
            </a:r>
            <a:r>
              <a:rPr lang="en-US" dirty="0" smtClean="0"/>
              <a:t> </a:t>
            </a:r>
            <a:r>
              <a:rPr lang="en-US" dirty="0"/>
              <a:t>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sz="1800" dirty="0"/>
              <a:t>Las variables son contenedores para almacenar valores de datos.</a:t>
            </a:r>
          </a:p>
          <a:p>
            <a:pPr algn="just"/>
            <a:r>
              <a:rPr lang="es-ES" sz="1800" dirty="0"/>
              <a:t>A diferencia de otros lenguajes de programación, </a:t>
            </a:r>
            <a:r>
              <a:rPr lang="es-ES" sz="1800" dirty="0" err="1"/>
              <a:t>Python</a:t>
            </a:r>
            <a:r>
              <a:rPr lang="es-ES" sz="1800" dirty="0"/>
              <a:t> no tiene ningún comando para declarar una variable.</a:t>
            </a:r>
          </a:p>
          <a:p>
            <a:pPr algn="just"/>
            <a:r>
              <a:rPr lang="es-ES" sz="1800" dirty="0"/>
              <a:t>Una variable se crea en el momento en que le asigna un valor por primera vez.</a:t>
            </a:r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98" y="1430150"/>
            <a:ext cx="331516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Nombres</a:t>
            </a:r>
            <a:r>
              <a:rPr lang="en-US" dirty="0" smtClean="0"/>
              <a:t> </a:t>
            </a:r>
            <a:r>
              <a:rPr lang="en-US" dirty="0"/>
              <a:t>de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sz="1200" dirty="0"/>
              <a:t>Una variable puede tener un nombre corto (como </a:t>
            </a:r>
            <a:r>
              <a:rPr lang="es-ES" sz="1200" dirty="0" err="1"/>
              <a:t>xey</a:t>
            </a:r>
            <a:r>
              <a:rPr lang="es-ES" sz="1200" dirty="0"/>
              <a:t>) o un nombre más descriptivo (edad, nombre del coche, </a:t>
            </a:r>
            <a:r>
              <a:rPr lang="es-ES" sz="1200" dirty="0" err="1"/>
              <a:t>volumen_total</a:t>
            </a:r>
            <a:r>
              <a:rPr lang="es-ES" sz="1200" dirty="0"/>
              <a:t>). Reglas para variables de </a:t>
            </a:r>
            <a:r>
              <a:rPr lang="es-ES" sz="1200" dirty="0" err="1"/>
              <a:t>Python:El</a:t>
            </a:r>
            <a:r>
              <a:rPr lang="es-ES" sz="1200" dirty="0"/>
              <a:t> nombre de una variable debe comenzar con una letra o el carácter de subrayado</a:t>
            </a:r>
          </a:p>
          <a:p>
            <a:pPr algn="just"/>
            <a:r>
              <a:rPr lang="es-ES" sz="1200" dirty="0"/>
              <a:t>Un nombre de variable no puede comenzar con un número</a:t>
            </a:r>
          </a:p>
          <a:p>
            <a:pPr algn="just"/>
            <a:r>
              <a:rPr lang="es-ES" sz="1200" dirty="0"/>
              <a:t>El nombre de una variable solo puede contener caracteres alfanuméricos y guiones bajos (</a:t>
            </a:r>
            <a:r>
              <a:rPr lang="es-ES" sz="1200" dirty="0" err="1"/>
              <a:t>Az</a:t>
            </a:r>
            <a:r>
              <a:rPr lang="es-ES" sz="1200" dirty="0"/>
              <a:t>, 0-9 y _)</a:t>
            </a:r>
          </a:p>
          <a:p>
            <a:pPr algn="just"/>
            <a:r>
              <a:rPr lang="es-ES" sz="1200" dirty="0"/>
              <a:t>Los nombres de las variables distinguen entre mayúsculas y minúsculas (edad, Edad y EDAD son tres variables diferentes)</a:t>
            </a:r>
          </a:p>
          <a:p>
            <a:pPr algn="just"/>
            <a:endParaRPr lang="en-US" sz="1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400" y="1430150"/>
            <a:ext cx="3605600" cy="26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Tipos de datos 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sz="1800" dirty="0"/>
              <a:t>En programación, el tipo de datos es un concepto importante.</a:t>
            </a:r>
          </a:p>
          <a:p>
            <a:pPr algn="just"/>
            <a:r>
              <a:rPr lang="es-ES" sz="1800" dirty="0"/>
              <a:t>Las variables pueden almacenar datos de diferentes tipos y los diferentes tipos pueden hacer cosas diferentes.</a:t>
            </a:r>
          </a:p>
          <a:p>
            <a:pPr algn="just"/>
            <a:r>
              <a:rPr lang="es-ES" sz="1800" dirty="0" err="1"/>
              <a:t>Python</a:t>
            </a:r>
            <a:r>
              <a:rPr lang="es-ES" sz="1800" dirty="0"/>
              <a:t> tiene los siguientes tipos de datos integrados de forma predeterminada, en estas categorías:</a:t>
            </a:r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83" y="1502070"/>
            <a:ext cx="4580181" cy="27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Configuración </a:t>
            </a:r>
            <a:r>
              <a:rPr lang="es-ES" dirty="0"/>
              <a:t>del tipo de datos</a:t>
            </a:r>
            <a:br>
              <a:rPr lang="es-ES" dirty="0"/>
            </a:b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0" y="1465432"/>
            <a:ext cx="4974487" cy="35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Configuración </a:t>
            </a:r>
            <a:r>
              <a:rPr lang="es-ES" dirty="0"/>
              <a:t>del tipo de datos específico</a:t>
            </a:r>
            <a:br>
              <a:rPr lang="es-ES" dirty="0"/>
            </a:b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0" y="1530849"/>
            <a:ext cx="4962800" cy="338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293</Words>
  <Application>Microsoft Office PowerPoint</Application>
  <PresentationFormat>Presentación en pantalla (16:9)</PresentationFormat>
  <Paragraphs>54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Inria Sans Light</vt:lpstr>
      <vt:lpstr>Saira SemiCondensed Medium</vt:lpstr>
      <vt:lpstr>Arial</vt:lpstr>
      <vt:lpstr>Titillium Web</vt:lpstr>
      <vt:lpstr>Gurney template</vt:lpstr>
      <vt:lpstr>PYTHON – SAE / SAP 2020</vt:lpstr>
      <vt:lpstr>Ejecutar la sintaxis de Python</vt:lpstr>
      <vt:lpstr> Sangria de Python </vt:lpstr>
      <vt:lpstr> Variables de Python </vt:lpstr>
      <vt:lpstr> Creando Variables </vt:lpstr>
      <vt:lpstr> Nombres de variables </vt:lpstr>
      <vt:lpstr>Tipos de datos </vt:lpstr>
      <vt:lpstr> Configuración del tipo de datos </vt:lpstr>
      <vt:lpstr> Configuración del tipo de datos específico </vt:lpstr>
      <vt:lpstr> Comentarios </vt:lpstr>
      <vt:lpstr> Operadores de Python </vt:lpstr>
      <vt:lpstr> Operadores de asignación de Python </vt:lpstr>
      <vt:lpstr> Operadores de comparación de Python </vt:lpstr>
      <vt:lpstr> Operadores lógicos de Python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SAE / SAP 2020</dc:title>
  <dc:creator>Fernando Paz</dc:creator>
  <cp:lastModifiedBy>Fernando Paz</cp:lastModifiedBy>
  <cp:revision>36</cp:revision>
  <dcterms:modified xsi:type="dcterms:W3CDTF">2020-09-12T22:58:05Z</dcterms:modified>
</cp:coreProperties>
</file>