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9144000" cy="5143500" type="screen16x9"/>
  <p:notesSz cx="6858000" cy="9144000"/>
  <p:embeddedFontLst>
    <p:embeddedFont>
      <p:font typeface="Saira SemiCondensed Medium" panose="020B0604020202020204" charset="0"/>
      <p:regular r:id="rId16"/>
      <p:bold r:id="rId17"/>
    </p:embeddedFont>
    <p:embeddedFont>
      <p:font typeface="Inria Sans Light" panose="020B0604020202020204" charset="0"/>
      <p:regular r:id="rId18"/>
      <p:bold r:id="rId19"/>
      <p:italic r:id="rId20"/>
      <p:boldItalic r:id="rId21"/>
    </p:embeddedFont>
    <p:embeddedFont>
      <p:font typeface="Titillium Web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935C4E-760E-4C30-8181-59CB0B05A0D6}">
  <a:tblStyle styleId="{09935C4E-760E-4C30-8181-59CB0B05A0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5268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3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16" y="0"/>
            <a:ext cx="9144053" cy="5143497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1977950" y="1388450"/>
            <a:ext cx="51882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3200">
                <a:solidFill>
                  <a:schemeClr val="lt1"/>
                </a:solidFill>
              </a:defRPr>
            </a:lvl1pPr>
            <a:lvl2pPr marL="914400" lvl="1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3200">
                <a:solidFill>
                  <a:schemeClr val="lt1"/>
                </a:solidFill>
              </a:defRPr>
            </a:lvl2pPr>
            <a:lvl3pPr marL="1371600" lvl="2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3200">
                <a:solidFill>
                  <a:schemeClr val="lt1"/>
                </a:solidFill>
              </a:defRPr>
            </a:lvl3pPr>
            <a:lvl4pPr marL="1828800" lvl="3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4pPr>
            <a:lvl5pPr marL="2286000" lvl="4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5pPr>
            <a:lvl6pPr marL="2743200" lvl="5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6pPr>
            <a:lvl7pPr marL="3200400" lvl="6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3200">
                <a:solidFill>
                  <a:schemeClr val="lt1"/>
                </a:solidFill>
              </a:defRPr>
            </a:lvl7pPr>
            <a:lvl8pPr marL="3657600" lvl="7" indent="-4318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3200">
                <a:solidFill>
                  <a:schemeClr val="lt1"/>
                </a:solidFill>
              </a:defRPr>
            </a:lvl8pPr>
            <a:lvl9pPr marL="4114800" lvl="8" indent="-431800" algn="ctr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Char char="■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64" name="Google Shape;64;p4"/>
          <p:cNvGrpSpPr/>
          <p:nvPr/>
        </p:nvGrpSpPr>
        <p:grpSpPr>
          <a:xfrm>
            <a:off x="4282319" y="-4"/>
            <a:ext cx="579363" cy="1204159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3593400" y="476575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>
                <a:solidFill>
                  <a:schemeClr val="dk1"/>
                </a:solidFill>
              </a:rPr>
              <a:t>“</a:t>
            </a:r>
            <a:endParaRPr sz="86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463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PYTHON – SAE / SAP 2020</a:t>
            </a:r>
            <a:endParaRPr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FERNANDO JOSE PAZ</a:t>
            </a:r>
            <a:endParaRPr lang="en-US" dirty="0"/>
          </a:p>
        </p:txBody>
      </p:sp>
      <p:grpSp>
        <p:nvGrpSpPr>
          <p:cNvPr id="11" name="Google Shape;253;p18"/>
          <p:cNvGrpSpPr/>
          <p:nvPr/>
        </p:nvGrpSpPr>
        <p:grpSpPr>
          <a:xfrm rot="-587471">
            <a:off x="828590" y="2262002"/>
            <a:ext cx="577137" cy="597241"/>
            <a:chOff x="576250" y="4319400"/>
            <a:chExt cx="442075" cy="442050"/>
          </a:xfrm>
        </p:grpSpPr>
        <p:sp>
          <p:nvSpPr>
            <p:cNvPr id="12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47" y="534256"/>
            <a:ext cx="883578" cy="883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Ciclo a </a:t>
            </a:r>
            <a:r>
              <a:rPr lang="es-ES" dirty="0"/>
              <a:t>través de una </a:t>
            </a:r>
            <a:r>
              <a:rPr lang="es-ES" dirty="0" smtClean="0"/>
              <a:t>cadena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Incluso las cadenas son objetos iterables, contienen una secuencia de caracteres: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478" y="2597014"/>
            <a:ext cx="325800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La declaración Break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la instrucción break podemos detener el ciclo antes de que haya pasado por todos los elementos: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74" y="2440025"/>
            <a:ext cx="3915321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5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La declaración </a:t>
            </a:r>
            <a:r>
              <a:rPr lang="es-GT" dirty="0" err="1" smtClean="0"/>
              <a:t>Continue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 la declaración </a:t>
            </a:r>
            <a:r>
              <a:rPr lang="es-ES" dirty="0" err="1"/>
              <a:t>continue</a:t>
            </a:r>
            <a:r>
              <a:rPr lang="es-ES" dirty="0"/>
              <a:t> podemos detener la iteración actual del ciclo y continuar con la siguiente: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081" y="2756817"/>
            <a:ext cx="515374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Ciclos Anidados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bucle anidado es un bucle dentro de un bucle.</a:t>
            </a:r>
          </a:p>
          <a:p>
            <a:r>
              <a:rPr lang="es-ES" dirty="0"/>
              <a:t>El "bucle interno" se ejecutará una vez por cada iteración del "bucle externo</a:t>
            </a:r>
            <a:r>
              <a:rPr lang="es-ES" dirty="0" smtClean="0"/>
              <a:t>"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187" y="1707016"/>
            <a:ext cx="439163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</a:t>
            </a:r>
            <a:r>
              <a:rPr lang="en-US" dirty="0"/>
              <a:t> Si ... Else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7850" y="1320000"/>
            <a:ext cx="3143700" cy="3265800"/>
          </a:xfrm>
        </p:spPr>
        <p:txBody>
          <a:bodyPr/>
          <a:lstStyle/>
          <a:p>
            <a:pPr algn="just"/>
            <a:r>
              <a:rPr lang="es-ES" sz="1400" dirty="0" err="1"/>
              <a:t>Python</a:t>
            </a:r>
            <a:r>
              <a:rPr lang="es-ES" sz="1400" dirty="0"/>
              <a:t> admite las condiciones lógicas habituales de las matemáticas:</a:t>
            </a:r>
          </a:p>
          <a:p>
            <a:pPr lvl="1" algn="just"/>
            <a:r>
              <a:rPr lang="es-ES" sz="1400" dirty="0"/>
              <a:t>Es igual a: a == b</a:t>
            </a:r>
          </a:p>
          <a:p>
            <a:pPr lvl="1" algn="just"/>
            <a:r>
              <a:rPr lang="es-ES" sz="1400" dirty="0"/>
              <a:t>No es igual a: a! = B</a:t>
            </a:r>
          </a:p>
          <a:p>
            <a:pPr lvl="1" algn="just"/>
            <a:r>
              <a:rPr lang="es-ES" sz="1400" dirty="0"/>
              <a:t>Menor que: a &lt;b</a:t>
            </a:r>
          </a:p>
          <a:p>
            <a:pPr lvl="1" algn="just"/>
            <a:r>
              <a:rPr lang="es-ES" sz="1400" dirty="0"/>
              <a:t>Menor o igual a: a &lt;= b</a:t>
            </a:r>
          </a:p>
          <a:p>
            <a:pPr lvl="1" algn="just"/>
            <a:r>
              <a:rPr lang="es-ES" sz="1400" dirty="0"/>
              <a:t>Mayor que: a&gt; b</a:t>
            </a:r>
          </a:p>
          <a:p>
            <a:pPr lvl="1" algn="just"/>
            <a:r>
              <a:rPr lang="es-ES" sz="1400" dirty="0"/>
              <a:t>Mayor o igual a: a&gt; = b</a:t>
            </a:r>
          </a:p>
          <a:p>
            <a:pPr algn="just"/>
            <a:r>
              <a:rPr lang="es-ES" sz="1400" dirty="0"/>
              <a:t>Estas condiciones se pueden utilizar de varias formas, más comúnmente en "sentencias </a:t>
            </a:r>
            <a:r>
              <a:rPr lang="es-ES" sz="1400" dirty="0" err="1"/>
              <a:t>if</a:t>
            </a:r>
            <a:r>
              <a:rPr lang="es-ES" sz="1400" dirty="0"/>
              <a:t>" y bucles.</a:t>
            </a:r>
          </a:p>
          <a:p>
            <a:pPr algn="just"/>
            <a:r>
              <a:rPr lang="es-ES" sz="1400" dirty="0"/>
              <a:t>Una "instrucción </a:t>
            </a:r>
            <a:r>
              <a:rPr lang="es-ES" sz="1400" dirty="0" err="1"/>
              <a:t>if</a:t>
            </a:r>
            <a:r>
              <a:rPr lang="es-ES" sz="1400" dirty="0"/>
              <a:t>" se escribe utilizando la palabra clave </a:t>
            </a:r>
            <a:r>
              <a:rPr lang="es-ES" sz="1400" dirty="0" err="1"/>
              <a:t>if</a:t>
            </a:r>
            <a:r>
              <a:rPr lang="es-ES" sz="1400" dirty="0"/>
              <a:t> .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22" y="2148522"/>
            <a:ext cx="3439005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Elif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La palabra clave </a:t>
            </a:r>
            <a:r>
              <a:rPr lang="es-ES" dirty="0" err="1"/>
              <a:t>elif</a:t>
            </a:r>
            <a:r>
              <a:rPr lang="es-ES" dirty="0"/>
              <a:t> es la forma de pitón de decir "si las condiciones anteriores no eran verdaderas, entonces pruebe esta condición".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401" y="1430150"/>
            <a:ext cx="356284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 smtClean="0"/>
              <a:t>Else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dirty="0"/>
              <a:t>La palabra clave </a:t>
            </a:r>
            <a:r>
              <a:rPr lang="es-ES" dirty="0" err="1"/>
              <a:t>else</a:t>
            </a:r>
            <a:r>
              <a:rPr lang="es-ES" dirty="0"/>
              <a:t> captura cualquier cosa que no sea detectada por las condiciones anteriores.</a:t>
            </a:r>
          </a:p>
          <a:p>
            <a:pPr algn="just"/>
            <a:r>
              <a:rPr lang="es-ES" dirty="0"/>
              <a:t>Ejemplo</a:t>
            </a:r>
          </a:p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58" y="1206806"/>
            <a:ext cx="442021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Marcador de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También puede tener un </a:t>
            </a:r>
            <a:r>
              <a:rPr lang="es-ES" dirty="0" err="1"/>
              <a:t>elsesin</a:t>
            </a:r>
            <a:r>
              <a:rPr lang="es-ES" dirty="0"/>
              <a:t> </a:t>
            </a:r>
            <a:r>
              <a:rPr lang="es-ES" dirty="0" err="1" smtClean="0"/>
              <a:t>elif</a:t>
            </a:r>
            <a:endParaRPr lang="en-US" dirty="0"/>
          </a:p>
        </p:txBody>
      </p:sp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38" y="2575744"/>
            <a:ext cx="411537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Y (AND)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 palabra clave y es un operador lógico y se usa para combinar declaraciones condicionales: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98" y="2214270"/>
            <a:ext cx="3972479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7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 (OR)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dirty="0" err="1"/>
              <a:t>orpalabra</a:t>
            </a:r>
            <a:r>
              <a:rPr lang="es-ES" dirty="0"/>
              <a:t> clave es un operador lógico y se usa para combinar declaraciones condicionales: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Imagen 7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49" y="2276111"/>
            <a:ext cx="518232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IF Anidado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 tener </a:t>
            </a:r>
            <a:r>
              <a:rPr lang="es-ES" dirty="0" err="1"/>
              <a:t>ifdeclaraciones</a:t>
            </a:r>
            <a:r>
              <a:rPr lang="es-ES" dirty="0"/>
              <a:t> dentro de </a:t>
            </a:r>
            <a:r>
              <a:rPr lang="es-ES" dirty="0" err="1"/>
              <a:t>ifdeclaraciones</a:t>
            </a:r>
            <a:r>
              <a:rPr lang="es-ES" dirty="0"/>
              <a:t>, esto se llama declaraciones anidadas </a:t>
            </a:r>
            <a:r>
              <a:rPr lang="es-ES" dirty="0" err="1"/>
              <a:t>if</a:t>
            </a:r>
            <a:r>
              <a:rPr lang="es-ES" dirty="0"/>
              <a:t> .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74" y="1881785"/>
            <a:ext cx="4324954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4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</a:t>
            </a:r>
            <a:r>
              <a:rPr lang="en-US" dirty="0"/>
              <a:t>para </a:t>
            </a:r>
            <a:r>
              <a:rPr lang="en-US" dirty="0" err="1" smtClean="0"/>
              <a:t>Ciclos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3564" y="1430150"/>
            <a:ext cx="4217910" cy="3265800"/>
          </a:xfrm>
        </p:spPr>
        <p:txBody>
          <a:bodyPr/>
          <a:lstStyle/>
          <a:p>
            <a:pPr algn="just"/>
            <a:r>
              <a:rPr lang="es-ES" sz="1600" dirty="0"/>
              <a:t>Un bucle </a:t>
            </a:r>
            <a:r>
              <a:rPr lang="es-ES" sz="1600" dirty="0" err="1"/>
              <a:t>for</a:t>
            </a:r>
            <a:r>
              <a:rPr lang="es-ES" sz="1600" dirty="0"/>
              <a:t> se utiliza para iterar sobre una secuencia (que es una lista, una </a:t>
            </a:r>
            <a:r>
              <a:rPr lang="es-ES" sz="1600" dirty="0" err="1"/>
              <a:t>tupla</a:t>
            </a:r>
            <a:r>
              <a:rPr lang="es-ES" sz="1600" dirty="0"/>
              <a:t>, un diccionario, un conjunto o una cadena).</a:t>
            </a:r>
          </a:p>
          <a:p>
            <a:pPr algn="just"/>
            <a:r>
              <a:rPr lang="es-ES" sz="1600" dirty="0"/>
              <a:t>Esto es menos parecido a la palabra clave </a:t>
            </a:r>
            <a:r>
              <a:rPr lang="es-ES" sz="1600" dirty="0" err="1"/>
              <a:t>for</a:t>
            </a:r>
            <a:r>
              <a:rPr lang="es-ES" sz="1600" dirty="0"/>
              <a:t> en otros lenguajes de programación y funciona más como un método </a:t>
            </a:r>
            <a:r>
              <a:rPr lang="es-ES" sz="1600" dirty="0" err="1"/>
              <a:t>iterador</a:t>
            </a:r>
            <a:r>
              <a:rPr lang="es-ES" sz="1600" dirty="0"/>
              <a:t> como se encuentra en otros lenguajes de programación orientados a objetos.</a:t>
            </a:r>
          </a:p>
          <a:p>
            <a:pPr algn="just"/>
            <a:r>
              <a:rPr lang="es-ES" sz="1600" dirty="0"/>
              <a:t>Con el bucle </a:t>
            </a:r>
            <a:r>
              <a:rPr lang="es-ES" sz="1600" dirty="0" err="1"/>
              <a:t>for</a:t>
            </a:r>
            <a:r>
              <a:rPr lang="es-ES" sz="1600" dirty="0"/>
              <a:t> podemos ejecutar un conjunto de declaraciones, una vez para cada elemento de una lista, </a:t>
            </a:r>
            <a:r>
              <a:rPr lang="es-ES" sz="1600" dirty="0" err="1"/>
              <a:t>tupla</a:t>
            </a:r>
            <a:r>
              <a:rPr lang="es-ES" sz="1600" dirty="0"/>
              <a:t>, conjunto, etc.</a:t>
            </a:r>
          </a:p>
          <a:p>
            <a:endParaRPr lang="en-US" sz="160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48" y="1808620"/>
            <a:ext cx="341995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134</Words>
  <Application>Microsoft Office PowerPoint</Application>
  <PresentationFormat>Presentación en pantalla (16:9)</PresentationFormat>
  <Paragraphs>49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Saira SemiCondensed Medium</vt:lpstr>
      <vt:lpstr>Inria Sans Light</vt:lpstr>
      <vt:lpstr>Arial</vt:lpstr>
      <vt:lpstr>Titillium Web</vt:lpstr>
      <vt:lpstr>Gurney template</vt:lpstr>
      <vt:lpstr>PYTHON – SAE / SAP 2020</vt:lpstr>
      <vt:lpstr> Python Si ... Else </vt:lpstr>
      <vt:lpstr> Elif </vt:lpstr>
      <vt:lpstr>Else</vt:lpstr>
      <vt:lpstr>Presentación de PowerPoint</vt:lpstr>
      <vt:lpstr>Y (AND)</vt:lpstr>
      <vt:lpstr> O (OR) </vt:lpstr>
      <vt:lpstr>IF Anidado</vt:lpstr>
      <vt:lpstr> Python para Ciclos </vt:lpstr>
      <vt:lpstr> Ciclo a través de una cadena </vt:lpstr>
      <vt:lpstr>La declaración Break</vt:lpstr>
      <vt:lpstr>La declaración Continue</vt:lpstr>
      <vt:lpstr>Ciclos Anidados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SAE / SAP 2020</dc:title>
  <dc:creator>Fernando Paz</dc:creator>
  <cp:lastModifiedBy>Fernando Paz</cp:lastModifiedBy>
  <cp:revision>39</cp:revision>
  <dcterms:modified xsi:type="dcterms:W3CDTF">2020-09-12T23:11:55Z</dcterms:modified>
</cp:coreProperties>
</file>