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lassroom.google.com/c/MTQ3OTQyODE1MjQw?cjc=asr227j" TargetMode="External"/><Relationship Id="rId4" Type="http://schemas.openxmlformats.org/officeDocument/2006/relationships/hyperlink" Target="https://github.com/flalix/curso_pyth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rontiersin.org/articles/10.3389/fmolb.2015.00056/full" TargetMode="External"/><Relationship Id="rId4" Type="http://schemas.openxmlformats.org/officeDocument/2006/relationships/hyperlink" Target="https://www.python.org/" TargetMode="External"/><Relationship Id="rId5" Type="http://schemas.openxmlformats.org/officeDocument/2006/relationships/hyperlink" Target="https://docs.python.org/3/library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A_i5kOlj_UU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tplotlib.org/3.1.1/gallery/index.html" TargetMode="External"/><Relationship Id="rId4" Type="http://schemas.openxmlformats.org/officeDocument/2006/relationships/hyperlink" Target="https://seaborn.pydata.org/examples/index.html" TargetMode="External"/><Relationship Id="rId5" Type="http://schemas.openxmlformats.org/officeDocument/2006/relationships/hyperlink" Target="https://plotly.com/python/" TargetMode="External"/><Relationship Id="rId6" Type="http://schemas.openxmlformats.org/officeDocument/2006/relationships/hyperlink" Target="https://numpy.org/" TargetMode="External"/><Relationship Id="rId7" Type="http://schemas.openxmlformats.org/officeDocument/2006/relationships/hyperlink" Target="https://www.scipy.org/" TargetMode="External"/><Relationship Id="rId8" Type="http://schemas.openxmlformats.org/officeDocument/2006/relationships/hyperlink" Target="https://scikit-learn.org/stab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463040" y="1005840"/>
            <a:ext cx="7131240" cy="1644840"/>
          </a:xfrm>
          <a:custGeom>
            <a:rect b="b" l="l" r="r" t="t"/>
            <a:pathLst>
              <a:path extrusionOk="0" h="4574" w="19814">
                <a:moveTo>
                  <a:pt x="762" y="0"/>
                </a:moveTo>
                <a:lnTo>
                  <a:pt x="762" y="0"/>
                </a:lnTo>
                <a:cubicBezTo>
                  <a:pt x="628" y="0"/>
                  <a:pt x="497" y="35"/>
                  <a:pt x="381" y="102"/>
                </a:cubicBezTo>
                <a:cubicBezTo>
                  <a:pt x="265" y="169"/>
                  <a:pt x="169" y="265"/>
                  <a:pt x="102" y="381"/>
                </a:cubicBezTo>
                <a:cubicBezTo>
                  <a:pt x="35" y="497"/>
                  <a:pt x="0" y="628"/>
                  <a:pt x="0" y="762"/>
                </a:cubicBezTo>
                <a:lnTo>
                  <a:pt x="0" y="3810"/>
                </a:lnTo>
                <a:lnTo>
                  <a:pt x="0" y="3811"/>
                </a:lnTo>
                <a:cubicBezTo>
                  <a:pt x="0" y="3945"/>
                  <a:pt x="35" y="4076"/>
                  <a:pt x="102" y="4192"/>
                </a:cubicBezTo>
                <a:cubicBezTo>
                  <a:pt x="169" y="4308"/>
                  <a:pt x="265" y="4404"/>
                  <a:pt x="381" y="4471"/>
                </a:cubicBezTo>
                <a:cubicBezTo>
                  <a:pt x="497" y="4538"/>
                  <a:pt x="628" y="4573"/>
                  <a:pt x="762" y="4573"/>
                </a:cubicBezTo>
                <a:lnTo>
                  <a:pt x="19050" y="4573"/>
                </a:lnTo>
                <a:lnTo>
                  <a:pt x="19051" y="4573"/>
                </a:lnTo>
                <a:cubicBezTo>
                  <a:pt x="19185" y="4573"/>
                  <a:pt x="19316" y="4538"/>
                  <a:pt x="19432" y="4471"/>
                </a:cubicBezTo>
                <a:cubicBezTo>
                  <a:pt x="19548" y="4404"/>
                  <a:pt x="19644" y="4308"/>
                  <a:pt x="19711" y="4192"/>
                </a:cubicBezTo>
                <a:cubicBezTo>
                  <a:pt x="19778" y="4076"/>
                  <a:pt x="19813" y="3945"/>
                  <a:pt x="19813" y="3811"/>
                </a:cubicBezTo>
                <a:lnTo>
                  <a:pt x="19813" y="762"/>
                </a:lnTo>
                <a:lnTo>
                  <a:pt x="19813" y="762"/>
                </a:lnTo>
                <a:lnTo>
                  <a:pt x="19813" y="762"/>
                </a:lnTo>
                <a:cubicBezTo>
                  <a:pt x="19813" y="628"/>
                  <a:pt x="19778" y="497"/>
                  <a:pt x="19711" y="381"/>
                </a:cubicBezTo>
                <a:cubicBezTo>
                  <a:pt x="19644" y="265"/>
                  <a:pt x="19548" y="169"/>
                  <a:pt x="19432" y="102"/>
                </a:cubicBezTo>
                <a:cubicBezTo>
                  <a:pt x="19316" y="35"/>
                  <a:pt x="19185" y="0"/>
                  <a:pt x="19051" y="0"/>
                </a:cubicBezTo>
                <a:lnTo>
                  <a:pt x="762" y="0"/>
                </a:lnTo>
              </a:path>
            </a:pathLst>
          </a:custGeom>
          <a:solidFill>
            <a:srgbClr val="DDE8C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Seminários de Python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CENTD – Instituto Butantan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468880" y="3474720"/>
            <a:ext cx="4388040" cy="165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PhD Flavio Lichtenstein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Bioinformatics, Systems Biology, and Biostatistics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CENTD – Institututo Butantan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setembro/2020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7360" y="0"/>
            <a:ext cx="2133360" cy="78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194560" cy="66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/>
          <p:nvPr/>
        </p:nvSpPr>
        <p:spPr>
          <a:xfrm>
            <a:off x="0" y="0"/>
            <a:ext cx="10078920" cy="73044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O que é Python? - Anaconda 3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640080" y="809280"/>
            <a:ext cx="9325800" cy="4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utilizar no curso o Anaconda, um gerenciador de conteúdos, de forma básica: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1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instalar o Anaconda 3 com Python 3.85 (última versão em setembro de 2020)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009"/>
              </a:spcBef>
              <a:spcAft>
                <a:spcPts val="0"/>
              </a:spcAft>
              <a:buClr>
                <a:srgbClr val="000000"/>
              </a:buClr>
              <a:buSzPts val="2201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Python e várias bibliotecas dele ficam armazenados no ambiente do Anaconda que administra a instalação e deleção dos mesmos.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009"/>
              </a:spcBef>
              <a:spcAft>
                <a:spcPts val="0"/>
              </a:spcAft>
              <a:buClr>
                <a:srgbClr val="000000"/>
              </a:buClr>
              <a:buSzPts val="2201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Você não precisa instalar o Python 3.85, basta instalar o Anaconda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009"/>
              </a:spcBef>
              <a:spcAft>
                <a:spcPts val="0"/>
              </a:spcAft>
              <a:buClr>
                <a:srgbClr val="000000"/>
              </a:buClr>
              <a:buSzPts val="2201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Pode-se instalar e ativar vários ambientes Anacondas, mas aqui vamos utilizar somente um ambiente.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009"/>
              </a:spcBef>
              <a:spcAft>
                <a:spcPts val="0"/>
              </a:spcAft>
              <a:buClr>
                <a:srgbClr val="000000"/>
              </a:buClr>
              <a:buSzPts val="2201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Há comandos especiais para instalar pacotes Python no Anaconda, mas aqui vamos utilizar seu administrador (mais fácil)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009"/>
              </a:spcBef>
              <a:spcAft>
                <a:spcPts val="0"/>
              </a:spcAft>
              <a:buClr>
                <a:srgbClr val="000000"/>
              </a:buClr>
              <a:buSzPts val="2201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Veremos isto mais adiante (de forma simples)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1463040" y="1005840"/>
            <a:ext cx="7131240" cy="1644840"/>
          </a:xfrm>
          <a:custGeom>
            <a:rect b="b" l="l" r="r" t="t"/>
            <a:pathLst>
              <a:path extrusionOk="0" h="4574" w="19814">
                <a:moveTo>
                  <a:pt x="762" y="0"/>
                </a:moveTo>
                <a:lnTo>
                  <a:pt x="762" y="0"/>
                </a:lnTo>
                <a:cubicBezTo>
                  <a:pt x="628" y="0"/>
                  <a:pt x="497" y="35"/>
                  <a:pt x="381" y="102"/>
                </a:cubicBezTo>
                <a:cubicBezTo>
                  <a:pt x="265" y="169"/>
                  <a:pt x="169" y="265"/>
                  <a:pt x="102" y="381"/>
                </a:cubicBezTo>
                <a:cubicBezTo>
                  <a:pt x="35" y="497"/>
                  <a:pt x="0" y="628"/>
                  <a:pt x="0" y="762"/>
                </a:cubicBezTo>
                <a:lnTo>
                  <a:pt x="0" y="3810"/>
                </a:lnTo>
                <a:lnTo>
                  <a:pt x="0" y="3811"/>
                </a:lnTo>
                <a:cubicBezTo>
                  <a:pt x="0" y="3945"/>
                  <a:pt x="35" y="4076"/>
                  <a:pt x="102" y="4192"/>
                </a:cubicBezTo>
                <a:cubicBezTo>
                  <a:pt x="169" y="4308"/>
                  <a:pt x="265" y="4404"/>
                  <a:pt x="381" y="4471"/>
                </a:cubicBezTo>
                <a:cubicBezTo>
                  <a:pt x="497" y="4538"/>
                  <a:pt x="628" y="4573"/>
                  <a:pt x="762" y="4573"/>
                </a:cubicBezTo>
                <a:lnTo>
                  <a:pt x="19050" y="4573"/>
                </a:lnTo>
                <a:lnTo>
                  <a:pt x="19051" y="4573"/>
                </a:lnTo>
                <a:cubicBezTo>
                  <a:pt x="19185" y="4573"/>
                  <a:pt x="19316" y="4538"/>
                  <a:pt x="19432" y="4471"/>
                </a:cubicBezTo>
                <a:cubicBezTo>
                  <a:pt x="19548" y="4404"/>
                  <a:pt x="19644" y="4308"/>
                  <a:pt x="19711" y="4192"/>
                </a:cubicBezTo>
                <a:cubicBezTo>
                  <a:pt x="19778" y="4076"/>
                  <a:pt x="19813" y="3945"/>
                  <a:pt x="19813" y="3811"/>
                </a:cubicBezTo>
                <a:lnTo>
                  <a:pt x="19813" y="762"/>
                </a:lnTo>
                <a:lnTo>
                  <a:pt x="19813" y="762"/>
                </a:lnTo>
                <a:lnTo>
                  <a:pt x="19813" y="762"/>
                </a:lnTo>
                <a:cubicBezTo>
                  <a:pt x="19813" y="628"/>
                  <a:pt x="19778" y="497"/>
                  <a:pt x="19711" y="381"/>
                </a:cubicBezTo>
                <a:cubicBezTo>
                  <a:pt x="19644" y="265"/>
                  <a:pt x="19548" y="169"/>
                  <a:pt x="19432" y="102"/>
                </a:cubicBezTo>
                <a:cubicBezTo>
                  <a:pt x="19316" y="35"/>
                  <a:pt x="19185" y="0"/>
                  <a:pt x="19051" y="0"/>
                </a:cubicBezTo>
                <a:lnTo>
                  <a:pt x="762" y="0"/>
                </a:lnTo>
              </a:path>
            </a:pathLst>
          </a:custGeom>
          <a:solidFill>
            <a:srgbClr val="DDE8C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Seja bem vindo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caso de dúvidas escreve para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2468880" y="3474720"/>
            <a:ext cx="5577840" cy="165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PhD Flavio Lichtenstein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Bioinformatics, Systems Biology, and Biostatistics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flavio.lichtenstein@butantan.gov.br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flalix@gmail.com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7360" y="0"/>
            <a:ext cx="2133360" cy="78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194560" cy="66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0"/>
            <a:ext cx="10078920" cy="73044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Foco do curso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100080" y="881280"/>
            <a:ext cx="9866880" cy="464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foco do curso é iniciar o pesquisador / estudante a um ambiente de computação fácil e ágil. Apesar destas facilidades, o aluno deve se dedicar fazendo exercícios e não somente olhando os exemplos.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Nossa meta e cobrir conceitos básicos de Python e de Bioestatística de forma a abranger os principais problemas de análise de dados de um laboratório de biologia molecular.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Utilizaremos Anaconda, Jupyter Notebook e Python 3.85 (a última versão), sendo que em muitos casos não entraremos em profundidade em conceitos, mas como utilizá-los na prática. Anacoda é um repositório controlado de bibliotecas do Python (e do R também), sendo que após sua instalação o Jupyter Notebook (ambiente de desenvolvimento) e as principais bibliotecas do Python já estarão instaladas.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Bem vindo, a todos, e bom trabalho.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0"/>
            <a:ext cx="10078920" cy="73044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Material do Curso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100080" y="881280"/>
            <a:ext cx="9866880" cy="464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acessar o curso você deve ter um email da google (gmail). O motivo é que utilizaremos a plataforma “classroom” da google para ensinar. Uma vez convidado, você pode acessar todo o conteúdo em: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https://classroom.google.com/c/MTQ3OTQyODE1MjQw?cjc=asr227j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códigos (exemplos) em Python, assim como os exercícios e suas resoluções estarão no GitHub, uma plataforma que armazena exemplos e soluções de problemas computacionais das mais diversas linguagens. No nosso caso você encontrará todas as informações em: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https://github.com/flalix/curso_python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Você pode baixar todo o conteúdo das aulas no GitHub via o comando “clone”, mas isto ensinaremos mais adiante.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0" y="0"/>
            <a:ext cx="10078920" cy="73044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O que é Python?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640080" y="845280"/>
            <a:ext cx="9325800" cy="464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computador: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Portabilidade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Fácil utilização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 custos (free) e código livre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ser utilizada por iniciantes até profissionais de alto nível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Possui poderosa biblioteca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ser utilizada simultaneamente num mesmo computador sob diferentes ambientes: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1" marL="720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Anaconda (2,3)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1" marL="720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environment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1" marL="720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10078920" cy="73044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O que é Python? - portabilidade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640080" y="1097280"/>
            <a:ext cx="93258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é portabilidade: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00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operacional: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39700" lvl="1" marL="360000" marR="0" rtl="0" algn="l">
              <a:lnSpc>
                <a:spcPct val="100000"/>
              </a:lnSpc>
              <a:spcBef>
                <a:spcPts val="100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Linux, Window, macOS ...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00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Computadores: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39700" lvl="1" marL="360000" marR="0" rtl="0" algn="l">
              <a:lnSpc>
                <a:spcPct val="100000"/>
              </a:lnSpc>
              <a:spcBef>
                <a:spcPts val="100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PC, laptop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39700" lvl="1" marL="360000" marR="0" rtl="0" algn="l">
              <a:lnSpc>
                <a:spcPct val="100000"/>
              </a:lnSpc>
              <a:spcBef>
                <a:spcPts val="100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39700" lvl="1" marL="360000" marR="0" rtl="0" algn="l">
              <a:lnSpc>
                <a:spcPct val="100000"/>
              </a:lnSpc>
              <a:spcBef>
                <a:spcPts val="100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Super-computador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0" y="0"/>
            <a:ext cx="10078920" cy="73044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O que é Python? - Python é fácil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40080" y="1097280"/>
            <a:ext cx="9325800" cy="407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é uma linguagem de coputador de fácil utilização: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interpretada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Sintaxe simples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Estruturada: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39700" lvl="1" marL="36000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39700" lvl="1" marL="36000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39700" lvl="1" marL="36000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Orientado a objectos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 diversos editores gratuitos (vamos usar o Jupyter Notebook)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0" y="0"/>
            <a:ext cx="10078920" cy="73044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O que é Python? - sem custos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274320" y="809280"/>
            <a:ext cx="9691560" cy="4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 custos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há custos e ainda tem código livre o que aumenta o aprendizado (se desejado)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poderosa e de cooperação (veja um exemplo do artigo de PyMOL de 2015 e há uma série de vídeos no Youtube sobre PyMOL) </a:t>
            </a:r>
            <a:r>
              <a:rPr b="0" i="0" lang="en-US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https://www.frontiersin.org/articles/10.3389/fmolb.2015.00056/full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Alguns links básicos desta linguagem: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39700" lvl="1" marL="36000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org: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https://www.python.org/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39700" lvl="1" marL="36000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doc: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https://docs.python.org/3/library/</a:t>
            </a:r>
            <a:r>
              <a:rPr b="0" i="0" lang="en-US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39700" lvl="1" marL="36000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Wiki:</a:t>
            </a:r>
            <a:r>
              <a:rPr b="0" i="0" lang="en-US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https://en.wikipedia.org/wiki/Python_(programming_language)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0" y="0"/>
            <a:ext cx="10078920" cy="73044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O que é Python? - todos podem usar Python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/>
          <p:nvPr/>
        </p:nvSpPr>
        <p:spPr>
          <a:xfrm>
            <a:off x="640080" y="1097280"/>
            <a:ext cx="9325800" cy="4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ser utilizado por qualquer pessoa: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Programadores iniciantes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Usuários com baixo conhecimento em informática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Usuários com bom conhecimento em informática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Programadores experientes que utilizam OO (Orientação por Objetos)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Cientistas na área de computação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Programação de alta performance (HPC): veja </a:t>
            </a:r>
            <a:r>
              <a:rPr b="0" i="0" lang="en-US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https://www.youtube.com/watch?v=A_i5kOlj_UU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0" y="0"/>
            <a:ext cx="10078920" cy="73044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O que é Python? - biblioteca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640080" y="845280"/>
            <a:ext cx="9325800" cy="4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bibliotecas (ou pacotes) expandem as possiblidades do Python.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Há bibliotecas como: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Gráficas: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None/>
            </a:pPr>
            <a:r>
              <a:rPr b="0" i="0" lang="en-US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https://matplotlib.org/3.1.1/gallery/index.html</a:t>
            </a:r>
            <a:r>
              <a:rPr b="0" i="0" lang="en-US" sz="2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https://seaborn.pydata.org/examples/index.html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https://plotly.com/python/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Numéricas, científicas e de aprendizado de máquina: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None/>
            </a:pPr>
            <a:r>
              <a:rPr b="0" i="0" lang="en-US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https://numpy.org/</a:t>
            </a:r>
            <a:r>
              <a:rPr b="0" i="0" lang="en-US" sz="2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https://www.scipy.org/</a:t>
            </a:r>
            <a:r>
              <a:rPr b="0" i="0" lang="en-US" sz="2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https://scikit-learn.org/stable/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/>
          <p:nvPr/>
        </p:nvSpPr>
        <p:spPr>
          <a:xfrm>
            <a:off x="7406640" y="2074680"/>
            <a:ext cx="2468160" cy="112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clique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linhas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/>
          <p:nvPr/>
        </p:nvSpPr>
        <p:spPr>
          <a:xfrm flipH="1">
            <a:off x="7044120" y="3313080"/>
            <a:ext cx="547920" cy="365040"/>
          </a:xfrm>
          <a:custGeom>
            <a:rect b="b" l="l" r="r" t="t"/>
            <a:pathLst>
              <a:path extrusionOk="0" h="854" w="841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