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naconda.com/products/individual#windows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naconda.com/products/individual#window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anaconda.com/anaconda/navigator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463040" y="1005840"/>
            <a:ext cx="7131240" cy="1644840"/>
          </a:xfrm>
          <a:custGeom>
            <a:rect b="b" l="l" r="r" t="t"/>
            <a:pathLst>
              <a:path extrusionOk="0" h="4574" w="19814">
                <a:moveTo>
                  <a:pt x="762" y="0"/>
                </a:moveTo>
                <a:lnTo>
                  <a:pt x="762" y="0"/>
                </a:lnTo>
                <a:cubicBezTo>
                  <a:pt x="628" y="0"/>
                  <a:pt x="497" y="35"/>
                  <a:pt x="381" y="102"/>
                </a:cubicBezTo>
                <a:cubicBezTo>
                  <a:pt x="265" y="169"/>
                  <a:pt x="169" y="265"/>
                  <a:pt x="102" y="381"/>
                </a:cubicBezTo>
                <a:cubicBezTo>
                  <a:pt x="35" y="497"/>
                  <a:pt x="0" y="628"/>
                  <a:pt x="0" y="762"/>
                </a:cubicBezTo>
                <a:lnTo>
                  <a:pt x="0" y="3810"/>
                </a:lnTo>
                <a:lnTo>
                  <a:pt x="0" y="3811"/>
                </a:lnTo>
                <a:cubicBezTo>
                  <a:pt x="0" y="3945"/>
                  <a:pt x="35" y="4076"/>
                  <a:pt x="102" y="4192"/>
                </a:cubicBezTo>
                <a:cubicBezTo>
                  <a:pt x="169" y="4308"/>
                  <a:pt x="265" y="4404"/>
                  <a:pt x="381" y="4471"/>
                </a:cubicBezTo>
                <a:cubicBezTo>
                  <a:pt x="497" y="4538"/>
                  <a:pt x="628" y="4573"/>
                  <a:pt x="762" y="4573"/>
                </a:cubicBezTo>
                <a:lnTo>
                  <a:pt x="19050" y="4573"/>
                </a:lnTo>
                <a:lnTo>
                  <a:pt x="19051" y="4573"/>
                </a:lnTo>
                <a:cubicBezTo>
                  <a:pt x="19185" y="4573"/>
                  <a:pt x="19316" y="4538"/>
                  <a:pt x="19432" y="4471"/>
                </a:cubicBezTo>
                <a:cubicBezTo>
                  <a:pt x="19548" y="4404"/>
                  <a:pt x="19644" y="4308"/>
                  <a:pt x="19711" y="4192"/>
                </a:cubicBezTo>
                <a:cubicBezTo>
                  <a:pt x="19778" y="4076"/>
                  <a:pt x="19813" y="3945"/>
                  <a:pt x="19813" y="3811"/>
                </a:cubicBezTo>
                <a:lnTo>
                  <a:pt x="19813" y="762"/>
                </a:lnTo>
                <a:lnTo>
                  <a:pt x="19813" y="762"/>
                </a:lnTo>
                <a:lnTo>
                  <a:pt x="19813" y="762"/>
                </a:lnTo>
                <a:cubicBezTo>
                  <a:pt x="19813" y="628"/>
                  <a:pt x="19778" y="497"/>
                  <a:pt x="19711" y="381"/>
                </a:cubicBezTo>
                <a:cubicBezTo>
                  <a:pt x="19644" y="265"/>
                  <a:pt x="19548" y="169"/>
                  <a:pt x="19432" y="102"/>
                </a:cubicBezTo>
                <a:cubicBezTo>
                  <a:pt x="19316" y="35"/>
                  <a:pt x="19185" y="0"/>
                  <a:pt x="19051" y="0"/>
                </a:cubicBezTo>
                <a:lnTo>
                  <a:pt x="762" y="0"/>
                </a:lnTo>
              </a:path>
            </a:pathLst>
          </a:custGeom>
          <a:solidFill>
            <a:srgbClr val="DDE8C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Seminários de Python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Instalando o Anaconda 3 e Python 3.85 em Windows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468880" y="3474720"/>
            <a:ext cx="4388040" cy="165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PhD Flavio Lichtenstein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Bioinformatics, Systems Biology, and Biostatistics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CENTD – Institututo Butantan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setembro/2020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7360" y="360"/>
            <a:ext cx="2133360" cy="78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60"/>
            <a:ext cx="2194560" cy="668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0" y="0"/>
            <a:ext cx="4663440" cy="95328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Jupyter Notebook 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https://jupyter.org/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640080" y="953280"/>
            <a:ext cx="93258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108000" y="4585680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Veremos durante o curso como usar o Jupyter Notebook (para Python)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800" y="360"/>
            <a:ext cx="5511600" cy="567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>
            <a:off x="274320" y="1828800"/>
            <a:ext cx="434448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Utilização de Machine Learning (Random Forest) para classificação de espécies de cobras ...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4161960" y="3200760"/>
            <a:ext cx="456840" cy="365400"/>
          </a:xfrm>
          <a:custGeom>
            <a:rect b="b" l="l" r="r" t="t"/>
            <a:pathLst>
              <a:path extrusionOk="0" h="854" w="841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/>
          <p:nvPr/>
        </p:nvSpPr>
        <p:spPr>
          <a:xfrm>
            <a:off x="1463040" y="1005840"/>
            <a:ext cx="7131240" cy="1644840"/>
          </a:xfrm>
          <a:custGeom>
            <a:rect b="b" l="l" r="r" t="t"/>
            <a:pathLst>
              <a:path extrusionOk="0" h="4574" w="19814">
                <a:moveTo>
                  <a:pt x="762" y="0"/>
                </a:moveTo>
                <a:lnTo>
                  <a:pt x="762" y="0"/>
                </a:lnTo>
                <a:cubicBezTo>
                  <a:pt x="628" y="0"/>
                  <a:pt x="497" y="35"/>
                  <a:pt x="381" y="102"/>
                </a:cubicBezTo>
                <a:cubicBezTo>
                  <a:pt x="265" y="169"/>
                  <a:pt x="169" y="265"/>
                  <a:pt x="102" y="381"/>
                </a:cubicBezTo>
                <a:cubicBezTo>
                  <a:pt x="35" y="497"/>
                  <a:pt x="0" y="628"/>
                  <a:pt x="0" y="762"/>
                </a:cubicBezTo>
                <a:lnTo>
                  <a:pt x="0" y="3810"/>
                </a:lnTo>
                <a:lnTo>
                  <a:pt x="0" y="3811"/>
                </a:lnTo>
                <a:cubicBezTo>
                  <a:pt x="0" y="3945"/>
                  <a:pt x="35" y="4076"/>
                  <a:pt x="102" y="4192"/>
                </a:cubicBezTo>
                <a:cubicBezTo>
                  <a:pt x="169" y="4308"/>
                  <a:pt x="265" y="4404"/>
                  <a:pt x="381" y="4471"/>
                </a:cubicBezTo>
                <a:cubicBezTo>
                  <a:pt x="497" y="4538"/>
                  <a:pt x="628" y="4573"/>
                  <a:pt x="762" y="4573"/>
                </a:cubicBezTo>
                <a:lnTo>
                  <a:pt x="19050" y="4573"/>
                </a:lnTo>
                <a:lnTo>
                  <a:pt x="19051" y="4573"/>
                </a:lnTo>
                <a:cubicBezTo>
                  <a:pt x="19185" y="4573"/>
                  <a:pt x="19316" y="4538"/>
                  <a:pt x="19432" y="4471"/>
                </a:cubicBezTo>
                <a:cubicBezTo>
                  <a:pt x="19548" y="4404"/>
                  <a:pt x="19644" y="4308"/>
                  <a:pt x="19711" y="4192"/>
                </a:cubicBezTo>
                <a:cubicBezTo>
                  <a:pt x="19778" y="4076"/>
                  <a:pt x="19813" y="3945"/>
                  <a:pt x="19813" y="3811"/>
                </a:cubicBezTo>
                <a:lnTo>
                  <a:pt x="19813" y="762"/>
                </a:lnTo>
                <a:lnTo>
                  <a:pt x="19813" y="762"/>
                </a:lnTo>
                <a:lnTo>
                  <a:pt x="19813" y="762"/>
                </a:lnTo>
                <a:cubicBezTo>
                  <a:pt x="19813" y="628"/>
                  <a:pt x="19778" y="497"/>
                  <a:pt x="19711" y="381"/>
                </a:cubicBezTo>
                <a:cubicBezTo>
                  <a:pt x="19644" y="265"/>
                  <a:pt x="19548" y="169"/>
                  <a:pt x="19432" y="102"/>
                </a:cubicBezTo>
                <a:cubicBezTo>
                  <a:pt x="19316" y="35"/>
                  <a:pt x="19185" y="0"/>
                  <a:pt x="19051" y="0"/>
                </a:cubicBezTo>
                <a:lnTo>
                  <a:pt x="762" y="0"/>
                </a:lnTo>
              </a:path>
            </a:pathLst>
          </a:custGeom>
          <a:solidFill>
            <a:srgbClr val="DDE8C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Seja bem vindo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não conseguiu instalar, peça suporte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2468880" y="3474720"/>
            <a:ext cx="5577840" cy="165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PhD Flavio Lichtenstein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Bioinformatics, Systems Biology, and Biostatistics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flavio.lichtenstein@butantan.gov.br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flalix@gmail.com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7360" y="0"/>
            <a:ext cx="2133360" cy="78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194560" cy="668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0"/>
            <a:ext cx="10078920" cy="73044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Anaconda 3 + Python 3.85 (setembro 2020)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136080" y="809280"/>
            <a:ext cx="9943920" cy="464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Vá até o sítio: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https://www.anaconda.com/products/individual#windows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2720" y="2319480"/>
            <a:ext cx="7406280" cy="301644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244080" y="3185640"/>
            <a:ext cx="1950120" cy="77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Opção para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005840" y="4228560"/>
            <a:ext cx="456840" cy="365400"/>
          </a:xfrm>
          <a:custGeom>
            <a:rect b="b" l="l" r="r" t="t"/>
            <a:pathLst>
              <a:path extrusionOk="0" h="854" w="841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5"/>
          <p:cNvSpPr/>
          <p:nvPr/>
        </p:nvSpPr>
        <p:spPr>
          <a:xfrm flipH="1" rot="-834600">
            <a:off x="7969680" y="2598120"/>
            <a:ext cx="497160" cy="365040"/>
          </a:xfrm>
          <a:custGeom>
            <a:rect b="b" l="l" r="r" t="t"/>
            <a:pathLst>
              <a:path extrusionOk="0" h="854" w="841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5"/>
          <p:cNvSpPr/>
          <p:nvPr/>
        </p:nvSpPr>
        <p:spPr>
          <a:xfrm>
            <a:off x="5943600" y="1828800"/>
            <a:ext cx="36576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Clique aqui, na região azul e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vá até o fim desta página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 flipH="1" rot="-33600">
            <a:off x="6802560" y="1101600"/>
            <a:ext cx="497160" cy="365040"/>
          </a:xfrm>
          <a:custGeom>
            <a:rect b="b" l="l" r="r" t="t"/>
            <a:pathLst>
              <a:path extrusionOk="0" h="854" w="841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5"/>
          <p:cNvSpPr txBox="1"/>
          <p:nvPr/>
        </p:nvSpPr>
        <p:spPr>
          <a:xfrm>
            <a:off x="7344720" y="1089000"/>
            <a:ext cx="1524960" cy="3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Clique aqui,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10078920" cy="73044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Anaconda 3 + Python 3.85 (setembro 2020)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36080" y="809280"/>
            <a:ext cx="9943920" cy="464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Vá até o sítio: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https://www.anaconda.com/products/individual#windows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escolha o ambiente de instalação desejado e 64-bits, caso seu computador seja 64-bits. </a:t>
            </a:r>
            <a:r>
              <a:rPr b="0" lang="en-US" sz="20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Confirme que o arquivo é: Anaconda3-2020.07-Windows-x86_64.exe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Após instalar, clique no executável que foi mostrado no rodapé do navegador ou vá até Downloads e dê duplo clique neste executável.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0320" y="1371600"/>
            <a:ext cx="5303160" cy="411624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0" y="0"/>
            <a:ext cx="10078920" cy="9144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Depois de baixar o aplicativo, 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clique no mesmo para iniciar a instalação...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640080" y="953280"/>
            <a:ext cx="93258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Anaconda com Python 3.7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7406640" y="2074320"/>
            <a:ext cx="2468520" cy="112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Instale com a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Versão 3.7 do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 flipH="1">
            <a:off x="7044120" y="3312720"/>
            <a:ext cx="548280" cy="365400"/>
          </a:xfrm>
          <a:custGeom>
            <a:rect b="b" l="l" r="r" t="t"/>
            <a:pathLst>
              <a:path extrusionOk="0" h="854" w="841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7"/>
          <p:cNvSpPr/>
          <p:nvPr/>
        </p:nvSpPr>
        <p:spPr>
          <a:xfrm>
            <a:off x="274320" y="2074320"/>
            <a:ext cx="2468520" cy="112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clique na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opção,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pois pode interferir com o funcionamento de outros programas.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 rot="2656800">
            <a:off x="6005880" y="4738320"/>
            <a:ext cx="456840" cy="365400"/>
          </a:xfrm>
          <a:custGeom>
            <a:rect b="b" l="l" r="r" t="t"/>
            <a:pathLst>
              <a:path extrusionOk="0" h="854" w="841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0"/>
            <a:ext cx="10078920" cy="73044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Em Windows deve ser instalado em c:\users\seu_nome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640080" y="953280"/>
            <a:ext cx="93258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o arquivo baixado e ...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8880" y="1507320"/>
            <a:ext cx="5345640" cy="41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280080" y="2753280"/>
            <a:ext cx="2468520" cy="112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é o diretório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onde será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Instalado, ok?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1920240" y="3931920"/>
            <a:ext cx="456840" cy="365400"/>
          </a:xfrm>
          <a:custGeom>
            <a:rect b="b" l="l" r="r" t="t"/>
            <a:pathLst>
              <a:path extrusionOk="0" h="854" w="841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/>
          <p:nvPr/>
        </p:nvSpPr>
        <p:spPr>
          <a:xfrm rot="2656800">
            <a:off x="5986080" y="4871520"/>
            <a:ext cx="456840" cy="365400"/>
          </a:xfrm>
          <a:custGeom>
            <a:rect b="b" l="l" r="r" t="t"/>
            <a:pathLst>
              <a:path extrusionOk="0" h="854" w="841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0" y="0"/>
            <a:ext cx="10078920" cy="73044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Anaconda 3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640080" y="953280"/>
            <a:ext cx="93258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1372680" y="1920240"/>
            <a:ext cx="7131240" cy="1644840"/>
          </a:xfrm>
          <a:custGeom>
            <a:rect b="b" l="l" r="r" t="t"/>
            <a:pathLst>
              <a:path extrusionOk="0" h="4574" w="19814">
                <a:moveTo>
                  <a:pt x="762" y="0"/>
                </a:moveTo>
                <a:lnTo>
                  <a:pt x="762" y="0"/>
                </a:lnTo>
                <a:cubicBezTo>
                  <a:pt x="628" y="0"/>
                  <a:pt x="497" y="35"/>
                  <a:pt x="381" y="102"/>
                </a:cubicBezTo>
                <a:cubicBezTo>
                  <a:pt x="265" y="169"/>
                  <a:pt x="169" y="265"/>
                  <a:pt x="102" y="381"/>
                </a:cubicBezTo>
                <a:cubicBezTo>
                  <a:pt x="35" y="497"/>
                  <a:pt x="0" y="628"/>
                  <a:pt x="0" y="762"/>
                </a:cubicBezTo>
                <a:lnTo>
                  <a:pt x="0" y="3810"/>
                </a:lnTo>
                <a:lnTo>
                  <a:pt x="0" y="3811"/>
                </a:lnTo>
                <a:cubicBezTo>
                  <a:pt x="0" y="3945"/>
                  <a:pt x="35" y="4076"/>
                  <a:pt x="102" y="4192"/>
                </a:cubicBezTo>
                <a:cubicBezTo>
                  <a:pt x="169" y="4308"/>
                  <a:pt x="265" y="4404"/>
                  <a:pt x="381" y="4471"/>
                </a:cubicBezTo>
                <a:cubicBezTo>
                  <a:pt x="497" y="4538"/>
                  <a:pt x="628" y="4573"/>
                  <a:pt x="762" y="4573"/>
                </a:cubicBezTo>
                <a:lnTo>
                  <a:pt x="19050" y="4573"/>
                </a:lnTo>
                <a:lnTo>
                  <a:pt x="19051" y="4573"/>
                </a:lnTo>
                <a:cubicBezTo>
                  <a:pt x="19185" y="4573"/>
                  <a:pt x="19316" y="4538"/>
                  <a:pt x="19432" y="4471"/>
                </a:cubicBezTo>
                <a:cubicBezTo>
                  <a:pt x="19548" y="4404"/>
                  <a:pt x="19644" y="4308"/>
                  <a:pt x="19711" y="4192"/>
                </a:cubicBezTo>
                <a:cubicBezTo>
                  <a:pt x="19778" y="4076"/>
                  <a:pt x="19813" y="3945"/>
                  <a:pt x="19813" y="3811"/>
                </a:cubicBezTo>
                <a:lnTo>
                  <a:pt x="19813" y="762"/>
                </a:lnTo>
                <a:lnTo>
                  <a:pt x="19813" y="762"/>
                </a:lnTo>
                <a:lnTo>
                  <a:pt x="19813" y="762"/>
                </a:lnTo>
                <a:cubicBezTo>
                  <a:pt x="19813" y="628"/>
                  <a:pt x="19778" y="497"/>
                  <a:pt x="19711" y="381"/>
                </a:cubicBezTo>
                <a:cubicBezTo>
                  <a:pt x="19644" y="265"/>
                  <a:pt x="19548" y="169"/>
                  <a:pt x="19432" y="102"/>
                </a:cubicBezTo>
                <a:cubicBezTo>
                  <a:pt x="19316" y="35"/>
                  <a:pt x="19185" y="0"/>
                  <a:pt x="19051" y="0"/>
                </a:cubicBezTo>
                <a:lnTo>
                  <a:pt x="762" y="0"/>
                </a:lnTo>
              </a:path>
            </a:pathLst>
          </a:custGeom>
          <a:solidFill>
            <a:srgbClr val="DDE8C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instalação pode demorar vários minutos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6080" y="1401120"/>
            <a:ext cx="5486040" cy="426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0" y="0"/>
            <a:ext cx="10078920" cy="73044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Anaconda 3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640080" y="953280"/>
            <a:ext cx="93258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Termine a instalação clicando em &lt;finish&gt;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5029200" y="5212080"/>
            <a:ext cx="456840" cy="365400"/>
          </a:xfrm>
          <a:custGeom>
            <a:rect b="b" l="l" r="r" t="t"/>
            <a:pathLst>
              <a:path extrusionOk="0" h="854" w="841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0" y="0"/>
            <a:ext cx="10078920" cy="73044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Pesquise no menu por Anaconda ….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640080" y="953280"/>
            <a:ext cx="93258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1372680" y="1371600"/>
            <a:ext cx="7131240" cy="2103120"/>
          </a:xfrm>
          <a:custGeom>
            <a:rect b="b" l="l" r="r" t="t"/>
            <a:pathLst>
              <a:path extrusionOk="0" h="4574" w="19814">
                <a:moveTo>
                  <a:pt x="762" y="0"/>
                </a:moveTo>
                <a:lnTo>
                  <a:pt x="762" y="0"/>
                </a:lnTo>
                <a:cubicBezTo>
                  <a:pt x="628" y="0"/>
                  <a:pt x="497" y="35"/>
                  <a:pt x="381" y="102"/>
                </a:cubicBezTo>
                <a:cubicBezTo>
                  <a:pt x="265" y="169"/>
                  <a:pt x="169" y="265"/>
                  <a:pt x="102" y="381"/>
                </a:cubicBezTo>
                <a:cubicBezTo>
                  <a:pt x="35" y="497"/>
                  <a:pt x="0" y="628"/>
                  <a:pt x="0" y="762"/>
                </a:cubicBezTo>
                <a:lnTo>
                  <a:pt x="0" y="3810"/>
                </a:lnTo>
                <a:lnTo>
                  <a:pt x="0" y="3811"/>
                </a:lnTo>
                <a:cubicBezTo>
                  <a:pt x="0" y="3945"/>
                  <a:pt x="35" y="4076"/>
                  <a:pt x="102" y="4192"/>
                </a:cubicBezTo>
                <a:cubicBezTo>
                  <a:pt x="169" y="4308"/>
                  <a:pt x="265" y="4404"/>
                  <a:pt x="381" y="4471"/>
                </a:cubicBezTo>
                <a:cubicBezTo>
                  <a:pt x="497" y="4538"/>
                  <a:pt x="628" y="4573"/>
                  <a:pt x="762" y="4573"/>
                </a:cubicBezTo>
                <a:lnTo>
                  <a:pt x="19050" y="4573"/>
                </a:lnTo>
                <a:lnTo>
                  <a:pt x="19051" y="4573"/>
                </a:lnTo>
                <a:cubicBezTo>
                  <a:pt x="19185" y="4573"/>
                  <a:pt x="19316" y="4538"/>
                  <a:pt x="19432" y="4471"/>
                </a:cubicBezTo>
                <a:cubicBezTo>
                  <a:pt x="19548" y="4404"/>
                  <a:pt x="19644" y="4308"/>
                  <a:pt x="19711" y="4192"/>
                </a:cubicBezTo>
                <a:cubicBezTo>
                  <a:pt x="19778" y="4076"/>
                  <a:pt x="19813" y="3945"/>
                  <a:pt x="19813" y="3811"/>
                </a:cubicBezTo>
                <a:lnTo>
                  <a:pt x="19813" y="762"/>
                </a:lnTo>
                <a:lnTo>
                  <a:pt x="19813" y="762"/>
                </a:lnTo>
                <a:lnTo>
                  <a:pt x="19813" y="762"/>
                </a:lnTo>
                <a:cubicBezTo>
                  <a:pt x="19813" y="628"/>
                  <a:pt x="19778" y="497"/>
                  <a:pt x="19711" y="381"/>
                </a:cubicBezTo>
                <a:cubicBezTo>
                  <a:pt x="19644" y="265"/>
                  <a:pt x="19548" y="169"/>
                  <a:pt x="19432" y="102"/>
                </a:cubicBezTo>
                <a:cubicBezTo>
                  <a:pt x="19316" y="35"/>
                  <a:pt x="19185" y="0"/>
                  <a:pt x="19051" y="0"/>
                </a:cubicBezTo>
                <a:lnTo>
                  <a:pt x="762" y="0"/>
                </a:lnTo>
              </a:path>
            </a:pathLst>
          </a:custGeom>
          <a:solidFill>
            <a:srgbClr val="DDE8C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Procure o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Navegador/Administrador do Anaconda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o Jupyter Notebook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Abaixo, à esquerda, no menu do Windows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731520" y="3674160"/>
            <a:ext cx="8869680" cy="180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 aparecer opções como: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100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Jupyter Notebook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15280" lvl="0" marL="360000" marR="0" rtl="0" algn="l">
              <a:lnSpc>
                <a:spcPct val="100000"/>
              </a:lnSpc>
              <a:spcBef>
                <a:spcPts val="1009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Administrador Anaconda (navigator)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9"/>
              </a:spcBef>
              <a:spcAft>
                <a:spcPts val="0"/>
              </a:spcAft>
              <a:buNone/>
            </a:pPr>
            <a:r>
              <a:rPr b="0" lang="en-US" sz="22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https://docs.anaconda.com/anaconda/navigator/</a:t>
            </a: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0" y="0"/>
            <a:ext cx="10078920" cy="73044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355269"/>
                </a:solidFill>
                <a:latin typeface="arial"/>
                <a:ea typeface="arial"/>
                <a:cs typeface="arial"/>
                <a:sym typeface="arial"/>
              </a:rPr>
              <a:t>Administrador Anaconda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640080" y="953280"/>
            <a:ext cx="93258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080" y="914400"/>
            <a:ext cx="8112240" cy="43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91440" y="5303520"/>
            <a:ext cx="998928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Veremos mais adiante como usar o Navegador (administrador) Anaconda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