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w3schools.com/js/js_json_intro.asp" TargetMode="External"/><Relationship Id="rId2" Type="http://schemas.openxmlformats.org/officeDocument/2006/relationships/hyperlink" Target="https://json.org/example.html" TargetMode="External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w3.org/RDF/" TargetMode="External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w3.org/RDF/" TargetMode="External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flalix/curso_python/tree/master/lecture01%20-%20python%20b&#225;sico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who.int/tb/country/data/download/en/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who.int/tb/country/data/download/en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pps.who.int/gho/athena/data/GHO/WHOSIS_000004?filter=COUNTRY:-;REGION:*&amp;x-sideaxis=REGION;YEAR&amp;x-topaxis=GHO;SEX&amp;profile=crosstable&amp;format=csv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default.asp" TargetMode="External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w3schools.com/xml/xml_whatis.asp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463040" y="1005840"/>
            <a:ext cx="7128720" cy="1642320"/>
          </a:xfrm>
          <a:custGeom>
            <a:avLst/>
            <a:gdLst/>
            <a:ahLst/>
            <a:rect l="l" t="t" r="r" b="b"/>
            <a:pathLst>
              <a:path w="19814" h="457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Seminários de Python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Tipos de Arquivos – como acessar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468880" y="3474720"/>
            <a:ext cx="4385520" cy="16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0" name="Google Shape;62;p14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0840" cy="778320"/>
          </a:xfrm>
          <a:prstGeom prst="rect">
            <a:avLst/>
          </a:prstGeom>
          <a:ln>
            <a:noFill/>
          </a:ln>
        </p:spPr>
      </p:pic>
      <p:pic>
        <p:nvPicPr>
          <p:cNvPr id="41" name="Google Shape;63;p14" descr=""/>
          <p:cNvPicPr/>
          <p:nvPr/>
        </p:nvPicPr>
        <p:blipFill>
          <a:blip r:embed="rId2"/>
          <a:stretch/>
        </p:blipFill>
        <p:spPr>
          <a:xfrm>
            <a:off x="0" y="360"/>
            <a:ext cx="2192040" cy="66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XML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1828800" y="737280"/>
            <a:ext cx="749808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&lt;mensagem_screta&gt;</a:t>
            </a:r>
            <a:endParaRPr b="0" lang="en-US" sz="13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  <a:ea typeface="Noto Sans CJK SC"/>
              </a:rPr>
              <a:t>  </a:t>
            </a:r>
            <a:r>
              <a:rPr b="0" lang="en-US" sz="1200" spc="-1" strike="noStrike">
                <a:latin typeface="arial"/>
                <a:ea typeface="Noto Sans CJK SC"/>
              </a:rPr>
              <a:t>&lt;depto&gt;Laboratório de vacinas&lt;/</a:t>
            </a:r>
            <a:r>
              <a:rPr b="0" lang="en-US" sz="1300" spc="-1" strike="noStrike">
                <a:latin typeface="arial"/>
              </a:rPr>
              <a:t>depto</a:t>
            </a:r>
            <a:r>
              <a:rPr b="0" lang="en-US" sz="1200" spc="-1" strike="noStrike">
                <a:latin typeface="arial"/>
              </a:rPr>
              <a:t>&gt;</a:t>
            </a:r>
            <a:endParaRPr b="0" lang="en-US" sz="12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</a:t>
            </a:r>
            <a:r>
              <a:rPr b="0" lang="en-US" sz="1300" spc="-1" strike="noStrike">
                <a:latin typeface="arial"/>
              </a:rPr>
              <a:t>&lt;to&gt;João&lt;/to&gt;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</a:t>
            </a:r>
            <a:r>
              <a:rPr b="0" lang="en-US" sz="1300" spc="-1" strike="noStrike">
                <a:latin typeface="arial"/>
              </a:rPr>
              <a:t>&lt;from&gt;Pedro&lt;/from&gt;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</a:t>
            </a:r>
            <a:r>
              <a:rPr b="0" lang="en-US" sz="1300" spc="-1" strike="noStrike">
                <a:latin typeface="arial"/>
              </a:rPr>
              <a:t>&lt;heading&gt;Descoberta de vacina da Dengue&lt;/heading&gt;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</a:t>
            </a:r>
            <a:r>
              <a:rPr b="0" lang="en-US" sz="1300" spc="-1" strike="noStrike">
                <a:latin typeface="arial"/>
              </a:rPr>
              <a:t>&lt;body&gt;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    </a:t>
            </a:r>
            <a:r>
              <a:rPr b="0" lang="en-US" sz="1300" spc="-1" strike="noStrike">
                <a:latin typeface="arial"/>
              </a:rPr>
              <a:t>&lt;issue1&gt;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       </a:t>
            </a:r>
            <a:r>
              <a:rPr b="0" lang="en-US" sz="1300" spc="-1" strike="noStrike">
                <a:latin typeface="arial"/>
              </a:rPr>
              <a:t>&lt;item1&gt;assunto 01&lt;/item1&gt;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  <a:ea typeface="Noto Sans CJK SC"/>
              </a:rPr>
              <a:t>      </a:t>
            </a:r>
            <a:r>
              <a:rPr b="0" lang="en-US" sz="1300" spc="-1" strike="noStrike">
                <a:latin typeface="arial"/>
                <a:ea typeface="Noto Sans CJK SC"/>
              </a:rPr>
              <a:t>&lt;/</a:t>
            </a:r>
            <a:r>
              <a:rPr b="0" lang="en-US" sz="1300" spc="-1" strike="noStrike">
                <a:latin typeface="arial"/>
              </a:rPr>
              <a:t>issue1</a:t>
            </a:r>
            <a:r>
              <a:rPr b="0" lang="en-US" sz="1300" spc="-1" strike="noStrike">
                <a:latin typeface="arial"/>
              </a:rPr>
              <a:t>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300" spc="-1" strike="noStrike">
                <a:latin typeface="arial"/>
              </a:rPr>
              <a:t>      </a:t>
            </a:r>
            <a:r>
              <a:rPr b="0" lang="en-US" sz="1300" spc="-1" strike="noStrike">
                <a:latin typeface="arial"/>
              </a:rPr>
              <a:t>&lt;issue2&gt;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300" spc="-1" strike="noStrike">
                <a:latin typeface="arial"/>
              </a:rPr>
              <a:t>         </a:t>
            </a:r>
            <a:r>
              <a:rPr b="0" lang="en-US" sz="1300" spc="-1" strike="noStrike">
                <a:latin typeface="arial"/>
              </a:rPr>
              <a:t>&lt;item2&gt;assunto 02&lt;/item2&gt;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300" spc="-1" strike="noStrike">
                <a:latin typeface="arial"/>
                <a:ea typeface="Noto Sans CJK SC"/>
              </a:rPr>
              <a:t>      </a:t>
            </a:r>
            <a:r>
              <a:rPr b="0" lang="en-US" sz="1300" spc="-1" strike="noStrike">
                <a:latin typeface="arial"/>
                <a:ea typeface="Noto Sans CJK SC"/>
              </a:rPr>
              <a:t>&lt;/</a:t>
            </a:r>
            <a:r>
              <a:rPr b="0" lang="en-US" sz="1300" spc="-1" strike="noStrike">
                <a:latin typeface="arial"/>
              </a:rPr>
              <a:t>issue2&gt;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    </a:t>
            </a:r>
            <a:r>
              <a:rPr b="0" lang="en-US" sz="1300" spc="-1" strike="noStrike">
                <a:latin typeface="arial"/>
              </a:rPr>
              <a:t>&lt;dateline&gt;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           </a:t>
            </a:r>
            <a:r>
              <a:rPr b="0" lang="en-US" sz="1300" spc="-1" strike="noStrike">
                <a:latin typeface="arial"/>
              </a:rPr>
              <a:t>&lt;location&gt;Laboratório Clark Kent&lt;/location&gt;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           </a:t>
            </a:r>
            <a:r>
              <a:rPr b="0" lang="en-US" sz="1300" spc="-1" strike="noStrike">
                <a:latin typeface="arial"/>
              </a:rPr>
              <a:t>&lt;date&gt;2020-12-31 12:00&lt;/date&gt;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     </a:t>
            </a:r>
            <a:r>
              <a:rPr b="0" lang="en-US" sz="1300" spc="-1" strike="noStrike">
                <a:latin typeface="arial"/>
              </a:rPr>
              <a:t>&lt;/dateline&gt;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  </a:t>
            </a:r>
            <a:r>
              <a:rPr b="0" lang="en-US" sz="1300" spc="-1" strike="noStrike">
                <a:latin typeface="arial"/>
              </a:rPr>
              <a:t>&lt;/body&gt;</a:t>
            </a:r>
            <a:endParaRPr b="0" lang="en-US" sz="13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  <a:ea typeface="Noto Sans CJK SC"/>
              </a:rPr>
              <a:t>&lt;/</a:t>
            </a:r>
            <a:r>
              <a:rPr b="0" lang="en-US" sz="1300" spc="-1" strike="noStrike">
                <a:latin typeface="arial"/>
              </a:rPr>
              <a:t>mensagem_screta</a:t>
            </a:r>
            <a:r>
              <a:rPr b="0" lang="en-US" sz="1200" spc="-1" strike="noStrike">
                <a:latin typeface="arial"/>
              </a:rPr>
              <a:t>&gt;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JSON – JavaScript Object Notation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355269"/>
                </a:solidFill>
                <a:latin typeface="arial"/>
                <a:ea typeface="arial"/>
                <a:hlinkClick r:id="rId1"/>
              </a:rPr>
              <a:t>https://www.w3schools.com/js/js_json_intro.asp</a:t>
            </a:r>
            <a:r>
              <a:rPr b="0" lang="en-US" sz="1500" spc="-1" strike="noStrike">
                <a:solidFill>
                  <a:srgbClr val="355269"/>
                </a:solidFill>
                <a:latin typeface="arial"/>
                <a:ea typeface="arial"/>
              </a:rPr>
              <a:t> ;     </a:t>
            </a:r>
            <a:r>
              <a:rPr b="0" lang="en-US" sz="1500" spc="-1" strike="noStrike">
                <a:solidFill>
                  <a:srgbClr val="355269"/>
                </a:solidFill>
                <a:latin typeface="arial"/>
                <a:ea typeface="arial"/>
                <a:hlinkClick r:id="rId2"/>
              </a:rPr>
              <a:t>https://json.org/example.html</a:t>
            </a:r>
            <a:r>
              <a:rPr b="0" lang="en-US" sz="1500" spc="-1" strike="noStrike">
                <a:solidFill>
                  <a:srgbClr val="355269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578880" y="1000080"/>
            <a:ext cx="9326880" cy="468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"glossary": {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"title": "example glossary",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</a:t>
            </a:r>
            <a:r>
              <a:rPr b="0" lang="en-US" sz="1400" spc="-1" strike="noStrike">
                <a:latin typeface="arial"/>
              </a:rPr>
              <a:t>"GlossDiv": {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</a:t>
            </a:r>
            <a:r>
              <a:rPr b="0" lang="en-US" sz="1400" spc="-1" strike="noStrike">
                <a:latin typeface="arial"/>
              </a:rPr>
              <a:t>"title": "S",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    </a:t>
            </a:r>
            <a:r>
              <a:rPr b="0" lang="en-US" sz="1400" spc="-1" strike="noStrike">
                <a:latin typeface="arial"/>
              </a:rPr>
              <a:t>"GlossList": {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</a:t>
            </a:r>
            <a:r>
              <a:rPr b="0" lang="en-US" sz="1400" spc="-1" strike="noStrike">
                <a:latin typeface="arial"/>
              </a:rPr>
              <a:t>"GlossEntry": {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</a:t>
            </a:r>
            <a:r>
              <a:rPr b="0" lang="en-US" sz="1400" spc="-1" strike="noStrike">
                <a:latin typeface="arial"/>
              </a:rPr>
              <a:t>"ID": "SGML",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                    </a:t>
            </a:r>
            <a:r>
              <a:rPr b="0" lang="en-US" sz="1400" spc="-1" strike="noStrike">
                <a:latin typeface="arial"/>
              </a:rPr>
              <a:t>"SortAs": "SGML",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                    </a:t>
            </a:r>
            <a:r>
              <a:rPr b="0" lang="en-US" sz="1400" spc="-1" strike="noStrike">
                <a:latin typeface="arial"/>
              </a:rPr>
              <a:t>"GlossTerm": "Standard Generalized Markup Language",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                    </a:t>
            </a:r>
            <a:r>
              <a:rPr b="0" lang="en-US" sz="1400" spc="-1" strike="noStrike">
                <a:latin typeface="arial"/>
              </a:rPr>
              <a:t>"Acronym": "SGML",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                    </a:t>
            </a:r>
            <a:r>
              <a:rPr b="0" lang="en-US" sz="1400" spc="-1" strike="noStrike">
                <a:latin typeface="arial"/>
              </a:rPr>
              <a:t>"Abbrev": "ISO 8879:1986",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                    </a:t>
            </a:r>
            <a:r>
              <a:rPr b="0" lang="en-US" sz="1400" spc="-1" strike="noStrike">
                <a:latin typeface="arial"/>
              </a:rPr>
              <a:t>"GlossDef": {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    </a:t>
            </a:r>
            <a:r>
              <a:rPr b="0" lang="en-US" sz="1400" spc="-1" strike="noStrike">
                <a:latin typeface="arial"/>
              </a:rPr>
              <a:t>"para": "A meta-markup language, used to create markup languages such as DocBook.",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                            </a:t>
            </a:r>
            <a:r>
              <a:rPr b="0" lang="en-US" sz="1400" spc="-1" strike="noStrike">
                <a:latin typeface="arial"/>
              </a:rPr>
              <a:t>"GlossSeeAlso": ["GML", "XML"]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</a:t>
            </a:r>
            <a:r>
              <a:rPr b="0" lang="en-US" sz="1400" spc="-1" strike="noStrike">
                <a:latin typeface="arial"/>
              </a:rPr>
              <a:t>},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                        </a:t>
            </a:r>
            <a:r>
              <a:rPr b="0" lang="en-US" sz="1400" spc="-1" strike="noStrike">
                <a:latin typeface="arial"/>
              </a:rPr>
              <a:t>"GlossSee": "markup"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  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  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  <a:ea typeface="Courier New"/>
            </a:endParaRPr>
          </a:p>
          <a:p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  <a:ea typeface="Courier New"/>
            </a:endParaRPr>
          </a:p>
        </p:txBody>
      </p:sp>
      <p:sp>
        <p:nvSpPr>
          <p:cNvPr id="78" name="TextShape 4"/>
          <p:cNvSpPr txBox="1"/>
          <p:nvPr/>
        </p:nvSpPr>
        <p:spPr>
          <a:xfrm>
            <a:off x="274320" y="701280"/>
            <a:ext cx="96012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JSON: mais moderno – troca de mensagens na Internet e entre aplicativos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RDF resource description framework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55269"/>
                </a:solidFill>
                <a:latin typeface="arial"/>
                <a:ea typeface="arial"/>
                <a:hlinkClick r:id="rId1"/>
              </a:rPr>
              <a:t>https://www.w3.org/RDF/</a:t>
            </a:r>
            <a:r>
              <a:rPr b="0" lang="en-US" sz="1600" spc="-1" strike="noStrike">
                <a:solidFill>
                  <a:srgbClr val="355269"/>
                </a:solidFill>
                <a:latin typeface="arial"/>
                <a:ea typeface="arial"/>
              </a:rPr>
              <a:t> ;   https://www.w3schools.com/xml/xml_rdf.asp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6080" y="839160"/>
            <a:ext cx="994248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RDF: adotado para WEB semantica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É o padrão mais completo entre os que aqui relatamos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Este padrão que permite conter informações semânticas - ontologia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Utilizado para descrever recursos na WEB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Não deve ser lido por humanos (só por máquinas)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Utiliza o padrão XML, porém sempre é complexo (e grande)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É mais que consistente:</a:t>
            </a:r>
            <a:endParaRPr b="0" lang="en-US" sz="2200" spc="-1" strike="noStrike">
              <a:latin typeface="Arial"/>
            </a:endParaRPr>
          </a:p>
          <a:p>
            <a:pPr marL="329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Consegue definir semântica:</a:t>
            </a:r>
            <a:endParaRPr b="0" lang="en-US" sz="2200" spc="-1" strike="noStrike">
              <a:latin typeface="Arial"/>
            </a:endParaRPr>
          </a:p>
          <a:p>
            <a:pPr marL="78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Este é o objeto 01</a:t>
            </a:r>
            <a:endParaRPr b="0" lang="en-US" sz="2200" spc="-1" strike="noStrike">
              <a:latin typeface="Arial"/>
            </a:endParaRPr>
          </a:p>
          <a:p>
            <a:pPr marL="78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Este é o objeto 02</a:t>
            </a:r>
            <a:endParaRPr b="0" lang="en-US" sz="2200" spc="-1" strike="noStrike">
              <a:latin typeface="Arial"/>
            </a:endParaRPr>
          </a:p>
          <a:p>
            <a:pPr marL="78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 objeto01 contém o objeto02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RDF resource description framework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55269"/>
                </a:solidFill>
                <a:latin typeface="arial"/>
                <a:ea typeface="arial"/>
                <a:hlinkClick r:id="rId1"/>
              </a:rPr>
              <a:t>https://www.w3.org/RDF/</a:t>
            </a:r>
            <a:r>
              <a:rPr b="0" lang="en-US" sz="1600" spc="-1" strike="noStrike">
                <a:solidFill>
                  <a:srgbClr val="355269"/>
                </a:solidFill>
                <a:latin typeface="arial"/>
                <a:ea typeface="arial"/>
              </a:rPr>
              <a:t> ;   https://www.w3schools.com/xml/xml_rdf.asp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409040" y="737280"/>
            <a:ext cx="7460640" cy="49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&lt;?xml version="1.0"?&gt;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&lt;rdf:RDF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xmlns:rdf="http://www.w3.org/1999/02/22-rdf-syntax-ns#"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xmlns:cd="http://www.recshop.fake/cd#"&gt;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&lt;rdf:Description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rdf:about="http://www.recshop.fake/cd/Empire Burlesque"&gt;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&lt;cd:artist&gt;Bob Dylan&lt;/cd:artist&gt;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&lt;cd:country&gt;USA&lt;/cd:country&gt;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&lt;cd:company&gt;Columbia&lt;/cd:company&gt;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&lt;cd:price&gt;10.90&lt;/cd:price&gt;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&lt;cd:year&gt;1985&lt;/cd:year&gt;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&lt;/rdf:Description&gt;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&lt;rdf:Description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rdf:about="http://www.recshop.fake/cd/Hide your heart"&gt;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&lt;cd:artist&gt;Bonnie Tyler&lt;/cd:artist&gt;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&lt;cd:country&gt;UK&lt;/cd:country&gt;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&lt;cd:company&gt;CBS Records&lt;/cd:company&gt;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&lt;cd:price&gt;9.90&lt;/cd:price&gt;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  </a:t>
            </a:r>
            <a:r>
              <a:rPr b="0" lang="en-US" sz="1200" spc="-1" strike="noStrike">
                <a:latin typeface="arial"/>
              </a:rPr>
              <a:t>&lt;cd:year&gt;1988&lt;/cd:year&gt;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&lt;/rdf:Description&gt;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…</a:t>
            </a:r>
            <a:r>
              <a:rPr b="0" lang="en-US" sz="1200" spc="-1" strike="noStrike">
                <a:latin typeface="arial"/>
              </a:rPr>
              <a:t>. &lt;/rdf:RDF&gt;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468880" y="3474720"/>
            <a:ext cx="4385520" cy="16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6" name="Google Shape;145;p25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0840" cy="77832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46;p25" descr=""/>
          <p:cNvPicPr/>
          <p:nvPr/>
        </p:nvPicPr>
        <p:blipFill>
          <a:blip r:embed="rId2"/>
          <a:stretch/>
        </p:blipFill>
        <p:spPr>
          <a:xfrm>
            <a:off x="0" y="360"/>
            <a:ext cx="2192040" cy="6660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6583680" y="1828800"/>
            <a:ext cx="11905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Obrigado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Dúvidas?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89" name="Google Shape;148;p25" descr=""/>
          <p:cNvPicPr/>
          <p:nvPr/>
        </p:nvPicPr>
        <p:blipFill>
          <a:blip r:embed="rId3"/>
          <a:stretch/>
        </p:blipFill>
        <p:spPr>
          <a:xfrm>
            <a:off x="2468880" y="731520"/>
            <a:ext cx="3620880" cy="264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Tipos de arquivos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36080" y="839160"/>
            <a:ext cx="994248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Há vários tipos de arquivos: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Texto ou Doc: txt, doc(x), pdf, ...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Imagem: jpeg, png, tiff, gif, eps, svg (vetorizada), … + com/sem perda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Videos: MP4, FLV, AVI, WMV, WEBM, QuickTime, 3GP, OGG, ...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Tabelas: xls(x), csv (comma separated values), tsv (tab sv), …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Arquivos texto extruturados:</a:t>
            </a:r>
            <a:endParaRPr b="0" lang="en-US" sz="2200" spc="-1" strike="noStrike">
              <a:latin typeface="Arial"/>
            </a:endParaRPr>
          </a:p>
          <a:p>
            <a:pPr marL="420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HTML – fracamente estruturado</a:t>
            </a:r>
            <a:endParaRPr b="0" lang="en-US" sz="2200" spc="-1" strike="noStrike">
              <a:latin typeface="Arial"/>
            </a:endParaRPr>
          </a:p>
          <a:p>
            <a:pPr marL="420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XML – estruturado e coeso</a:t>
            </a:r>
            <a:endParaRPr b="0" lang="en-US" sz="2200" spc="-1" strike="noStrike">
              <a:latin typeface="Arial"/>
            </a:endParaRPr>
          </a:p>
          <a:p>
            <a:pPr marL="420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JSON (jason) – estruturado e coeso</a:t>
            </a:r>
            <a:endParaRPr b="0" lang="en-US" sz="2200" spc="-1" strike="noStrike">
              <a:latin typeface="Arial"/>
            </a:endParaRPr>
          </a:p>
          <a:p>
            <a:pPr marL="420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RDF – estruturado, coeso e semântico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Arquivos CSV ou TSV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36080" y="839160"/>
            <a:ext cx="994248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Arquivos tipo Tabela: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Excel: arquivo binário, compactado, baseado em XML (eXtensible Markup Language)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 ser estruturado ou não (colunas não formatadas)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CSV: arquivo texto, separado por vírgulas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TSV: arquivo texto, separado por tabulações</a:t>
            </a:r>
            <a:endParaRPr b="0" lang="en-US" sz="2200" spc="-1" strike="noStrike">
              <a:latin typeface="Arial"/>
            </a:endParaRPr>
          </a:p>
          <a:p>
            <a:pPr marL="329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Podem conter:</a:t>
            </a:r>
            <a:endParaRPr b="0" lang="en-US" sz="2200" spc="-1" strike="noStrike">
              <a:latin typeface="Arial"/>
            </a:endParaRPr>
          </a:p>
          <a:p>
            <a:pPr marL="768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Cabeçalho (ou não) – header</a:t>
            </a:r>
            <a:endParaRPr b="0" lang="en-US" sz="2200" spc="-1" strike="noStrike">
              <a:latin typeface="Arial"/>
            </a:endParaRPr>
          </a:p>
          <a:p>
            <a:pPr marL="768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Aspas nos conteúdos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Processando arquivos texto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4317120" y="5195520"/>
            <a:ext cx="55072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  <a:hlinkClick r:id="rId1"/>
              </a:rPr>
              <a:t>https://github.com/flalix/curso_python/tree/master/lecture01%20-%20python%20b%C3%A1sico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 flipH="1" rot="10810200">
            <a:off x="3657600" y="5113440"/>
            <a:ext cx="626760" cy="5562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5"/>
          <p:cNvSpPr txBox="1"/>
          <p:nvPr/>
        </p:nvSpPr>
        <p:spPr>
          <a:xfrm>
            <a:off x="274320" y="717840"/>
            <a:ext cx="5645520" cy="48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import os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fname = '../data/exemplo_estranho.txt'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os.path.exists(fname)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with open(fname, 'r') as f: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while True: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line = f.readline()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if line == '':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    </a:t>
            </a:r>
            <a:r>
              <a:rPr b="0" lang="en-US" sz="1400" spc="-1" strike="noStrike">
                <a:latin typeface="arial"/>
              </a:rPr>
              <a:t>break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line = line.strip() # tire os espaços antes e depois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mat = line.split('-')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termo0 = mat[0]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mat = mat[1].split(' ')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termo1 = mat[0]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termo2 = mat[1]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print(termo0, '\t', termo1, '\t', termo2)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#-- \n == carriage return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print("\n---- fim ----")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Arquivos disponíveis na web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136080" y="839160"/>
            <a:ext cx="994248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Arquivos disponíveis na WEB: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WHO -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hlinkClick r:id="rId1"/>
              </a:rPr>
              <a:t>https://www.who.int/tb/country/data/download/en/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Baixando: TB outcomes (TB_outcomes_2020-09-11.csv)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Acessando via pandas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CSV: arquivo texto, separado por vírgulas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TSV: arquivo texto, separado por tabulações</a:t>
            </a:r>
            <a:endParaRPr b="0" lang="en-US" sz="2200" spc="-1" strike="noStrike">
              <a:latin typeface="Arial"/>
            </a:endParaRPr>
          </a:p>
          <a:p>
            <a:pPr marL="329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Podem conter:</a:t>
            </a:r>
            <a:endParaRPr b="0" lang="en-US" sz="2200" spc="-1" strike="noStrike">
              <a:latin typeface="Arial"/>
            </a:endParaRPr>
          </a:p>
          <a:p>
            <a:pPr marL="768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Cabeçalho (ou não) – header</a:t>
            </a:r>
            <a:endParaRPr b="0" lang="en-US" sz="2200" spc="-1" strike="noStrike">
              <a:latin typeface="Arial"/>
            </a:endParaRPr>
          </a:p>
          <a:p>
            <a:pPr marL="768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Aspas nos conteúdos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Como abrir um arquivo CSV ou TSV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457200" y="768960"/>
            <a:ext cx="9509760" cy="24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# Dados de TB da WHO - </a:t>
            </a:r>
            <a:r>
              <a:rPr b="0" lang="en-US" sz="1400" spc="-1" strike="noStrike">
                <a:latin typeface="arial"/>
                <a:hlinkClick r:id="rId1"/>
              </a:rPr>
              <a:t>https://www.who.int/tb/country/data/download/en/</a:t>
            </a: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fname = "../data/TB_outcomes_2020-09-11.csv"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os.path.exists(fname)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# carregando a biblioteca/pacote pandas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import pandas as pd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df = pd.read_csv(fname)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# linhas e colunas == shape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print(df.shape)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df.head()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-113400" y="3474720"/>
            <a:ext cx="10080360" cy="210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Como abrir um arquivo 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remotamente CSV ou TSV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457200" y="769320"/>
            <a:ext cx="9509760" cy="169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url = '</a:t>
            </a:r>
            <a:r>
              <a:rPr b="0" lang="en-US" sz="1400" spc="-1" strike="noStrike">
                <a:latin typeface="arial"/>
                <a:hlinkClick r:id="rId1"/>
              </a:rPr>
              <a:t>https://apps.who.int/gho/athena/data/GHO/WHOSIS_000004?filter=COUNTRY:-;REGION:*&amp;x-sideaxis=REGION;YEAR&amp;x-topaxis=GHO;SEX&amp;profile=crosstable&amp;format=csv</a:t>
            </a:r>
            <a:r>
              <a:rPr b="0" lang="en-US" sz="1400" spc="-1" strike="noStrike">
                <a:latin typeface="arial"/>
              </a:rPr>
              <a:t>'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#-- adult mortality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dfam = pd.read_csv(url)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Noto Sans CJK SC"/>
              </a:rPr>
              <a:t>print(</a:t>
            </a:r>
            <a:r>
              <a:rPr b="0" lang="en-US" sz="1400" spc="-1" strike="noStrike">
                <a:latin typeface="arial"/>
              </a:rPr>
              <a:t>dfam.shape)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dfam.head()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360" y="2884320"/>
            <a:ext cx="10080360" cy="208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HTML (hypertext markup language)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55269"/>
                </a:solidFill>
                <a:latin typeface="arial"/>
                <a:ea typeface="arial"/>
              </a:rPr>
              <a:t>(veja </a:t>
            </a:r>
            <a:r>
              <a:rPr b="0" lang="en-US" sz="2000" spc="-1" strike="noStrike">
                <a:solidFill>
                  <a:srgbClr val="355269"/>
                </a:solidFill>
                <a:latin typeface="arial"/>
                <a:ea typeface="arial"/>
                <a:hlinkClick r:id="rId1"/>
              </a:rPr>
              <a:t>https://www.w3schools.com/html/default.asp</a:t>
            </a:r>
            <a:r>
              <a:rPr b="0" lang="en-US" sz="2000" spc="-1" strike="noStrike">
                <a:solidFill>
                  <a:srgbClr val="355269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1715040" y="1257840"/>
            <a:ext cx="7703280" cy="42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&lt;!DOCTYPE html&gt;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&lt;html&gt;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&lt;head&gt;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&lt;meta http-equiv="Content-Type" content="text/html; charset=UTF-8"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&lt;title&gt;Aqui vai um titulo qualquer&lt;/title&gt;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&lt;/head&gt;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&lt;body&gt;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400" spc="-1" strike="noStrike">
                <a:latin typeface="arial"/>
              </a:rPr>
              <a:t>&lt;h1&gt;Primeiro cabeçalho&lt;/h1&gt;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400" spc="-1" strike="noStrike">
                <a:latin typeface="arial"/>
              </a:rPr>
              <a:t>&lt;h3&gt;Primeiro cabeçalho&lt;/h3&gt;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400" spc="-1" strike="noStrike">
                <a:latin typeface="arial"/>
              </a:rPr>
              <a:t>&lt;p&gt;Parágrafo simples ...&lt;/p&gt;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&lt;/body&gt;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&lt;/html&gt;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TextShape 4"/>
          <p:cNvSpPr txBox="1"/>
          <p:nvPr/>
        </p:nvSpPr>
        <p:spPr>
          <a:xfrm>
            <a:off x="357120" y="5395320"/>
            <a:ext cx="942696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Exercício: salve este texto num arquivo texto, nomeie-o “arquivo.html”, arraste no browse (navagador)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TextShape 5"/>
          <p:cNvSpPr txBox="1"/>
          <p:nvPr/>
        </p:nvSpPr>
        <p:spPr>
          <a:xfrm>
            <a:off x="274320" y="809280"/>
            <a:ext cx="96012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HTML: adotado para troca de mensagens na internet (browser)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XML - eXtensible Markup Language: veja </a:t>
            </a:r>
            <a:r>
              <a:rPr b="0" lang="en-US" sz="1600" spc="-1" strike="noStrike">
                <a:solidFill>
                  <a:srgbClr val="355269"/>
                </a:solidFill>
                <a:latin typeface="arial"/>
                <a:ea typeface="arial"/>
                <a:hlinkClick r:id="rId1"/>
              </a:rPr>
              <a:t>https://www.w3schools.com/xml/xml_whatis.asp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136080" y="839160"/>
            <a:ext cx="994248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XML: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Padrão mais rígido e seguro para troca de mensagens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Estruturalmente parecido com XML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Serve para armazenar e transportar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dados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Arquivos de configuração</a:t>
            </a:r>
            <a:endParaRPr b="0" lang="en-US" sz="2200" spc="-1" strike="noStrike">
              <a:latin typeface="Arial"/>
            </a:endParaRPr>
          </a:p>
          <a:p>
            <a:pPr marL="347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Arquivos que auxiliam na troca de mensagens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Consistente:</a:t>
            </a:r>
            <a:endParaRPr b="0" lang="en-US" sz="2200" spc="-1" strike="noStrike">
              <a:latin typeface="Arial"/>
            </a:endParaRPr>
          </a:p>
          <a:p>
            <a:pPr marL="329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Caso uma tag não feche, não é processado</a:t>
            </a:r>
            <a:endParaRPr b="0" lang="en-US" sz="2200" spc="-1" strike="noStrike">
              <a:latin typeface="Arial"/>
            </a:endParaRPr>
          </a:p>
          <a:p>
            <a:pPr marL="329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Pode-se usar um código Hash para certificar integridade via checksum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2020-09-11T16:00:38Z</dcterms:modified>
  <cp:revision>62</cp:revision>
  <dc:subject/>
  <dc:title/>
</cp:coreProperties>
</file>