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332" r:id="rId4"/>
    <p:sldId id="326" r:id="rId5"/>
    <p:sldId id="325" r:id="rId6"/>
    <p:sldId id="327" r:id="rId7"/>
    <p:sldId id="258" r:id="rId8"/>
    <p:sldId id="257" r:id="rId9"/>
    <p:sldId id="333" r:id="rId10"/>
    <p:sldId id="328" r:id="rId11"/>
    <p:sldId id="330" r:id="rId12"/>
    <p:sldId id="337" r:id="rId13"/>
    <p:sldId id="339" r:id="rId14"/>
    <p:sldId id="340" r:id="rId15"/>
    <p:sldId id="329" r:id="rId16"/>
    <p:sldId id="331" r:id="rId17"/>
    <p:sldId id="338" r:id="rId18"/>
    <p:sldId id="34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000000"/>
    <a:srgbClr val="46B1E1"/>
    <a:srgbClr val="B4EEBB"/>
    <a:srgbClr val="AEAEAE"/>
    <a:srgbClr val="24C6AB"/>
    <a:srgbClr val="47D45A"/>
    <a:srgbClr val="66ECC3"/>
    <a:srgbClr val="8ED973"/>
    <a:srgbClr val="3B7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C4406-682F-4F03-BE87-2EAB0B3B6EC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76BAF-78CD-49FE-9258-6250AB9C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0720D-9728-4122-9A04-D2459A810D2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2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56365-5090-A8FE-B446-7E5A85565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FD419-4B3C-C644-2328-9D3C880C1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846095-6B39-92F4-E99B-C5EF11D5D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7C58F-54C2-73F5-7860-4D7934616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0720D-9728-4122-9A04-D2459A810D2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72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C1A3D-9DA2-8490-D80F-0DF6CB159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C0D6C3-21CA-1ABF-CFFA-0DF07A2DA9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B9ED97-A7D4-9B5F-15E2-83ECD228C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27F4-7493-F9A9-287E-F3EE766D4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0720D-9728-4122-9A04-D2459A810D2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3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0720D-9728-4122-9A04-D2459A810D2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1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67067-8067-B3DC-81E8-3973CAAF4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D72493-EDF6-A492-E772-D3117A149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0BEE1-FCC1-16A0-57AE-C8FB31E7C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90C2E-1238-DF4C-B4B7-8E44D884E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0720D-9728-4122-9A04-D2459A810D2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5D1F3-68B2-F89B-CC19-E5B5D9656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934D2E-695E-4B18-35D8-824B3DCD81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4E97C1-8B14-8897-80F1-39C42A92F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6191E-9F8E-E411-CEAB-601E746872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0720D-9728-4122-9A04-D2459A810D2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53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3F95F-EEBA-DED6-74FC-347366A3A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652AA5-7319-750A-3661-7FEEB8FA7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F499D5-E0D1-62B1-8C8E-315C31E71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CF38A-185F-22CE-8A82-73626FFD6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0720D-9728-4122-9A04-D2459A810D2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95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0B60-0700-8223-2BB3-C1F0E40B6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6441-B794-D2BE-F42F-08FA9A908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6DE15-A194-0CC6-BC85-229D3D0C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78E8-9E14-4668-AF7A-7DA2F2B71E1A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B7CFD-9F03-2CBD-C8CF-848AB738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A380F-6DA0-80CB-9F34-49852A05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7D8-24D8-44A1-B001-0B62A25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7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FD3D-113E-C4EA-9578-05A0CAE5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4D313-AB26-A771-CE25-0AFC115EA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315F5-870E-7074-A521-E1D2C13A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9686-E296-4C10-9AC7-53FAF2CFF297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FC58-6069-F40B-1537-60C63B8F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3EAF-2AD2-BF93-FCD4-2222AA31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7D8-24D8-44A1-B001-0B62A25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58D80-7D68-E16F-411A-D9F694F9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5EC6E-9737-33A9-9081-A3416F87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C44F4-AC95-ED32-02FC-902AD1DB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5944-6CBD-4F06-BF47-CE3E7DCAF45D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5AED-8CC6-98A3-0A0E-749DD876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F57A-F47B-FA3B-145C-324F0321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7D8-24D8-44A1-B001-0B62A25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8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8252-9C9E-2470-9BF2-10A98677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7DB5-7DAD-BA6B-69AA-1B5258FF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5AC3-CF48-AE4F-F8F1-6A5E9869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ECB7-2A10-44B1-A5FB-51B38D69D6BF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B755-3B18-E0AE-DCAB-DC561CC3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6147-DC5C-5B30-F7A2-6C5D81CF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7D8-24D8-44A1-B001-0B62A25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2D0B-5248-24AF-C526-C897F749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ED9E9-7725-B7C6-9503-A85D973F8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1F4DF-8342-0ADD-5891-03EC18DE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AB89-33F6-47AA-A194-30D44BA3F2C6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193CB-D44F-418D-556F-222F3677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C5296-547E-054D-F6A9-673AC5FF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7D8-24D8-44A1-B001-0B62A25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7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8CB4-BDC8-39A1-694D-B1AB14A6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B92A-9DB8-D73D-0A5E-171A1EB20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070BF-B9E5-5B4A-41D1-2B7689D8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C5B8C-96B3-23E9-648A-9EDCDF47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476-3871-480F-A236-B6FB491879FC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3D4EB-50A3-E9B3-2B9A-E94C2D50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9D59-EF30-891C-6347-998D6892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7D8-24D8-44A1-B001-0B62A25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8E37-A2F3-248B-E84A-CC88BF03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5E396-2147-5E22-FBCE-1E5662C4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73ACA-331F-2260-FC89-FEAC64818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AE9CD-6B94-ED3F-44B5-A8DCC7F94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54753-BB64-A95E-FB8B-4FC8C397E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960E9-1B5E-881C-80AA-9DDE371E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3734-3F99-4E67-864A-9FA7BEB4AE65}" type="datetime1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E7808-1AD6-0675-11B5-442895CD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74F85-17DA-6E3F-935D-36617707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7D8-24D8-44A1-B001-0B62A25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5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BC06-8DF1-07F3-12C8-D6024038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A05B7-D681-AEDF-EA85-A1D1BB14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F582-5963-4108-8EE0-466B7A3FDEF6}" type="datetime1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9F917-075B-B49D-ACF9-53134BD5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2282B-89BD-274C-B3F1-E9A9C824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7D8-24D8-44A1-B001-0B62A25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A649D-4B32-6155-C4AE-F86A2697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6089-C06C-4E46-BA1D-099D6EC874C4}" type="datetime1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CF5CE-92CE-D04F-945B-08A53C53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610DE-7A3B-CF4B-6D84-94E98806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7D8-24D8-44A1-B001-0B62A25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09FE-AD28-6DEA-381E-B38FD0B4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11B6-01B6-3A31-ECDB-EC19FD7B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A2C3B-09A9-B7D7-BA09-1EC4537A5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31119-7D3F-F13A-C7A7-AB4ACAE8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DDA-15C6-4E76-BAF4-51454FA778D8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163CC-D344-7120-20CA-E3350685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95CAA-24F6-632D-4744-D25550D8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7D8-24D8-44A1-B001-0B62A25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7C51-2C58-B96C-2D20-586417D6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90C3B-16B8-B60D-2AD2-3381B4BF8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EF5CB-AD95-D354-4A35-C09B2B255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40F0D-826E-6822-C3DF-676BCD4B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3B16-0718-4B8F-AE10-A92C57EDA71D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D728A-135F-C960-5B47-5EA3BD86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F2272-7EEE-5B5F-0828-0E25A1CE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7D8-24D8-44A1-B001-0B62A25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4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E6C12-DB18-AD41-C431-1BEF5906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78E82-690C-C52C-DCFF-3833BFC6B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26DC-266F-70AB-E81F-3DDEA8144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A79B2C-B292-4A3F-BF31-8F3DF463A4AF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708C8-527D-C87C-CC46-8CCE98727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95A8F-2A63-68D2-EE73-799DA49F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4C7D8-24D8-44A1-B001-0B62A25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sv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48EE60-4171-CA3D-154A-32BC773F218D}"/>
              </a:ext>
            </a:extLst>
          </p:cNvPr>
          <p:cNvSpPr/>
          <p:nvPr/>
        </p:nvSpPr>
        <p:spPr>
          <a:xfrm>
            <a:off x="4212304" y="-15270"/>
            <a:ext cx="7978529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2C676-1FBB-87FA-DF7A-5B1B514F51BE}"/>
              </a:ext>
            </a:extLst>
          </p:cNvPr>
          <p:cNvSpPr txBox="1"/>
          <p:nvPr/>
        </p:nvSpPr>
        <p:spPr>
          <a:xfrm>
            <a:off x="6729822" y="3630824"/>
            <a:ext cx="293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Abadi" panose="020B0604020104020204" pitchFamily="34" charset="0"/>
              </a:rPr>
              <a:t>Boehringer Ingelheim</a:t>
            </a:r>
            <a:endParaRPr lang="en-US" sz="2400" b="1" dirty="0">
              <a:latin typeface="Abadi" panose="020B0604020104020204" pitchFamily="34" charset="0"/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86C5F8C8-A55F-0C76-C64D-93101A7E9C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B5D0EC8-4D97-6046-0CC2-CC9F2E7F7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1" y="241237"/>
            <a:ext cx="3770171" cy="113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6CA4BF-9F17-42B5-334C-0EEEBF483C80}"/>
              </a:ext>
            </a:extLst>
          </p:cNvPr>
          <p:cNvSpPr txBox="1"/>
          <p:nvPr/>
        </p:nvSpPr>
        <p:spPr>
          <a:xfrm>
            <a:off x="0" y="6453475"/>
            <a:ext cx="411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badi" panose="020B0604020104020204" pitchFamily="34" charset="0"/>
              </a:rPr>
              <a:t>#ComprometidosConElProfesionalSanitario</a:t>
            </a:r>
            <a:endParaRPr lang="en-US" sz="1600" dirty="0">
              <a:latin typeface="Abadi" panose="020B0604020104020204" pitchFamily="34" charset="0"/>
            </a:endParaRPr>
          </a:p>
        </p:txBody>
      </p:sp>
      <p:sp>
        <p:nvSpPr>
          <p:cNvPr id="29" name="Título 9">
            <a:extLst>
              <a:ext uri="{FF2B5EF4-FFF2-40B4-BE49-F238E27FC236}">
                <a16:creationId xmlns:a16="http://schemas.microsoft.com/office/drawing/2014/main" id="{D38964E7-F05D-022D-14E3-A7EEA907E5F3}"/>
              </a:ext>
            </a:extLst>
          </p:cNvPr>
          <p:cNvSpPr txBox="1">
            <a:spLocks/>
          </p:cNvSpPr>
          <p:nvPr/>
        </p:nvSpPr>
        <p:spPr>
          <a:xfrm>
            <a:off x="4687865" y="501712"/>
            <a:ext cx="7203056" cy="243607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  <a:cs typeface="Calibri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3525CC-8858-5627-03DA-288FE0F00939}"/>
              </a:ext>
            </a:extLst>
          </p:cNvPr>
          <p:cNvGrpSpPr/>
          <p:nvPr/>
        </p:nvGrpSpPr>
        <p:grpSpPr>
          <a:xfrm>
            <a:off x="4593889" y="384605"/>
            <a:ext cx="7203056" cy="2558822"/>
            <a:chOff x="4551880" y="466489"/>
            <a:chExt cx="7203056" cy="255882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F0150D-32DB-8F15-9944-65E0940BFEAF}"/>
                </a:ext>
              </a:extLst>
            </p:cNvPr>
            <p:cNvGrpSpPr/>
            <p:nvPr/>
          </p:nvGrpSpPr>
          <p:grpSpPr>
            <a:xfrm>
              <a:off x="4551880" y="466489"/>
              <a:ext cx="7203056" cy="2558822"/>
              <a:chOff x="4792727" y="1523448"/>
              <a:chExt cx="7203056" cy="255882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3DF52B6-0574-B924-4ED1-953F08DE5DFF}"/>
                  </a:ext>
                </a:extLst>
              </p:cNvPr>
              <p:cNvSpPr/>
              <p:nvPr/>
            </p:nvSpPr>
            <p:spPr>
              <a:xfrm>
                <a:off x="4792727" y="1523448"/>
                <a:ext cx="7203056" cy="2558822"/>
              </a:xfrm>
              <a:prstGeom prst="rect">
                <a:avLst/>
              </a:prstGeom>
              <a:noFill/>
              <a:ln w="127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3DFF9FB-7E5C-BF52-444D-B2FD8DE00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6550" y="4082270"/>
                <a:ext cx="3552825" cy="0"/>
              </a:xfrm>
              <a:prstGeom prst="line">
                <a:avLst/>
              </a:prstGeom>
              <a:ln w="127000">
                <a:solidFill>
                  <a:srgbClr val="DFF8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1500D6-0EDE-EC56-FC61-7B18277B476A}"/>
                </a:ext>
              </a:extLst>
            </p:cNvPr>
            <p:cNvGrpSpPr/>
            <p:nvPr/>
          </p:nvGrpSpPr>
          <p:grpSpPr>
            <a:xfrm>
              <a:off x="4754604" y="890588"/>
              <a:ext cx="6845741" cy="1692466"/>
              <a:chOff x="2900240" y="1834610"/>
              <a:chExt cx="6845741" cy="169246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C88AEC5-CE78-BCDC-E03F-BBD872DF373C}"/>
                  </a:ext>
                </a:extLst>
              </p:cNvPr>
              <p:cNvSpPr/>
              <p:nvPr/>
            </p:nvSpPr>
            <p:spPr>
              <a:xfrm>
                <a:off x="2900240" y="1834610"/>
                <a:ext cx="6845741" cy="1692466"/>
              </a:xfrm>
              <a:prstGeom prst="ellipse">
                <a:avLst/>
              </a:prstGeom>
              <a:noFill/>
              <a:ln w="571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70D68A-5C52-3F99-1B7B-F6E82F14BFC4}"/>
                  </a:ext>
                </a:extLst>
              </p:cNvPr>
              <p:cNvSpPr txBox="1"/>
              <p:nvPr/>
            </p:nvSpPr>
            <p:spPr>
              <a:xfrm>
                <a:off x="3163826" y="2019123"/>
                <a:ext cx="644281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8000" dirty="0">
                    <a:solidFill>
                      <a:srgbClr val="05C35B"/>
                    </a:solidFill>
                    <a:latin typeface="Eras Bold ITC" panose="020B0907030504020204" pitchFamily="34" charset="0"/>
                  </a:rPr>
                  <a:t>P</a:t>
                </a:r>
                <a:r>
                  <a:rPr lang="es-ES" sz="6600" dirty="0">
                    <a:latin typeface="Eras Bold ITC" panose="020B0907030504020204" pitchFamily="34" charset="0"/>
                  </a:rPr>
                  <a:t>sori</a:t>
                </a:r>
                <a:r>
                  <a:rPr lang="es-ES" sz="6600" dirty="0">
                    <a:solidFill>
                      <a:srgbClr val="A1FE94"/>
                    </a:solidFill>
                    <a:latin typeface="Eras Bold ITC" panose="020B0907030504020204" pitchFamily="34" charset="0"/>
                  </a:rPr>
                  <a:t>A</a:t>
                </a:r>
                <a:r>
                  <a:rPr lang="es-ES" sz="6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Eras Bold ITC" panose="020B0907030504020204" pitchFamily="34" charset="0"/>
                  </a:rPr>
                  <a:t>ssist</a:t>
                </a:r>
                <a:r>
                  <a:rPr lang="es-ES" sz="8000" dirty="0">
                    <a:solidFill>
                      <a:srgbClr val="05C35B"/>
                    </a:solidFill>
                    <a:latin typeface="Eras Bold ITC" panose="020B0907030504020204" pitchFamily="34" charset="0"/>
                  </a:rPr>
                  <a:t>PG</a:t>
                </a:r>
                <a:endParaRPr lang="en-US" sz="8000" dirty="0">
                  <a:solidFill>
                    <a:srgbClr val="05C35B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40E5C8C-53B1-8098-E3C8-87DA2356566C}"/>
              </a:ext>
            </a:extLst>
          </p:cNvPr>
          <p:cNvSpPr txBox="1"/>
          <p:nvPr/>
        </p:nvSpPr>
        <p:spPr>
          <a:xfrm>
            <a:off x="6473579" y="4626739"/>
            <a:ext cx="3616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+mj-lt"/>
              </a:rPr>
              <a:t>Álvaro García Barragán</a:t>
            </a:r>
          </a:p>
          <a:p>
            <a:pPr algn="ctr"/>
            <a:r>
              <a:rPr lang="es-ES" dirty="0">
                <a:latin typeface="+mj-lt"/>
              </a:rPr>
              <a:t>Alberto González Calatayud</a:t>
            </a:r>
          </a:p>
          <a:p>
            <a:pPr algn="ctr"/>
            <a:r>
              <a:rPr lang="es-ES" dirty="0">
                <a:latin typeface="+mj-lt"/>
              </a:rPr>
              <a:t>Laura Masa Martínez</a:t>
            </a:r>
          </a:p>
          <a:p>
            <a:pPr algn="ctr"/>
            <a:r>
              <a:rPr lang="es-ES" dirty="0">
                <a:latin typeface="+mj-lt"/>
              </a:rPr>
              <a:t>Eduardo Martín Ruiz</a:t>
            </a:r>
          </a:p>
          <a:p>
            <a:pPr algn="ctr"/>
            <a:r>
              <a:rPr lang="es-ES" dirty="0">
                <a:latin typeface="+mj-lt"/>
              </a:rPr>
              <a:t>Enrique Solera Navarro</a:t>
            </a:r>
            <a:endParaRPr lang="en-US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477C96-F516-1857-797A-0C32FEA9303B}"/>
              </a:ext>
            </a:extLst>
          </p:cNvPr>
          <p:cNvSpPr txBox="1"/>
          <p:nvPr/>
        </p:nvSpPr>
        <p:spPr>
          <a:xfrm>
            <a:off x="7012291" y="4441897"/>
            <a:ext cx="2503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+mj-lt"/>
              </a:rPr>
              <a:t>Desarrolladores</a:t>
            </a:r>
            <a:endParaRPr lang="en-US" sz="11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C77B66-80D7-CEED-976E-405EE0F5E8B6}"/>
              </a:ext>
            </a:extLst>
          </p:cNvPr>
          <p:cNvSpPr txBox="1"/>
          <p:nvPr/>
        </p:nvSpPr>
        <p:spPr>
          <a:xfrm>
            <a:off x="6943584" y="3015466"/>
            <a:ext cx="2503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Abadi" panose="020B0604020104020204" pitchFamily="34" charset="0"/>
              </a:rPr>
              <a:t>Hackathon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788A6E-08B8-C1E3-FE50-DC08192DAD1D}"/>
              </a:ext>
            </a:extLst>
          </p:cNvPr>
          <p:cNvSpPr txBox="1"/>
          <p:nvPr/>
        </p:nvSpPr>
        <p:spPr>
          <a:xfrm>
            <a:off x="6919917" y="6453475"/>
            <a:ext cx="268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badi" panose="020B0604020104020204" pitchFamily="34" charset="0"/>
              </a:rPr>
              <a:t>22-24 Noviembre 2024</a:t>
            </a:r>
            <a:endParaRPr lang="en-US" sz="1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6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2E92F-EE66-B230-F2DB-FA1CAC8F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341DC09-405F-F06B-A341-A84B7BE5AE37}"/>
              </a:ext>
            </a:extLst>
          </p:cNvPr>
          <p:cNvSpPr/>
          <p:nvPr/>
        </p:nvSpPr>
        <p:spPr>
          <a:xfrm>
            <a:off x="0" y="0"/>
            <a:ext cx="12192000" cy="16456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1FFE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F53888-6AF5-EFB9-8E09-88748EC16F04}"/>
              </a:ext>
            </a:extLst>
          </p:cNvPr>
          <p:cNvSpPr txBox="1"/>
          <p:nvPr/>
        </p:nvSpPr>
        <p:spPr>
          <a:xfrm>
            <a:off x="4943534" y="1985087"/>
            <a:ext cx="206886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04</a:t>
            </a:r>
            <a:endParaRPr lang="en-US" sz="12500" b="1" dirty="0">
              <a:solidFill>
                <a:schemeClr val="accent3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00D356-40B1-6513-5E3D-11BDDD2133AE}"/>
              </a:ext>
            </a:extLst>
          </p:cNvPr>
          <p:cNvSpPr txBox="1"/>
          <p:nvPr/>
        </p:nvSpPr>
        <p:spPr>
          <a:xfrm>
            <a:off x="-514350" y="3051518"/>
            <a:ext cx="132207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800" b="1" dirty="0">
                <a:latin typeface="Bahnschrift" panose="020B0502040204020203" pitchFamily="34" charset="0"/>
              </a:rPr>
              <a:t>DESARROLLO DEL SOFTWARE</a:t>
            </a:r>
            <a:endParaRPr lang="en-US" sz="7800" b="1" dirty="0">
              <a:latin typeface="Bahnschrif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F0502-FF4C-D394-D8B9-0A8898DB1A36}"/>
              </a:ext>
            </a:extLst>
          </p:cNvPr>
          <p:cNvSpPr/>
          <p:nvPr/>
        </p:nvSpPr>
        <p:spPr>
          <a:xfrm>
            <a:off x="0" y="1645696"/>
            <a:ext cx="200025" cy="5212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5221D4-3DEF-8CC8-B062-BBF0D27D7FDD}"/>
              </a:ext>
            </a:extLst>
          </p:cNvPr>
          <p:cNvSpPr/>
          <p:nvPr/>
        </p:nvSpPr>
        <p:spPr>
          <a:xfrm>
            <a:off x="236058" y="6242180"/>
            <a:ext cx="1029930" cy="546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EBFF060-DFF3-C2C0-6221-021F442D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135" y="6383686"/>
            <a:ext cx="545449" cy="365125"/>
          </a:xfrm>
        </p:spPr>
        <p:txBody>
          <a:bodyPr/>
          <a:lstStyle/>
          <a:p>
            <a:fld id="{A054C7D8-24D8-44A1-B001-0B62A256B56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5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4D4CF-0040-F4BE-9810-484837E7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406BB7-C8A8-A544-7F7C-9159CFAFBCDB}"/>
              </a:ext>
            </a:extLst>
          </p:cNvPr>
          <p:cNvSpPr txBox="1"/>
          <p:nvPr/>
        </p:nvSpPr>
        <p:spPr>
          <a:xfrm>
            <a:off x="171450" y="6469133"/>
            <a:ext cx="1701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</a:t>
            </a:r>
            <a:r>
              <a:rPr lang="es-ES" sz="1600" dirty="0">
                <a:latin typeface="Eras Bold ITC" panose="020B0907030504020204" pitchFamily="34" charset="0"/>
              </a:rPr>
              <a:t>sori</a:t>
            </a:r>
            <a:r>
              <a:rPr lang="es-ES" sz="1600" dirty="0">
                <a:solidFill>
                  <a:srgbClr val="A1FE94"/>
                </a:solidFill>
                <a:latin typeface="Eras Bold ITC" panose="020B0907030504020204" pitchFamily="34" charset="0"/>
              </a:rPr>
              <a:t>A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ssist</a:t>
            </a:r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PG</a:t>
            </a:r>
            <a:endParaRPr lang="en-US" sz="6600" dirty="0">
              <a:solidFill>
                <a:srgbClr val="05C35B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27F7A1E-727F-E276-0A98-F998444E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135" y="6383686"/>
            <a:ext cx="545449" cy="365125"/>
          </a:xfrm>
        </p:spPr>
        <p:txBody>
          <a:bodyPr/>
          <a:lstStyle/>
          <a:p>
            <a:fld id="{A054C7D8-24D8-44A1-B001-0B62A256B56A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C581547-B514-64DF-98B0-F020C91C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22" y="914879"/>
            <a:ext cx="5582514" cy="42219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Desarrollo del software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9DC70D-6441-5380-8291-11EEEB94E2E3}"/>
              </a:ext>
            </a:extLst>
          </p:cNvPr>
          <p:cNvSpPr/>
          <p:nvPr/>
        </p:nvSpPr>
        <p:spPr>
          <a:xfrm>
            <a:off x="1084173" y="1309472"/>
            <a:ext cx="10259711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4C2FB3-57EF-255B-70D0-E8B9949E0108}"/>
              </a:ext>
            </a:extLst>
          </p:cNvPr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29CACC-0E56-4422-2E47-D6063ADF9D87}"/>
              </a:ext>
            </a:extLst>
          </p:cNvPr>
          <p:cNvSpPr/>
          <p:nvPr/>
        </p:nvSpPr>
        <p:spPr>
          <a:xfrm>
            <a:off x="0" y="0"/>
            <a:ext cx="12192000" cy="452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A9D14-35AD-5832-0055-AD338304ECC9}"/>
              </a:ext>
            </a:extLst>
          </p:cNvPr>
          <p:cNvSpPr txBox="1"/>
          <p:nvPr/>
        </p:nvSpPr>
        <p:spPr>
          <a:xfrm>
            <a:off x="83620" y="57186"/>
            <a:ext cx="144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8ED973"/>
                </a:solidFill>
              </a:rPr>
              <a:t>Introducción</a:t>
            </a:r>
            <a:endParaRPr lang="en-US" dirty="0">
              <a:solidFill>
                <a:srgbClr val="8ED97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811D9-26F5-6A8A-5EB6-1465EDDA09E3}"/>
              </a:ext>
            </a:extLst>
          </p:cNvPr>
          <p:cNvSpPr txBox="1"/>
          <p:nvPr/>
        </p:nvSpPr>
        <p:spPr>
          <a:xfrm>
            <a:off x="2343708" y="58516"/>
            <a:ext cx="114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Objetivos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C47BC6-02B9-BFA8-C4F1-1DD4FB718F2D}"/>
              </a:ext>
            </a:extLst>
          </p:cNvPr>
          <p:cNvSpPr txBox="1"/>
          <p:nvPr/>
        </p:nvSpPr>
        <p:spPr>
          <a:xfrm>
            <a:off x="4302483" y="47599"/>
            <a:ext cx="234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9FE18E"/>
                </a:solidFill>
              </a:rPr>
              <a:t>Desarrollo de la idea</a:t>
            </a:r>
            <a:endParaRPr lang="en-US" dirty="0">
              <a:solidFill>
                <a:srgbClr val="9FE18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3C18F-3A12-1C67-44D7-CD6543DEA909}"/>
              </a:ext>
            </a:extLst>
          </p:cNvPr>
          <p:cNvSpPr txBox="1"/>
          <p:nvPr/>
        </p:nvSpPr>
        <p:spPr>
          <a:xfrm>
            <a:off x="7458313" y="50993"/>
            <a:ext cx="252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Desarrollo del software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6D974-B5A6-3FFF-CE59-7BEC08DCDEC0}"/>
              </a:ext>
            </a:extLst>
          </p:cNvPr>
          <p:cNvSpPr txBox="1"/>
          <p:nvPr/>
        </p:nvSpPr>
        <p:spPr>
          <a:xfrm>
            <a:off x="10808351" y="57186"/>
            <a:ext cx="131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Conclusión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E8820A9-796E-08E7-9F4F-1DE117DAA8C8}"/>
              </a:ext>
            </a:extLst>
          </p:cNvPr>
          <p:cNvSpPr/>
          <p:nvPr/>
        </p:nvSpPr>
        <p:spPr>
          <a:xfrm>
            <a:off x="8638328" y="335387"/>
            <a:ext cx="190501" cy="13782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292B7B-70B9-EFE8-E40B-3729D4AE4203}"/>
              </a:ext>
            </a:extLst>
          </p:cNvPr>
          <p:cNvGrpSpPr/>
          <p:nvPr/>
        </p:nvGrpSpPr>
        <p:grpSpPr>
          <a:xfrm>
            <a:off x="3124654" y="1472869"/>
            <a:ext cx="5704175" cy="5275942"/>
            <a:chOff x="3150516" y="1080408"/>
            <a:chExt cx="5704175" cy="52759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82D6EE-9E9D-9FA5-478B-CAACBCD831CD}"/>
                </a:ext>
              </a:extLst>
            </p:cNvPr>
            <p:cNvSpPr/>
            <p:nvPr/>
          </p:nvSpPr>
          <p:spPr>
            <a:xfrm>
              <a:off x="3411213" y="4600575"/>
              <a:ext cx="4998481" cy="1755775"/>
            </a:xfrm>
            <a:prstGeom prst="rect">
              <a:avLst/>
            </a:prstGeom>
            <a:noFill/>
            <a:ln w="38100">
              <a:solidFill>
                <a:srgbClr val="B4EEB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47793E-8F93-33F5-BFBF-12F53D6CDA6E}"/>
                </a:ext>
              </a:extLst>
            </p:cNvPr>
            <p:cNvSpPr/>
            <p:nvPr/>
          </p:nvSpPr>
          <p:spPr>
            <a:xfrm>
              <a:off x="3411214" y="2999308"/>
              <a:ext cx="1569402" cy="139845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67C1B5-1EEB-985D-6D50-D4FC58C39784}"/>
                </a:ext>
              </a:extLst>
            </p:cNvPr>
            <p:cNvSpPr/>
            <p:nvPr/>
          </p:nvSpPr>
          <p:spPr>
            <a:xfrm>
              <a:off x="5121909" y="2996063"/>
              <a:ext cx="1569402" cy="1398455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A6B812-5F10-0147-EE2A-1E3DD1B009F3}"/>
                </a:ext>
              </a:extLst>
            </p:cNvPr>
            <p:cNvSpPr/>
            <p:nvPr/>
          </p:nvSpPr>
          <p:spPr>
            <a:xfrm>
              <a:off x="4649552" y="4823112"/>
              <a:ext cx="2439357" cy="14351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phic 18" descr="Database with solid fill">
              <a:extLst>
                <a:ext uri="{FF2B5EF4-FFF2-40B4-BE49-F238E27FC236}">
                  <a16:creationId xmlns:a16="http://schemas.microsoft.com/office/drawing/2014/main" id="{F7F8F027-CF7A-F6DE-1A08-B550F2EBD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9538" y="1330537"/>
              <a:ext cx="719352" cy="719352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A8E959F5-A54A-22AC-B175-77A005FA3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647" y="5104233"/>
              <a:ext cx="1964054" cy="1148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5AA6E1-28F6-F4C7-1AA8-1E277E0D9B23}"/>
                </a:ext>
              </a:extLst>
            </p:cNvPr>
            <p:cNvSpPr txBox="1"/>
            <p:nvPr/>
          </p:nvSpPr>
          <p:spPr>
            <a:xfrm>
              <a:off x="4844407" y="4882557"/>
              <a:ext cx="2047246" cy="40011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</a:rPr>
                <a:t>Servicio web</a:t>
              </a:r>
              <a:endParaRPr lang="en-US" sz="16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D491E-A477-94D3-220B-42E097C02EBE}"/>
                </a:ext>
              </a:extLst>
            </p:cNvPr>
            <p:cNvSpPr txBox="1"/>
            <p:nvPr/>
          </p:nvSpPr>
          <p:spPr>
            <a:xfrm rot="5400000">
              <a:off x="7973755" y="5278407"/>
              <a:ext cx="1361761" cy="40011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</a:rPr>
                <a:t>Frontend</a:t>
              </a:r>
              <a:endParaRPr lang="en-US" sz="16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7D8C04-34D1-FB4C-4436-783C85D657AD}"/>
                </a:ext>
              </a:extLst>
            </p:cNvPr>
            <p:cNvSpPr txBox="1"/>
            <p:nvPr/>
          </p:nvSpPr>
          <p:spPr>
            <a:xfrm rot="5400000">
              <a:off x="7625721" y="3529840"/>
              <a:ext cx="2047246" cy="40011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</a:rPr>
                <a:t>Backend</a:t>
              </a:r>
              <a:endParaRPr lang="en-US" sz="16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1EF8BF2-238D-F147-6A91-DE051B2D0C59}"/>
                </a:ext>
              </a:extLst>
            </p:cNvPr>
            <p:cNvSpPr/>
            <p:nvPr/>
          </p:nvSpPr>
          <p:spPr>
            <a:xfrm rot="10800000">
              <a:off x="4146842" y="4404483"/>
              <a:ext cx="74979" cy="118430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F5AA0FFF-8DBA-35C0-B94E-9AAC8D54A1C0}"/>
                </a:ext>
              </a:extLst>
            </p:cNvPr>
            <p:cNvSpPr/>
            <p:nvPr/>
          </p:nvSpPr>
          <p:spPr>
            <a:xfrm rot="10800000">
              <a:off x="7582345" y="4418624"/>
              <a:ext cx="74978" cy="120023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9DA5E3-530B-A87E-B4B2-031774B2FA84}"/>
                </a:ext>
              </a:extLst>
            </p:cNvPr>
            <p:cNvSpPr/>
            <p:nvPr/>
          </p:nvSpPr>
          <p:spPr>
            <a:xfrm>
              <a:off x="7088910" y="5573141"/>
              <a:ext cx="52439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B2F41DE-361A-93B2-CA81-9BDF5785522D}"/>
                </a:ext>
              </a:extLst>
            </p:cNvPr>
            <p:cNvSpPr/>
            <p:nvPr/>
          </p:nvSpPr>
          <p:spPr>
            <a:xfrm>
              <a:off x="4172508" y="5540693"/>
              <a:ext cx="47704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CE1DAE-9A31-106E-884E-B479A78C5CB6}"/>
                </a:ext>
              </a:extLst>
            </p:cNvPr>
            <p:cNvSpPr txBox="1"/>
            <p:nvPr/>
          </p:nvSpPr>
          <p:spPr>
            <a:xfrm>
              <a:off x="3150516" y="4100565"/>
              <a:ext cx="204724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Generar Formulario</a:t>
              </a:r>
              <a:endParaRPr lang="en-US" sz="105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547E50-7AB4-BD88-E37C-EF8A2F93F878}"/>
                </a:ext>
              </a:extLst>
            </p:cNvPr>
            <p:cNvSpPr txBox="1"/>
            <p:nvPr/>
          </p:nvSpPr>
          <p:spPr>
            <a:xfrm>
              <a:off x="4928680" y="4093844"/>
              <a:ext cx="204724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Diagnóstico Médico</a:t>
              </a:r>
              <a:endParaRPr lang="en-US" sz="105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FFB050FE-4359-CA38-A890-D160901D3AB7}"/>
                </a:ext>
              </a:extLst>
            </p:cNvPr>
            <p:cNvSpPr/>
            <p:nvPr/>
          </p:nvSpPr>
          <p:spPr>
            <a:xfrm rot="10800000">
              <a:off x="4129852" y="1996205"/>
              <a:ext cx="96258" cy="992960"/>
            </a:xfrm>
            <a:prstGeom prst="downArrow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445697-87EB-FA70-DEFF-6A501525F997}"/>
                </a:ext>
              </a:extLst>
            </p:cNvPr>
            <p:cNvSpPr txBox="1"/>
            <p:nvPr/>
          </p:nvSpPr>
          <p:spPr>
            <a:xfrm>
              <a:off x="3186483" y="1080408"/>
              <a:ext cx="2047246" cy="33855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>
                      <a:lumMod val="50000"/>
                    </a:schemeClr>
                  </a:solidFill>
                </a:rPr>
                <a:t>Base de datos</a:t>
              </a:r>
              <a:endParaRPr lang="en-US" sz="12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B26B1ED8-E196-91A9-B5CD-30593E7CE6D7}"/>
                </a:ext>
              </a:extLst>
            </p:cNvPr>
            <p:cNvSpPr/>
            <p:nvPr/>
          </p:nvSpPr>
          <p:spPr>
            <a:xfrm rot="16200000">
              <a:off x="4717493" y="1340102"/>
              <a:ext cx="92734" cy="705659"/>
            </a:xfrm>
            <a:prstGeom prst="downArrow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0A806EA-EE47-59DB-6BF7-4CFA38983F9F}"/>
                </a:ext>
              </a:extLst>
            </p:cNvPr>
            <p:cNvGrpSpPr/>
            <p:nvPr/>
          </p:nvGrpSpPr>
          <p:grpSpPr>
            <a:xfrm>
              <a:off x="6862990" y="1286519"/>
              <a:ext cx="719354" cy="770629"/>
              <a:chOff x="6862990" y="1286519"/>
              <a:chExt cx="719354" cy="77062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D4516C6-76D6-1E9D-6A77-A8FC3322D837}"/>
                  </a:ext>
                </a:extLst>
              </p:cNvPr>
              <p:cNvSpPr/>
              <p:nvPr/>
            </p:nvSpPr>
            <p:spPr>
              <a:xfrm>
                <a:off x="6862991" y="1357494"/>
                <a:ext cx="719353" cy="692395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F165F5-DD8C-4518-68D3-5E122E3CEBC3}"/>
                  </a:ext>
                </a:extLst>
              </p:cNvPr>
              <p:cNvSpPr txBox="1"/>
              <p:nvPr/>
            </p:nvSpPr>
            <p:spPr>
              <a:xfrm>
                <a:off x="6862990" y="1718594"/>
                <a:ext cx="719354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</a:rPr>
                  <a:t>Información</a:t>
                </a:r>
              </a:p>
              <a:p>
                <a:pPr algn="ctr"/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</a:rPr>
                  <a:t> PubMed</a:t>
                </a:r>
                <a:endParaRPr lang="en-US" sz="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7" name="Picture 4" descr="720px-US-NLM-PubMed-Logo | STM Publishing News">
                <a:extLst>
                  <a:ext uri="{FF2B5EF4-FFF2-40B4-BE49-F238E27FC236}">
                    <a16:creationId xmlns:a16="http://schemas.microsoft.com/office/drawing/2014/main" id="{37215887-A072-4C4D-1249-674ECA9D48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8768" y="1286519"/>
                <a:ext cx="627798" cy="627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4CBD692-CA2B-2723-4973-423DFDE4BA50}"/>
                </a:ext>
              </a:extLst>
            </p:cNvPr>
            <p:cNvGrpSpPr/>
            <p:nvPr/>
          </p:nvGrpSpPr>
          <p:grpSpPr>
            <a:xfrm>
              <a:off x="5928985" y="1330537"/>
              <a:ext cx="748519" cy="710005"/>
              <a:chOff x="7597887" y="753945"/>
              <a:chExt cx="748519" cy="71000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91F97C3-D0FD-2CD0-639D-89EB692E4CE3}"/>
                  </a:ext>
                </a:extLst>
              </p:cNvPr>
              <p:cNvSpPr/>
              <p:nvPr/>
            </p:nvSpPr>
            <p:spPr>
              <a:xfrm>
                <a:off x="7619443" y="771555"/>
                <a:ext cx="705408" cy="692395"/>
              </a:xfrm>
              <a:prstGeom prst="rect">
                <a:avLst/>
              </a:prstGeom>
              <a:noFill/>
              <a:ln w="38100">
                <a:solidFill>
                  <a:srgbClr val="24C6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A486FE-39D5-A14C-1DF9-67FE69916BC6}"/>
                  </a:ext>
                </a:extLst>
              </p:cNvPr>
              <p:cNvSpPr txBox="1"/>
              <p:nvPr/>
            </p:nvSpPr>
            <p:spPr>
              <a:xfrm>
                <a:off x="7597887" y="1240141"/>
                <a:ext cx="748519" cy="21544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</a:rPr>
                  <a:t>AI Clustering</a:t>
                </a:r>
              </a:p>
            </p:txBody>
          </p:sp>
          <p:pic>
            <p:nvPicPr>
              <p:cNvPr id="64" name="Picture 6">
                <a:extLst>
                  <a:ext uri="{FF2B5EF4-FFF2-40B4-BE49-F238E27FC236}">
                    <a16:creationId xmlns:a16="http://schemas.microsoft.com/office/drawing/2014/main" id="{2D3500FC-B64B-10E6-CCF1-48DB9A4C4B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7576" y="753945"/>
                <a:ext cx="592939" cy="592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2F9F20C-A47C-2538-6975-AF216109014A}"/>
                </a:ext>
              </a:extLst>
            </p:cNvPr>
            <p:cNvGrpSpPr/>
            <p:nvPr/>
          </p:nvGrpSpPr>
          <p:grpSpPr>
            <a:xfrm>
              <a:off x="5116688" y="1347901"/>
              <a:ext cx="746061" cy="718817"/>
              <a:chOff x="5457257" y="781177"/>
              <a:chExt cx="746061" cy="718817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402596B-A9AE-C584-1EB3-485C09F0027B}"/>
                  </a:ext>
                </a:extLst>
              </p:cNvPr>
              <p:cNvSpPr/>
              <p:nvPr/>
            </p:nvSpPr>
            <p:spPr>
              <a:xfrm>
                <a:off x="5483966" y="781177"/>
                <a:ext cx="719352" cy="692395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126A627-9F68-D8DB-C429-16C6C5E07474}"/>
                  </a:ext>
                </a:extLst>
              </p:cNvPr>
              <p:cNvSpPr txBox="1"/>
              <p:nvPr/>
            </p:nvSpPr>
            <p:spPr>
              <a:xfrm>
                <a:off x="5457257" y="1161440"/>
                <a:ext cx="719352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</a:rPr>
                  <a:t>Información Formularios</a:t>
                </a:r>
                <a:endParaRPr lang="en-US" sz="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Graphic 60" descr="Document with solid fill">
                <a:extLst>
                  <a:ext uri="{FF2B5EF4-FFF2-40B4-BE49-F238E27FC236}">
                    <a16:creationId xmlns:a16="http://schemas.microsoft.com/office/drawing/2014/main" id="{F3E03AD6-D29D-D236-07C2-5F5FBE47F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24575" y="810060"/>
                <a:ext cx="433130" cy="433130"/>
              </a:xfrm>
              <a:prstGeom prst="rect">
                <a:avLst/>
              </a:prstGeom>
            </p:spPr>
          </p:pic>
        </p:grpSp>
        <p:pic>
          <p:nvPicPr>
            <p:cNvPr id="36" name="Graphic 35" descr="Hospital with solid fill">
              <a:extLst>
                <a:ext uri="{FF2B5EF4-FFF2-40B4-BE49-F238E27FC236}">
                  <a16:creationId xmlns:a16="http://schemas.microsoft.com/office/drawing/2014/main" id="{E6081E48-04D3-2BD4-D946-9FD6E4B8B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71074" y="3009276"/>
              <a:ext cx="1102881" cy="1102881"/>
            </a:xfrm>
            <a:prstGeom prst="rect">
              <a:avLst/>
            </a:prstGeom>
          </p:spPr>
        </p:pic>
        <p:pic>
          <p:nvPicPr>
            <p:cNvPr id="37" name="Graphic 36" descr="Document with solid fill">
              <a:extLst>
                <a:ext uri="{FF2B5EF4-FFF2-40B4-BE49-F238E27FC236}">
                  <a16:creationId xmlns:a16="http://schemas.microsoft.com/office/drawing/2014/main" id="{A86AE574-A375-075D-6DDE-AC12B47D7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23851" y="3097009"/>
              <a:ext cx="992126" cy="992126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E1CE-7BAB-372F-D00D-0926F52145DA}"/>
                </a:ext>
              </a:extLst>
            </p:cNvPr>
            <p:cNvSpPr/>
            <p:nvPr/>
          </p:nvSpPr>
          <p:spPr>
            <a:xfrm>
              <a:off x="6841127" y="2996063"/>
              <a:ext cx="1569402" cy="1398455"/>
            </a:xfrm>
            <a:prstGeom prst="rect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FFBE15-88B8-1759-3428-954209EAD50B}"/>
                </a:ext>
              </a:extLst>
            </p:cNvPr>
            <p:cNvSpPr txBox="1"/>
            <p:nvPr/>
          </p:nvSpPr>
          <p:spPr>
            <a:xfrm>
              <a:off x="6595820" y="4108361"/>
              <a:ext cx="204724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</a:rPr>
                <a:t>Referencias</a:t>
              </a:r>
              <a:endParaRPr lang="en-US" sz="105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350824-E7BB-BC27-9440-3DAD269328A0}"/>
                </a:ext>
              </a:extLst>
            </p:cNvPr>
            <p:cNvGrpSpPr/>
            <p:nvPr/>
          </p:nvGrpSpPr>
          <p:grpSpPr>
            <a:xfrm>
              <a:off x="5455115" y="2064142"/>
              <a:ext cx="880333" cy="925024"/>
              <a:chOff x="5455115" y="2064142"/>
              <a:chExt cx="880333" cy="92502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D1E67B-78AD-FEC2-F572-DD01052FE524}"/>
                  </a:ext>
                </a:extLst>
              </p:cNvPr>
              <p:cNvSpPr/>
              <p:nvPr/>
            </p:nvSpPr>
            <p:spPr>
              <a:xfrm rot="10800000">
                <a:off x="5481637" y="2677319"/>
                <a:ext cx="831055" cy="45719"/>
              </a:xfrm>
              <a:prstGeom prst="rect">
                <a:avLst/>
              </a:prstGeom>
              <a:solidFill>
                <a:srgbClr val="46B1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Arrow: Down 55">
                <a:extLst>
                  <a:ext uri="{FF2B5EF4-FFF2-40B4-BE49-F238E27FC236}">
                    <a16:creationId xmlns:a16="http://schemas.microsoft.com/office/drawing/2014/main" id="{BC88CE1F-32D0-701C-7ED8-071CDF75E326}"/>
                  </a:ext>
                </a:extLst>
              </p:cNvPr>
              <p:cNvSpPr/>
              <p:nvPr/>
            </p:nvSpPr>
            <p:spPr>
              <a:xfrm rot="10800000">
                <a:off x="6253303" y="2064142"/>
                <a:ext cx="82145" cy="657901"/>
              </a:xfrm>
              <a:prstGeom prst="downArrow">
                <a:avLst/>
              </a:prstGeom>
              <a:solidFill>
                <a:srgbClr val="46B1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Arrow: Down 56">
                <a:extLst>
                  <a:ext uri="{FF2B5EF4-FFF2-40B4-BE49-F238E27FC236}">
                    <a16:creationId xmlns:a16="http://schemas.microsoft.com/office/drawing/2014/main" id="{F9495AA7-7750-4B71-B98B-D032EBF32083}"/>
                  </a:ext>
                </a:extLst>
              </p:cNvPr>
              <p:cNvSpPr/>
              <p:nvPr/>
            </p:nvSpPr>
            <p:spPr>
              <a:xfrm rot="10800000">
                <a:off x="5455115" y="2064142"/>
                <a:ext cx="82145" cy="657901"/>
              </a:xfrm>
              <a:prstGeom prst="downArrow">
                <a:avLst/>
              </a:prstGeom>
              <a:solidFill>
                <a:srgbClr val="46B1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2CAA9C9-E7FF-611B-662F-291C9B887EE8}"/>
                  </a:ext>
                </a:extLst>
              </p:cNvPr>
              <p:cNvSpPr/>
              <p:nvPr/>
            </p:nvSpPr>
            <p:spPr>
              <a:xfrm rot="16200000">
                <a:off x="5748118" y="2821098"/>
                <a:ext cx="290416" cy="45719"/>
              </a:xfrm>
              <a:prstGeom prst="rect">
                <a:avLst/>
              </a:prstGeom>
              <a:solidFill>
                <a:srgbClr val="46B1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5B6D620-D877-0EA5-49C7-B92E5D13829A}"/>
                </a:ext>
              </a:extLst>
            </p:cNvPr>
            <p:cNvGrpSpPr/>
            <p:nvPr/>
          </p:nvGrpSpPr>
          <p:grpSpPr>
            <a:xfrm>
              <a:off x="7682899" y="1363287"/>
              <a:ext cx="719354" cy="706912"/>
              <a:chOff x="6855548" y="1363287"/>
              <a:chExt cx="719354" cy="70691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0526D7D-414A-90CE-F660-F43BD53EE8CB}"/>
                  </a:ext>
                </a:extLst>
              </p:cNvPr>
              <p:cNvSpPr/>
              <p:nvPr/>
            </p:nvSpPr>
            <p:spPr>
              <a:xfrm>
                <a:off x="6855548" y="1363287"/>
                <a:ext cx="719353" cy="692395"/>
              </a:xfrm>
              <a:prstGeom prst="rect">
                <a:avLst/>
              </a:prstGeom>
              <a:noFill/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443118-CB2C-8316-7614-3E89D36A7D92}"/>
                  </a:ext>
                </a:extLst>
              </p:cNvPr>
              <p:cNvSpPr txBox="1"/>
              <p:nvPr/>
            </p:nvSpPr>
            <p:spPr>
              <a:xfrm>
                <a:off x="6855548" y="1731645"/>
                <a:ext cx="719354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</a:rPr>
                  <a:t>InformaciónarXiv</a:t>
                </a:r>
                <a:endParaRPr lang="en-US" sz="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42" name="Picture 8">
              <a:extLst>
                <a:ext uri="{FF2B5EF4-FFF2-40B4-BE49-F238E27FC236}">
                  <a16:creationId xmlns:a16="http://schemas.microsoft.com/office/drawing/2014/main" id="{8030686D-A258-136F-112C-D8486A0DD4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6732" y="1447870"/>
              <a:ext cx="646572" cy="29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6D60BC8-4F16-B4F6-21D6-7504DD59DB0A}"/>
                </a:ext>
              </a:extLst>
            </p:cNvPr>
            <p:cNvGrpSpPr/>
            <p:nvPr/>
          </p:nvGrpSpPr>
          <p:grpSpPr>
            <a:xfrm>
              <a:off x="7190933" y="2071665"/>
              <a:ext cx="880333" cy="925024"/>
              <a:chOff x="5455115" y="2064142"/>
              <a:chExt cx="880333" cy="925024"/>
            </a:xfrm>
            <a:solidFill>
              <a:schemeClr val="bg2">
                <a:lumMod val="90000"/>
              </a:schemeClr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2FA6042-6023-F0B2-DDA4-23ED1D7F74D9}"/>
                  </a:ext>
                </a:extLst>
              </p:cNvPr>
              <p:cNvSpPr/>
              <p:nvPr/>
            </p:nvSpPr>
            <p:spPr>
              <a:xfrm rot="10800000">
                <a:off x="5481637" y="2677319"/>
                <a:ext cx="831055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3758DEC8-2EA6-12B9-2E55-F294565BB294}"/>
                  </a:ext>
                </a:extLst>
              </p:cNvPr>
              <p:cNvSpPr/>
              <p:nvPr/>
            </p:nvSpPr>
            <p:spPr>
              <a:xfrm rot="10800000">
                <a:off x="6253303" y="2064142"/>
                <a:ext cx="82145" cy="657901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36A26A40-52DA-4F9F-FB74-393C01E69DD3}"/>
                  </a:ext>
                </a:extLst>
              </p:cNvPr>
              <p:cNvSpPr/>
              <p:nvPr/>
            </p:nvSpPr>
            <p:spPr>
              <a:xfrm rot="10800000">
                <a:off x="5455115" y="2064142"/>
                <a:ext cx="82145" cy="657901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10B255D-C21A-D185-6F54-74F38BF2B37B}"/>
                  </a:ext>
                </a:extLst>
              </p:cNvPr>
              <p:cNvSpPr/>
              <p:nvPr/>
            </p:nvSpPr>
            <p:spPr>
              <a:xfrm rot="16200000">
                <a:off x="5748118" y="2821098"/>
                <a:ext cx="29041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Arrow: Down 43">
              <a:extLst>
                <a:ext uri="{FF2B5EF4-FFF2-40B4-BE49-F238E27FC236}">
                  <a16:creationId xmlns:a16="http://schemas.microsoft.com/office/drawing/2014/main" id="{2D064067-F1A9-1604-2255-8E246D3C1E39}"/>
                </a:ext>
              </a:extLst>
            </p:cNvPr>
            <p:cNvSpPr/>
            <p:nvPr/>
          </p:nvSpPr>
          <p:spPr>
            <a:xfrm rot="10800000">
              <a:off x="5878695" y="4410395"/>
              <a:ext cx="74979" cy="40757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Thumbs up sign with solid fill">
              <a:extLst>
                <a:ext uri="{FF2B5EF4-FFF2-40B4-BE49-F238E27FC236}">
                  <a16:creationId xmlns:a16="http://schemas.microsoft.com/office/drawing/2014/main" id="{5C04361F-D53C-2DAF-B236-065D319E8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36247" y="3135872"/>
              <a:ext cx="914400" cy="91440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F19BFB4-C2D2-5A67-27EB-BB5D9B4ECEFB}"/>
                </a:ext>
              </a:extLst>
            </p:cNvPr>
            <p:cNvSpPr/>
            <p:nvPr/>
          </p:nvSpPr>
          <p:spPr>
            <a:xfrm>
              <a:off x="3603493" y="4988445"/>
              <a:ext cx="965639" cy="213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Obtener respuestas del formulario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A445F2-BC7B-DF60-18EA-7EA41C53AC19}"/>
                </a:ext>
              </a:extLst>
            </p:cNvPr>
            <p:cNvSpPr/>
            <p:nvPr/>
          </p:nvSpPr>
          <p:spPr>
            <a:xfrm>
              <a:off x="7264675" y="4994237"/>
              <a:ext cx="983975" cy="213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Obtener información actualizada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E902823-B863-0B01-2669-839B5593805B}"/>
                </a:ext>
              </a:extLst>
            </p:cNvPr>
            <p:cNvSpPr/>
            <p:nvPr/>
          </p:nvSpPr>
          <p:spPr>
            <a:xfrm>
              <a:off x="5433364" y="4536454"/>
              <a:ext cx="965639" cy="213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Obtener diagnóstico médico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75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5D4F1-5BB1-5E72-5202-F133F12DF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82B9ED-A7C5-4CCE-C25D-36DDD7039544}"/>
              </a:ext>
            </a:extLst>
          </p:cNvPr>
          <p:cNvSpPr txBox="1"/>
          <p:nvPr/>
        </p:nvSpPr>
        <p:spPr>
          <a:xfrm>
            <a:off x="171450" y="6469133"/>
            <a:ext cx="1701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</a:t>
            </a:r>
            <a:r>
              <a:rPr lang="es-ES" sz="1600" dirty="0">
                <a:latin typeface="Eras Bold ITC" panose="020B0907030504020204" pitchFamily="34" charset="0"/>
              </a:rPr>
              <a:t>sori</a:t>
            </a:r>
            <a:r>
              <a:rPr lang="es-ES" sz="1600" dirty="0">
                <a:solidFill>
                  <a:srgbClr val="A1FE94"/>
                </a:solidFill>
                <a:latin typeface="Eras Bold ITC" panose="020B0907030504020204" pitchFamily="34" charset="0"/>
              </a:rPr>
              <a:t>A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ssist</a:t>
            </a:r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PG</a:t>
            </a:r>
            <a:endParaRPr lang="en-US" sz="6600" dirty="0">
              <a:solidFill>
                <a:srgbClr val="05C35B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486DDBB-D45B-2EBB-B2CE-D0EF021B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135" y="6383686"/>
            <a:ext cx="545449" cy="365125"/>
          </a:xfrm>
        </p:spPr>
        <p:txBody>
          <a:bodyPr/>
          <a:lstStyle/>
          <a:p>
            <a:fld id="{A054C7D8-24D8-44A1-B001-0B62A256B56A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339B950-275A-A9B1-42F0-4E990010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22" y="914879"/>
            <a:ext cx="5751678" cy="422197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Formulario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Detección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A3FA3-0548-8003-F233-AE59D3AF4E85}"/>
              </a:ext>
            </a:extLst>
          </p:cNvPr>
          <p:cNvSpPr/>
          <p:nvPr/>
        </p:nvSpPr>
        <p:spPr>
          <a:xfrm>
            <a:off x="1084173" y="1309472"/>
            <a:ext cx="10259711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58BA79-0468-4394-AEAE-8934EF4652A2}"/>
              </a:ext>
            </a:extLst>
          </p:cNvPr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475FA1-3ABC-C6BE-4BBC-0A38AA8AE042}"/>
              </a:ext>
            </a:extLst>
          </p:cNvPr>
          <p:cNvSpPr/>
          <p:nvPr/>
        </p:nvSpPr>
        <p:spPr>
          <a:xfrm>
            <a:off x="0" y="0"/>
            <a:ext cx="12192000" cy="452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57BA6-FBD6-4AD4-0BC2-BBB188ACC291}"/>
              </a:ext>
            </a:extLst>
          </p:cNvPr>
          <p:cNvSpPr txBox="1"/>
          <p:nvPr/>
        </p:nvSpPr>
        <p:spPr>
          <a:xfrm>
            <a:off x="83620" y="57186"/>
            <a:ext cx="144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8ED973"/>
                </a:solidFill>
              </a:rPr>
              <a:t>Introducción</a:t>
            </a:r>
            <a:endParaRPr lang="en-US" dirty="0">
              <a:solidFill>
                <a:srgbClr val="8ED97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1E3C1-BE87-63BA-AFC0-9E3584C44FAA}"/>
              </a:ext>
            </a:extLst>
          </p:cNvPr>
          <p:cNvSpPr txBox="1"/>
          <p:nvPr/>
        </p:nvSpPr>
        <p:spPr>
          <a:xfrm>
            <a:off x="2343708" y="58516"/>
            <a:ext cx="114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Objetivos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502EF8-E83D-7E19-E605-5179EAE343F5}"/>
              </a:ext>
            </a:extLst>
          </p:cNvPr>
          <p:cNvSpPr txBox="1"/>
          <p:nvPr/>
        </p:nvSpPr>
        <p:spPr>
          <a:xfrm>
            <a:off x="4302483" y="47599"/>
            <a:ext cx="234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9FE18E"/>
                </a:solidFill>
              </a:rPr>
              <a:t>Desarrollo de la idea</a:t>
            </a:r>
            <a:endParaRPr lang="en-US" dirty="0">
              <a:solidFill>
                <a:srgbClr val="9FE18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108948-940F-5D4B-2BDE-8DC4178D688F}"/>
              </a:ext>
            </a:extLst>
          </p:cNvPr>
          <p:cNvSpPr txBox="1"/>
          <p:nvPr/>
        </p:nvSpPr>
        <p:spPr>
          <a:xfrm>
            <a:off x="7458313" y="50993"/>
            <a:ext cx="252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Desarrollo del software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B88518-F5ED-AD85-7AD8-E22C4516589C}"/>
              </a:ext>
            </a:extLst>
          </p:cNvPr>
          <p:cNvSpPr txBox="1"/>
          <p:nvPr/>
        </p:nvSpPr>
        <p:spPr>
          <a:xfrm>
            <a:off x="10808351" y="57186"/>
            <a:ext cx="131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Conclusión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9D59752-8192-0F55-9B9D-68F092E5920A}"/>
              </a:ext>
            </a:extLst>
          </p:cNvPr>
          <p:cNvSpPr/>
          <p:nvPr/>
        </p:nvSpPr>
        <p:spPr>
          <a:xfrm>
            <a:off x="8638328" y="335387"/>
            <a:ext cx="190501" cy="13782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42C4AD-D324-AC03-3076-A4EF492A13C7}"/>
              </a:ext>
            </a:extLst>
          </p:cNvPr>
          <p:cNvGrpSpPr/>
          <p:nvPr/>
        </p:nvGrpSpPr>
        <p:grpSpPr>
          <a:xfrm>
            <a:off x="1053929" y="1731669"/>
            <a:ext cx="2433980" cy="3907725"/>
            <a:chOff x="1053929" y="1731669"/>
            <a:chExt cx="2433980" cy="3907725"/>
          </a:xfrm>
        </p:grpSpPr>
        <p:pic>
          <p:nvPicPr>
            <p:cNvPr id="71" name="Picture 70" descr="A screenshot of a phone&#10;&#10;Description automatically generated">
              <a:extLst>
                <a:ext uri="{FF2B5EF4-FFF2-40B4-BE49-F238E27FC236}">
                  <a16:creationId xmlns:a16="http://schemas.microsoft.com/office/drawing/2014/main" id="{2ED406E6-B3D7-43BC-6603-FD1864DE0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29" y="1731669"/>
              <a:ext cx="2433980" cy="39077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930250-66EA-49E5-6CB0-A8DB069FFA44}"/>
                </a:ext>
              </a:extLst>
            </p:cNvPr>
            <p:cNvSpPr/>
            <p:nvPr/>
          </p:nvSpPr>
          <p:spPr>
            <a:xfrm>
              <a:off x="1188720" y="4672584"/>
              <a:ext cx="1389888" cy="219456"/>
            </a:xfrm>
            <a:prstGeom prst="rect">
              <a:avLst/>
            </a:prstGeom>
            <a:noFill/>
            <a:ln w="38100">
              <a:solidFill>
                <a:srgbClr val="8E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A screenshot of a questionnaire&#10;&#10;Description automatically generated">
            <a:extLst>
              <a:ext uri="{FF2B5EF4-FFF2-40B4-BE49-F238E27FC236}">
                <a16:creationId xmlns:a16="http://schemas.microsoft.com/office/drawing/2014/main" id="{B0C1CCA5-6E6A-CCB9-B9A7-26B682EF4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445" y="2028957"/>
            <a:ext cx="4008439" cy="3728504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9A2EDF-396F-19D4-5008-1925F843A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37" y="1731668"/>
            <a:ext cx="3452279" cy="39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5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D31F5-3A43-3F5F-3D1C-F6383BEF5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C53B1-54EE-B5C2-FAB8-6C7CB14EA563}"/>
              </a:ext>
            </a:extLst>
          </p:cNvPr>
          <p:cNvSpPr txBox="1"/>
          <p:nvPr/>
        </p:nvSpPr>
        <p:spPr>
          <a:xfrm>
            <a:off x="171450" y="6469133"/>
            <a:ext cx="1701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</a:t>
            </a:r>
            <a:r>
              <a:rPr lang="es-ES" sz="1600" dirty="0">
                <a:latin typeface="Eras Bold ITC" panose="020B0907030504020204" pitchFamily="34" charset="0"/>
              </a:rPr>
              <a:t>sori</a:t>
            </a:r>
            <a:r>
              <a:rPr lang="es-ES" sz="1600" dirty="0">
                <a:solidFill>
                  <a:srgbClr val="A1FE94"/>
                </a:solidFill>
                <a:latin typeface="Eras Bold ITC" panose="020B0907030504020204" pitchFamily="34" charset="0"/>
              </a:rPr>
              <a:t>A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ssist</a:t>
            </a:r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PG</a:t>
            </a:r>
            <a:endParaRPr lang="en-US" sz="6600" dirty="0">
              <a:solidFill>
                <a:srgbClr val="05C35B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B8A3969-0E71-0DD9-50C0-450D5C30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135" y="6383686"/>
            <a:ext cx="545449" cy="365125"/>
          </a:xfrm>
        </p:spPr>
        <p:txBody>
          <a:bodyPr/>
          <a:lstStyle/>
          <a:p>
            <a:fld id="{A054C7D8-24D8-44A1-B001-0B62A256B56A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1F76220-A9D4-FF2F-5FC1-3D39DDFA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22" y="914879"/>
            <a:ext cx="5751678" cy="422197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Diagnóstico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 Médico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4C8615-BC7C-A657-5234-BCB3CE29602B}"/>
              </a:ext>
            </a:extLst>
          </p:cNvPr>
          <p:cNvSpPr/>
          <p:nvPr/>
        </p:nvSpPr>
        <p:spPr>
          <a:xfrm>
            <a:off x="1084173" y="1309472"/>
            <a:ext cx="10259711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C1922D-DAA0-E628-456D-4ABFFDDC216F}"/>
              </a:ext>
            </a:extLst>
          </p:cNvPr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3B551-9741-C7D1-3001-64C19FCDFBC0}"/>
              </a:ext>
            </a:extLst>
          </p:cNvPr>
          <p:cNvSpPr/>
          <p:nvPr/>
        </p:nvSpPr>
        <p:spPr>
          <a:xfrm>
            <a:off x="0" y="0"/>
            <a:ext cx="12192000" cy="452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43C86-5F61-49D0-BCAB-828BC1FAF741}"/>
              </a:ext>
            </a:extLst>
          </p:cNvPr>
          <p:cNvSpPr txBox="1"/>
          <p:nvPr/>
        </p:nvSpPr>
        <p:spPr>
          <a:xfrm>
            <a:off x="83620" y="57186"/>
            <a:ext cx="144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8ED973"/>
                </a:solidFill>
              </a:rPr>
              <a:t>Introducción</a:t>
            </a:r>
            <a:endParaRPr lang="en-US" dirty="0">
              <a:solidFill>
                <a:srgbClr val="8ED97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46D1C-25B4-E324-6453-4519E4AED40D}"/>
              </a:ext>
            </a:extLst>
          </p:cNvPr>
          <p:cNvSpPr txBox="1"/>
          <p:nvPr/>
        </p:nvSpPr>
        <p:spPr>
          <a:xfrm>
            <a:off x="2343708" y="58516"/>
            <a:ext cx="114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Objetivos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94845-F0FB-2AC0-150B-95CE76BAB887}"/>
              </a:ext>
            </a:extLst>
          </p:cNvPr>
          <p:cNvSpPr txBox="1"/>
          <p:nvPr/>
        </p:nvSpPr>
        <p:spPr>
          <a:xfrm>
            <a:off x="4302483" y="47599"/>
            <a:ext cx="234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9FE18E"/>
                </a:solidFill>
              </a:rPr>
              <a:t>Desarrollo de la idea</a:t>
            </a:r>
            <a:endParaRPr lang="en-US" dirty="0">
              <a:solidFill>
                <a:srgbClr val="9FE18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81788-023E-8EC6-E0D8-55B34B4769A2}"/>
              </a:ext>
            </a:extLst>
          </p:cNvPr>
          <p:cNvSpPr txBox="1"/>
          <p:nvPr/>
        </p:nvSpPr>
        <p:spPr>
          <a:xfrm>
            <a:off x="7458313" y="50993"/>
            <a:ext cx="252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Desarrollo del software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D15D3C-A754-B4E7-BBBE-67F8FF1601F7}"/>
              </a:ext>
            </a:extLst>
          </p:cNvPr>
          <p:cNvSpPr txBox="1"/>
          <p:nvPr/>
        </p:nvSpPr>
        <p:spPr>
          <a:xfrm>
            <a:off x="10808351" y="57186"/>
            <a:ext cx="131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Conclusión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7941597-EAE8-C53C-4B77-4498FE1CFB05}"/>
              </a:ext>
            </a:extLst>
          </p:cNvPr>
          <p:cNvSpPr/>
          <p:nvPr/>
        </p:nvSpPr>
        <p:spPr>
          <a:xfrm>
            <a:off x="8638328" y="335387"/>
            <a:ext cx="190501" cy="13782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 descr="A screenshot of a survey&#10;&#10;Description automatically generated">
            <a:extLst>
              <a:ext uri="{FF2B5EF4-FFF2-40B4-BE49-F238E27FC236}">
                <a16:creationId xmlns:a16="http://schemas.microsoft.com/office/drawing/2014/main" id="{AD0C2C1B-56DB-69DD-C299-263B0D033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70" y="1627856"/>
            <a:ext cx="3385929" cy="422383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2916A6F-4B40-CC7D-AC0E-4DABCF3F3361}"/>
              </a:ext>
            </a:extLst>
          </p:cNvPr>
          <p:cNvGrpSpPr/>
          <p:nvPr/>
        </p:nvGrpSpPr>
        <p:grpSpPr>
          <a:xfrm>
            <a:off x="1051390" y="1582137"/>
            <a:ext cx="2190750" cy="4486275"/>
            <a:chOff x="1051390" y="1582137"/>
            <a:chExt cx="2190750" cy="4486275"/>
          </a:xfrm>
        </p:grpSpPr>
        <p:pic>
          <p:nvPicPr>
            <p:cNvPr id="18" name="Picture 17" descr="A screenshot of a phone&#10;&#10;Description automatically generated">
              <a:extLst>
                <a:ext uri="{FF2B5EF4-FFF2-40B4-BE49-F238E27FC236}">
                  <a16:creationId xmlns:a16="http://schemas.microsoft.com/office/drawing/2014/main" id="{7DE1D220-B8BD-D290-23BA-E37EFB3D7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90" y="1582137"/>
              <a:ext cx="2190750" cy="448627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68557B-EA94-E453-DE19-DFFCA1166127}"/>
                </a:ext>
              </a:extLst>
            </p:cNvPr>
            <p:cNvSpPr/>
            <p:nvPr/>
          </p:nvSpPr>
          <p:spPr>
            <a:xfrm>
              <a:off x="1242073" y="5018307"/>
              <a:ext cx="1542402" cy="219456"/>
            </a:xfrm>
            <a:prstGeom prst="rect">
              <a:avLst/>
            </a:prstGeom>
            <a:noFill/>
            <a:ln w="38100">
              <a:solidFill>
                <a:srgbClr val="8E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9" name="Picture 68" descr="A screenshot of a graph&#10;&#10;Description automatically generated">
            <a:extLst>
              <a:ext uri="{FF2B5EF4-FFF2-40B4-BE49-F238E27FC236}">
                <a16:creationId xmlns:a16="http://schemas.microsoft.com/office/drawing/2014/main" id="{CA3BA18C-1984-8265-F196-E4BACADCE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536" y="2471782"/>
            <a:ext cx="5200693" cy="298897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2F28B6C-A8EF-823D-F8F7-9E28DDAAC67C}"/>
              </a:ext>
            </a:extLst>
          </p:cNvPr>
          <p:cNvGrpSpPr/>
          <p:nvPr/>
        </p:nvGrpSpPr>
        <p:grpSpPr>
          <a:xfrm>
            <a:off x="3318070" y="1653315"/>
            <a:ext cx="8637719" cy="4486275"/>
            <a:chOff x="3318070" y="1653315"/>
            <a:chExt cx="8637719" cy="44862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253CB1-7268-B19C-219F-6E14929D7A84}"/>
                </a:ext>
              </a:extLst>
            </p:cNvPr>
            <p:cNvSpPr/>
            <p:nvPr/>
          </p:nvSpPr>
          <p:spPr>
            <a:xfrm>
              <a:off x="3318070" y="1653315"/>
              <a:ext cx="8637719" cy="4486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 descr="A document with text on it&#10;&#10;Description automatically generated">
              <a:extLst>
                <a:ext uri="{FF2B5EF4-FFF2-40B4-BE49-F238E27FC236}">
                  <a16:creationId xmlns:a16="http://schemas.microsoft.com/office/drawing/2014/main" id="{6A31EE98-91E0-6FBE-E78E-BB7EDD2E7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1911" y="1689942"/>
              <a:ext cx="4061777" cy="4161744"/>
            </a:xfrm>
            <a:prstGeom prst="rect">
              <a:avLst/>
            </a:prstGeom>
          </p:spPr>
        </p:pic>
        <p:pic>
          <p:nvPicPr>
            <p:cNvPr id="5" name="Picture 4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733FB855-70C6-1733-D901-5EE6AD5DB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6974" y="1767466"/>
              <a:ext cx="3859161" cy="4161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859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192B1-E700-596C-5888-5A4DFFEB3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43C30-0332-AD0F-50EA-49ABF556AC1B}"/>
              </a:ext>
            </a:extLst>
          </p:cNvPr>
          <p:cNvSpPr txBox="1"/>
          <p:nvPr/>
        </p:nvSpPr>
        <p:spPr>
          <a:xfrm>
            <a:off x="171450" y="6469133"/>
            <a:ext cx="1701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</a:t>
            </a:r>
            <a:r>
              <a:rPr lang="es-ES" sz="1600" dirty="0">
                <a:latin typeface="Eras Bold ITC" panose="020B0907030504020204" pitchFamily="34" charset="0"/>
              </a:rPr>
              <a:t>sori</a:t>
            </a:r>
            <a:r>
              <a:rPr lang="es-ES" sz="1600" dirty="0">
                <a:solidFill>
                  <a:srgbClr val="A1FE94"/>
                </a:solidFill>
                <a:latin typeface="Eras Bold ITC" panose="020B0907030504020204" pitchFamily="34" charset="0"/>
              </a:rPr>
              <a:t>A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ssist</a:t>
            </a:r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PG</a:t>
            </a:r>
            <a:endParaRPr lang="en-US" sz="6600" dirty="0">
              <a:solidFill>
                <a:srgbClr val="05C35B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4139B64-38A8-25A2-AE8C-E7068429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135" y="6383686"/>
            <a:ext cx="545449" cy="365125"/>
          </a:xfrm>
        </p:spPr>
        <p:txBody>
          <a:bodyPr/>
          <a:lstStyle/>
          <a:p>
            <a:fld id="{A054C7D8-24D8-44A1-B001-0B62A256B56A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D499AEB-40C4-7DCE-F7FC-1CA6F97F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22" y="914879"/>
            <a:ext cx="5751678" cy="422197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Referencias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Actualizadas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82D49C-CB8A-C3D8-8921-65157C15D8A8}"/>
              </a:ext>
            </a:extLst>
          </p:cNvPr>
          <p:cNvSpPr/>
          <p:nvPr/>
        </p:nvSpPr>
        <p:spPr>
          <a:xfrm>
            <a:off x="1084173" y="1309472"/>
            <a:ext cx="10259711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C4AB2C-CDD1-C06A-72A7-417EECD8A97C}"/>
              </a:ext>
            </a:extLst>
          </p:cNvPr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0D36C-D211-62AC-B75D-D15A3029DF7E}"/>
              </a:ext>
            </a:extLst>
          </p:cNvPr>
          <p:cNvSpPr/>
          <p:nvPr/>
        </p:nvSpPr>
        <p:spPr>
          <a:xfrm>
            <a:off x="0" y="0"/>
            <a:ext cx="12192000" cy="452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E856F-B9DE-215D-D053-7B1D89920060}"/>
              </a:ext>
            </a:extLst>
          </p:cNvPr>
          <p:cNvSpPr txBox="1"/>
          <p:nvPr/>
        </p:nvSpPr>
        <p:spPr>
          <a:xfrm>
            <a:off x="83620" y="57186"/>
            <a:ext cx="144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8ED973"/>
                </a:solidFill>
              </a:rPr>
              <a:t>Introducción</a:t>
            </a:r>
            <a:endParaRPr lang="en-US" dirty="0">
              <a:solidFill>
                <a:srgbClr val="8ED97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1ED35-9892-315E-76F0-F5D3C0330EF9}"/>
              </a:ext>
            </a:extLst>
          </p:cNvPr>
          <p:cNvSpPr txBox="1"/>
          <p:nvPr/>
        </p:nvSpPr>
        <p:spPr>
          <a:xfrm>
            <a:off x="2343708" y="58516"/>
            <a:ext cx="114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Objetivos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0B11BE-9D31-E7B1-A9E2-3659E2E878FB}"/>
              </a:ext>
            </a:extLst>
          </p:cNvPr>
          <p:cNvSpPr txBox="1"/>
          <p:nvPr/>
        </p:nvSpPr>
        <p:spPr>
          <a:xfrm>
            <a:off x="4302483" y="47599"/>
            <a:ext cx="234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9FE18E"/>
                </a:solidFill>
              </a:rPr>
              <a:t>Desarrollo de la idea</a:t>
            </a:r>
            <a:endParaRPr lang="en-US" dirty="0">
              <a:solidFill>
                <a:srgbClr val="9FE18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DDD14A-95E8-EA26-8763-0671DBFAA024}"/>
              </a:ext>
            </a:extLst>
          </p:cNvPr>
          <p:cNvSpPr txBox="1"/>
          <p:nvPr/>
        </p:nvSpPr>
        <p:spPr>
          <a:xfrm>
            <a:off x="7458313" y="50993"/>
            <a:ext cx="252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Desarrollo del software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9E55F7-4718-FBD8-D98F-2FAA0C02DBB9}"/>
              </a:ext>
            </a:extLst>
          </p:cNvPr>
          <p:cNvSpPr txBox="1"/>
          <p:nvPr/>
        </p:nvSpPr>
        <p:spPr>
          <a:xfrm>
            <a:off x="10808351" y="57186"/>
            <a:ext cx="131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Conclusión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BDAB064-307D-DFA9-3E50-C187CE704382}"/>
              </a:ext>
            </a:extLst>
          </p:cNvPr>
          <p:cNvSpPr/>
          <p:nvPr/>
        </p:nvSpPr>
        <p:spPr>
          <a:xfrm>
            <a:off x="8638328" y="335387"/>
            <a:ext cx="190501" cy="13782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39E96B3-0F2D-DC8D-627B-A1AD0C068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09" y="1505335"/>
            <a:ext cx="4139591" cy="453199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99F609-DC18-F77F-99B3-FF91FB9B7D43}"/>
              </a:ext>
            </a:extLst>
          </p:cNvPr>
          <p:cNvGrpSpPr/>
          <p:nvPr/>
        </p:nvGrpSpPr>
        <p:grpSpPr>
          <a:xfrm>
            <a:off x="1084173" y="1624271"/>
            <a:ext cx="2190750" cy="4486275"/>
            <a:chOff x="1037293" y="1524190"/>
            <a:chExt cx="2190750" cy="4486275"/>
          </a:xfrm>
        </p:grpSpPr>
        <p:pic>
          <p:nvPicPr>
            <p:cNvPr id="19" name="Picture 18" descr="A screenshot of a phone&#10;&#10;Description automatically generated">
              <a:extLst>
                <a:ext uri="{FF2B5EF4-FFF2-40B4-BE49-F238E27FC236}">
                  <a16:creationId xmlns:a16="http://schemas.microsoft.com/office/drawing/2014/main" id="{55103572-3F8C-DE28-BA13-A68CC7AD9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293" y="1524190"/>
              <a:ext cx="2190750" cy="4486275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05C118-8E15-9746-08BB-B43CABB757E3}"/>
                </a:ext>
              </a:extLst>
            </p:cNvPr>
            <p:cNvSpPr/>
            <p:nvPr/>
          </p:nvSpPr>
          <p:spPr>
            <a:xfrm>
              <a:off x="1214120" y="5183759"/>
              <a:ext cx="1389888" cy="496316"/>
            </a:xfrm>
            <a:prstGeom prst="rect">
              <a:avLst/>
            </a:prstGeom>
            <a:noFill/>
            <a:ln w="38100">
              <a:solidFill>
                <a:srgbClr val="8E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 descr="A screenshot of a medical document&#10;&#10;Description automatically generated">
            <a:extLst>
              <a:ext uri="{FF2B5EF4-FFF2-40B4-BE49-F238E27FC236}">
                <a16:creationId xmlns:a16="http://schemas.microsoft.com/office/drawing/2014/main" id="{983E8F19-FEE4-6609-C6AC-FDD07AA88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247" y="1921581"/>
            <a:ext cx="3844839" cy="411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0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68D89-3D9C-ACC7-C287-55410930E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BA7EC9C-F0B9-48C9-EA2F-011FDCB738A7}"/>
              </a:ext>
            </a:extLst>
          </p:cNvPr>
          <p:cNvSpPr/>
          <p:nvPr/>
        </p:nvSpPr>
        <p:spPr>
          <a:xfrm>
            <a:off x="0" y="0"/>
            <a:ext cx="12192000" cy="16456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1FFE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FFBD5-5881-EB09-DE58-3C007A231AEE}"/>
              </a:ext>
            </a:extLst>
          </p:cNvPr>
          <p:cNvSpPr txBox="1"/>
          <p:nvPr/>
        </p:nvSpPr>
        <p:spPr>
          <a:xfrm>
            <a:off x="4943534" y="1985087"/>
            <a:ext cx="206886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05</a:t>
            </a:r>
            <a:endParaRPr lang="en-US" sz="12500" b="1" dirty="0">
              <a:solidFill>
                <a:schemeClr val="accent3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9090EE-D775-5330-7109-27BAD362610F}"/>
              </a:ext>
            </a:extLst>
          </p:cNvPr>
          <p:cNvSpPr txBox="1"/>
          <p:nvPr/>
        </p:nvSpPr>
        <p:spPr>
          <a:xfrm>
            <a:off x="-514350" y="3051518"/>
            <a:ext cx="13220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800" b="1" dirty="0">
                <a:latin typeface="Bahnschrift" panose="020B0502040204020203" pitchFamily="34" charset="0"/>
              </a:rPr>
              <a:t>CONCLUSIÓN</a:t>
            </a:r>
            <a:endParaRPr lang="en-US" sz="7800" b="1" dirty="0">
              <a:latin typeface="Bahnschrif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0AE971-CC2A-0E63-77CF-88E83E39B4B9}"/>
              </a:ext>
            </a:extLst>
          </p:cNvPr>
          <p:cNvSpPr/>
          <p:nvPr/>
        </p:nvSpPr>
        <p:spPr>
          <a:xfrm>
            <a:off x="0" y="1645696"/>
            <a:ext cx="200025" cy="5212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D63FF4-F838-71D1-CF1A-B43C9504FCC9}"/>
              </a:ext>
            </a:extLst>
          </p:cNvPr>
          <p:cNvSpPr/>
          <p:nvPr/>
        </p:nvSpPr>
        <p:spPr>
          <a:xfrm>
            <a:off x="236058" y="6242180"/>
            <a:ext cx="1029930" cy="546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3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5320E-392C-44C7-6B5B-627B97A70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79720-DF06-218F-D671-3F9D0DC09AEC}"/>
              </a:ext>
            </a:extLst>
          </p:cNvPr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04D661-C910-2477-1A79-322ECE99FBEC}"/>
              </a:ext>
            </a:extLst>
          </p:cNvPr>
          <p:cNvSpPr/>
          <p:nvPr/>
        </p:nvSpPr>
        <p:spPr>
          <a:xfrm>
            <a:off x="236058" y="40228"/>
            <a:ext cx="11955942" cy="691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7A66C-6278-DE1A-ECEF-127A9123DDDD}"/>
              </a:ext>
            </a:extLst>
          </p:cNvPr>
          <p:cNvSpPr/>
          <p:nvPr/>
        </p:nvSpPr>
        <p:spPr>
          <a:xfrm>
            <a:off x="0" y="0"/>
            <a:ext cx="12192000" cy="452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145B3-A8DC-8E58-9311-077E465823C1}"/>
              </a:ext>
            </a:extLst>
          </p:cNvPr>
          <p:cNvSpPr txBox="1"/>
          <p:nvPr/>
        </p:nvSpPr>
        <p:spPr>
          <a:xfrm>
            <a:off x="83620" y="57186"/>
            <a:ext cx="144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8ED973"/>
                </a:solidFill>
              </a:rPr>
              <a:t>Introducción</a:t>
            </a:r>
            <a:endParaRPr lang="en-US" dirty="0">
              <a:solidFill>
                <a:srgbClr val="8ED97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4AD51-C932-1C14-15FC-D202E467F850}"/>
              </a:ext>
            </a:extLst>
          </p:cNvPr>
          <p:cNvSpPr txBox="1"/>
          <p:nvPr/>
        </p:nvSpPr>
        <p:spPr>
          <a:xfrm>
            <a:off x="2343708" y="58516"/>
            <a:ext cx="114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Objetivos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DEFF5-F36D-3257-0C43-E9A95FE5FFB5}"/>
              </a:ext>
            </a:extLst>
          </p:cNvPr>
          <p:cNvSpPr txBox="1"/>
          <p:nvPr/>
        </p:nvSpPr>
        <p:spPr>
          <a:xfrm>
            <a:off x="4302483" y="47599"/>
            <a:ext cx="234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8ED973"/>
                </a:solidFill>
              </a:rPr>
              <a:t>Desarrollo de la idea</a:t>
            </a:r>
            <a:endParaRPr lang="en-US" dirty="0">
              <a:solidFill>
                <a:srgbClr val="8ED97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C7B0E-C3FE-9CA3-CE4F-B5CB3E735B91}"/>
              </a:ext>
            </a:extLst>
          </p:cNvPr>
          <p:cNvSpPr txBox="1"/>
          <p:nvPr/>
        </p:nvSpPr>
        <p:spPr>
          <a:xfrm>
            <a:off x="7458313" y="50993"/>
            <a:ext cx="252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Desarrollo del software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9B61F-2178-2B9F-5C96-5DF6BADF1B4E}"/>
              </a:ext>
            </a:extLst>
          </p:cNvPr>
          <p:cNvSpPr txBox="1"/>
          <p:nvPr/>
        </p:nvSpPr>
        <p:spPr>
          <a:xfrm>
            <a:off x="10808351" y="57186"/>
            <a:ext cx="131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Conclusión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DE0C9E9-29E4-7A10-645D-B9D5A04187F8}"/>
              </a:ext>
            </a:extLst>
          </p:cNvPr>
          <p:cNvSpPr/>
          <p:nvPr/>
        </p:nvSpPr>
        <p:spPr>
          <a:xfrm>
            <a:off x="11372384" y="335387"/>
            <a:ext cx="190501" cy="13782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E4C99-5524-EB36-F5AF-F33DBF809C5F}"/>
              </a:ext>
            </a:extLst>
          </p:cNvPr>
          <p:cNvSpPr txBox="1"/>
          <p:nvPr/>
        </p:nvSpPr>
        <p:spPr>
          <a:xfrm>
            <a:off x="171450" y="6469133"/>
            <a:ext cx="1701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</a:t>
            </a:r>
            <a:r>
              <a:rPr lang="es-ES" sz="1600" dirty="0">
                <a:latin typeface="Eras Bold ITC" panose="020B0907030504020204" pitchFamily="34" charset="0"/>
              </a:rPr>
              <a:t>sori</a:t>
            </a:r>
            <a:r>
              <a:rPr lang="es-ES" sz="1600" dirty="0">
                <a:solidFill>
                  <a:srgbClr val="A1FE94"/>
                </a:solidFill>
                <a:latin typeface="Eras Bold ITC" panose="020B0907030504020204" pitchFamily="34" charset="0"/>
              </a:rPr>
              <a:t>A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ssist</a:t>
            </a:r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PG</a:t>
            </a:r>
            <a:endParaRPr lang="en-US" sz="6600" dirty="0">
              <a:solidFill>
                <a:srgbClr val="05C35B"/>
              </a:solidFill>
              <a:latin typeface="Eras Bold ITC" panose="020B0907030504020204" pitchFamily="34" charset="0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0812C996-4F2D-82E2-98F4-ED1D57B8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135" y="6383686"/>
            <a:ext cx="545449" cy="365125"/>
          </a:xfrm>
        </p:spPr>
        <p:txBody>
          <a:bodyPr/>
          <a:lstStyle/>
          <a:p>
            <a:fld id="{A054C7D8-24D8-44A1-B001-0B62A256B56A}" type="slidenum">
              <a:rPr lang="en-US" smtClean="0"/>
              <a:t>16</a:t>
            </a:fld>
            <a:endParaRPr lang="en-US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F50CC047-167C-710C-3451-D9B697C6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22" y="914879"/>
            <a:ext cx="4668114" cy="422197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Conclusión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0440CE-0CBE-1E29-9E7C-C7B169B6536F}"/>
              </a:ext>
            </a:extLst>
          </p:cNvPr>
          <p:cNvSpPr/>
          <p:nvPr/>
        </p:nvSpPr>
        <p:spPr>
          <a:xfrm>
            <a:off x="1084173" y="1309472"/>
            <a:ext cx="10259711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775B7B-51EE-4950-B1B9-07A10B38E2ED}"/>
              </a:ext>
            </a:extLst>
          </p:cNvPr>
          <p:cNvSpPr txBox="1"/>
          <p:nvPr/>
        </p:nvSpPr>
        <p:spPr>
          <a:xfrm>
            <a:off x="3326079" y="4194332"/>
            <a:ext cx="584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brion Bold Italic"/>
              </a:rPr>
              <a:t>Li</a:t>
            </a:r>
            <a:r>
              <a:rPr lang="es-ES" sz="72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f</a:t>
            </a:r>
            <a:r>
              <a:rPr lang="es-ES" sz="72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brion Bold Italic"/>
              </a:rPr>
              <a:t>e</a:t>
            </a:r>
            <a:r>
              <a:rPr lang="es-ES" sz="44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brion Bold Italic"/>
              </a:rPr>
              <a:t> </a:t>
            </a:r>
            <a:r>
              <a:rPr lang="es-ES" sz="72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brion Bold Italic"/>
              </a:rPr>
              <a:t>Forward</a:t>
            </a:r>
            <a:endParaRPr lang="en-US" sz="4800" b="1" i="1" dirty="0">
              <a:solidFill>
                <a:schemeClr val="accent3">
                  <a:lumMod val="60000"/>
                  <a:lumOff val="40000"/>
                </a:schemeClr>
              </a:solidFill>
              <a:latin typeface="Cabrion Bold Italic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0658B0-F277-1109-5B9F-B509C6343131}"/>
              </a:ext>
            </a:extLst>
          </p:cNvPr>
          <p:cNvGrpSpPr/>
          <p:nvPr/>
        </p:nvGrpSpPr>
        <p:grpSpPr>
          <a:xfrm>
            <a:off x="3140714" y="1600070"/>
            <a:ext cx="6305550" cy="1721384"/>
            <a:chOff x="2849009" y="1827386"/>
            <a:chExt cx="6305550" cy="17213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A9C44A6-6B1A-BC35-6E90-CF8AA6F15D41}"/>
                </a:ext>
              </a:extLst>
            </p:cNvPr>
            <p:cNvSpPr/>
            <p:nvPr/>
          </p:nvSpPr>
          <p:spPr>
            <a:xfrm>
              <a:off x="2849009" y="1827386"/>
              <a:ext cx="6305550" cy="1721384"/>
            </a:xfrm>
            <a:prstGeom prst="ellips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84D2FE-4447-CE8B-7B49-8D9031AA3926}"/>
                </a:ext>
              </a:extLst>
            </p:cNvPr>
            <p:cNvSpPr txBox="1"/>
            <p:nvPr/>
          </p:nvSpPr>
          <p:spPr>
            <a:xfrm>
              <a:off x="2849009" y="2063498"/>
              <a:ext cx="63055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7200" dirty="0">
                  <a:solidFill>
                    <a:srgbClr val="05C35B"/>
                  </a:solidFill>
                  <a:latin typeface="Eras Bold ITC" panose="020B0907030504020204" pitchFamily="34" charset="0"/>
                </a:rPr>
                <a:t>P</a:t>
              </a:r>
              <a:r>
                <a:rPr lang="es-ES" sz="6000" dirty="0">
                  <a:latin typeface="Eras Bold ITC" panose="020B0907030504020204" pitchFamily="34" charset="0"/>
                </a:rPr>
                <a:t>sori</a:t>
              </a:r>
              <a:r>
                <a:rPr lang="es-ES" sz="6000" dirty="0">
                  <a:solidFill>
                    <a:srgbClr val="A1FE94"/>
                  </a:solidFill>
                  <a:latin typeface="Eras Bold ITC" panose="020B0907030504020204" pitchFamily="34" charset="0"/>
                </a:rPr>
                <a:t>A</a:t>
              </a:r>
              <a:r>
                <a:rPr lang="es-ES" sz="6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Eras Bold ITC" panose="020B0907030504020204" pitchFamily="34" charset="0"/>
                </a:rPr>
                <a:t>ssist</a:t>
              </a:r>
              <a:r>
                <a:rPr lang="es-ES" sz="7200" dirty="0">
                  <a:solidFill>
                    <a:srgbClr val="05C35B"/>
                  </a:solidFill>
                  <a:latin typeface="Eras Bold ITC" panose="020B0907030504020204" pitchFamily="34" charset="0"/>
                </a:rPr>
                <a:t>PG</a:t>
              </a:r>
              <a:endParaRPr lang="en-US" sz="7200" dirty="0">
                <a:solidFill>
                  <a:srgbClr val="05C35B"/>
                </a:solidFill>
                <a:latin typeface="Eras Bold ITC" panose="020B0907030504020204" pitchFamily="34" charset="0"/>
              </a:endParaRPr>
            </a:p>
          </p:txBody>
        </p:sp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EE9D005-6AE0-1A6F-B9DE-860D4C72F6DB}"/>
              </a:ext>
            </a:extLst>
          </p:cNvPr>
          <p:cNvSpPr/>
          <p:nvPr/>
        </p:nvSpPr>
        <p:spPr>
          <a:xfrm>
            <a:off x="6170589" y="3566333"/>
            <a:ext cx="158925" cy="760354"/>
          </a:xfrm>
          <a:prstGeom prst="down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4B282-1BA1-63D5-108F-371EB81A4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DACD39-1D1D-27FB-8314-1DCC61C7ECDE}"/>
              </a:ext>
            </a:extLst>
          </p:cNvPr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577D8-1746-2B1B-74E9-EF827D0D8984}"/>
              </a:ext>
            </a:extLst>
          </p:cNvPr>
          <p:cNvSpPr/>
          <p:nvPr/>
        </p:nvSpPr>
        <p:spPr>
          <a:xfrm>
            <a:off x="236058" y="40228"/>
            <a:ext cx="11955942" cy="691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B6351-F665-A81D-B67B-22BAC10C67D1}"/>
              </a:ext>
            </a:extLst>
          </p:cNvPr>
          <p:cNvSpPr/>
          <p:nvPr/>
        </p:nvSpPr>
        <p:spPr>
          <a:xfrm>
            <a:off x="0" y="0"/>
            <a:ext cx="12192000" cy="452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C19D4-88F9-8779-0D8D-4B757CE8602D}"/>
              </a:ext>
            </a:extLst>
          </p:cNvPr>
          <p:cNvSpPr txBox="1"/>
          <p:nvPr/>
        </p:nvSpPr>
        <p:spPr>
          <a:xfrm>
            <a:off x="83620" y="57186"/>
            <a:ext cx="144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8ED973"/>
                </a:solidFill>
              </a:rPr>
              <a:t>Introducción</a:t>
            </a:r>
            <a:endParaRPr lang="en-US" dirty="0">
              <a:solidFill>
                <a:srgbClr val="8ED97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300BA-27F2-5E7E-523E-D6A99847E7BD}"/>
              </a:ext>
            </a:extLst>
          </p:cNvPr>
          <p:cNvSpPr txBox="1"/>
          <p:nvPr/>
        </p:nvSpPr>
        <p:spPr>
          <a:xfrm>
            <a:off x="2343708" y="58516"/>
            <a:ext cx="114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Objetivos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08E60-BA8D-B0A3-AFE3-1ACE3B8620D7}"/>
              </a:ext>
            </a:extLst>
          </p:cNvPr>
          <p:cNvSpPr txBox="1"/>
          <p:nvPr/>
        </p:nvSpPr>
        <p:spPr>
          <a:xfrm>
            <a:off x="4302483" y="47599"/>
            <a:ext cx="234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8ED973"/>
                </a:solidFill>
              </a:rPr>
              <a:t>Desarrollo de la idea</a:t>
            </a:r>
            <a:endParaRPr lang="en-US" dirty="0">
              <a:solidFill>
                <a:srgbClr val="8ED97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B1F5A8-BF27-DE28-366A-37FB20B132D0}"/>
              </a:ext>
            </a:extLst>
          </p:cNvPr>
          <p:cNvSpPr txBox="1"/>
          <p:nvPr/>
        </p:nvSpPr>
        <p:spPr>
          <a:xfrm>
            <a:off x="7458313" y="50993"/>
            <a:ext cx="252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Desarrollo del software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241B18-2FB1-D1F9-BAF3-B3918F119EFB}"/>
              </a:ext>
            </a:extLst>
          </p:cNvPr>
          <p:cNvSpPr txBox="1"/>
          <p:nvPr/>
        </p:nvSpPr>
        <p:spPr>
          <a:xfrm>
            <a:off x="10808351" y="57186"/>
            <a:ext cx="131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Conclusión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7BA0B64-EA85-B689-9E81-6D43D2294BF4}"/>
              </a:ext>
            </a:extLst>
          </p:cNvPr>
          <p:cNvSpPr/>
          <p:nvPr/>
        </p:nvSpPr>
        <p:spPr>
          <a:xfrm>
            <a:off x="11372384" y="335387"/>
            <a:ext cx="190501" cy="13782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F0195-5666-0177-6C97-7C9DC1BF9565}"/>
              </a:ext>
            </a:extLst>
          </p:cNvPr>
          <p:cNvSpPr txBox="1"/>
          <p:nvPr/>
        </p:nvSpPr>
        <p:spPr>
          <a:xfrm>
            <a:off x="171450" y="6469133"/>
            <a:ext cx="1701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</a:t>
            </a:r>
            <a:r>
              <a:rPr lang="es-ES" sz="1600" dirty="0">
                <a:latin typeface="Eras Bold ITC" panose="020B0907030504020204" pitchFamily="34" charset="0"/>
              </a:rPr>
              <a:t>sori</a:t>
            </a:r>
            <a:r>
              <a:rPr lang="es-ES" sz="1600" dirty="0">
                <a:solidFill>
                  <a:srgbClr val="A1FE94"/>
                </a:solidFill>
                <a:latin typeface="Eras Bold ITC" panose="020B0907030504020204" pitchFamily="34" charset="0"/>
              </a:rPr>
              <a:t>A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ssist</a:t>
            </a:r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PG</a:t>
            </a:r>
            <a:endParaRPr lang="en-US" sz="6600" dirty="0">
              <a:solidFill>
                <a:srgbClr val="05C35B"/>
              </a:solidFill>
              <a:latin typeface="Eras Bold ITC" panose="020B0907030504020204" pitchFamily="34" charset="0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1F902F4E-9D71-4BC3-A6E7-F1875794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135" y="6383686"/>
            <a:ext cx="545449" cy="365125"/>
          </a:xfrm>
        </p:spPr>
        <p:txBody>
          <a:bodyPr/>
          <a:lstStyle/>
          <a:p>
            <a:fld id="{A054C7D8-24D8-44A1-B001-0B62A256B56A}" type="slidenum">
              <a:rPr lang="en-US" smtClean="0"/>
              <a:t>17</a:t>
            </a:fld>
            <a:endParaRPr lang="en-US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FD3F934D-4A07-6BF0-F0AE-EA00F0CE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22" y="914879"/>
            <a:ext cx="4668114" cy="422197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Referencias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0B42F3-7A8B-669C-7400-B13A9FC11CE5}"/>
              </a:ext>
            </a:extLst>
          </p:cNvPr>
          <p:cNvSpPr/>
          <p:nvPr/>
        </p:nvSpPr>
        <p:spPr>
          <a:xfrm>
            <a:off x="1084173" y="1309472"/>
            <a:ext cx="10259711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90DEC6-2610-B7F8-2E08-E9C4386F0E7E}"/>
              </a:ext>
            </a:extLst>
          </p:cNvPr>
          <p:cNvSpPr txBox="1"/>
          <p:nvPr/>
        </p:nvSpPr>
        <p:spPr>
          <a:xfrm>
            <a:off x="939441" y="1629759"/>
            <a:ext cx="1048456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Choon SE, van de Kerkhof P, Gudjonsson JE, et al. International Consensus Definition and Diagnostic Criteria for Generalized Pustular Psoriasis From the International Psoriasis Council. JAMA Dermatol. 2024;160(7):758-768. doi:10.1001/jamadermatol.2024.0915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285750" indent="-285750" algn="just" rtl="0" fontAlgn="base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Armstrong AW, Elston CA,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Elewski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BE, et al. Generalized pustular psoriasis: A consensus statement from the National Psoriasis Foundation. J Am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Acad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Dermatol. 2024;90(4):727-730. doi:10.1016/j.jaad.2023.09.080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285750" indent="-285750" algn="just" rtl="0" fontAlgn="base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Navarini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AA, Burden AD, Capon F, et al. European consensus statement on phenotypes of pustular psoriasis. J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Eur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Acad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Dermatol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Venereol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. 2017;31(11):1792–1799.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doi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: 10.1111/jdv.14386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285750" indent="-285750" algn="just" rtl="0" fontAlgn="base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Puig L, Choon SE, Gottlieb AB, et al. Generalized pustular psoriasis: A global Delphi consensus on clinical course, diagnosis, treatment goals and disease management. J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Eur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Acad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Dermatol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Venereol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. 2023;37(4):737-752. doi:10.1111/jdv.18851</a:t>
            </a:r>
          </a:p>
          <a:p>
            <a:pPr marL="285750" indent="-285750" algn="just" rtl="0" fontAlgn="base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Rivera-Díaz R,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Carrascosa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Carrillo JM, Alfonso Zamora S, et al.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Mejoras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en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la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atención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al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paciente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con psoriasis pustulosa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generalizada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en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España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recomendaciones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de un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grupo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de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expertos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Actas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Dermosifiliogr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. 2024,115(8):801-813</a:t>
            </a:r>
          </a:p>
        </p:txBody>
      </p:sp>
    </p:spTree>
    <p:extLst>
      <p:ext uri="{BB962C8B-B14F-4D97-AF65-F5344CB8AC3E}">
        <p14:creationId xmlns:p14="http://schemas.microsoft.com/office/powerpoint/2010/main" val="265466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D8425F-989B-EA38-CE6B-660516D08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EC9756-9B5A-9F09-C5AB-424A2E04252C}"/>
              </a:ext>
            </a:extLst>
          </p:cNvPr>
          <p:cNvSpPr/>
          <p:nvPr/>
        </p:nvSpPr>
        <p:spPr>
          <a:xfrm>
            <a:off x="4212304" y="-15270"/>
            <a:ext cx="7978529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D42EB-4A99-3A66-9AD9-7727132FD0AE}"/>
              </a:ext>
            </a:extLst>
          </p:cNvPr>
          <p:cNvSpPr txBox="1"/>
          <p:nvPr/>
        </p:nvSpPr>
        <p:spPr>
          <a:xfrm>
            <a:off x="6729822" y="3630824"/>
            <a:ext cx="293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Abadi" panose="020B0604020104020204" pitchFamily="34" charset="0"/>
              </a:rPr>
              <a:t>Boehringer Ingelheim</a:t>
            </a:r>
            <a:endParaRPr lang="en-US" sz="2400" b="1" dirty="0">
              <a:latin typeface="Abadi" panose="020B0604020104020204" pitchFamily="34" charset="0"/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F66DE67F-3E57-204A-1FF9-65C196D7B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F20A5CB-C03B-D880-C839-0EDB8CC3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1" y="241237"/>
            <a:ext cx="3770171" cy="113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BBC780-EED9-B424-C0E3-22FBABB21AEC}"/>
              </a:ext>
            </a:extLst>
          </p:cNvPr>
          <p:cNvSpPr txBox="1"/>
          <p:nvPr/>
        </p:nvSpPr>
        <p:spPr>
          <a:xfrm>
            <a:off x="0" y="6453475"/>
            <a:ext cx="411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badi" panose="020B0604020104020204" pitchFamily="34" charset="0"/>
              </a:rPr>
              <a:t>#ComprometidosConElProfesionalSanitario</a:t>
            </a:r>
            <a:endParaRPr lang="en-US" sz="1600" dirty="0">
              <a:latin typeface="Abadi" panose="020B0604020104020204" pitchFamily="34" charset="0"/>
            </a:endParaRPr>
          </a:p>
        </p:txBody>
      </p:sp>
      <p:sp>
        <p:nvSpPr>
          <p:cNvPr id="29" name="Título 9">
            <a:extLst>
              <a:ext uri="{FF2B5EF4-FFF2-40B4-BE49-F238E27FC236}">
                <a16:creationId xmlns:a16="http://schemas.microsoft.com/office/drawing/2014/main" id="{E1065289-8286-815E-7093-4096C4554E5B}"/>
              </a:ext>
            </a:extLst>
          </p:cNvPr>
          <p:cNvSpPr txBox="1">
            <a:spLocks/>
          </p:cNvSpPr>
          <p:nvPr/>
        </p:nvSpPr>
        <p:spPr>
          <a:xfrm>
            <a:off x="4687865" y="501712"/>
            <a:ext cx="7203056" cy="243607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  <a:cs typeface="Calibri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A879025-A1D2-D080-4A83-FDA3B4A8E45E}"/>
              </a:ext>
            </a:extLst>
          </p:cNvPr>
          <p:cNvGrpSpPr/>
          <p:nvPr/>
        </p:nvGrpSpPr>
        <p:grpSpPr>
          <a:xfrm>
            <a:off x="4593889" y="384605"/>
            <a:ext cx="7203056" cy="2558822"/>
            <a:chOff x="4551880" y="466489"/>
            <a:chExt cx="7203056" cy="255882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FB8FE9E-7058-CA30-28C9-71C6426238BF}"/>
                </a:ext>
              </a:extLst>
            </p:cNvPr>
            <p:cNvGrpSpPr/>
            <p:nvPr/>
          </p:nvGrpSpPr>
          <p:grpSpPr>
            <a:xfrm>
              <a:off x="4551880" y="466489"/>
              <a:ext cx="7203056" cy="2558822"/>
              <a:chOff x="4792727" y="1523448"/>
              <a:chExt cx="7203056" cy="255882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AAE3627-B3DE-F5D5-31F3-6A5B960E5996}"/>
                  </a:ext>
                </a:extLst>
              </p:cNvPr>
              <p:cNvSpPr/>
              <p:nvPr/>
            </p:nvSpPr>
            <p:spPr>
              <a:xfrm>
                <a:off x="4792727" y="1523448"/>
                <a:ext cx="7203056" cy="2558822"/>
              </a:xfrm>
              <a:prstGeom prst="rect">
                <a:avLst/>
              </a:prstGeom>
              <a:noFill/>
              <a:ln w="127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6172E69-1D5D-52A0-08B1-11AA14608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6550" y="4082270"/>
                <a:ext cx="3552825" cy="0"/>
              </a:xfrm>
              <a:prstGeom prst="line">
                <a:avLst/>
              </a:prstGeom>
              <a:ln w="127000">
                <a:solidFill>
                  <a:srgbClr val="DFF8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7CD8B51-014E-8B3B-6D26-8DAACC018B36}"/>
                </a:ext>
              </a:extLst>
            </p:cNvPr>
            <p:cNvGrpSpPr/>
            <p:nvPr/>
          </p:nvGrpSpPr>
          <p:grpSpPr>
            <a:xfrm>
              <a:off x="4754604" y="890588"/>
              <a:ext cx="6845741" cy="1692466"/>
              <a:chOff x="2900240" y="1834610"/>
              <a:chExt cx="6845741" cy="169246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D15CDB7-70CC-D887-D671-0C678942E900}"/>
                  </a:ext>
                </a:extLst>
              </p:cNvPr>
              <p:cNvSpPr/>
              <p:nvPr/>
            </p:nvSpPr>
            <p:spPr>
              <a:xfrm>
                <a:off x="2900240" y="1834610"/>
                <a:ext cx="6845741" cy="1692466"/>
              </a:xfrm>
              <a:prstGeom prst="ellipse">
                <a:avLst/>
              </a:prstGeom>
              <a:noFill/>
              <a:ln w="571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C9D566-DB09-F5D2-27D6-488CC0C41511}"/>
                  </a:ext>
                </a:extLst>
              </p:cNvPr>
              <p:cNvSpPr txBox="1"/>
              <p:nvPr/>
            </p:nvSpPr>
            <p:spPr>
              <a:xfrm>
                <a:off x="3163826" y="2019123"/>
                <a:ext cx="644281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8000" dirty="0">
                    <a:solidFill>
                      <a:srgbClr val="05C35B"/>
                    </a:solidFill>
                    <a:latin typeface="Eras Bold ITC" panose="020B0907030504020204" pitchFamily="34" charset="0"/>
                  </a:rPr>
                  <a:t>P</a:t>
                </a:r>
                <a:r>
                  <a:rPr lang="es-ES" sz="6600" dirty="0">
                    <a:latin typeface="Eras Bold ITC" panose="020B0907030504020204" pitchFamily="34" charset="0"/>
                  </a:rPr>
                  <a:t>sori</a:t>
                </a:r>
                <a:r>
                  <a:rPr lang="es-ES" sz="6600" dirty="0">
                    <a:solidFill>
                      <a:srgbClr val="A1FE94"/>
                    </a:solidFill>
                    <a:latin typeface="Eras Bold ITC" panose="020B0907030504020204" pitchFamily="34" charset="0"/>
                  </a:rPr>
                  <a:t>A</a:t>
                </a:r>
                <a:r>
                  <a:rPr lang="es-ES" sz="6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Eras Bold ITC" panose="020B0907030504020204" pitchFamily="34" charset="0"/>
                  </a:rPr>
                  <a:t>ssist</a:t>
                </a:r>
                <a:r>
                  <a:rPr lang="es-ES" sz="8000" dirty="0">
                    <a:solidFill>
                      <a:srgbClr val="05C35B"/>
                    </a:solidFill>
                    <a:latin typeface="Eras Bold ITC" panose="020B0907030504020204" pitchFamily="34" charset="0"/>
                  </a:rPr>
                  <a:t>PG</a:t>
                </a:r>
                <a:endParaRPr lang="en-US" sz="8000" dirty="0">
                  <a:solidFill>
                    <a:srgbClr val="05C35B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3F298FC-96CB-BA81-F2E8-7E1671AD52A4}"/>
              </a:ext>
            </a:extLst>
          </p:cNvPr>
          <p:cNvSpPr txBox="1"/>
          <p:nvPr/>
        </p:nvSpPr>
        <p:spPr>
          <a:xfrm>
            <a:off x="6473579" y="4626739"/>
            <a:ext cx="3616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+mj-lt"/>
              </a:rPr>
              <a:t>Álvaro García Barragán</a:t>
            </a:r>
          </a:p>
          <a:p>
            <a:pPr algn="ctr"/>
            <a:r>
              <a:rPr lang="es-ES" dirty="0">
                <a:latin typeface="+mj-lt"/>
              </a:rPr>
              <a:t>Alberto González Calatayud</a:t>
            </a:r>
          </a:p>
          <a:p>
            <a:pPr algn="ctr"/>
            <a:r>
              <a:rPr lang="es-ES" dirty="0">
                <a:latin typeface="+mj-lt"/>
              </a:rPr>
              <a:t>Laura Masa Martínez</a:t>
            </a:r>
          </a:p>
          <a:p>
            <a:pPr algn="ctr"/>
            <a:r>
              <a:rPr lang="es-ES" dirty="0">
                <a:latin typeface="+mj-lt"/>
              </a:rPr>
              <a:t>Eduardo Martín Ruiz</a:t>
            </a:r>
          </a:p>
          <a:p>
            <a:pPr algn="ctr"/>
            <a:r>
              <a:rPr lang="es-ES" dirty="0">
                <a:latin typeface="+mj-lt"/>
              </a:rPr>
              <a:t>Enrique Solera Navarro</a:t>
            </a:r>
            <a:endParaRPr lang="en-US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5320F1-58F3-8592-7A04-1AD9F7C7601A}"/>
              </a:ext>
            </a:extLst>
          </p:cNvPr>
          <p:cNvSpPr txBox="1"/>
          <p:nvPr/>
        </p:nvSpPr>
        <p:spPr>
          <a:xfrm>
            <a:off x="7012291" y="4441897"/>
            <a:ext cx="2503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+mj-lt"/>
              </a:rPr>
              <a:t>Desarrolladores</a:t>
            </a:r>
            <a:endParaRPr lang="en-US" sz="11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2F66C6-DFD2-4F28-D20D-8879DAE8F2A2}"/>
              </a:ext>
            </a:extLst>
          </p:cNvPr>
          <p:cNvSpPr txBox="1"/>
          <p:nvPr/>
        </p:nvSpPr>
        <p:spPr>
          <a:xfrm>
            <a:off x="6943584" y="3015466"/>
            <a:ext cx="2503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Abadi" panose="020B0604020104020204" pitchFamily="34" charset="0"/>
              </a:rPr>
              <a:t>Hackathon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CFCC9-8FCE-8BCF-5E18-E06B2DBA80F0}"/>
              </a:ext>
            </a:extLst>
          </p:cNvPr>
          <p:cNvSpPr txBox="1"/>
          <p:nvPr/>
        </p:nvSpPr>
        <p:spPr>
          <a:xfrm>
            <a:off x="6919917" y="6453475"/>
            <a:ext cx="268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badi" panose="020B0604020104020204" pitchFamily="34" charset="0"/>
              </a:rPr>
              <a:t>22-24 Noviembre 2024</a:t>
            </a:r>
            <a:endParaRPr lang="en-US" sz="1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8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32FF028-3291-12D9-B223-442B05758644}"/>
              </a:ext>
            </a:extLst>
          </p:cNvPr>
          <p:cNvSpPr/>
          <p:nvPr/>
        </p:nvSpPr>
        <p:spPr>
          <a:xfrm>
            <a:off x="0" y="0"/>
            <a:ext cx="12192000" cy="16456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1FFE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F34F7-920B-20C5-5DC4-18DBEDB9AD7F}"/>
              </a:ext>
            </a:extLst>
          </p:cNvPr>
          <p:cNvSpPr txBox="1"/>
          <p:nvPr/>
        </p:nvSpPr>
        <p:spPr>
          <a:xfrm>
            <a:off x="4943534" y="1985087"/>
            <a:ext cx="206886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01</a:t>
            </a:r>
            <a:endParaRPr lang="en-US" sz="12500" b="1" dirty="0">
              <a:solidFill>
                <a:schemeClr val="accent3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076D5-884A-3BD5-D9F3-03BEFCDA64A0}"/>
              </a:ext>
            </a:extLst>
          </p:cNvPr>
          <p:cNvSpPr txBox="1"/>
          <p:nvPr/>
        </p:nvSpPr>
        <p:spPr>
          <a:xfrm>
            <a:off x="2209667" y="3152088"/>
            <a:ext cx="766775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500" b="1" dirty="0">
                <a:latin typeface="Bahnschrift" panose="020B0502040204020203" pitchFamily="34" charset="0"/>
              </a:rPr>
              <a:t>INTRODUCCIÓN</a:t>
            </a:r>
            <a:endParaRPr lang="en-US" sz="8500" b="1" dirty="0">
              <a:latin typeface="Bahnschrif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9495DB-FA37-45BD-C98A-0A3CD40F1072}"/>
              </a:ext>
            </a:extLst>
          </p:cNvPr>
          <p:cNvSpPr/>
          <p:nvPr/>
        </p:nvSpPr>
        <p:spPr>
          <a:xfrm>
            <a:off x="0" y="1645696"/>
            <a:ext cx="200025" cy="5212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2E33CF-80A5-8ADB-9722-83ECBC6E6BC9}"/>
              </a:ext>
            </a:extLst>
          </p:cNvPr>
          <p:cNvSpPr/>
          <p:nvPr/>
        </p:nvSpPr>
        <p:spPr>
          <a:xfrm>
            <a:off x="236058" y="6242180"/>
            <a:ext cx="1029930" cy="546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48728-E928-3CD6-5B04-648AC325F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127B4-86AE-1172-AF05-D3FF69B3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22" y="914879"/>
            <a:ext cx="2949042" cy="422197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Introducción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02604-E9FA-6480-8A83-7C1A2539B542}"/>
              </a:ext>
            </a:extLst>
          </p:cNvPr>
          <p:cNvSpPr txBox="1"/>
          <p:nvPr/>
        </p:nvSpPr>
        <p:spPr>
          <a:xfrm>
            <a:off x="171450" y="6469133"/>
            <a:ext cx="1701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</a:t>
            </a:r>
            <a:r>
              <a:rPr lang="es-ES" sz="1600" dirty="0">
                <a:latin typeface="Eras Bold ITC" panose="020B0907030504020204" pitchFamily="34" charset="0"/>
              </a:rPr>
              <a:t>sori</a:t>
            </a:r>
            <a:r>
              <a:rPr lang="es-ES" sz="1600" dirty="0">
                <a:solidFill>
                  <a:srgbClr val="A1FE94"/>
                </a:solidFill>
                <a:latin typeface="Eras Bold ITC" panose="020B0907030504020204" pitchFamily="34" charset="0"/>
              </a:rPr>
              <a:t>A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ssist</a:t>
            </a:r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PG</a:t>
            </a:r>
            <a:endParaRPr lang="en-US" sz="6600" dirty="0">
              <a:solidFill>
                <a:srgbClr val="05C35B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D1E74-259F-8270-114C-AEC67AA1FDC2}"/>
              </a:ext>
            </a:extLst>
          </p:cNvPr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50AE50-EE07-7ABD-F829-F020D77D4ADD}"/>
              </a:ext>
            </a:extLst>
          </p:cNvPr>
          <p:cNvSpPr/>
          <p:nvPr/>
        </p:nvSpPr>
        <p:spPr>
          <a:xfrm>
            <a:off x="236058" y="40228"/>
            <a:ext cx="11955942" cy="691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0178D0-8FB3-8868-4B18-98FA97561926}"/>
              </a:ext>
            </a:extLst>
          </p:cNvPr>
          <p:cNvSpPr/>
          <p:nvPr/>
        </p:nvSpPr>
        <p:spPr>
          <a:xfrm>
            <a:off x="0" y="0"/>
            <a:ext cx="12192000" cy="452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E46BC6-2DC6-7A8D-7503-F11184DA65E4}"/>
              </a:ext>
            </a:extLst>
          </p:cNvPr>
          <p:cNvSpPr txBox="1"/>
          <p:nvPr/>
        </p:nvSpPr>
        <p:spPr>
          <a:xfrm>
            <a:off x="83620" y="57186"/>
            <a:ext cx="144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Introducción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233E52-51CE-8423-9E86-9E3012F73047}"/>
              </a:ext>
            </a:extLst>
          </p:cNvPr>
          <p:cNvSpPr txBox="1"/>
          <p:nvPr/>
        </p:nvSpPr>
        <p:spPr>
          <a:xfrm>
            <a:off x="2343708" y="58516"/>
            <a:ext cx="114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Objetivos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FDF8AE-D3D9-7E2D-B101-176E83FA094C}"/>
              </a:ext>
            </a:extLst>
          </p:cNvPr>
          <p:cNvSpPr txBox="1"/>
          <p:nvPr/>
        </p:nvSpPr>
        <p:spPr>
          <a:xfrm>
            <a:off x="4302483" y="47599"/>
            <a:ext cx="234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Desarrollo de la idea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7AC19-9A42-7B7E-9645-7911A7D88DF9}"/>
              </a:ext>
            </a:extLst>
          </p:cNvPr>
          <p:cNvSpPr txBox="1"/>
          <p:nvPr/>
        </p:nvSpPr>
        <p:spPr>
          <a:xfrm>
            <a:off x="7458313" y="50993"/>
            <a:ext cx="252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Desarrollo del software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572634-F9A5-B9C9-8B02-58D452A42BA5}"/>
              </a:ext>
            </a:extLst>
          </p:cNvPr>
          <p:cNvSpPr txBox="1"/>
          <p:nvPr/>
        </p:nvSpPr>
        <p:spPr>
          <a:xfrm>
            <a:off x="10808351" y="57186"/>
            <a:ext cx="131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Conclusión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0E2B7EC-7B09-4709-1691-0FFB8EC0EBF1}"/>
              </a:ext>
            </a:extLst>
          </p:cNvPr>
          <p:cNvSpPr/>
          <p:nvPr/>
        </p:nvSpPr>
        <p:spPr>
          <a:xfrm>
            <a:off x="683048" y="335387"/>
            <a:ext cx="190501" cy="13782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868972D6-BA1B-EB84-9E9F-47887E69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135" y="6383686"/>
            <a:ext cx="545449" cy="365125"/>
          </a:xfrm>
        </p:spPr>
        <p:txBody>
          <a:bodyPr/>
          <a:lstStyle/>
          <a:p>
            <a:fld id="{A054C7D8-24D8-44A1-B001-0B62A256B56A}" type="slidenum">
              <a:rPr lang="en-US" smtClean="0"/>
              <a:t>3</a:t>
            </a:fld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DE1583-1C59-A094-9A46-0BDA5F6A3A62}"/>
              </a:ext>
            </a:extLst>
          </p:cNvPr>
          <p:cNvSpPr/>
          <p:nvPr/>
        </p:nvSpPr>
        <p:spPr>
          <a:xfrm>
            <a:off x="1084173" y="1309472"/>
            <a:ext cx="10259711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F76ECD2-F8D7-B260-1FB0-21F3E22358AB}"/>
              </a:ext>
            </a:extLst>
          </p:cNvPr>
          <p:cNvGrpSpPr/>
          <p:nvPr/>
        </p:nvGrpSpPr>
        <p:grpSpPr>
          <a:xfrm>
            <a:off x="992022" y="1779952"/>
            <a:ext cx="5317338" cy="3876865"/>
            <a:chOff x="992022" y="1779952"/>
            <a:chExt cx="5317338" cy="3876865"/>
          </a:xfrm>
        </p:grpSpPr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00E6046-0634-6E8A-1286-5C9400765990}"/>
                </a:ext>
              </a:extLst>
            </p:cNvPr>
            <p:cNvSpPr/>
            <p:nvPr/>
          </p:nvSpPr>
          <p:spPr>
            <a:xfrm>
              <a:off x="2008312" y="2514001"/>
              <a:ext cx="3476756" cy="1912015"/>
            </a:xfrm>
            <a:custGeom>
              <a:avLst/>
              <a:gdLst/>
              <a:ahLst/>
              <a:cxnLst/>
              <a:rect l="l" t="t" r="r" b="b"/>
              <a:pathLst>
                <a:path w="5194790" h="3109557">
                  <a:moveTo>
                    <a:pt x="0" y="0"/>
                  </a:moveTo>
                  <a:lnTo>
                    <a:pt x="5194790" y="0"/>
                  </a:lnTo>
                  <a:lnTo>
                    <a:pt x="5194790" y="3109558"/>
                  </a:lnTo>
                  <a:lnTo>
                    <a:pt x="0" y="3109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3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1E061E-C7D0-0C1D-1DE4-06FD060647CE}"/>
                </a:ext>
              </a:extLst>
            </p:cNvPr>
            <p:cNvSpPr/>
            <p:nvPr/>
          </p:nvSpPr>
          <p:spPr>
            <a:xfrm>
              <a:off x="3034975" y="3145719"/>
              <a:ext cx="1704973" cy="3688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A7EBA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Prevalencia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13A2F442-1313-BAF8-7FFD-74920E8FF110}"/>
                </a:ext>
              </a:extLst>
            </p:cNvPr>
            <p:cNvSpPr/>
            <p:nvPr/>
          </p:nvSpPr>
          <p:spPr>
            <a:xfrm>
              <a:off x="3730671" y="3519760"/>
              <a:ext cx="250362" cy="427718"/>
            </a:xfrm>
            <a:prstGeom prst="downArrow">
              <a:avLst/>
            </a:prstGeom>
            <a:solidFill>
              <a:srgbClr val="A7EB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3E4F74-6E07-AF57-6B32-1D470BE497DF}"/>
                </a:ext>
              </a:extLst>
            </p:cNvPr>
            <p:cNvSpPr txBox="1"/>
            <p:nvPr/>
          </p:nvSpPr>
          <p:spPr>
            <a:xfrm>
              <a:off x="2902809" y="3775122"/>
              <a:ext cx="2156448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50000"/>
                    </a:schemeClr>
                  </a:solidFill>
                </a:rPr>
                <a:t>13/1.000.000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95DC58F-BDB5-CE0E-C295-A5B388E9EB1D}"/>
                </a:ext>
              </a:extLst>
            </p:cNvPr>
            <p:cNvGrpSpPr/>
            <p:nvPr/>
          </p:nvGrpSpPr>
          <p:grpSpPr>
            <a:xfrm>
              <a:off x="992022" y="1779952"/>
              <a:ext cx="5317338" cy="403654"/>
              <a:chOff x="983794" y="1779952"/>
              <a:chExt cx="5792110" cy="40365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0E12B8-C854-4BDD-BCD4-E15E6993679F}"/>
                  </a:ext>
                </a:extLst>
              </p:cNvPr>
              <p:cNvSpPr/>
              <p:nvPr/>
            </p:nvSpPr>
            <p:spPr>
              <a:xfrm>
                <a:off x="1835407" y="1779952"/>
                <a:ext cx="4940497" cy="40365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200" b="1" dirty="0">
                    <a:solidFill>
                      <a:schemeClr val="accent3">
                        <a:lumMod val="50000"/>
                      </a:schemeClr>
                    </a:solidFill>
                  </a:rPr>
                  <a:t>Psoriasis Pustulosa Generalizada</a:t>
                </a:r>
                <a:endParaRPr lang="en-US" sz="2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8D31AE7-385C-94E6-E9EA-2C2C5D66BF23}"/>
                  </a:ext>
                </a:extLst>
              </p:cNvPr>
              <p:cNvSpPr/>
              <p:nvPr/>
            </p:nvSpPr>
            <p:spPr>
              <a:xfrm>
                <a:off x="983794" y="1784486"/>
                <a:ext cx="886601" cy="394357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200" b="1" dirty="0">
                    <a:solidFill>
                      <a:schemeClr val="accent3">
                        <a:lumMod val="50000"/>
                      </a:schemeClr>
                    </a:solidFill>
                  </a:rPr>
                  <a:t>PPG</a:t>
                </a:r>
                <a:endParaRPr lang="en-US" sz="2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B4A70285-A3F2-388A-E24E-3CFEDAF8EEFF}"/>
                </a:ext>
              </a:extLst>
            </p:cNvPr>
            <p:cNvSpPr/>
            <p:nvPr/>
          </p:nvSpPr>
          <p:spPr>
            <a:xfrm>
              <a:off x="3730671" y="2178843"/>
              <a:ext cx="250362" cy="870515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7A669C3-98DA-868D-8911-4819EBACC647}"/>
                </a:ext>
              </a:extLst>
            </p:cNvPr>
            <p:cNvSpPr/>
            <p:nvPr/>
          </p:nvSpPr>
          <p:spPr>
            <a:xfrm>
              <a:off x="2264753" y="4520245"/>
              <a:ext cx="2794504" cy="2554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Enfermedad rara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F1BBB1-159C-8912-2339-728BE54E5F94}"/>
                </a:ext>
              </a:extLst>
            </p:cNvPr>
            <p:cNvSpPr/>
            <p:nvPr/>
          </p:nvSpPr>
          <p:spPr>
            <a:xfrm>
              <a:off x="2264753" y="4930015"/>
              <a:ext cx="2794504" cy="2554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Dolorosa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A9277C-AC08-BF92-B22D-BFFAAB8AEAB1}"/>
                </a:ext>
              </a:extLst>
            </p:cNvPr>
            <p:cNvSpPr/>
            <p:nvPr/>
          </p:nvSpPr>
          <p:spPr>
            <a:xfrm>
              <a:off x="2264753" y="5339785"/>
              <a:ext cx="2794504" cy="2554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Potencialmente mortal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31" name="Graphic 30" descr="Close with solid fill">
              <a:extLst>
                <a:ext uri="{FF2B5EF4-FFF2-40B4-BE49-F238E27FC236}">
                  <a16:creationId xmlns:a16="http://schemas.microsoft.com/office/drawing/2014/main" id="{16F2F323-6825-46E0-D9E0-190B7E824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57868" y="4869259"/>
              <a:ext cx="377789" cy="377789"/>
            </a:xfrm>
            <a:prstGeom prst="rect">
              <a:avLst/>
            </a:prstGeom>
          </p:spPr>
        </p:pic>
        <p:pic>
          <p:nvPicPr>
            <p:cNvPr id="45" name="Graphic 44" descr="User with solid fill">
              <a:extLst>
                <a:ext uri="{FF2B5EF4-FFF2-40B4-BE49-F238E27FC236}">
                  <a16:creationId xmlns:a16="http://schemas.microsoft.com/office/drawing/2014/main" id="{5F7AF860-28F0-3B4D-0F46-3B1AAFC97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35547" y="4447582"/>
              <a:ext cx="400110" cy="400110"/>
            </a:xfrm>
            <a:prstGeom prst="rect">
              <a:avLst/>
            </a:prstGeom>
          </p:spPr>
        </p:pic>
        <p:pic>
          <p:nvPicPr>
            <p:cNvPr id="55" name="Graphic 54" descr="Skull with solid fill">
              <a:extLst>
                <a:ext uri="{FF2B5EF4-FFF2-40B4-BE49-F238E27FC236}">
                  <a16:creationId xmlns:a16="http://schemas.microsoft.com/office/drawing/2014/main" id="{CF56AF81-9FBF-BA0D-E72B-D052F7349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38110" y="5279029"/>
              <a:ext cx="377788" cy="377788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5C86D5D-D481-A3F0-7506-0168F603722E}"/>
              </a:ext>
            </a:extLst>
          </p:cNvPr>
          <p:cNvGrpSpPr/>
          <p:nvPr/>
        </p:nvGrpSpPr>
        <p:grpSpPr>
          <a:xfrm>
            <a:off x="6309361" y="1948260"/>
            <a:ext cx="5018477" cy="2366699"/>
            <a:chOff x="6309361" y="1948260"/>
            <a:chExt cx="5018477" cy="236669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57645A-8D54-D7D9-956A-A809E1CF4C36}"/>
                </a:ext>
              </a:extLst>
            </p:cNvPr>
            <p:cNvGrpSpPr/>
            <p:nvPr/>
          </p:nvGrpSpPr>
          <p:grpSpPr>
            <a:xfrm>
              <a:off x="6612582" y="3119687"/>
              <a:ext cx="4715256" cy="1195272"/>
              <a:chOff x="4310201" y="1862375"/>
              <a:chExt cx="3276849" cy="69776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BD21FF7-8BE1-6081-3B2C-83978A4D2E49}"/>
                  </a:ext>
                </a:extLst>
              </p:cNvPr>
              <p:cNvSpPr/>
              <p:nvPr/>
            </p:nvSpPr>
            <p:spPr>
              <a:xfrm>
                <a:off x="4310201" y="1862375"/>
                <a:ext cx="3276849" cy="697767"/>
              </a:xfrm>
              <a:prstGeom prst="ellipse">
                <a:avLst/>
              </a:prstGeom>
              <a:noFill/>
              <a:ln w="571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C37B5F-C740-818E-A9C0-2B259B235006}"/>
                  </a:ext>
                </a:extLst>
              </p:cNvPr>
              <p:cNvSpPr txBox="1"/>
              <p:nvPr/>
            </p:nvSpPr>
            <p:spPr>
              <a:xfrm>
                <a:off x="4450833" y="1932599"/>
                <a:ext cx="3052206" cy="53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5400" dirty="0">
                    <a:solidFill>
                      <a:srgbClr val="05C35B"/>
                    </a:solidFill>
                    <a:latin typeface="Eras Bold ITC" panose="020B0907030504020204" pitchFamily="34" charset="0"/>
                  </a:rPr>
                  <a:t>P</a:t>
                </a:r>
                <a:r>
                  <a:rPr lang="es-ES" sz="4400" dirty="0">
                    <a:latin typeface="Eras Bold ITC" panose="020B0907030504020204" pitchFamily="34" charset="0"/>
                  </a:rPr>
                  <a:t>sori</a:t>
                </a:r>
                <a:r>
                  <a:rPr lang="es-ES" sz="4400" dirty="0">
                    <a:solidFill>
                      <a:srgbClr val="A1FE94"/>
                    </a:solidFill>
                    <a:latin typeface="Eras Bold ITC" panose="020B0907030504020204" pitchFamily="34" charset="0"/>
                  </a:rPr>
                  <a:t>A</a:t>
                </a:r>
                <a:r>
                  <a:rPr lang="es-ES" sz="4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Eras Bold ITC" panose="020B0907030504020204" pitchFamily="34" charset="0"/>
                  </a:rPr>
                  <a:t>ssist</a:t>
                </a:r>
                <a:r>
                  <a:rPr lang="es-ES" sz="5400" dirty="0">
                    <a:solidFill>
                      <a:srgbClr val="05C35B"/>
                    </a:solidFill>
                    <a:latin typeface="Eras Bold ITC" panose="020B0907030504020204" pitchFamily="34" charset="0"/>
                  </a:rPr>
                  <a:t>PG</a:t>
                </a:r>
                <a:endParaRPr lang="en-US" sz="19900" dirty="0">
                  <a:solidFill>
                    <a:srgbClr val="05C35B"/>
                  </a:solidFill>
                  <a:latin typeface="Eras Bold ITC" panose="020B0907030504020204" pitchFamily="34" charset="0"/>
                </a:endParaRP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EF9446-234A-BC11-8110-D40715435A3E}"/>
                </a:ext>
              </a:extLst>
            </p:cNvPr>
            <p:cNvSpPr/>
            <p:nvPr/>
          </p:nvSpPr>
          <p:spPr>
            <a:xfrm>
              <a:off x="6309361" y="1948260"/>
              <a:ext cx="2639377" cy="7335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1ADDF32E-C7C7-E1C3-C985-3117F0BD784D}"/>
                </a:ext>
              </a:extLst>
            </p:cNvPr>
            <p:cNvSpPr/>
            <p:nvPr/>
          </p:nvSpPr>
          <p:spPr>
            <a:xfrm>
              <a:off x="8805397" y="1948260"/>
              <a:ext cx="193519" cy="1077162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86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3ACF1-7F8A-0752-5D3C-886CDA84D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E5398C6-A808-709C-1383-5920A89C64B8}"/>
              </a:ext>
            </a:extLst>
          </p:cNvPr>
          <p:cNvSpPr/>
          <p:nvPr/>
        </p:nvSpPr>
        <p:spPr>
          <a:xfrm>
            <a:off x="0" y="0"/>
            <a:ext cx="12192000" cy="16456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1FFE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20E55-8AFD-8395-FD5E-79B2B975F97C}"/>
              </a:ext>
            </a:extLst>
          </p:cNvPr>
          <p:cNvSpPr txBox="1"/>
          <p:nvPr/>
        </p:nvSpPr>
        <p:spPr>
          <a:xfrm>
            <a:off x="4943534" y="1985087"/>
            <a:ext cx="206886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02</a:t>
            </a:r>
            <a:endParaRPr lang="en-US" sz="12500" b="1" dirty="0">
              <a:solidFill>
                <a:schemeClr val="accent3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98EC25-EA98-13F2-FB12-118B6624292F}"/>
              </a:ext>
            </a:extLst>
          </p:cNvPr>
          <p:cNvSpPr txBox="1"/>
          <p:nvPr/>
        </p:nvSpPr>
        <p:spPr>
          <a:xfrm>
            <a:off x="3338446" y="3085413"/>
            <a:ext cx="571513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500" b="1" dirty="0">
                <a:latin typeface="Bahnschrift" panose="020B0502040204020203" pitchFamily="34" charset="0"/>
              </a:rPr>
              <a:t>OBJETIVOS</a:t>
            </a:r>
            <a:endParaRPr lang="en-US" sz="8500" b="1" dirty="0">
              <a:latin typeface="Bahnschrif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54EA9F-6C49-C756-5F5D-ADA228F48BFC}"/>
              </a:ext>
            </a:extLst>
          </p:cNvPr>
          <p:cNvSpPr/>
          <p:nvPr/>
        </p:nvSpPr>
        <p:spPr>
          <a:xfrm>
            <a:off x="0" y="1645696"/>
            <a:ext cx="200025" cy="5212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B6D870-5CF0-D4B3-2A74-C90DDE8C56B9}"/>
              </a:ext>
            </a:extLst>
          </p:cNvPr>
          <p:cNvSpPr/>
          <p:nvPr/>
        </p:nvSpPr>
        <p:spPr>
          <a:xfrm>
            <a:off x="236058" y="6242180"/>
            <a:ext cx="1029930" cy="546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1B7DC-0551-FC85-0E1E-6DE1EA2A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7D8-24D8-44A1-B001-0B62A256B5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5E287DCF-937A-0B3C-19A1-E2F5F710F80E}"/>
              </a:ext>
            </a:extLst>
          </p:cNvPr>
          <p:cNvSpPr txBox="1"/>
          <p:nvPr/>
        </p:nvSpPr>
        <p:spPr>
          <a:xfrm>
            <a:off x="1022052" y="2427958"/>
            <a:ext cx="58626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71F0A"/>
                </a:solidFill>
              </a:rPr>
              <a:t>Orientar</a:t>
            </a:r>
            <a:r>
              <a:rPr lang="en-US" b="1" dirty="0">
                <a:solidFill>
                  <a:srgbClr val="071F0A"/>
                </a:solidFill>
              </a:rPr>
              <a:t> el diagnóstico </a:t>
            </a:r>
            <a:r>
              <a:rPr lang="en-US" b="1" dirty="0" err="1">
                <a:solidFill>
                  <a:srgbClr val="071F0A"/>
                </a:solidFill>
              </a:rPr>
              <a:t>clínico</a:t>
            </a:r>
            <a:endParaRPr lang="en-US" b="1" dirty="0">
              <a:solidFill>
                <a:srgbClr val="071F0A"/>
              </a:solidFill>
            </a:endParaRPr>
          </a:p>
        </p:txBody>
      </p:sp>
      <p:sp>
        <p:nvSpPr>
          <p:cNvPr id="24" name="CuadroTexto 14">
            <a:extLst>
              <a:ext uri="{FF2B5EF4-FFF2-40B4-BE49-F238E27FC236}">
                <a16:creationId xmlns:a16="http://schemas.microsoft.com/office/drawing/2014/main" id="{7562D124-69AD-1DCE-C6C8-0F5FFE04D340}"/>
              </a:ext>
            </a:extLst>
          </p:cNvPr>
          <p:cNvSpPr txBox="1"/>
          <p:nvPr/>
        </p:nvSpPr>
        <p:spPr>
          <a:xfrm>
            <a:off x="1022053" y="4239389"/>
            <a:ext cx="58626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Facilitar</a:t>
            </a:r>
            <a:r>
              <a:rPr lang="en-US" b="1" dirty="0"/>
              <a:t> la </a:t>
            </a:r>
            <a:r>
              <a:rPr lang="en-US" b="1" dirty="0" err="1"/>
              <a:t>valoración</a:t>
            </a:r>
            <a:r>
              <a:rPr lang="en-US" b="1" dirty="0"/>
              <a:t> y </a:t>
            </a:r>
            <a:r>
              <a:rPr lang="en-US" b="1" dirty="0" err="1"/>
              <a:t>visualización</a:t>
            </a:r>
            <a:r>
              <a:rPr lang="en-US" b="1" dirty="0"/>
              <a:t> de </a:t>
            </a:r>
            <a:r>
              <a:rPr lang="en-US" b="1" dirty="0" err="1"/>
              <a:t>casos</a:t>
            </a:r>
            <a:r>
              <a:rPr lang="en-US" b="1" dirty="0"/>
              <a:t> </a:t>
            </a:r>
            <a:r>
              <a:rPr lang="en-US" b="1" dirty="0" err="1"/>
              <a:t>clínicos</a:t>
            </a:r>
            <a:endParaRPr lang="es-E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8EE412-10AA-931D-22DE-7F6D6DC493B8}"/>
              </a:ext>
            </a:extLst>
          </p:cNvPr>
          <p:cNvSpPr/>
          <p:nvPr/>
        </p:nvSpPr>
        <p:spPr>
          <a:xfrm>
            <a:off x="7735289" y="2058062"/>
            <a:ext cx="3608593" cy="1280481"/>
          </a:xfrm>
          <a:prstGeom prst="rect">
            <a:avLst/>
          </a:prstGeom>
          <a:solidFill>
            <a:schemeClr val="bg1"/>
          </a:solidFill>
          <a:ln w="28575">
            <a:solidFill>
              <a:srgbClr val="C2F1C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Cuestionario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específico</a:t>
            </a:r>
            <a:r>
              <a:rPr lang="en-US" sz="1600" dirty="0">
                <a:solidFill>
                  <a:schemeClr val="tx1"/>
                </a:solidFill>
              </a:rPr>
              <a:t> y </a:t>
            </a:r>
            <a:r>
              <a:rPr lang="en-US" sz="1600" dirty="0" err="1">
                <a:solidFill>
                  <a:schemeClr val="tx1"/>
                </a:solidFill>
              </a:rPr>
              <a:t>análisis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inicial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basado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clustering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AE362-7743-346B-5F32-11E8B51254D1}"/>
              </a:ext>
            </a:extLst>
          </p:cNvPr>
          <p:cNvSpPr txBox="1"/>
          <p:nvPr/>
        </p:nvSpPr>
        <p:spPr>
          <a:xfrm>
            <a:off x="171450" y="6469133"/>
            <a:ext cx="1701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</a:t>
            </a:r>
            <a:r>
              <a:rPr lang="es-ES" sz="1600" dirty="0">
                <a:latin typeface="Eras Bold ITC" panose="020B0907030504020204" pitchFamily="34" charset="0"/>
              </a:rPr>
              <a:t>sori</a:t>
            </a:r>
            <a:r>
              <a:rPr lang="es-ES" sz="1600" dirty="0">
                <a:solidFill>
                  <a:srgbClr val="A1FE94"/>
                </a:solidFill>
                <a:latin typeface="Eras Bold ITC" panose="020B0907030504020204" pitchFamily="34" charset="0"/>
              </a:rPr>
              <a:t>A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ssist</a:t>
            </a:r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PG</a:t>
            </a:r>
            <a:endParaRPr lang="en-US" sz="6600" dirty="0">
              <a:solidFill>
                <a:srgbClr val="05C35B"/>
              </a:solidFill>
              <a:latin typeface="Eras Bold ITC" panose="020B0907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F54979-A04E-3789-3CA2-AE467442A7E8}"/>
              </a:ext>
            </a:extLst>
          </p:cNvPr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199FD-99C5-306C-FEC3-7CC2C0896BA9}"/>
              </a:ext>
            </a:extLst>
          </p:cNvPr>
          <p:cNvSpPr/>
          <p:nvPr/>
        </p:nvSpPr>
        <p:spPr>
          <a:xfrm>
            <a:off x="236058" y="40228"/>
            <a:ext cx="11955942" cy="691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05E91-473A-0CC2-1C3F-19598E9E2EBA}"/>
              </a:ext>
            </a:extLst>
          </p:cNvPr>
          <p:cNvSpPr/>
          <p:nvPr/>
        </p:nvSpPr>
        <p:spPr>
          <a:xfrm>
            <a:off x="0" y="0"/>
            <a:ext cx="12192000" cy="452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FEE9C-0A40-29CC-2F1B-79EB469A4C3D}"/>
              </a:ext>
            </a:extLst>
          </p:cNvPr>
          <p:cNvSpPr txBox="1"/>
          <p:nvPr/>
        </p:nvSpPr>
        <p:spPr>
          <a:xfrm>
            <a:off x="83620" y="57186"/>
            <a:ext cx="144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Introducción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09EB4-8475-5A99-FB22-337956FDC30C}"/>
              </a:ext>
            </a:extLst>
          </p:cNvPr>
          <p:cNvSpPr txBox="1"/>
          <p:nvPr/>
        </p:nvSpPr>
        <p:spPr>
          <a:xfrm>
            <a:off x="2343708" y="58516"/>
            <a:ext cx="114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Objetivos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5B0623-A99E-AAC9-804C-C8ECC3566C07}"/>
              </a:ext>
            </a:extLst>
          </p:cNvPr>
          <p:cNvSpPr txBox="1"/>
          <p:nvPr/>
        </p:nvSpPr>
        <p:spPr>
          <a:xfrm>
            <a:off x="4302483" y="47599"/>
            <a:ext cx="234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Desarrollo de la idea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AAE35-E2F8-21ED-0573-CE52116DBBBE}"/>
              </a:ext>
            </a:extLst>
          </p:cNvPr>
          <p:cNvSpPr txBox="1"/>
          <p:nvPr/>
        </p:nvSpPr>
        <p:spPr>
          <a:xfrm>
            <a:off x="7458313" y="50993"/>
            <a:ext cx="252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Desarrollo del software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2215A3-9EB6-670D-AA1B-6E08794F06D1}"/>
              </a:ext>
            </a:extLst>
          </p:cNvPr>
          <p:cNvSpPr txBox="1"/>
          <p:nvPr/>
        </p:nvSpPr>
        <p:spPr>
          <a:xfrm>
            <a:off x="10808351" y="57186"/>
            <a:ext cx="131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Conclusión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51D2DAF-FADF-A120-4BBD-2EB74D2F41D5}"/>
              </a:ext>
            </a:extLst>
          </p:cNvPr>
          <p:cNvSpPr/>
          <p:nvPr/>
        </p:nvSpPr>
        <p:spPr>
          <a:xfrm>
            <a:off x="2749592" y="335387"/>
            <a:ext cx="190501" cy="13782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79B11622-A3F5-DFAE-9231-80182FA0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135" y="6383686"/>
            <a:ext cx="545449" cy="365125"/>
          </a:xfrm>
        </p:spPr>
        <p:txBody>
          <a:bodyPr/>
          <a:lstStyle/>
          <a:p>
            <a:fld id="{A054C7D8-24D8-44A1-B001-0B62A256B56A}" type="slidenum">
              <a:rPr lang="en-US" smtClean="0"/>
              <a:t>5</a:t>
            </a:fld>
            <a:endParaRPr lang="en-US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6A52B06-B80C-2EA8-E9BF-327C3EEEB1E6}"/>
              </a:ext>
            </a:extLst>
          </p:cNvPr>
          <p:cNvSpPr txBox="1">
            <a:spLocks/>
          </p:cNvSpPr>
          <p:nvPr/>
        </p:nvSpPr>
        <p:spPr>
          <a:xfrm>
            <a:off x="1022053" y="755029"/>
            <a:ext cx="3387954" cy="67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err="1">
                <a:solidFill>
                  <a:schemeClr val="accent6">
                    <a:lumMod val="50000"/>
                  </a:schemeClr>
                </a:solidFill>
              </a:rPr>
              <a:t>Objetivos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405BE1-DF81-7A7E-2009-3C8E39813CD7}"/>
              </a:ext>
            </a:extLst>
          </p:cNvPr>
          <p:cNvSpPr/>
          <p:nvPr/>
        </p:nvSpPr>
        <p:spPr>
          <a:xfrm>
            <a:off x="1084173" y="1309472"/>
            <a:ext cx="10259711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89350-DC73-55F5-573C-62506AA4CFF4}"/>
              </a:ext>
            </a:extLst>
          </p:cNvPr>
          <p:cNvSpPr/>
          <p:nvPr/>
        </p:nvSpPr>
        <p:spPr>
          <a:xfrm>
            <a:off x="7735289" y="3783814"/>
            <a:ext cx="3608593" cy="1280482"/>
          </a:xfrm>
          <a:prstGeom prst="rect">
            <a:avLst/>
          </a:prstGeom>
          <a:solidFill>
            <a:schemeClr val="bg1"/>
          </a:solidFill>
          <a:ln w="28575">
            <a:solidFill>
              <a:srgbClr val="C2F1C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Dashboard</a:t>
            </a:r>
            <a:r>
              <a:rPr lang="en-US" sz="1600" dirty="0">
                <a:solidFill>
                  <a:schemeClr val="tx1"/>
                </a:solidFill>
              </a:rPr>
              <a:t> que integra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publicaciones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recientes</a:t>
            </a:r>
            <a:r>
              <a:rPr lang="en-US" sz="1600" dirty="0">
                <a:solidFill>
                  <a:schemeClr val="tx1"/>
                </a:solidFill>
              </a:rPr>
              <a:t> 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guías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diagnósticas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terapéuticas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actualizadas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640F17E-A81E-779F-BFBD-F73E3F02EDBD}"/>
              </a:ext>
            </a:extLst>
          </p:cNvPr>
          <p:cNvSpPr/>
          <p:nvPr/>
        </p:nvSpPr>
        <p:spPr>
          <a:xfrm rot="16200000">
            <a:off x="7138275" y="2233855"/>
            <a:ext cx="250362" cy="75753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7CA5BFF-682F-0B32-C913-AB1DE0BC8AAA}"/>
              </a:ext>
            </a:extLst>
          </p:cNvPr>
          <p:cNvSpPr/>
          <p:nvPr/>
        </p:nvSpPr>
        <p:spPr>
          <a:xfrm rot="16200000">
            <a:off x="7138275" y="4045286"/>
            <a:ext cx="250362" cy="75753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4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F1832-6C2C-D542-DA11-1A2888202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E2F1BF4-4108-DCFD-9EF2-BA671E99F0E8}"/>
              </a:ext>
            </a:extLst>
          </p:cNvPr>
          <p:cNvSpPr/>
          <p:nvPr/>
        </p:nvSpPr>
        <p:spPr>
          <a:xfrm>
            <a:off x="0" y="0"/>
            <a:ext cx="12192000" cy="16456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1FFE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9D05D-7EB5-557A-0C0A-6038C285EBD5}"/>
              </a:ext>
            </a:extLst>
          </p:cNvPr>
          <p:cNvSpPr txBox="1"/>
          <p:nvPr/>
        </p:nvSpPr>
        <p:spPr>
          <a:xfrm>
            <a:off x="4943534" y="1985087"/>
            <a:ext cx="206886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03</a:t>
            </a:r>
            <a:endParaRPr lang="en-US" sz="12500" b="1" dirty="0">
              <a:solidFill>
                <a:schemeClr val="accent3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2D58D-71D0-1B3B-5E2B-CAF00C524F2A}"/>
              </a:ext>
            </a:extLst>
          </p:cNvPr>
          <p:cNvSpPr txBox="1"/>
          <p:nvPr/>
        </p:nvSpPr>
        <p:spPr>
          <a:xfrm>
            <a:off x="-514350" y="3051518"/>
            <a:ext cx="13220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800" b="1" dirty="0">
                <a:latin typeface="Bahnschrift" panose="020B0502040204020203" pitchFamily="34" charset="0"/>
              </a:rPr>
              <a:t>DESARROLLO DE LA IDEA</a:t>
            </a:r>
            <a:endParaRPr lang="en-US" sz="7800" b="1" dirty="0">
              <a:latin typeface="Bahnschrif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1AB2E-5AF1-4CA1-8B57-5E08E04BA795}"/>
              </a:ext>
            </a:extLst>
          </p:cNvPr>
          <p:cNvSpPr/>
          <p:nvPr/>
        </p:nvSpPr>
        <p:spPr>
          <a:xfrm>
            <a:off x="0" y="1645696"/>
            <a:ext cx="200025" cy="5212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B525E-6AA6-6F00-691F-34FBBC44BCF3}"/>
              </a:ext>
            </a:extLst>
          </p:cNvPr>
          <p:cNvSpPr/>
          <p:nvPr/>
        </p:nvSpPr>
        <p:spPr>
          <a:xfrm>
            <a:off x="236058" y="6242180"/>
            <a:ext cx="1029930" cy="546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89CF197-B277-C997-DA1F-06B8787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135" y="6383686"/>
            <a:ext cx="545449" cy="365125"/>
          </a:xfrm>
        </p:spPr>
        <p:txBody>
          <a:bodyPr/>
          <a:lstStyle/>
          <a:p>
            <a:fld id="{A054C7D8-24D8-44A1-B001-0B62A256B56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8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CD026-CEB9-3843-8378-61B5FCAEA5FE}"/>
              </a:ext>
            </a:extLst>
          </p:cNvPr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374A18-1507-D7DF-ACAF-B1186ABA85F6}"/>
              </a:ext>
            </a:extLst>
          </p:cNvPr>
          <p:cNvSpPr/>
          <p:nvPr/>
        </p:nvSpPr>
        <p:spPr>
          <a:xfrm>
            <a:off x="236058" y="40228"/>
            <a:ext cx="11955942" cy="691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2B7D2-4E82-4424-A452-26789DACBF24}"/>
              </a:ext>
            </a:extLst>
          </p:cNvPr>
          <p:cNvSpPr/>
          <p:nvPr/>
        </p:nvSpPr>
        <p:spPr>
          <a:xfrm>
            <a:off x="0" y="0"/>
            <a:ext cx="12192000" cy="452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2315F-37EE-8A96-F70F-ADAAB2513BAE}"/>
              </a:ext>
            </a:extLst>
          </p:cNvPr>
          <p:cNvSpPr txBox="1"/>
          <p:nvPr/>
        </p:nvSpPr>
        <p:spPr>
          <a:xfrm>
            <a:off x="83620" y="57186"/>
            <a:ext cx="144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8ED973"/>
                </a:solidFill>
              </a:rPr>
              <a:t>Introducción</a:t>
            </a:r>
            <a:endParaRPr lang="en-US" dirty="0">
              <a:solidFill>
                <a:srgbClr val="8ED97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BF859-28B7-9F73-8DF7-CEE547636896}"/>
              </a:ext>
            </a:extLst>
          </p:cNvPr>
          <p:cNvSpPr txBox="1"/>
          <p:nvPr/>
        </p:nvSpPr>
        <p:spPr>
          <a:xfrm>
            <a:off x="2343708" y="58516"/>
            <a:ext cx="114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Objetivos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CCC41-2203-841E-6F5B-2A0A54417A05}"/>
              </a:ext>
            </a:extLst>
          </p:cNvPr>
          <p:cNvSpPr txBox="1"/>
          <p:nvPr/>
        </p:nvSpPr>
        <p:spPr>
          <a:xfrm>
            <a:off x="4302483" y="47599"/>
            <a:ext cx="234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Desarrollo de la idea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BAB1D-09C7-437A-C640-531A6A6C8E2F}"/>
              </a:ext>
            </a:extLst>
          </p:cNvPr>
          <p:cNvSpPr txBox="1"/>
          <p:nvPr/>
        </p:nvSpPr>
        <p:spPr>
          <a:xfrm>
            <a:off x="7458313" y="50993"/>
            <a:ext cx="252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Desarrollo del software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2A577-AAA4-86A7-D201-EABE7FA5FBB8}"/>
              </a:ext>
            </a:extLst>
          </p:cNvPr>
          <p:cNvSpPr txBox="1"/>
          <p:nvPr/>
        </p:nvSpPr>
        <p:spPr>
          <a:xfrm>
            <a:off x="10808351" y="57186"/>
            <a:ext cx="131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Conclusión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0A2ABE5-1229-97EC-11D3-E5BEF2CB9FFD}"/>
              </a:ext>
            </a:extLst>
          </p:cNvPr>
          <p:cNvSpPr/>
          <p:nvPr/>
        </p:nvSpPr>
        <p:spPr>
          <a:xfrm>
            <a:off x="5355632" y="335387"/>
            <a:ext cx="190501" cy="13782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9D68E-F3C1-D790-24A0-442727628157}"/>
              </a:ext>
            </a:extLst>
          </p:cNvPr>
          <p:cNvSpPr txBox="1"/>
          <p:nvPr/>
        </p:nvSpPr>
        <p:spPr>
          <a:xfrm>
            <a:off x="171450" y="6469133"/>
            <a:ext cx="1701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</a:t>
            </a:r>
            <a:r>
              <a:rPr lang="es-ES" sz="1600" dirty="0">
                <a:latin typeface="Eras Bold ITC" panose="020B0907030504020204" pitchFamily="34" charset="0"/>
              </a:rPr>
              <a:t>sori</a:t>
            </a:r>
            <a:r>
              <a:rPr lang="es-ES" sz="1600" dirty="0">
                <a:solidFill>
                  <a:srgbClr val="A1FE94"/>
                </a:solidFill>
                <a:latin typeface="Eras Bold ITC" panose="020B0907030504020204" pitchFamily="34" charset="0"/>
              </a:rPr>
              <a:t>A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ssist</a:t>
            </a:r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PG</a:t>
            </a:r>
            <a:endParaRPr lang="en-US" sz="6600" dirty="0">
              <a:solidFill>
                <a:srgbClr val="05C35B"/>
              </a:solidFill>
              <a:latin typeface="Eras Bold ITC" panose="020B0907030504020204" pitchFamily="34" charset="0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BA43F7A8-EC8B-4444-0B19-7745C55B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135" y="6383686"/>
            <a:ext cx="545449" cy="365125"/>
          </a:xfrm>
        </p:spPr>
        <p:txBody>
          <a:bodyPr/>
          <a:lstStyle/>
          <a:p>
            <a:fld id="{A054C7D8-24D8-44A1-B001-0B62A256B56A}" type="slidenum">
              <a:rPr lang="en-US" smtClean="0"/>
              <a:t>7</a:t>
            </a:fld>
            <a:endParaRPr lang="en-US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C70C540-035A-D031-C294-25E328D4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22" y="914879"/>
            <a:ext cx="4668114" cy="42219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Desarrollo de la idea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E641C6-551D-7B5B-F0B6-BEA636FEAF16}"/>
              </a:ext>
            </a:extLst>
          </p:cNvPr>
          <p:cNvSpPr/>
          <p:nvPr/>
        </p:nvSpPr>
        <p:spPr>
          <a:xfrm>
            <a:off x="1084173" y="1309472"/>
            <a:ext cx="10259711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8F9030AD-10D1-3AE8-D5A8-D511F9AE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11" y="2039028"/>
            <a:ext cx="6604043" cy="336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666CEC6-D431-12AD-5069-B65C88E8269D}"/>
              </a:ext>
            </a:extLst>
          </p:cNvPr>
          <p:cNvGrpSpPr/>
          <p:nvPr/>
        </p:nvGrpSpPr>
        <p:grpSpPr>
          <a:xfrm>
            <a:off x="8411855" y="3099065"/>
            <a:ext cx="1600613" cy="388654"/>
            <a:chOff x="8411855" y="3099065"/>
            <a:chExt cx="1600613" cy="38865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EA987A2-DF3A-1B5A-6FA9-3669561418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3371" y="3234617"/>
              <a:ext cx="1516" cy="253102"/>
            </a:xfrm>
            <a:prstGeom prst="straightConnector1">
              <a:avLst/>
            </a:prstGeom>
            <a:ln>
              <a:solidFill>
                <a:srgbClr val="EE3A6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DD1906-A55A-6FBF-594C-4140D9A11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11855" y="3241610"/>
              <a:ext cx="247064" cy="0"/>
            </a:xfrm>
            <a:prstGeom prst="line">
              <a:avLst/>
            </a:prstGeom>
            <a:ln>
              <a:solidFill>
                <a:srgbClr val="EE3A6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5BFCC6-2BBB-3682-908F-64B7E5BE0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0952" y="3234617"/>
              <a:ext cx="1516" cy="253102"/>
            </a:xfrm>
            <a:prstGeom prst="straightConnector1">
              <a:avLst/>
            </a:prstGeom>
            <a:ln>
              <a:solidFill>
                <a:srgbClr val="EE3A6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04C4A6E-E111-43A6-0D5C-1064ECA6E640}"/>
                </a:ext>
              </a:extLst>
            </p:cNvPr>
            <p:cNvCxnSpPr>
              <a:cxnSpLocks/>
            </p:cNvCxnSpPr>
            <p:nvPr/>
          </p:nvCxnSpPr>
          <p:spPr>
            <a:xfrm>
              <a:off x="9763888" y="3242075"/>
              <a:ext cx="247064" cy="0"/>
            </a:xfrm>
            <a:prstGeom prst="line">
              <a:avLst/>
            </a:prstGeom>
            <a:ln>
              <a:solidFill>
                <a:srgbClr val="EE3A6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505A04D-C55C-A708-21D1-91AC5EA30DD1}"/>
                </a:ext>
              </a:extLst>
            </p:cNvPr>
            <p:cNvSpPr/>
            <p:nvPr/>
          </p:nvSpPr>
          <p:spPr>
            <a:xfrm>
              <a:off x="8619511" y="3157126"/>
              <a:ext cx="1188334" cy="162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6125C2-8C81-A15D-EC87-9CE6C80481F6}"/>
                </a:ext>
              </a:extLst>
            </p:cNvPr>
            <p:cNvSpPr txBox="1"/>
            <p:nvPr/>
          </p:nvSpPr>
          <p:spPr>
            <a:xfrm>
              <a:off x="8533839" y="3099065"/>
              <a:ext cx="1353581" cy="22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05C35B"/>
                  </a:solidFill>
                  <a:latin typeface="Eras Bold ITC" panose="020B0907030504020204" pitchFamily="34" charset="0"/>
                </a:rPr>
                <a:t>P</a:t>
              </a:r>
              <a:r>
                <a:rPr lang="es-ES" sz="1000" dirty="0">
                  <a:latin typeface="Eras Bold ITC" panose="020B0907030504020204" pitchFamily="34" charset="0"/>
                </a:rPr>
                <a:t>sori</a:t>
              </a:r>
              <a:r>
                <a:rPr lang="es-ES" sz="1000" dirty="0">
                  <a:solidFill>
                    <a:srgbClr val="A1FE94"/>
                  </a:solidFill>
                  <a:latin typeface="Eras Bold ITC" panose="020B0907030504020204" pitchFamily="34" charset="0"/>
                </a:rPr>
                <a:t>A</a:t>
              </a:r>
              <a:r>
                <a:rPr lang="es-E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Eras Bold ITC" panose="020B0907030504020204" pitchFamily="34" charset="0"/>
                </a:rPr>
                <a:t>ssist</a:t>
              </a:r>
              <a:r>
                <a:rPr lang="es-ES" sz="1100" dirty="0">
                  <a:solidFill>
                    <a:srgbClr val="05C35B"/>
                  </a:solidFill>
                  <a:latin typeface="Eras Bold ITC" panose="020B0907030504020204" pitchFamily="34" charset="0"/>
                </a:rPr>
                <a:t>PG</a:t>
              </a:r>
              <a:endParaRPr lang="en-US" sz="4000" dirty="0">
                <a:solidFill>
                  <a:srgbClr val="05C35B"/>
                </a:solidFill>
                <a:latin typeface="Eras Bold ITC" panose="020B0907030504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0F6E58-B3B0-AABE-5C12-A9C47006BC6A}"/>
              </a:ext>
            </a:extLst>
          </p:cNvPr>
          <p:cNvGrpSpPr/>
          <p:nvPr/>
        </p:nvGrpSpPr>
        <p:grpSpPr>
          <a:xfrm>
            <a:off x="1084173" y="1653446"/>
            <a:ext cx="3085491" cy="1967079"/>
            <a:chOff x="1084173" y="1653446"/>
            <a:chExt cx="3085491" cy="1967079"/>
          </a:xfrm>
        </p:grpSpPr>
        <p:sp>
          <p:nvSpPr>
            <p:cNvPr id="2" name="CuadroTexto 14">
              <a:extLst>
                <a:ext uri="{FF2B5EF4-FFF2-40B4-BE49-F238E27FC236}">
                  <a16:creationId xmlns:a16="http://schemas.microsoft.com/office/drawing/2014/main" id="{AD5F796B-989E-A5BC-1300-E5554D9C92C2}"/>
                </a:ext>
              </a:extLst>
            </p:cNvPr>
            <p:cNvSpPr txBox="1"/>
            <p:nvPr/>
          </p:nvSpPr>
          <p:spPr>
            <a:xfrm>
              <a:off x="1776314" y="1653446"/>
              <a:ext cx="1701207" cy="369332"/>
            </a:xfrm>
            <a:prstGeom prst="rect">
              <a:avLst/>
            </a:prstGeom>
            <a:noFill/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Cuestionario</a:t>
              </a: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B14A63F-44EB-887E-5927-1428B2E5C642}"/>
                </a:ext>
              </a:extLst>
            </p:cNvPr>
            <p:cNvSpPr/>
            <p:nvPr/>
          </p:nvSpPr>
          <p:spPr>
            <a:xfrm>
              <a:off x="2541192" y="2039028"/>
              <a:ext cx="171450" cy="870515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uadroTexto 14">
              <a:extLst>
                <a:ext uri="{FF2B5EF4-FFF2-40B4-BE49-F238E27FC236}">
                  <a16:creationId xmlns:a16="http://schemas.microsoft.com/office/drawing/2014/main" id="{417456DB-1CA9-BAD6-A7A3-58CFEB5EBAE7}"/>
                </a:ext>
              </a:extLst>
            </p:cNvPr>
            <p:cNvSpPr txBox="1"/>
            <p:nvPr/>
          </p:nvSpPr>
          <p:spPr>
            <a:xfrm>
              <a:off x="1084173" y="2974194"/>
              <a:ext cx="3085491" cy="646331"/>
            </a:xfrm>
            <a:prstGeom prst="rect">
              <a:avLst/>
            </a:prstGeom>
            <a:noFill/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3">
                      <a:lumMod val="50000"/>
                    </a:schemeClr>
                  </a:solidFill>
                </a:rPr>
                <a:t>Específico</a:t>
              </a: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 para </a:t>
              </a:r>
              <a:r>
                <a:rPr lang="en-US" b="1" dirty="0" err="1">
                  <a:solidFill>
                    <a:schemeClr val="accent3">
                      <a:lumMod val="50000"/>
                    </a:schemeClr>
                  </a:solidFill>
                </a:rPr>
                <a:t>consultas</a:t>
              </a: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chemeClr val="accent3">
                      <a:lumMod val="50000"/>
                    </a:schemeClr>
                  </a:solidFill>
                </a:rPr>
                <a:t>dermatológicas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1496E7-527A-54D7-7C49-7C2381B6C8E2}"/>
                </a:ext>
              </a:extLst>
            </p:cNvPr>
            <p:cNvSpPr txBox="1"/>
            <p:nvPr/>
          </p:nvSpPr>
          <p:spPr>
            <a:xfrm>
              <a:off x="1574633" y="2222197"/>
              <a:ext cx="2104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/>
                <a:t>¿Dónde entramos?</a:t>
              </a:r>
              <a:endParaRPr lang="en-US" sz="1400" b="1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5D008E-7B65-95F7-CABD-4A1EB78A2B35}"/>
              </a:ext>
            </a:extLst>
          </p:cNvPr>
          <p:cNvGrpSpPr/>
          <p:nvPr/>
        </p:nvGrpSpPr>
        <p:grpSpPr>
          <a:xfrm>
            <a:off x="1084169" y="3776549"/>
            <a:ext cx="3085491" cy="1807261"/>
            <a:chOff x="1084169" y="3776549"/>
            <a:chExt cx="3085491" cy="1807261"/>
          </a:xfrm>
        </p:grpSpPr>
        <p:pic>
          <p:nvPicPr>
            <p:cNvPr id="29" name="Graphic 28" descr="User with solid fill">
              <a:extLst>
                <a:ext uri="{FF2B5EF4-FFF2-40B4-BE49-F238E27FC236}">
                  <a16:creationId xmlns:a16="http://schemas.microsoft.com/office/drawing/2014/main" id="{6829506B-7FEC-D562-AEC1-C19628FF9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5537" y="3776549"/>
              <a:ext cx="722757" cy="72275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2DBF05-0876-F66A-7F44-F986CBDE5F86}"/>
                </a:ext>
              </a:extLst>
            </p:cNvPr>
            <p:cNvSpPr txBox="1"/>
            <p:nvPr/>
          </p:nvSpPr>
          <p:spPr>
            <a:xfrm>
              <a:off x="1932330" y="4348252"/>
              <a:ext cx="1491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/>
                <a:t>Dermatólogo/a</a:t>
              </a:r>
              <a:endParaRPr lang="en-US" sz="1200" b="1" dirty="0"/>
            </a:p>
          </p:txBody>
        </p:sp>
        <p:sp>
          <p:nvSpPr>
            <p:cNvPr id="31" name="CuadroTexto 14">
              <a:extLst>
                <a:ext uri="{FF2B5EF4-FFF2-40B4-BE49-F238E27FC236}">
                  <a16:creationId xmlns:a16="http://schemas.microsoft.com/office/drawing/2014/main" id="{7D4F2E02-E1BB-7190-016D-B65B34F5B863}"/>
                </a:ext>
              </a:extLst>
            </p:cNvPr>
            <p:cNvSpPr txBox="1"/>
            <p:nvPr/>
          </p:nvSpPr>
          <p:spPr>
            <a:xfrm>
              <a:off x="1084169" y="5060590"/>
              <a:ext cx="3085491" cy="523220"/>
            </a:xfrm>
            <a:prstGeom prst="rect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Casos </a:t>
              </a:r>
              <a:r>
                <a:rPr lang="en-US" sz="1400" b="1" dirty="0" err="1"/>
                <a:t>sospechosos</a:t>
              </a:r>
              <a:r>
                <a:rPr lang="en-US" sz="1400" dirty="0"/>
                <a:t> de psoriasis poco </a:t>
              </a:r>
              <a:r>
                <a:rPr lang="en-US" sz="1400" dirty="0" err="1"/>
                <a:t>común</a:t>
              </a:r>
              <a:r>
                <a:rPr lang="en-US" sz="1400" dirty="0"/>
                <a:t>.</a:t>
              </a:r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DB743B99-80B9-8F9E-444F-B7E3AFEA2E1B}"/>
                </a:ext>
              </a:extLst>
            </p:cNvPr>
            <p:cNvSpPr/>
            <p:nvPr/>
          </p:nvSpPr>
          <p:spPr>
            <a:xfrm>
              <a:off x="2541192" y="4607217"/>
              <a:ext cx="171450" cy="390233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4BE207A-927C-192D-77FA-D2AA46723D24}"/>
              </a:ext>
            </a:extLst>
          </p:cNvPr>
          <p:cNvSpPr txBox="1"/>
          <p:nvPr/>
        </p:nvSpPr>
        <p:spPr>
          <a:xfrm>
            <a:off x="4862011" y="5418123"/>
            <a:ext cx="64818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/>
              <a:t>Rivera-Díaz, R et al. (2024). Mejoras en la atención al paciente con psoriasis pustulosa generalizada en España: Recomendaciones de un grupo de expertos. Actas </a:t>
            </a:r>
            <a:r>
              <a:rPr lang="es-ES" sz="900" i="1" dirty="0" err="1"/>
              <a:t>Dermo-Sifiliográficas</a:t>
            </a:r>
            <a:r>
              <a:rPr lang="es-ES" sz="900" i="1" dirty="0"/>
              <a:t>, 115(8), 801-813. https://doi.org/10.1016/j.ad.2024.04.020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99099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B04CCA-DD16-B03C-9CB3-056B6E6253AF}"/>
              </a:ext>
            </a:extLst>
          </p:cNvPr>
          <p:cNvSpPr txBox="1"/>
          <p:nvPr/>
        </p:nvSpPr>
        <p:spPr>
          <a:xfrm>
            <a:off x="171450" y="6469133"/>
            <a:ext cx="1701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</a:t>
            </a:r>
            <a:r>
              <a:rPr lang="es-ES" sz="1600" dirty="0">
                <a:latin typeface="Eras Bold ITC" panose="020B0907030504020204" pitchFamily="34" charset="0"/>
              </a:rPr>
              <a:t>sori</a:t>
            </a:r>
            <a:r>
              <a:rPr lang="es-ES" sz="1600" dirty="0">
                <a:solidFill>
                  <a:srgbClr val="A1FE94"/>
                </a:solidFill>
                <a:latin typeface="Eras Bold ITC" panose="020B0907030504020204" pitchFamily="34" charset="0"/>
              </a:rPr>
              <a:t>A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ssist</a:t>
            </a:r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PG</a:t>
            </a:r>
            <a:endParaRPr lang="en-US" sz="6600" dirty="0">
              <a:solidFill>
                <a:srgbClr val="05C35B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CF2A416-1C7C-ACC4-BAA4-87CC43C2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135" y="6383686"/>
            <a:ext cx="545449" cy="365125"/>
          </a:xfrm>
        </p:spPr>
        <p:txBody>
          <a:bodyPr/>
          <a:lstStyle/>
          <a:p>
            <a:fld id="{A054C7D8-24D8-44A1-B001-0B62A256B56A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3F42746-571B-147E-3525-51EABF45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22" y="914879"/>
            <a:ext cx="4631538" cy="42219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Desarrollo de la idea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6ED48B-D10F-BC07-D121-6B89FDDAF008}"/>
              </a:ext>
            </a:extLst>
          </p:cNvPr>
          <p:cNvSpPr/>
          <p:nvPr/>
        </p:nvSpPr>
        <p:spPr>
          <a:xfrm>
            <a:off x="1084173" y="1309472"/>
            <a:ext cx="10259711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A225A-3DB3-47DC-F13B-0132A485EA3F}"/>
              </a:ext>
            </a:extLst>
          </p:cNvPr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5D64CE-3E33-4476-3B2E-579F5AC2FE2B}"/>
              </a:ext>
            </a:extLst>
          </p:cNvPr>
          <p:cNvSpPr/>
          <p:nvPr/>
        </p:nvSpPr>
        <p:spPr>
          <a:xfrm>
            <a:off x="0" y="0"/>
            <a:ext cx="12192000" cy="452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3571F0-702D-1BB7-091B-F3B1EC6C0520}"/>
              </a:ext>
            </a:extLst>
          </p:cNvPr>
          <p:cNvSpPr txBox="1"/>
          <p:nvPr/>
        </p:nvSpPr>
        <p:spPr>
          <a:xfrm>
            <a:off x="83620" y="57186"/>
            <a:ext cx="144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8ED973"/>
                </a:solidFill>
              </a:rPr>
              <a:t>Introducción</a:t>
            </a:r>
            <a:endParaRPr lang="en-US" dirty="0">
              <a:solidFill>
                <a:srgbClr val="8ED97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FD743-A84B-AF7B-989A-CC266EB8FC4A}"/>
              </a:ext>
            </a:extLst>
          </p:cNvPr>
          <p:cNvSpPr txBox="1"/>
          <p:nvPr/>
        </p:nvSpPr>
        <p:spPr>
          <a:xfrm>
            <a:off x="2343708" y="58516"/>
            <a:ext cx="114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Objetivos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0E7CC3-FA4F-D584-473A-15F1F6BA86D0}"/>
              </a:ext>
            </a:extLst>
          </p:cNvPr>
          <p:cNvSpPr txBox="1"/>
          <p:nvPr/>
        </p:nvSpPr>
        <p:spPr>
          <a:xfrm>
            <a:off x="4302483" y="47599"/>
            <a:ext cx="234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Desarrollo de la idea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AD4E06-9174-EC99-4AD6-F6F83D7F3070}"/>
              </a:ext>
            </a:extLst>
          </p:cNvPr>
          <p:cNvSpPr txBox="1"/>
          <p:nvPr/>
        </p:nvSpPr>
        <p:spPr>
          <a:xfrm>
            <a:off x="7458313" y="50993"/>
            <a:ext cx="252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Desarrollo del software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A2814-67A9-2E44-4E4C-296215E9E8B0}"/>
              </a:ext>
            </a:extLst>
          </p:cNvPr>
          <p:cNvSpPr txBox="1"/>
          <p:nvPr/>
        </p:nvSpPr>
        <p:spPr>
          <a:xfrm>
            <a:off x="10808351" y="57186"/>
            <a:ext cx="131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Conclusión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47887FF-0D1D-81BA-B094-245BA2AC7BB2}"/>
              </a:ext>
            </a:extLst>
          </p:cNvPr>
          <p:cNvSpPr/>
          <p:nvPr/>
        </p:nvSpPr>
        <p:spPr>
          <a:xfrm>
            <a:off x="5355632" y="335387"/>
            <a:ext cx="190501" cy="13782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14">
            <a:extLst>
              <a:ext uri="{FF2B5EF4-FFF2-40B4-BE49-F238E27FC236}">
                <a16:creationId xmlns:a16="http://schemas.microsoft.com/office/drawing/2014/main" id="{04ECE105-18B2-3093-36C5-B3910F304C23}"/>
              </a:ext>
            </a:extLst>
          </p:cNvPr>
          <p:cNvSpPr txBox="1"/>
          <p:nvPr/>
        </p:nvSpPr>
        <p:spPr>
          <a:xfrm>
            <a:off x="1084174" y="1838097"/>
            <a:ext cx="3218310" cy="338554"/>
          </a:xfrm>
          <a:prstGeom prst="rect">
            <a:avLst/>
          </a:prstGeom>
          <a:solidFill>
            <a:srgbClr val="DFF8E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Diagnóstico </a:t>
            </a:r>
            <a:r>
              <a:rPr lang="en-US" sz="1600" b="1" dirty="0" err="1"/>
              <a:t>clínico</a:t>
            </a:r>
            <a:r>
              <a:rPr lang="en-US" sz="1600" b="1" dirty="0"/>
              <a:t> y </a:t>
            </a:r>
            <a:r>
              <a:rPr lang="en-US" sz="1600" b="1" dirty="0" err="1"/>
              <a:t>diferencial</a:t>
            </a:r>
            <a:endParaRPr lang="en-US" sz="1600" b="1" dirty="0"/>
          </a:p>
        </p:txBody>
      </p:sp>
      <p:sp>
        <p:nvSpPr>
          <p:cNvPr id="4" name="CuadroTexto 14">
            <a:extLst>
              <a:ext uri="{FF2B5EF4-FFF2-40B4-BE49-F238E27FC236}">
                <a16:creationId xmlns:a16="http://schemas.microsoft.com/office/drawing/2014/main" id="{71E039FE-09E8-DC91-3FA0-9968E80FB7B9}"/>
              </a:ext>
            </a:extLst>
          </p:cNvPr>
          <p:cNvSpPr txBox="1"/>
          <p:nvPr/>
        </p:nvSpPr>
        <p:spPr>
          <a:xfrm>
            <a:off x="1940016" y="2910475"/>
            <a:ext cx="1506626" cy="338554"/>
          </a:xfrm>
          <a:prstGeom prst="rect">
            <a:avLst/>
          </a:prstGeom>
          <a:solidFill>
            <a:srgbClr val="DFF8E2"/>
          </a:solidFill>
          <a:ln w="28575">
            <a:solidFill>
              <a:srgbClr val="D6F6D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Preguntas</a:t>
            </a:r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B792A-06A9-876A-2FDB-5C7AA9FCA3D8}"/>
              </a:ext>
            </a:extLst>
          </p:cNvPr>
          <p:cNvSpPr txBox="1"/>
          <p:nvPr/>
        </p:nvSpPr>
        <p:spPr>
          <a:xfrm>
            <a:off x="1472133" y="2620747"/>
            <a:ext cx="93576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13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D5A02F1-7EEA-E466-0024-306A1DD2D4A7}"/>
              </a:ext>
            </a:extLst>
          </p:cNvPr>
          <p:cNvSpPr/>
          <p:nvPr/>
        </p:nvSpPr>
        <p:spPr>
          <a:xfrm>
            <a:off x="2607604" y="2211736"/>
            <a:ext cx="171450" cy="646331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uadroTexto 14">
            <a:extLst>
              <a:ext uri="{FF2B5EF4-FFF2-40B4-BE49-F238E27FC236}">
                <a16:creationId xmlns:a16="http://schemas.microsoft.com/office/drawing/2014/main" id="{24D053BB-C708-BD7E-242B-F3FAF05EABC5}"/>
              </a:ext>
            </a:extLst>
          </p:cNvPr>
          <p:cNvSpPr txBox="1"/>
          <p:nvPr/>
        </p:nvSpPr>
        <p:spPr>
          <a:xfrm>
            <a:off x="1940016" y="1542873"/>
            <a:ext cx="1506626" cy="307777"/>
          </a:xfrm>
          <a:prstGeom prst="rect">
            <a:avLst/>
          </a:prstGeom>
          <a:solidFill>
            <a:schemeClr val="bg1"/>
          </a:solidFill>
          <a:ln w="28575">
            <a:solidFill>
              <a:srgbClr val="DFF8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Cuestionario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A0B20F0-391D-ABE2-D003-F07C08FCE648}"/>
              </a:ext>
            </a:extLst>
          </p:cNvPr>
          <p:cNvSpPr/>
          <p:nvPr/>
        </p:nvSpPr>
        <p:spPr>
          <a:xfrm>
            <a:off x="2607604" y="3320703"/>
            <a:ext cx="171450" cy="646331"/>
          </a:xfrm>
          <a:prstGeom prst="downArrow">
            <a:avLst/>
          </a:prstGeom>
          <a:solidFill>
            <a:schemeClr val="bg1"/>
          </a:solidFill>
          <a:ln>
            <a:solidFill>
              <a:srgbClr val="D6F6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830808-2959-F2FE-E9C6-0D0BB1507E4D}"/>
              </a:ext>
            </a:extLst>
          </p:cNvPr>
          <p:cNvSpPr txBox="1"/>
          <p:nvPr/>
        </p:nvSpPr>
        <p:spPr>
          <a:xfrm>
            <a:off x="1947517" y="3487621"/>
            <a:ext cx="149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Basadas en</a:t>
            </a:r>
            <a:endParaRPr lang="en-US" sz="1200" b="1" dirty="0"/>
          </a:p>
        </p:txBody>
      </p:sp>
      <p:sp>
        <p:nvSpPr>
          <p:cNvPr id="22" name="CuadroTexto 14">
            <a:extLst>
              <a:ext uri="{FF2B5EF4-FFF2-40B4-BE49-F238E27FC236}">
                <a16:creationId xmlns:a16="http://schemas.microsoft.com/office/drawing/2014/main" id="{7C2AE76C-0C62-E4E9-EF2A-8166690A8EA1}"/>
              </a:ext>
            </a:extLst>
          </p:cNvPr>
          <p:cNvSpPr txBox="1"/>
          <p:nvPr/>
        </p:nvSpPr>
        <p:spPr>
          <a:xfrm>
            <a:off x="1084174" y="4073351"/>
            <a:ext cx="3218310" cy="1169551"/>
          </a:xfrm>
          <a:prstGeom prst="rect">
            <a:avLst/>
          </a:prstGeom>
          <a:solidFill>
            <a:schemeClr val="bg1"/>
          </a:solidFill>
          <a:ln w="28575">
            <a:solidFill>
              <a:srgbClr val="DFF8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Criterios establecidos por el </a:t>
            </a:r>
            <a:r>
              <a:rPr lang="es-ES" sz="1400" b="1" dirty="0"/>
              <a:t>Consejo Internacional de Psoriasis y Declaración de Consenso Europeo sobre Fenotipos de Psoriasis Pustulosa.</a:t>
            </a:r>
          </a:p>
        </p:txBody>
      </p:sp>
      <p:pic>
        <p:nvPicPr>
          <p:cNvPr id="26" name="Picture 25" descr="A screenshot of a questionnaire&#10;&#10;Description automatically generated">
            <a:extLst>
              <a:ext uri="{FF2B5EF4-FFF2-40B4-BE49-F238E27FC236}">
                <a16:creationId xmlns:a16="http://schemas.microsoft.com/office/drawing/2014/main" id="{03732C94-02F0-6FF9-3313-BA8379E5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67" y="1563604"/>
            <a:ext cx="4927190" cy="45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3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86C40-0AE7-1726-CFAD-BEFD9B760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872B44-A706-5998-A61F-286EA56950FA}"/>
              </a:ext>
            </a:extLst>
          </p:cNvPr>
          <p:cNvSpPr txBox="1"/>
          <p:nvPr/>
        </p:nvSpPr>
        <p:spPr>
          <a:xfrm>
            <a:off x="171450" y="6469133"/>
            <a:ext cx="1701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</a:t>
            </a:r>
            <a:r>
              <a:rPr lang="es-ES" sz="1600" dirty="0">
                <a:latin typeface="Eras Bold ITC" panose="020B0907030504020204" pitchFamily="34" charset="0"/>
              </a:rPr>
              <a:t>sori</a:t>
            </a:r>
            <a:r>
              <a:rPr lang="es-ES" sz="1600" dirty="0">
                <a:solidFill>
                  <a:srgbClr val="A1FE94"/>
                </a:solidFill>
                <a:latin typeface="Eras Bold ITC" panose="020B0907030504020204" pitchFamily="34" charset="0"/>
              </a:rPr>
              <a:t>A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ssist</a:t>
            </a:r>
            <a:r>
              <a:rPr lang="es-ES" sz="2000" dirty="0">
                <a:solidFill>
                  <a:srgbClr val="05C35B"/>
                </a:solidFill>
                <a:latin typeface="Eras Bold ITC" panose="020B0907030504020204" pitchFamily="34" charset="0"/>
              </a:rPr>
              <a:t>PG</a:t>
            </a:r>
            <a:endParaRPr lang="en-US" sz="6600" dirty="0">
              <a:solidFill>
                <a:srgbClr val="05C35B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220CFC2-70D3-477F-F555-9F55B9D1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135" y="6383686"/>
            <a:ext cx="545449" cy="365125"/>
          </a:xfrm>
        </p:spPr>
        <p:txBody>
          <a:bodyPr/>
          <a:lstStyle/>
          <a:p>
            <a:fld id="{A054C7D8-24D8-44A1-B001-0B62A256B56A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D362BA2-08D3-9CA9-E952-3787BEF8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22" y="914879"/>
            <a:ext cx="4631538" cy="422197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Beneficios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D3ED9-BEAE-35FF-7B2F-B86C025C87E0}"/>
              </a:ext>
            </a:extLst>
          </p:cNvPr>
          <p:cNvSpPr/>
          <p:nvPr/>
        </p:nvSpPr>
        <p:spPr>
          <a:xfrm>
            <a:off x="1084173" y="1309472"/>
            <a:ext cx="10259711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9EA56-9539-A0A8-D200-49439AE3D77F}"/>
              </a:ext>
            </a:extLst>
          </p:cNvPr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782098-6C13-032D-3A10-1BE093FFD830}"/>
              </a:ext>
            </a:extLst>
          </p:cNvPr>
          <p:cNvSpPr/>
          <p:nvPr/>
        </p:nvSpPr>
        <p:spPr>
          <a:xfrm>
            <a:off x="0" y="0"/>
            <a:ext cx="12192000" cy="452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9A4CE-B7DF-653C-30A3-2D394F2F1BC8}"/>
              </a:ext>
            </a:extLst>
          </p:cNvPr>
          <p:cNvSpPr txBox="1"/>
          <p:nvPr/>
        </p:nvSpPr>
        <p:spPr>
          <a:xfrm>
            <a:off x="83620" y="57186"/>
            <a:ext cx="144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8ED973"/>
                </a:solidFill>
              </a:rPr>
              <a:t>Introducción</a:t>
            </a:r>
            <a:endParaRPr lang="en-US" dirty="0">
              <a:solidFill>
                <a:srgbClr val="8ED97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D240F-57EB-0FE5-EF2B-D3870458F827}"/>
              </a:ext>
            </a:extLst>
          </p:cNvPr>
          <p:cNvSpPr txBox="1"/>
          <p:nvPr/>
        </p:nvSpPr>
        <p:spPr>
          <a:xfrm>
            <a:off x="2343708" y="58516"/>
            <a:ext cx="114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Objetivos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2A3E06-9D01-A4D6-DE05-7DBCF1731CB2}"/>
              </a:ext>
            </a:extLst>
          </p:cNvPr>
          <p:cNvSpPr txBox="1"/>
          <p:nvPr/>
        </p:nvSpPr>
        <p:spPr>
          <a:xfrm>
            <a:off x="4302483" y="47599"/>
            <a:ext cx="234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Desarrollo de la idea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E3351-2BD6-9A31-35C2-8F7AB7D46E0D}"/>
              </a:ext>
            </a:extLst>
          </p:cNvPr>
          <p:cNvSpPr txBox="1"/>
          <p:nvPr/>
        </p:nvSpPr>
        <p:spPr>
          <a:xfrm>
            <a:off x="7458313" y="50993"/>
            <a:ext cx="252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Desarrollo del software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6FA59-7C98-60C1-6A4D-665CE7782CD8}"/>
              </a:ext>
            </a:extLst>
          </p:cNvPr>
          <p:cNvSpPr txBox="1"/>
          <p:nvPr/>
        </p:nvSpPr>
        <p:spPr>
          <a:xfrm>
            <a:off x="10808351" y="57186"/>
            <a:ext cx="131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Conclusión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8EBD9E3-ADAC-262C-2EC1-271899EFB14D}"/>
              </a:ext>
            </a:extLst>
          </p:cNvPr>
          <p:cNvSpPr/>
          <p:nvPr/>
        </p:nvSpPr>
        <p:spPr>
          <a:xfrm>
            <a:off x="5355632" y="335387"/>
            <a:ext cx="190501" cy="13782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14">
            <a:extLst>
              <a:ext uri="{FF2B5EF4-FFF2-40B4-BE49-F238E27FC236}">
                <a16:creationId xmlns:a16="http://schemas.microsoft.com/office/drawing/2014/main" id="{3BF20F58-9971-E6FA-65F7-BAB6B6294B71}"/>
              </a:ext>
            </a:extLst>
          </p:cNvPr>
          <p:cNvSpPr txBox="1"/>
          <p:nvPr/>
        </p:nvSpPr>
        <p:spPr>
          <a:xfrm>
            <a:off x="1084171" y="3674094"/>
            <a:ext cx="4107537" cy="369332"/>
          </a:xfrm>
          <a:prstGeom prst="rect">
            <a:avLst/>
          </a:prstGeom>
          <a:solidFill>
            <a:srgbClr val="DFF8E2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Especialización</a:t>
            </a:r>
            <a:endParaRPr lang="en-US" b="1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D468841-C8B5-31E0-9EDC-C611FD6625E7}"/>
              </a:ext>
            </a:extLst>
          </p:cNvPr>
          <p:cNvSpPr/>
          <p:nvPr/>
        </p:nvSpPr>
        <p:spPr>
          <a:xfrm rot="16200000">
            <a:off x="5812143" y="3246319"/>
            <a:ext cx="158925" cy="1224879"/>
          </a:xfrm>
          <a:prstGeom prst="down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uadroTexto 14">
            <a:extLst>
              <a:ext uri="{FF2B5EF4-FFF2-40B4-BE49-F238E27FC236}">
                <a16:creationId xmlns:a16="http://schemas.microsoft.com/office/drawing/2014/main" id="{8A361352-1F3E-61BD-6DFB-A7EE6FB092D6}"/>
              </a:ext>
            </a:extLst>
          </p:cNvPr>
          <p:cNvSpPr txBox="1"/>
          <p:nvPr/>
        </p:nvSpPr>
        <p:spPr>
          <a:xfrm>
            <a:off x="1084173" y="4342355"/>
            <a:ext cx="4107535" cy="369332"/>
          </a:xfrm>
          <a:prstGeom prst="rect">
            <a:avLst/>
          </a:prstGeom>
          <a:solidFill>
            <a:srgbClr val="C2F1C8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Optimización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del </a:t>
            </a:r>
            <a:r>
              <a:rPr lang="en-US" b="1" dirty="0" err="1">
                <a:solidFill>
                  <a:srgbClr val="000000"/>
                </a:solidFill>
              </a:rPr>
              <a:t>tiempo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CuadroTexto 14">
            <a:extLst>
              <a:ext uri="{FF2B5EF4-FFF2-40B4-BE49-F238E27FC236}">
                <a16:creationId xmlns:a16="http://schemas.microsoft.com/office/drawing/2014/main" id="{946786C9-8849-6C9E-3510-A16FBB90FA77}"/>
              </a:ext>
            </a:extLst>
          </p:cNvPr>
          <p:cNvSpPr txBox="1"/>
          <p:nvPr/>
        </p:nvSpPr>
        <p:spPr>
          <a:xfrm>
            <a:off x="1084175" y="5007794"/>
            <a:ext cx="4107535" cy="369332"/>
          </a:xfrm>
          <a:prstGeom prst="rect">
            <a:avLst/>
          </a:prstGeom>
          <a:solidFill>
            <a:srgbClr val="A7EBAF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Integración</a:t>
            </a:r>
            <a:r>
              <a:rPr lang="en-US" b="1" dirty="0"/>
              <a:t> del </a:t>
            </a:r>
            <a:r>
              <a:rPr lang="en-US" b="1" dirty="0" err="1"/>
              <a:t>Conocimiento</a:t>
            </a:r>
            <a:endParaRPr lang="en-US" b="1" dirty="0"/>
          </a:p>
        </p:txBody>
      </p:sp>
      <p:sp>
        <p:nvSpPr>
          <p:cNvPr id="21" name="CuadroTexto 14">
            <a:extLst>
              <a:ext uri="{FF2B5EF4-FFF2-40B4-BE49-F238E27FC236}">
                <a16:creationId xmlns:a16="http://schemas.microsoft.com/office/drawing/2014/main" id="{A50EA83B-41E0-91D3-8313-FC5C8C22D074}"/>
              </a:ext>
            </a:extLst>
          </p:cNvPr>
          <p:cNvSpPr txBox="1"/>
          <p:nvPr/>
        </p:nvSpPr>
        <p:spPr>
          <a:xfrm>
            <a:off x="1084173" y="5650315"/>
            <a:ext cx="4107535" cy="369332"/>
          </a:xfrm>
          <a:prstGeom prst="rect">
            <a:avLst/>
          </a:prstGeom>
          <a:solidFill>
            <a:srgbClr val="92E69C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Análisis</a:t>
            </a:r>
            <a:r>
              <a:rPr lang="en-US" b="1" dirty="0"/>
              <a:t> </a:t>
            </a:r>
            <a:r>
              <a:rPr lang="en-US" b="1" dirty="0" err="1"/>
              <a:t>Centralizado</a:t>
            </a:r>
            <a:endParaRPr lang="en-US" b="1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7D09887-9F2E-C119-6094-5AA0D6D53181}"/>
              </a:ext>
            </a:extLst>
          </p:cNvPr>
          <p:cNvSpPr/>
          <p:nvPr/>
        </p:nvSpPr>
        <p:spPr>
          <a:xfrm rot="16200000">
            <a:off x="5812146" y="3914580"/>
            <a:ext cx="158925" cy="1224880"/>
          </a:xfrm>
          <a:prstGeom prst="down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EDDFDE2-4B86-1F36-2597-49F577DA1B8D}"/>
              </a:ext>
            </a:extLst>
          </p:cNvPr>
          <p:cNvSpPr/>
          <p:nvPr/>
        </p:nvSpPr>
        <p:spPr>
          <a:xfrm rot="16200000">
            <a:off x="5812146" y="4580019"/>
            <a:ext cx="158925" cy="1224880"/>
          </a:xfrm>
          <a:prstGeom prst="down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3B69216-D4EF-CD62-EB41-6EE8995B97B4}"/>
              </a:ext>
            </a:extLst>
          </p:cNvPr>
          <p:cNvSpPr/>
          <p:nvPr/>
        </p:nvSpPr>
        <p:spPr>
          <a:xfrm rot="16200000">
            <a:off x="5812143" y="5222540"/>
            <a:ext cx="158925" cy="1224880"/>
          </a:xfrm>
          <a:prstGeom prst="down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7A5D3-E965-0D73-CF56-FB70073B2E79}"/>
              </a:ext>
            </a:extLst>
          </p:cNvPr>
          <p:cNvSpPr txBox="1"/>
          <p:nvPr/>
        </p:nvSpPr>
        <p:spPr>
          <a:xfrm>
            <a:off x="6504044" y="3674094"/>
            <a:ext cx="2792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Focalizado en </a:t>
            </a:r>
            <a:r>
              <a:rPr lang="es-ES" sz="1600" b="1" dirty="0"/>
              <a:t>dermatólogos/as.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9F5051-3FA6-19A3-DF55-EC85456E9E54}"/>
              </a:ext>
            </a:extLst>
          </p:cNvPr>
          <p:cNvSpPr txBox="1"/>
          <p:nvPr/>
        </p:nvSpPr>
        <p:spPr>
          <a:xfrm>
            <a:off x="6506796" y="4265410"/>
            <a:ext cx="3281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Cuestionario corto y sistema de clustering. </a:t>
            </a:r>
          </a:p>
          <a:p>
            <a:r>
              <a:rPr lang="es-ES" sz="1600" b="1" dirty="0"/>
              <a:t>Diagnóstico rápido y efectivo.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0AD8A-75D3-581B-ACCC-6E137BD7B42A}"/>
              </a:ext>
            </a:extLst>
          </p:cNvPr>
          <p:cNvSpPr txBox="1"/>
          <p:nvPr/>
        </p:nvSpPr>
        <p:spPr>
          <a:xfrm>
            <a:off x="6506796" y="4950611"/>
            <a:ext cx="33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Acceso directo a información actualizada.</a:t>
            </a:r>
          </a:p>
          <a:p>
            <a:r>
              <a:rPr lang="es-ES" sz="1600" b="1" dirty="0"/>
              <a:t>Decisiones basadas en evidencia.</a:t>
            </a:r>
            <a:endParaRPr 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1D1767-9301-1672-5470-2C7DA1361ED1}"/>
              </a:ext>
            </a:extLst>
          </p:cNvPr>
          <p:cNvSpPr txBox="1"/>
          <p:nvPr/>
        </p:nvSpPr>
        <p:spPr>
          <a:xfrm>
            <a:off x="6506795" y="5573370"/>
            <a:ext cx="345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Dashboard</a:t>
            </a:r>
            <a:r>
              <a:rPr lang="es-ES" sz="1200" dirty="0"/>
              <a:t> facilita el análisis global de los datos.</a:t>
            </a:r>
          </a:p>
          <a:p>
            <a:r>
              <a:rPr lang="es-ES" sz="1600" b="1" dirty="0"/>
              <a:t>Identificar patrones clínicos.</a:t>
            </a:r>
            <a:endParaRPr lang="en-US" sz="1400" b="1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4BD8C59-DCE3-1591-A466-C99DCA315D8D}"/>
              </a:ext>
            </a:extLst>
          </p:cNvPr>
          <p:cNvGrpSpPr/>
          <p:nvPr/>
        </p:nvGrpSpPr>
        <p:grpSpPr>
          <a:xfrm>
            <a:off x="1102076" y="1509299"/>
            <a:ext cx="10223903" cy="1684941"/>
            <a:chOff x="1102076" y="1509299"/>
            <a:chExt cx="10223903" cy="168494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ADE3990-039E-5E2A-D194-C50BE0AD8B64}"/>
                </a:ext>
              </a:extLst>
            </p:cNvPr>
            <p:cNvGrpSpPr/>
            <p:nvPr/>
          </p:nvGrpSpPr>
          <p:grpSpPr>
            <a:xfrm>
              <a:off x="1102076" y="1509299"/>
              <a:ext cx="10223903" cy="1684941"/>
              <a:chOff x="1102076" y="1509299"/>
              <a:chExt cx="10223903" cy="1684941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052DCB9-E2EB-E2FE-45CD-50E42453B3B2}"/>
                  </a:ext>
                </a:extLst>
              </p:cNvPr>
              <p:cNvGrpSpPr/>
              <p:nvPr/>
            </p:nvGrpSpPr>
            <p:grpSpPr>
              <a:xfrm>
                <a:off x="1102076" y="1509299"/>
                <a:ext cx="10223903" cy="1684941"/>
                <a:chOff x="1084173" y="1585017"/>
                <a:chExt cx="10223903" cy="1684941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CFE15F-FBE5-B0DF-2820-1448B6A10131}"/>
                    </a:ext>
                  </a:extLst>
                </p:cNvPr>
                <p:cNvSpPr/>
                <p:nvPr/>
              </p:nvSpPr>
              <p:spPr>
                <a:xfrm>
                  <a:off x="1084173" y="2230659"/>
                  <a:ext cx="10223903" cy="103929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1F892C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1178FA1-1143-EE42-6FBB-47E6F31316C0}"/>
                    </a:ext>
                  </a:extLst>
                </p:cNvPr>
                <p:cNvSpPr txBox="1"/>
                <p:nvPr/>
              </p:nvSpPr>
              <p:spPr>
                <a:xfrm>
                  <a:off x="4585438" y="1585017"/>
                  <a:ext cx="3021123" cy="64633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1F892C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3600" dirty="0" err="1">
                      <a:solidFill>
                        <a:srgbClr val="05C35B"/>
                      </a:solidFill>
                      <a:latin typeface="Eras Bold ITC" panose="020B0907030504020204" pitchFamily="34" charset="0"/>
                    </a:rPr>
                    <a:t>P</a:t>
                  </a:r>
                  <a:r>
                    <a:rPr lang="es-ES" sz="2800" dirty="0" err="1">
                      <a:latin typeface="Eras Bold ITC" panose="020B0907030504020204" pitchFamily="34" charset="0"/>
                    </a:rPr>
                    <a:t>sori</a:t>
                  </a:r>
                  <a:r>
                    <a:rPr lang="es-ES" sz="2800" dirty="0" err="1">
                      <a:solidFill>
                        <a:srgbClr val="A1FE94"/>
                      </a:solidFill>
                      <a:latin typeface="Eras Bold ITC" panose="020B0907030504020204" pitchFamily="34" charset="0"/>
                    </a:rPr>
                    <a:t>A</a:t>
                  </a:r>
                  <a:r>
                    <a:rPr lang="es-ES" sz="28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Eras Bold ITC" panose="020B0907030504020204" pitchFamily="34" charset="0"/>
                    </a:rPr>
                    <a:t>ssist</a:t>
                  </a:r>
                  <a:r>
                    <a:rPr lang="es-ES" sz="3600" dirty="0" err="1">
                      <a:solidFill>
                        <a:srgbClr val="05C35B"/>
                      </a:solidFill>
                      <a:latin typeface="Eras Bold ITC" panose="020B0907030504020204" pitchFamily="34" charset="0"/>
                    </a:rPr>
                    <a:t>PG</a:t>
                  </a:r>
                  <a:r>
                    <a:rPr lang="es-ES" sz="2000" dirty="0">
                      <a:solidFill>
                        <a:srgbClr val="05C35B"/>
                      </a:solidFill>
                      <a:latin typeface="Eras Bold ITC" panose="020B0907030504020204" pitchFamily="34" charset="0"/>
                    </a:rPr>
                    <a:t> </a:t>
                  </a:r>
                  <a:endParaRPr lang="en-US" sz="6600" dirty="0">
                    <a:solidFill>
                      <a:srgbClr val="05C35B"/>
                    </a:solidFill>
                    <a:latin typeface="Eras Bold ITC" panose="020B0907030504020204" pitchFamily="34" charset="0"/>
                  </a:endParaRP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0E2FDFCC-C7F6-E41D-DAA3-D04082FF96E9}"/>
                    </a:ext>
                  </a:extLst>
                </p:cNvPr>
                <p:cNvGrpSpPr/>
                <p:nvPr/>
              </p:nvGrpSpPr>
              <p:grpSpPr>
                <a:xfrm>
                  <a:off x="1658805" y="2383369"/>
                  <a:ext cx="1629148" cy="680127"/>
                  <a:chOff x="1345017" y="2404934"/>
                  <a:chExt cx="1629148" cy="680127"/>
                </a:xfrm>
              </p:grpSpPr>
              <p:pic>
                <p:nvPicPr>
                  <p:cNvPr id="32" name="Graphic 31" descr="Paper with solid fill">
                    <a:extLst>
                      <a:ext uri="{FF2B5EF4-FFF2-40B4-BE49-F238E27FC236}">
                        <a16:creationId xmlns:a16="http://schemas.microsoft.com/office/drawing/2014/main" id="{42AD17BB-8394-0D1E-CBE9-7806020D19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45017" y="2404934"/>
                    <a:ext cx="668262" cy="668262"/>
                  </a:xfrm>
                  <a:prstGeom prst="rect">
                    <a:avLst/>
                  </a:prstGeom>
                </p:spPr>
              </p:pic>
              <p:pic>
                <p:nvPicPr>
                  <p:cNvPr id="33" name="Graphic 32" descr="Paper with solid fill">
                    <a:extLst>
                      <a:ext uri="{FF2B5EF4-FFF2-40B4-BE49-F238E27FC236}">
                        <a16:creationId xmlns:a16="http://schemas.microsoft.com/office/drawing/2014/main" id="{711849A2-640F-FC02-EC4F-0B222388E4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5460" y="2416799"/>
                    <a:ext cx="668262" cy="668262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 descr="Paper with solid fill">
                    <a:extLst>
                      <a:ext uri="{FF2B5EF4-FFF2-40B4-BE49-F238E27FC236}">
                        <a16:creationId xmlns:a16="http://schemas.microsoft.com/office/drawing/2014/main" id="{962D31DC-101D-6ABC-D2C7-7E01218C32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05903" y="2416393"/>
                    <a:ext cx="668262" cy="66826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04B6D7D-07AC-7653-03ED-F16AC40EA8FA}"/>
                    </a:ext>
                  </a:extLst>
                </p:cNvPr>
                <p:cNvSpPr txBox="1"/>
                <p:nvPr/>
              </p:nvSpPr>
              <p:spPr>
                <a:xfrm>
                  <a:off x="4789389" y="2535817"/>
                  <a:ext cx="2792096" cy="461665"/>
                </a:xfrm>
                <a:prstGeom prst="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</a:rPr>
                    <a:t>1 sola plataforma</a:t>
                  </a:r>
                  <a:endParaRPr lang="en-US" b="1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8" name="CuadroTexto 14">
                  <a:extLst>
                    <a:ext uri="{FF2B5EF4-FFF2-40B4-BE49-F238E27FC236}">
                      <a16:creationId xmlns:a16="http://schemas.microsoft.com/office/drawing/2014/main" id="{19FC752D-5EC0-72D3-4D1D-21FE075B8892}"/>
                    </a:ext>
                  </a:extLst>
                </p:cNvPr>
                <p:cNvSpPr txBox="1"/>
                <p:nvPr/>
              </p:nvSpPr>
              <p:spPr>
                <a:xfrm>
                  <a:off x="8542371" y="2427633"/>
                  <a:ext cx="2617395" cy="646331"/>
                </a:xfrm>
                <a:prstGeom prst="rect">
                  <a:avLst/>
                </a:prstGeom>
                <a:solidFill>
                  <a:srgbClr val="DFF8E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/>
                    <a:t>Ayudar al médico/a a orientar el diagnóstico</a:t>
                  </a:r>
                  <a:endParaRPr lang="en-US" b="1" dirty="0"/>
                </a:p>
              </p:txBody>
            </p:sp>
            <p:sp>
              <p:nvSpPr>
                <p:cNvPr id="39" name="Arrow: Down 38">
                  <a:extLst>
                    <a:ext uri="{FF2B5EF4-FFF2-40B4-BE49-F238E27FC236}">
                      <a16:creationId xmlns:a16="http://schemas.microsoft.com/office/drawing/2014/main" id="{FE08A5E8-39F5-49F5-B622-99E062180595}"/>
                    </a:ext>
                  </a:extLst>
                </p:cNvPr>
                <p:cNvSpPr/>
                <p:nvPr/>
              </p:nvSpPr>
              <p:spPr>
                <a:xfrm rot="16200000">
                  <a:off x="7887376" y="2417350"/>
                  <a:ext cx="158925" cy="760354"/>
                </a:xfrm>
                <a:prstGeom prst="downArrow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9577A8C-E30E-B34C-1B1D-FDC2BC3D9D33}"/>
                    </a:ext>
                  </a:extLst>
                </p:cNvPr>
                <p:cNvSpPr/>
                <p:nvPr/>
              </p:nvSpPr>
              <p:spPr>
                <a:xfrm>
                  <a:off x="4604487" y="2206907"/>
                  <a:ext cx="29821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C5167B-140C-4AFF-8F73-3C373F0CA00E}"/>
                  </a:ext>
                </a:extLst>
              </p:cNvPr>
              <p:cNvSpPr txBox="1"/>
              <p:nvPr/>
            </p:nvSpPr>
            <p:spPr>
              <a:xfrm>
                <a:off x="1254798" y="2892520"/>
                <a:ext cx="25789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/>
                  <a:t>Conocimiento relevante actualizado</a:t>
                </a:r>
                <a:endParaRPr lang="en-US" sz="1400" b="1" dirty="0"/>
              </a:p>
            </p:txBody>
          </p:sp>
        </p:grpSp>
        <p:pic>
          <p:nvPicPr>
            <p:cNvPr id="44" name="Graphic 43" descr="Arrow: Straight with solid fill">
              <a:extLst>
                <a:ext uri="{FF2B5EF4-FFF2-40B4-BE49-F238E27FC236}">
                  <a16:creationId xmlns:a16="http://schemas.microsoft.com/office/drawing/2014/main" id="{11E8C587-1857-91E1-EA97-C1B95E5D7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5881893" y="2101875"/>
              <a:ext cx="363312" cy="363312"/>
            </a:xfrm>
            <a:prstGeom prst="rect">
              <a:avLst/>
            </a:prstGeom>
          </p:spPr>
        </p:pic>
        <p:pic>
          <p:nvPicPr>
            <p:cNvPr id="46" name="Graphic 45" descr="Arrow: Clockwise curve with solid fill">
              <a:extLst>
                <a:ext uri="{FF2B5EF4-FFF2-40B4-BE49-F238E27FC236}">
                  <a16:creationId xmlns:a16="http://schemas.microsoft.com/office/drawing/2014/main" id="{D14A323D-24E9-2B7A-5EFF-FEE07AB3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348603">
              <a:off x="4755411" y="2094662"/>
              <a:ext cx="382520" cy="382520"/>
            </a:xfrm>
            <a:prstGeom prst="rect">
              <a:avLst/>
            </a:prstGeom>
          </p:spPr>
        </p:pic>
        <p:pic>
          <p:nvPicPr>
            <p:cNvPr id="50" name="Graphic 49" descr="Arrow: Counter-clockwise curve with solid fill">
              <a:extLst>
                <a:ext uri="{FF2B5EF4-FFF2-40B4-BE49-F238E27FC236}">
                  <a16:creationId xmlns:a16="http://schemas.microsoft.com/office/drawing/2014/main" id="{B7F0E2CA-66AB-3A7C-1738-0B1E6F461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6988785" y="2101875"/>
              <a:ext cx="363311" cy="363311"/>
            </a:xfrm>
            <a:prstGeom prst="rect">
              <a:avLst/>
            </a:prstGeom>
          </p:spPr>
        </p:pic>
      </p:grpSp>
      <p:sp>
        <p:nvSpPr>
          <p:cNvPr id="52" name="Arrow: Down 51">
            <a:extLst>
              <a:ext uri="{FF2B5EF4-FFF2-40B4-BE49-F238E27FC236}">
                <a16:creationId xmlns:a16="http://schemas.microsoft.com/office/drawing/2014/main" id="{5BC940BB-83C3-EF29-191A-9B563BF65491}"/>
              </a:ext>
            </a:extLst>
          </p:cNvPr>
          <p:cNvSpPr/>
          <p:nvPr/>
        </p:nvSpPr>
        <p:spPr>
          <a:xfrm rot="16200000">
            <a:off x="4182792" y="2300613"/>
            <a:ext cx="158925" cy="760354"/>
          </a:xfrm>
          <a:prstGeom prst="down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8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685</Words>
  <Application>Microsoft Office PowerPoint</Application>
  <PresentationFormat>Widescreen</PresentationFormat>
  <Paragraphs>192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Abadi</vt:lpstr>
      <vt:lpstr>Aptos</vt:lpstr>
      <vt:lpstr>Aptos Display</vt:lpstr>
      <vt:lpstr>Arial</vt:lpstr>
      <vt:lpstr>Bahnschrift</vt:lpstr>
      <vt:lpstr>Cabrion Bold Italic</vt:lpstr>
      <vt:lpstr>Eras Bold ITC</vt:lpstr>
      <vt:lpstr>Wingdings</vt:lpstr>
      <vt:lpstr>Office Theme</vt:lpstr>
      <vt:lpstr>PowerPoint Presentation</vt:lpstr>
      <vt:lpstr>PowerPoint Presentation</vt:lpstr>
      <vt:lpstr>Introducción</vt:lpstr>
      <vt:lpstr>PowerPoint Presentation</vt:lpstr>
      <vt:lpstr>PowerPoint Presentation</vt:lpstr>
      <vt:lpstr>PowerPoint Presentation</vt:lpstr>
      <vt:lpstr>Desarrollo de la idea</vt:lpstr>
      <vt:lpstr>Desarrollo de la idea</vt:lpstr>
      <vt:lpstr>Beneficios</vt:lpstr>
      <vt:lpstr>PowerPoint Presentation</vt:lpstr>
      <vt:lpstr>Desarrollo del software</vt:lpstr>
      <vt:lpstr>Formulario Detección</vt:lpstr>
      <vt:lpstr>Diagnóstico Médico</vt:lpstr>
      <vt:lpstr>Referencias Actualizadas</vt:lpstr>
      <vt:lpstr>PowerPoint Presentation</vt:lpstr>
      <vt:lpstr>Conclusión</vt:lpstr>
      <vt:lpstr>Referencias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González Calatayud</dc:creator>
  <cp:lastModifiedBy>Alberto González Calatayud</cp:lastModifiedBy>
  <cp:revision>16</cp:revision>
  <dcterms:created xsi:type="dcterms:W3CDTF">2024-11-23T18:02:33Z</dcterms:created>
  <dcterms:modified xsi:type="dcterms:W3CDTF">2024-11-24T15:16:53Z</dcterms:modified>
</cp:coreProperties>
</file>