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730042D-813D-481D-96D9-F3B7AA6734D3}" type="datetimeFigureOut">
              <a:rPr lang="es-CR" smtClean="0"/>
              <a:pPr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984020A-806A-4B8D-AFFC-0B627CDE8AA6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 rot="-60000">
            <a:off x="1121813" y="1079424"/>
            <a:ext cx="3064827" cy="736902"/>
          </a:xfrm>
        </p:spPr>
        <p:txBody>
          <a:bodyPr/>
          <a:lstStyle/>
          <a:p>
            <a:r>
              <a:rPr lang="es-CR" dirty="0" smtClean="0"/>
              <a:t>¿Qué es QA?</a:t>
            </a:r>
            <a:endParaRPr lang="es-CR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645023"/>
            <a:ext cx="3672408" cy="2104855"/>
          </a:xfr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49108" y="2087159"/>
            <a:ext cx="3048891" cy="3864798"/>
          </a:xfrm>
        </p:spPr>
        <p:txBody>
          <a:bodyPr/>
          <a:lstStyle/>
          <a:p>
            <a:pPr algn="just"/>
            <a:r>
              <a:rPr lang="es-CR" dirty="0" smtClean="0"/>
              <a:t>Son </a:t>
            </a:r>
            <a:r>
              <a:rPr lang="es-CR" dirty="0"/>
              <a:t>pruebas de calidad que se </a:t>
            </a:r>
            <a:r>
              <a:rPr lang="es-CR" dirty="0" smtClean="0"/>
              <a:t>aplican, bajo </a:t>
            </a:r>
            <a:r>
              <a:rPr lang="es-CR" dirty="0"/>
              <a:t>las cuáles el analista determinará </a:t>
            </a:r>
            <a:r>
              <a:rPr lang="es-CR" dirty="0" smtClean="0"/>
              <a:t>si una </a:t>
            </a:r>
            <a:r>
              <a:rPr lang="es-CR" dirty="0"/>
              <a:t>aplicación es </a:t>
            </a:r>
            <a:r>
              <a:rPr lang="es-CR" dirty="0" smtClean="0"/>
              <a:t>completamente satisfactoria. </a:t>
            </a:r>
            <a:r>
              <a:rPr lang="es-CR" dirty="0"/>
              <a:t>E</a:t>
            </a:r>
            <a:r>
              <a:rPr lang="es-CR" dirty="0" smtClean="0"/>
              <a:t>s </a:t>
            </a:r>
            <a:r>
              <a:rPr lang="es-CR" dirty="0"/>
              <a:t>una forma de evitar errores, o defectos en los productos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13919">
            <a:off x="5010541" y="1289540"/>
            <a:ext cx="1941638" cy="185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4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20229024">
            <a:off x="57158" y="679477"/>
            <a:ext cx="3064827" cy="820970"/>
          </a:xfrm>
        </p:spPr>
        <p:txBody>
          <a:bodyPr/>
          <a:lstStyle/>
          <a:p>
            <a:r>
              <a:rPr lang="es-CR" dirty="0" smtClean="0"/>
              <a:t>Caja Blanca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873928" y="1733039"/>
            <a:ext cx="3740191" cy="5343575"/>
          </a:xfrm>
        </p:spPr>
        <p:txBody>
          <a:bodyPr/>
          <a:lstStyle/>
          <a:p>
            <a:pPr algn="just"/>
            <a:r>
              <a:rPr lang="es-CR" dirty="0"/>
              <a:t>P</a:t>
            </a:r>
            <a:r>
              <a:rPr lang="es-CR" dirty="0" smtClean="0"/>
              <a:t>rueba cada </a:t>
            </a:r>
            <a:r>
              <a:rPr lang="es-CR" dirty="0"/>
              <a:t>una de las condiciones o caminos del código teniendo acceso a él, están dirigidas a las funciones internas. </a:t>
            </a:r>
            <a:endParaRPr lang="es-CR" dirty="0" smtClean="0"/>
          </a:p>
          <a:p>
            <a:pPr algn="just"/>
            <a:r>
              <a:rPr lang="es-CR" dirty="0" smtClean="0"/>
              <a:t>Entre </a:t>
            </a:r>
            <a:r>
              <a:rPr lang="es-CR" dirty="0"/>
              <a:t>las técnicas usadas se </a:t>
            </a:r>
            <a:r>
              <a:rPr lang="es-CR" dirty="0" smtClean="0"/>
              <a:t>encuentran:  </a:t>
            </a:r>
          </a:p>
          <a:p>
            <a:pPr algn="just"/>
            <a:r>
              <a:rPr lang="es-CR" dirty="0" smtClean="0"/>
              <a:t>1-Cobertura </a:t>
            </a:r>
            <a:r>
              <a:rPr lang="es-CR" dirty="0"/>
              <a:t>de caminos (pruebas que hagan que se recorran todos los posibles caminos de </a:t>
            </a:r>
            <a:r>
              <a:rPr lang="es-CR" dirty="0" smtClean="0"/>
              <a:t>ejecución)</a:t>
            </a:r>
          </a:p>
          <a:p>
            <a:pPr algn="just"/>
            <a:r>
              <a:rPr lang="es-CR" dirty="0" smtClean="0"/>
              <a:t>2- </a:t>
            </a:r>
            <a:r>
              <a:rPr lang="es-CR" dirty="0"/>
              <a:t>pruebas sobre las expresiones lógico-aritméticas, pruebas de camino de datos (definición-uso de variables</a:t>
            </a:r>
            <a:r>
              <a:rPr lang="es-CR" dirty="0" smtClean="0"/>
              <a:t>)</a:t>
            </a:r>
          </a:p>
          <a:p>
            <a:pPr algn="just"/>
            <a:endParaRPr lang="es-CR" dirty="0"/>
          </a:p>
          <a:p>
            <a:pPr algn="just"/>
            <a:r>
              <a:rPr lang="es-CR" dirty="0" smtClean="0"/>
              <a:t> 3-comprobación </a:t>
            </a:r>
            <a:r>
              <a:rPr lang="es-CR" dirty="0"/>
              <a:t>de ciclos.</a:t>
            </a:r>
          </a:p>
          <a:p>
            <a:pPr algn="just"/>
            <a:endParaRPr lang="es-C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09999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05220"/>
            <a:ext cx="3099994" cy="309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25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399013">
            <a:off x="1289442" y="795822"/>
            <a:ext cx="3064827" cy="692881"/>
          </a:xfrm>
        </p:spPr>
        <p:txBody>
          <a:bodyPr/>
          <a:lstStyle/>
          <a:p>
            <a:r>
              <a:rPr lang="es-CR" dirty="0" smtClean="0"/>
              <a:t>Caja Negra</a:t>
            </a:r>
            <a:endParaRPr lang="es-C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3068960"/>
            <a:ext cx="2808312" cy="2808312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31321" y="1698113"/>
            <a:ext cx="3048891" cy="4026182"/>
          </a:xfrm>
        </p:spPr>
        <p:txBody>
          <a:bodyPr/>
          <a:lstStyle/>
          <a:p>
            <a:pPr algn="just"/>
            <a:r>
              <a:rPr lang="es-CR" dirty="0"/>
              <a:t>S</a:t>
            </a:r>
            <a:r>
              <a:rPr lang="es-CR" dirty="0" smtClean="0"/>
              <a:t>e </a:t>
            </a:r>
            <a:r>
              <a:rPr lang="es-CR" dirty="0"/>
              <a:t>denomina caja negra a aquel elemento que es estudiado desde el punto de vista de las entradas que recibe y las salidas o respuestas que produce, sin tener en cuenta su </a:t>
            </a:r>
            <a:r>
              <a:rPr lang="es-CR" dirty="0" smtClean="0"/>
              <a:t>funcionamiento </a:t>
            </a:r>
            <a:r>
              <a:rPr lang="es-CR" dirty="0"/>
              <a:t>interno. </a:t>
            </a:r>
            <a:endParaRPr lang="es-CR" dirty="0" smtClean="0"/>
          </a:p>
          <a:p>
            <a:pPr algn="just"/>
            <a:r>
              <a:rPr lang="es-CR" dirty="0" smtClean="0"/>
              <a:t>Entendiendo</a:t>
            </a:r>
            <a:r>
              <a:rPr lang="es-CR" dirty="0"/>
              <a:t> qué es lo que hace, pero sin dar importancia a cómo lo hace. Por tanto, de una caja negra deben estar muy bien definidas sus entradas y salidas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3528392" cy="187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68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48573" y="935419"/>
            <a:ext cx="3064827" cy="595882"/>
          </a:xfrm>
        </p:spPr>
        <p:txBody>
          <a:bodyPr/>
          <a:lstStyle/>
          <a:p>
            <a:r>
              <a:rPr lang="es-CR" dirty="0" smtClean="0"/>
              <a:t>Stress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083383" y="2087104"/>
            <a:ext cx="3048891" cy="4584769"/>
          </a:xfrm>
        </p:spPr>
        <p:txBody>
          <a:bodyPr/>
          <a:lstStyle/>
          <a:p>
            <a:pPr algn="just"/>
            <a:r>
              <a:rPr lang="es-CR" dirty="0"/>
              <a:t>E</a:t>
            </a:r>
            <a:r>
              <a:rPr lang="es-CR" dirty="0" smtClean="0"/>
              <a:t>s </a:t>
            </a:r>
            <a:r>
              <a:rPr lang="es-CR" dirty="0"/>
              <a:t>una prueba que determina la capacidad y proceso de reacción apropiada ante condiciones que se encuentren fuera del alcance del software  probando más allá de los límites de operación normal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3825" y="2996952"/>
            <a:ext cx="3207433" cy="27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3825" y="1670294"/>
            <a:ext cx="3207433" cy="132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40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122025" y="1007415"/>
            <a:ext cx="3064827" cy="761107"/>
          </a:xfrm>
        </p:spPr>
        <p:txBody>
          <a:bodyPr/>
          <a:lstStyle/>
          <a:p>
            <a:r>
              <a:rPr lang="es-CR" dirty="0" smtClean="0"/>
              <a:t>Rendimiento</a:t>
            </a:r>
            <a:endParaRPr lang="es-CR" dirty="0"/>
          </a:p>
        </p:txBody>
      </p:sp>
      <p:pic>
        <p:nvPicPr>
          <p:cNvPr id="5" name="4 Marcador de contenido" descr="uniblue-powersuite-12-535x535-300x3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60032" y="1700808"/>
            <a:ext cx="3096344" cy="3096344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33227" y="1916600"/>
            <a:ext cx="3048891" cy="3807678"/>
          </a:xfrm>
        </p:spPr>
        <p:txBody>
          <a:bodyPr/>
          <a:lstStyle/>
          <a:p>
            <a:pPr algn="just"/>
            <a:r>
              <a:rPr lang="es-CR" dirty="0"/>
              <a:t>H</a:t>
            </a:r>
            <a:r>
              <a:rPr lang="es-CR" dirty="0" smtClean="0"/>
              <a:t>ace </a:t>
            </a:r>
            <a:r>
              <a:rPr lang="es-CR" dirty="0"/>
              <a:t>referencia al estudio del comportamiento de un sistema cuando se ve sometido a una carga que actúa de manera concurrente.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Hasta </a:t>
            </a:r>
            <a:r>
              <a:rPr lang="es-CR" dirty="0"/>
              <a:t>que un sistema no es sometido a carga, no podremos conocer su comportamiento, ya que las pruebas funcionales no suelen incluir niveles altos de concurrencia.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34235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50482" y="791385"/>
            <a:ext cx="3064827" cy="814387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Tipos de </a:t>
            </a:r>
            <a:r>
              <a:rPr lang="es-CR" dirty="0"/>
              <a:t>P</a:t>
            </a:r>
            <a:r>
              <a:rPr lang="es-CR" dirty="0" smtClean="0"/>
              <a:t>rueba de Rendimiento</a:t>
            </a:r>
            <a:endParaRPr lang="es-CR" dirty="0"/>
          </a:p>
        </p:txBody>
      </p:sp>
      <p:pic>
        <p:nvPicPr>
          <p:cNvPr id="5" name="4 Marcador de contenido" descr="uniblue-powersuite-12-535x535-300x30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6330" y="2035174"/>
            <a:ext cx="3122017" cy="3122017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872466" y="1655020"/>
            <a:ext cx="3438628" cy="5173368"/>
          </a:xfrm>
        </p:spPr>
        <p:txBody>
          <a:bodyPr>
            <a:normAutofit lnSpcReduction="10000"/>
          </a:bodyPr>
          <a:lstStyle/>
          <a:p>
            <a:pPr algn="just"/>
            <a:r>
              <a:rPr lang="es-CR" sz="1300" dirty="0"/>
              <a:t>Pruebas de carga:  Intentarán validar que se alcanzan los objetivos de prestaciones a los que se verán sometido el sistema en un entorno productivo.</a:t>
            </a:r>
          </a:p>
          <a:p>
            <a:pPr algn="just"/>
            <a:r>
              <a:rPr lang="es-CR" sz="1300" b="1" dirty="0"/>
              <a:t>Pruebas de capacidad: </a:t>
            </a:r>
            <a:r>
              <a:rPr lang="es-CR" sz="1300" dirty="0"/>
              <a:t>El objetico es llevar hasta el limite el funcionamiento del sistema y detectar si existe el cuello de botella.</a:t>
            </a:r>
          </a:p>
          <a:p>
            <a:pPr algn="just"/>
            <a:r>
              <a:rPr lang="es-CR" sz="1300" dirty="0"/>
              <a:t> </a:t>
            </a:r>
            <a:r>
              <a:rPr lang="es-CR" sz="1300" b="1" dirty="0"/>
              <a:t>Pruebas de estrés: </a:t>
            </a:r>
            <a:r>
              <a:rPr lang="es-CR" sz="1300" dirty="0"/>
              <a:t>Someten al sistema a una carga por encima de los límites requeridos de funcionamiento. </a:t>
            </a:r>
          </a:p>
          <a:p>
            <a:pPr algn="just"/>
            <a:r>
              <a:rPr lang="es-CR" sz="1300" b="1" dirty="0"/>
              <a:t>Pruebas de estabilidad: </a:t>
            </a:r>
            <a:r>
              <a:rPr lang="es-CR" sz="1300" dirty="0"/>
              <a:t>comprueban que no existe degradación del servicio por un uso prolongado del sistema.</a:t>
            </a:r>
          </a:p>
          <a:p>
            <a:pPr algn="just"/>
            <a:r>
              <a:rPr lang="es-CR" sz="1300" b="1" dirty="0"/>
              <a:t>Pruebas de aislamiento: </a:t>
            </a:r>
            <a:r>
              <a:rPr lang="es-CR" sz="1300" dirty="0"/>
              <a:t>Provocan concurrencia sobre componentes aislados del sistema para tratar de detectar posibles errores en ellos.</a:t>
            </a:r>
          </a:p>
          <a:p>
            <a:pPr algn="just"/>
            <a:r>
              <a:rPr lang="es-CR" sz="1300" dirty="0"/>
              <a:t> </a:t>
            </a:r>
            <a:r>
              <a:rPr lang="es-CR" sz="1300" b="1" dirty="0" smtClean="0"/>
              <a:t>Pruebas </a:t>
            </a:r>
            <a:r>
              <a:rPr lang="es-CR" sz="1300" b="1" dirty="0"/>
              <a:t>de regresión de rendimiento:</a:t>
            </a:r>
            <a:r>
              <a:rPr lang="es-CR" sz="1300" dirty="0"/>
              <a:t> Su objetivo es comprobar si se mantienen los niveles de rendimiento tras un cambio en el sistema, comparando el nivel de rendimiento (tiempo de respuesta, operaciones/hora, etc...) con el que ofrecía con anterioridad.</a:t>
            </a:r>
          </a:p>
          <a:p>
            <a:pPr algn="just"/>
            <a:r>
              <a:rPr lang="es-CR" sz="1300" dirty="0"/>
              <a:t> </a:t>
            </a:r>
          </a:p>
          <a:p>
            <a:r>
              <a:rPr lang="es-CR" dirty="0"/>
              <a:t> 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8683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47547" y="791412"/>
            <a:ext cx="3064827" cy="478146"/>
          </a:xfrm>
        </p:spPr>
        <p:txBody>
          <a:bodyPr/>
          <a:lstStyle/>
          <a:p>
            <a:r>
              <a:rPr lang="es-CR" dirty="0" smtClean="0"/>
              <a:t>Seguridad</a:t>
            </a:r>
            <a:endParaRPr lang="es-CR" dirty="0"/>
          </a:p>
        </p:txBody>
      </p:sp>
      <p:pic>
        <p:nvPicPr>
          <p:cNvPr id="5" name="4 Marcador de contenido" descr="seguridad_fallo_h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1772816"/>
            <a:ext cx="3456384" cy="2736304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013047" y="1368821"/>
            <a:ext cx="3256414" cy="477819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R" dirty="0"/>
              <a:t>Las Pruebas de Seguridad son un proceso que permite verificar que un sistema de información protege sus datos y funciona de acuerdo a los propósitos para los que fue diseñado.</a:t>
            </a:r>
          </a:p>
          <a:p>
            <a:pPr algn="just"/>
            <a:r>
              <a:rPr lang="es-CR" dirty="0"/>
              <a:t>Las Pruebas de Seguridad se enfocan, estratégicamente, en uno o varios de los siguientes aspectos de la información</a:t>
            </a:r>
            <a:r>
              <a:rPr lang="es-ES_tradnl" dirty="0"/>
              <a:t>:</a:t>
            </a:r>
            <a:endParaRPr lang="es-CR" dirty="0"/>
          </a:p>
          <a:p>
            <a:pPr lvl="0" algn="just"/>
            <a:endParaRPr lang="es-ES_tradnl" b="1" dirty="0" smtClean="0"/>
          </a:p>
          <a:p>
            <a:pPr lvl="0" algn="l"/>
            <a:r>
              <a:rPr lang="es-ES_tradnl" b="1" dirty="0" smtClean="0"/>
              <a:t>Confidencialidad </a:t>
            </a:r>
            <a:r>
              <a:rPr lang="es-ES_tradnl" b="1" dirty="0"/>
              <a:t>de la información:</a:t>
            </a:r>
            <a:r>
              <a:rPr lang="es-ES_tradnl" dirty="0"/>
              <a:t> evitar que usuarios o sistemas no autorizados accedan a la información.</a:t>
            </a:r>
            <a:endParaRPr lang="es-CR" dirty="0"/>
          </a:p>
          <a:p>
            <a:pPr lvl="0" algn="l"/>
            <a:r>
              <a:rPr lang="es-ES_tradnl" b="1" dirty="0"/>
              <a:t>Integridad de la información:</a:t>
            </a:r>
            <a:r>
              <a:rPr lang="es-ES_tradnl" dirty="0"/>
              <a:t> asegurar la exactitud y la completitud de la información, así como los métodos que se utilizan para su procesamiento.</a:t>
            </a:r>
            <a:endParaRPr lang="es-CR" dirty="0"/>
          </a:p>
          <a:p>
            <a:pPr lvl="0" algn="l"/>
            <a:r>
              <a:rPr lang="es-ES_tradnl" b="1" dirty="0"/>
              <a:t>Disponibilidad de la información:</a:t>
            </a:r>
            <a:r>
              <a:rPr lang="es-ES_tradnl" dirty="0"/>
              <a:t> asegurar que la información esté disponible para usuarios y sistemas autorizados en el momento que lo requieran.</a:t>
            </a:r>
            <a:endParaRPr lang="es-CR" dirty="0"/>
          </a:p>
          <a:p>
            <a:pPr algn="l"/>
            <a:r>
              <a:rPr lang="es-CR" dirty="0"/>
              <a:t> 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xmlns="" val="6726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75</TotalTime>
  <Words>279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Chincheta</vt:lpstr>
      <vt:lpstr>¿Qué es QA?</vt:lpstr>
      <vt:lpstr>Caja Blanca</vt:lpstr>
      <vt:lpstr>Caja Negra</vt:lpstr>
      <vt:lpstr>Stress</vt:lpstr>
      <vt:lpstr>Rendimiento</vt:lpstr>
      <vt:lpstr>Tipos de Prueba de Rendimiento</vt:lpstr>
      <vt:lpstr>Seguridad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QA?</dc:title>
  <dc:creator>profe</dc:creator>
  <cp:lastModifiedBy>Usuario</cp:lastModifiedBy>
  <cp:revision>6</cp:revision>
  <dcterms:created xsi:type="dcterms:W3CDTF">2014-05-28T01:22:27Z</dcterms:created>
  <dcterms:modified xsi:type="dcterms:W3CDTF">2014-05-28T03:40:35Z</dcterms:modified>
</cp:coreProperties>
</file>