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75D"/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5240DC33-C93F-47EC-A8FA-FCE843F37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52" y="172107"/>
            <a:ext cx="4965896" cy="315470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C169D7CF-C883-40E7-A98D-6EDEE8AD3D58}"/>
              </a:ext>
            </a:extLst>
          </p:cNvPr>
          <p:cNvSpPr/>
          <p:nvPr/>
        </p:nvSpPr>
        <p:spPr>
          <a:xfrm>
            <a:off x="0" y="3755127"/>
            <a:ext cx="12192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Bindeo de payloads</a:t>
            </a:r>
            <a:endParaRPr lang="es-ES" sz="66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44C4183-04C3-4764-88C6-0ED5CF80E844}"/>
              </a:ext>
            </a:extLst>
          </p:cNvPr>
          <p:cNvSpPr txBox="1"/>
          <p:nvPr/>
        </p:nvSpPr>
        <p:spPr>
          <a:xfrm>
            <a:off x="145657" y="4611757"/>
            <a:ext cx="11752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rgbClr val="0B375D"/>
                </a:solidFill>
                <a:latin typeface="Aero" panose="02000603090000090004" pitchFamily="2" charset="0"/>
              </a:rPr>
              <a:t>En</a:t>
            </a:r>
            <a:r>
              <a:rPr lang="es-MX" sz="4000" dirty="0">
                <a:latin typeface="Aero" panose="02000603090000090004" pitchFamily="2" charset="0"/>
              </a:rPr>
              <a:t> </a:t>
            </a:r>
            <a:r>
              <a:rPr lang="es-MX" sz="4000" dirty="0">
                <a:solidFill>
                  <a:srgbClr val="0B375D"/>
                </a:solidFill>
                <a:latin typeface="Aero" panose="02000603090000090004" pitchFamily="2" charset="0"/>
              </a:rPr>
              <a:t>fotografías</a:t>
            </a:r>
          </a:p>
        </p:txBody>
      </p:sp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Procedimiento paso a paso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096087"/>
            <a:ext cx="10855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ntipasto" panose="02000506000000020004" pitchFamily="2" charset="0"/>
              </a:rPr>
              <a:t>En la ventana debemos seleccionar respectivamente los siguientes parámetros de configuración:</a:t>
            </a:r>
          </a:p>
          <a:p>
            <a:pPr algn="just"/>
            <a:endParaRPr lang="es-MX" sz="2400" dirty="0">
              <a:latin typeface="Antipasto" panose="02000506000000020004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sz="2400" dirty="0">
                <a:solidFill>
                  <a:schemeClr val="accent1"/>
                </a:solidFill>
                <a:latin typeface="Antipasto" panose="02000506000000020004" pitchFamily="2" charset="0"/>
              </a:rPr>
              <a:t>Establecer un nombre al archivo (nombre.jpg)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sz="2400" dirty="0">
                <a:solidFill>
                  <a:schemeClr val="accent1"/>
                </a:solidFill>
                <a:latin typeface="Antipasto" panose="02000506000000020004" pitchFamily="2" charset="0"/>
              </a:rPr>
              <a:t>Seleccionar método de compresión  la mejor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sz="2400" dirty="0">
                <a:solidFill>
                  <a:schemeClr val="accent1"/>
                </a:solidFill>
                <a:latin typeface="Antipasto" panose="02000506000000020004" pitchFamily="2" charset="0"/>
              </a:rPr>
              <a:t>En las opciones de la derecha  seleccionamos “crear un archivo autoejecutable”</a:t>
            </a:r>
          </a:p>
        </p:txBody>
      </p:sp>
    </p:spTree>
    <p:extLst>
      <p:ext uri="{BB962C8B-B14F-4D97-AF65-F5344CB8AC3E}">
        <p14:creationId xmlns:p14="http://schemas.microsoft.com/office/powerpoint/2010/main" val="8919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Procedimiento paso a paso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096087"/>
            <a:ext cx="108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ntipasto" panose="02000506000000020004" pitchFamily="2" charset="0"/>
              </a:rPr>
              <a:t>Veamos…</a:t>
            </a:r>
            <a:endParaRPr lang="es-MX" sz="2400" dirty="0">
              <a:solidFill>
                <a:schemeClr val="accent1"/>
              </a:solidFill>
              <a:latin typeface="Antipasto" panose="02000506000000020004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C9D6273-73E0-44E1-B6A7-158AFF473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5" y="1953137"/>
            <a:ext cx="52292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Procedimiento paso a paso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644170"/>
            <a:ext cx="1085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ntipasto" panose="02000506000000020004" pitchFamily="2" charset="0"/>
              </a:rPr>
              <a:t>Una vez configurados estos parámetros pulsamos sobre la ceja “avanzado” una vez dentro debemos configurar diversos parámetros.</a:t>
            </a:r>
          </a:p>
          <a:p>
            <a:pPr algn="just"/>
            <a:endParaRPr lang="es-MX" sz="2400" dirty="0">
              <a:latin typeface="Antipasto" panose="02000506000000020004" pitchFamily="2" charset="0"/>
            </a:endParaRPr>
          </a:p>
          <a:p>
            <a:pPr algn="just"/>
            <a:r>
              <a:rPr lang="es-MX" sz="2400" dirty="0">
                <a:latin typeface="Antipasto" panose="02000506000000020004" pitchFamily="2" charset="0"/>
              </a:rPr>
              <a:t>Veamos paso a paso…</a:t>
            </a:r>
          </a:p>
        </p:txBody>
      </p:sp>
    </p:spTree>
    <p:extLst>
      <p:ext uri="{BB962C8B-B14F-4D97-AF65-F5344CB8AC3E}">
        <p14:creationId xmlns:p14="http://schemas.microsoft.com/office/powerpoint/2010/main" val="14586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Procedimiento paso a paso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096087"/>
            <a:ext cx="108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ntipasto" panose="02000506000000020004" pitchFamily="2" charset="0"/>
              </a:rPr>
              <a:t>Configuración avanzada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BF7965D-211F-4916-8485-0ADC5A52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03" y="1955410"/>
            <a:ext cx="4978058" cy="38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Procedimiento paso a paso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644170"/>
            <a:ext cx="1085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ntipasto" panose="02000506000000020004" pitchFamily="2" charset="0"/>
              </a:rPr>
              <a:t>Una vez que pulsamos sobre autoextraíble se presenta una ventana con diversas cejas en las cuales debemos configurar varios parámetros.</a:t>
            </a:r>
          </a:p>
          <a:p>
            <a:pPr algn="just"/>
            <a:endParaRPr lang="es-MX" sz="2400" dirty="0">
              <a:latin typeface="Antipasto" panose="02000506000000020004" pitchFamily="2" charset="0"/>
            </a:endParaRPr>
          </a:p>
          <a:p>
            <a:pPr algn="just"/>
            <a:r>
              <a:rPr lang="es-MX" sz="2400" dirty="0">
                <a:latin typeface="Antipasto" panose="02000506000000020004" pitchFamily="2" charset="0"/>
              </a:rPr>
              <a:t>Veamos de manera detallada que parámetros debemos configurar:</a:t>
            </a:r>
          </a:p>
        </p:txBody>
      </p:sp>
    </p:spTree>
    <p:extLst>
      <p:ext uri="{BB962C8B-B14F-4D97-AF65-F5344CB8AC3E}">
        <p14:creationId xmlns:p14="http://schemas.microsoft.com/office/powerpoint/2010/main" val="19234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Procedimiento paso a paso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278967"/>
            <a:ext cx="108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ntipasto" panose="02000506000000020004" pitchFamily="2" charset="0"/>
              </a:rPr>
              <a:t>Ceja actualizar: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D53FB60-7BBD-4A3B-A3A7-E7947B0F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630" y="2071687"/>
            <a:ext cx="5036740" cy="38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Procedimiento paso a paso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278967"/>
            <a:ext cx="108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ntipasto" panose="02000506000000020004" pitchFamily="2" charset="0"/>
              </a:rPr>
              <a:t>Ceja instalación: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D9DCF969-C315-4D5F-B4F9-54C63FA0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628" y="2033163"/>
            <a:ext cx="5036740" cy="389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Procedimiento paso a paso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278967"/>
            <a:ext cx="108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ntipasto" panose="02000506000000020004" pitchFamily="2" charset="0"/>
              </a:rPr>
              <a:t>Ceja texto e ícono: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7D81BE9-E928-4044-AD74-A5DB9F1F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24" y="2083744"/>
            <a:ext cx="3436748" cy="38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Procedimiento paso a paso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278967"/>
            <a:ext cx="108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ntipasto" panose="02000506000000020004" pitchFamily="2" charset="0"/>
              </a:rPr>
              <a:t>Ceja modos: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F78849D-5208-4A53-9193-D35A23088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42" y="2196635"/>
            <a:ext cx="3881511" cy="37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Verificación hexadecimal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278967"/>
            <a:ext cx="10855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ntipasto" panose="02000506000000020004" pitchFamily="2" charset="0"/>
              </a:rPr>
              <a:t>Veamos el archivo que acabamos de crear en modo hexadecimal para comprobar que detrás de la imagen existe un archivo ejecutable.</a:t>
            </a:r>
          </a:p>
          <a:p>
            <a:pPr algn="just"/>
            <a:endParaRPr lang="es-MX" sz="2400" dirty="0">
              <a:latin typeface="Antipasto" panose="02000506000000020004" pitchFamily="2" charset="0"/>
            </a:endParaRPr>
          </a:p>
          <a:p>
            <a:pPr algn="just"/>
            <a:r>
              <a:rPr lang="es-MX" sz="2400" dirty="0">
                <a:latin typeface="Antipasto" panose="02000506000000020004" pitchFamily="2" charset="0"/>
              </a:rPr>
              <a:t>Este archivo ejecutable está completamente oculto a los ojos de la victima, sin embargo se ejecuta y al atacante le otorga una shell reversa.</a:t>
            </a:r>
          </a:p>
          <a:p>
            <a:pPr algn="just"/>
            <a:endParaRPr lang="es-MX" sz="2400" dirty="0">
              <a:latin typeface="Antipasto" panose="02000506000000020004" pitchFamily="2" charset="0"/>
            </a:endParaRPr>
          </a:p>
          <a:p>
            <a:pPr algn="just"/>
            <a:r>
              <a:rPr lang="es-MX" sz="2400" dirty="0">
                <a:latin typeface="Antipasto" panose="02000506000000020004" pitchFamily="2" charset="0"/>
              </a:rPr>
              <a:t>Veamos…</a:t>
            </a:r>
          </a:p>
        </p:txBody>
      </p:sp>
    </p:spTree>
    <p:extLst>
      <p:ext uri="{BB962C8B-B14F-4D97-AF65-F5344CB8AC3E}">
        <p14:creationId xmlns:p14="http://schemas.microsoft.com/office/powerpoint/2010/main" val="27276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532227" y="2186204"/>
            <a:ext cx="11127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Recolectando el  material </a:t>
            </a:r>
            <a:r>
              <a:rPr lang="es-MX" sz="3200" dirty="0" smtClean="0">
                <a:latin typeface="Antipasto" panose="02000506000000020004" pitchFamily="2" charset="0"/>
              </a:rPr>
              <a:t>necesario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Ocultamiento y modificación con </a:t>
            </a:r>
            <a:r>
              <a:rPr lang="es-MX" sz="3200" dirty="0" err="1">
                <a:latin typeface="Antipasto" panose="02000506000000020004" pitchFamily="2" charset="0"/>
              </a:rPr>
              <a:t>Winrar</a:t>
            </a: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Verificación  a nivel hexadecimal </a:t>
            </a: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Verificación hexadecimal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278967"/>
            <a:ext cx="108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ntipasto" panose="02000506000000020004" pitchFamily="2" charset="0"/>
              </a:rPr>
              <a:t>Archivo hexadecimal: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BE249538-DFC0-41AD-801B-2C29ECAC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028" y="2278967"/>
            <a:ext cx="60579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Resultados obtenidos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278967"/>
            <a:ext cx="108555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ntipasto" panose="02000506000000020004" pitchFamily="2" charset="0"/>
              </a:rPr>
              <a:t>Como se aprecia hay una imagen de nombre “kate.png” pero antes de la imagen existe un archivo de nombre “backdoor.exe”</a:t>
            </a:r>
          </a:p>
          <a:p>
            <a:pPr algn="just"/>
            <a:endParaRPr lang="es-MX" sz="2400" dirty="0">
              <a:latin typeface="Antipasto" panose="02000506000000020004" pitchFamily="2" charset="0"/>
            </a:endParaRPr>
          </a:p>
          <a:p>
            <a:pPr algn="just"/>
            <a:r>
              <a:rPr lang="es-MX" sz="2400" dirty="0">
                <a:latin typeface="Antipasto" panose="02000506000000020004" pitchFamily="2" charset="0"/>
              </a:rPr>
              <a:t>Lo que nos deja ver que el archivo ejecutable está oculto en la fotografía, los contenedores pueden ser:</a:t>
            </a:r>
          </a:p>
          <a:p>
            <a:pPr algn="just"/>
            <a:endParaRPr lang="es-MX" sz="2400" dirty="0">
              <a:latin typeface="Antipasto" panose="02000506000000020004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accent1"/>
                </a:solidFill>
                <a:latin typeface="Antipasto" panose="02000506000000020004" pitchFamily="2" charset="0"/>
              </a:rPr>
              <a:t>Archivos en formato .</a:t>
            </a:r>
            <a:r>
              <a:rPr lang="es-MX" sz="2400" dirty="0" err="1">
                <a:solidFill>
                  <a:schemeClr val="accent1"/>
                </a:solidFill>
                <a:latin typeface="Antipasto" panose="02000506000000020004" pitchFamily="2" charset="0"/>
              </a:rPr>
              <a:t>jpg</a:t>
            </a:r>
            <a:endParaRPr lang="es-MX" sz="2400" dirty="0">
              <a:solidFill>
                <a:schemeClr val="accent1"/>
              </a:solidFill>
              <a:latin typeface="Antipasto" panose="02000506000000020004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accent1"/>
                </a:solidFill>
                <a:latin typeface="Antipasto" panose="02000506000000020004" pitchFamily="2" charset="0"/>
              </a:rPr>
              <a:t>Archivos en formato .png</a:t>
            </a:r>
          </a:p>
        </p:txBody>
      </p:sp>
    </p:spTree>
    <p:extLst>
      <p:ext uri="{BB962C8B-B14F-4D97-AF65-F5344CB8AC3E}">
        <p14:creationId xmlns:p14="http://schemas.microsoft.com/office/powerpoint/2010/main" val="6262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5240DC33-C93F-47EC-A8FA-FCE843F37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52" y="201562"/>
            <a:ext cx="4965896" cy="315470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C169D7CF-C883-40E7-A98D-6EDEE8AD3D58}"/>
              </a:ext>
            </a:extLst>
          </p:cNvPr>
          <p:cNvSpPr/>
          <p:nvPr/>
        </p:nvSpPr>
        <p:spPr>
          <a:xfrm>
            <a:off x="-1" y="3957428"/>
            <a:ext cx="121920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Vamos al próximo video</a:t>
            </a:r>
            <a:endParaRPr lang="es-ES" sz="72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35612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Recolección de materiales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Para poder ocultar un </a:t>
            </a:r>
            <a:r>
              <a:rPr lang="es-MX" sz="2800" dirty="0" err="1" smtClean="0">
                <a:latin typeface="Antipasto" panose="02000506000000020004" pitchFamily="2" charset="0"/>
              </a:rPr>
              <a:t>payload</a:t>
            </a:r>
            <a:r>
              <a:rPr lang="es-MX" sz="2800" dirty="0" smtClean="0">
                <a:latin typeface="Antipasto" panose="02000506000000020004" pitchFamily="2" charset="0"/>
              </a:rPr>
              <a:t> </a:t>
            </a:r>
            <a:r>
              <a:rPr lang="es-MX" sz="2800" dirty="0">
                <a:latin typeface="Antipasto" panose="02000506000000020004" pitchFamily="2" charset="0"/>
              </a:rPr>
              <a:t>detrás de una imagen se pueden emplear muchas técnicas, sin embargo una de las más comunes por su sencillez es a través del uso de programa compresor de archivos “</a:t>
            </a:r>
            <a:r>
              <a:rPr lang="es-MX" sz="2800" dirty="0" err="1">
                <a:latin typeface="Antipasto" panose="02000506000000020004" pitchFamily="2" charset="0"/>
              </a:rPr>
              <a:t>Winrar</a:t>
            </a:r>
            <a:r>
              <a:rPr lang="es-MX" sz="2800" dirty="0">
                <a:latin typeface="Antipasto" panose="02000506000000020004" pitchFamily="2" charset="0"/>
              </a:rPr>
              <a:t>”</a:t>
            </a:r>
          </a:p>
          <a:p>
            <a:pPr algn="just"/>
            <a:endParaRPr lang="es-MX" sz="2800" dirty="0">
              <a:latin typeface="Antipasto" panose="02000506000000020004" pitchFamily="2" charset="0"/>
            </a:endParaRPr>
          </a:p>
          <a:p>
            <a:pPr algn="just"/>
            <a:r>
              <a:rPr lang="es-MX" sz="2800" dirty="0">
                <a:latin typeface="Antipasto" panose="02000506000000020004" pitchFamily="2" charset="0"/>
              </a:rPr>
              <a:t>Veamos que es lo que debemos tener disponible para el procedimiento:</a:t>
            </a:r>
          </a:p>
          <a:p>
            <a:pPr algn="just"/>
            <a:endParaRPr lang="es-MX" sz="2800" dirty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Recolección de materiales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Las herramientas necesarias para realizar esta tarea son las siguientes:</a:t>
            </a:r>
          </a:p>
          <a:p>
            <a:pPr algn="just"/>
            <a:endParaRPr lang="es-MX" sz="2800" dirty="0">
              <a:latin typeface="Antipasto" panose="0200050600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800" dirty="0">
                <a:solidFill>
                  <a:schemeClr val="accent1"/>
                </a:solidFill>
                <a:latin typeface="Antipasto" panose="02000506000000020004" pitchFamily="2" charset="0"/>
              </a:rPr>
              <a:t>Compresor de archivos </a:t>
            </a:r>
            <a:r>
              <a:rPr lang="es-MX" sz="2800" dirty="0" err="1">
                <a:solidFill>
                  <a:schemeClr val="accent1"/>
                </a:solidFill>
                <a:latin typeface="Antipasto" panose="02000506000000020004" pitchFamily="2" charset="0"/>
              </a:rPr>
              <a:t>Winrar</a:t>
            </a:r>
            <a:endParaRPr lang="es-MX" sz="2800" dirty="0">
              <a:solidFill>
                <a:schemeClr val="accent1"/>
              </a:solidFill>
              <a:latin typeface="Antipasto" panose="0200050600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800" dirty="0">
                <a:solidFill>
                  <a:schemeClr val="accent1"/>
                </a:solidFill>
                <a:latin typeface="Antipasto" panose="02000506000000020004" pitchFamily="2" charset="0"/>
              </a:rPr>
              <a:t>La imagen que será utilizada  como contenedor</a:t>
            </a:r>
          </a:p>
          <a:p>
            <a:pPr algn="just"/>
            <a:endParaRPr lang="es-MX" sz="2800" dirty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Datos a considerar 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Generalmente los usuarios suelen ser curiosos, por lo tanto si realizamos un buen trabajo de ingeniería social podremos llegar tener claros cuales son los gustos de cada posible victima</a:t>
            </a:r>
            <a:r>
              <a:rPr lang="es-MX" sz="2800" dirty="0" smtClean="0">
                <a:latin typeface="Antipasto" panose="02000506000000020004" pitchFamily="2" charset="0"/>
              </a:rPr>
              <a:t>.</a:t>
            </a:r>
            <a:endParaRPr lang="es-MX" sz="2800" dirty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Contenedor del backdoor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5" y="2504050"/>
            <a:ext cx="6744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Veamos la imagen que hará </a:t>
            </a:r>
            <a:r>
              <a:rPr lang="es-MX" sz="2800" dirty="0" smtClean="0">
                <a:latin typeface="Antipasto" panose="02000506000000020004" pitchFamily="2" charset="0"/>
              </a:rPr>
              <a:t>la </a:t>
            </a:r>
            <a:r>
              <a:rPr lang="es-MX" sz="2800" dirty="0">
                <a:latin typeface="Antipasto" panose="02000506000000020004" pitchFamily="2" charset="0"/>
              </a:rPr>
              <a:t>función </a:t>
            </a:r>
            <a:r>
              <a:rPr lang="es-MX" sz="2800" dirty="0" smtClean="0">
                <a:latin typeface="Antipasto" panose="02000506000000020004" pitchFamily="2" charset="0"/>
              </a:rPr>
              <a:t>de </a:t>
            </a:r>
            <a:r>
              <a:rPr lang="es-MX" sz="2800" dirty="0">
                <a:latin typeface="Antipasto" panose="02000506000000020004" pitchFamily="2" charset="0"/>
              </a:rPr>
              <a:t>contenedor:</a:t>
            </a:r>
          </a:p>
          <a:p>
            <a:pPr algn="just"/>
            <a:endParaRPr lang="es-MX" sz="2400" dirty="0">
              <a:latin typeface="Antipasto" panose="0200050600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1047"/>
          <a:stretch/>
        </p:blipFill>
        <p:spPr>
          <a:xfrm>
            <a:off x="6700206" y="3629401"/>
            <a:ext cx="4526018" cy="2561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14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Procedimiento paso a paso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ntipasto" panose="02000506000000020004" pitchFamily="2" charset="0"/>
              </a:rPr>
              <a:t>Haciendo uso de la herramienta “</a:t>
            </a:r>
            <a:r>
              <a:rPr lang="es-MX" sz="2800" dirty="0" err="1">
                <a:latin typeface="Antipasto" panose="02000506000000020004" pitchFamily="2" charset="0"/>
              </a:rPr>
              <a:t>toycon</a:t>
            </a:r>
            <a:r>
              <a:rPr lang="es-MX" sz="2800" dirty="0">
                <a:latin typeface="Antipasto" panose="02000506000000020004" pitchFamily="2" charset="0"/>
              </a:rPr>
              <a:t>”  creamos un ícono, el cual nos será útil para engañar a la victima.</a:t>
            </a:r>
          </a:p>
          <a:p>
            <a:pPr algn="just"/>
            <a:endParaRPr lang="es-MX" sz="2800" dirty="0">
              <a:latin typeface="Antipasto" panose="02000506000000020004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9E5DC10C-486D-43BD-AF10-8AD040FC2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59" y="3550064"/>
            <a:ext cx="2642877" cy="22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Procedimiento paso a paso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latin typeface="Antipasto" panose="02000506000000020004" pitchFamily="2" charset="0"/>
              </a:rPr>
              <a:t>Considerando </a:t>
            </a:r>
            <a:r>
              <a:rPr lang="es-MX" sz="2400" dirty="0">
                <a:latin typeface="Antipasto" panose="02000506000000020004" pitchFamily="2" charset="0"/>
              </a:rPr>
              <a:t>que ya está generado </a:t>
            </a:r>
            <a:r>
              <a:rPr lang="es-MX" sz="2400" dirty="0" smtClean="0">
                <a:latin typeface="Antipasto" panose="02000506000000020004" pitchFamily="2" charset="0"/>
              </a:rPr>
              <a:t>el </a:t>
            </a:r>
            <a:r>
              <a:rPr lang="es-MX" sz="2400" dirty="0" err="1" smtClean="0">
                <a:latin typeface="Antipasto" panose="02000506000000020004" pitchFamily="2" charset="0"/>
              </a:rPr>
              <a:t>payload</a:t>
            </a:r>
            <a:r>
              <a:rPr lang="es-MX" sz="2400" dirty="0" smtClean="0">
                <a:latin typeface="Antipasto" panose="02000506000000020004" pitchFamily="2" charset="0"/>
              </a:rPr>
              <a:t> </a:t>
            </a:r>
            <a:r>
              <a:rPr lang="es-MX" sz="2400" dirty="0">
                <a:latin typeface="Antipasto" panose="02000506000000020004" pitchFamily="2" charset="0"/>
              </a:rPr>
              <a:t>ahora procedemos a trabajarlo con el compresor de archivos </a:t>
            </a:r>
            <a:r>
              <a:rPr lang="es-MX" sz="2400" dirty="0" err="1">
                <a:latin typeface="Antipasto" panose="02000506000000020004" pitchFamily="2" charset="0"/>
              </a:rPr>
              <a:t>Winrar</a:t>
            </a:r>
            <a:r>
              <a:rPr lang="es-MX" sz="2400" dirty="0">
                <a:latin typeface="Antipasto" panose="02000506000000020004" pitchFamily="2" charset="0"/>
              </a:rPr>
              <a:t>.</a:t>
            </a:r>
          </a:p>
          <a:p>
            <a:pPr algn="just"/>
            <a:endParaRPr lang="es-MX" sz="2400" dirty="0">
              <a:latin typeface="Antipasto" panose="02000506000000020004" pitchFamily="2" charset="0"/>
            </a:endParaRPr>
          </a:p>
          <a:p>
            <a:pPr algn="just"/>
            <a:r>
              <a:rPr lang="es-MX" sz="2400" dirty="0">
                <a:latin typeface="Antipasto" panose="02000506000000020004" pitchFamily="2" charset="0"/>
              </a:rPr>
              <a:t>Este procedimiento lo realzamos en un equipo Windows </a:t>
            </a:r>
            <a:r>
              <a:rPr lang="es-MX" sz="2400" dirty="0" smtClean="0">
                <a:latin typeface="Antipasto" panose="02000506000000020004" pitchFamily="2" charset="0"/>
              </a:rPr>
              <a:t>dentro </a:t>
            </a:r>
            <a:r>
              <a:rPr lang="es-MX" sz="2400" dirty="0">
                <a:latin typeface="Antipasto" panose="02000506000000020004" pitchFamily="2" charset="0"/>
              </a:rPr>
              <a:t>de nuestro laboratorio de pruebas.</a:t>
            </a:r>
          </a:p>
          <a:p>
            <a:pPr algn="just"/>
            <a:endParaRPr lang="es-MX" sz="2400" dirty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Procedimiento paso a paso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096087"/>
            <a:ext cx="1085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ntipasto" panose="02000506000000020004" pitchFamily="2" charset="0"/>
              </a:rPr>
              <a:t>Hacemos clic derecho sobre el </a:t>
            </a:r>
            <a:r>
              <a:rPr lang="es-MX" sz="2400" dirty="0" err="1" smtClean="0">
                <a:latin typeface="Antipasto" panose="02000506000000020004" pitchFamily="2" charset="0"/>
              </a:rPr>
              <a:t>payload</a:t>
            </a:r>
            <a:r>
              <a:rPr lang="es-MX" sz="2400" dirty="0" smtClean="0">
                <a:latin typeface="Antipasto" panose="02000506000000020004" pitchFamily="2" charset="0"/>
              </a:rPr>
              <a:t> </a:t>
            </a:r>
            <a:r>
              <a:rPr lang="es-MX" sz="2400" dirty="0">
                <a:latin typeface="Antipasto" panose="02000506000000020004" pitchFamily="2" charset="0"/>
              </a:rPr>
              <a:t>y elegimos añadir al archivo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400" dirty="0">
              <a:latin typeface="Antipasto" panose="02000506000000020004" pitchFamily="2" charset="0"/>
            </a:endParaRPr>
          </a:p>
          <a:p>
            <a:pPr algn="just"/>
            <a:r>
              <a:rPr lang="es-MX" sz="2400" dirty="0">
                <a:latin typeface="Antipasto" panose="02000506000000020004" pitchFamily="2" charset="0"/>
              </a:rPr>
              <a:t>Lo cual mostrará la siguiente ventana:</a:t>
            </a:r>
          </a:p>
          <a:p>
            <a:pPr algn="just"/>
            <a:endParaRPr lang="es-MX" sz="2400" dirty="0">
              <a:latin typeface="Antipasto" panose="02000506000000020004" pitchFamily="2" charset="0"/>
            </a:endParaRPr>
          </a:p>
          <a:p>
            <a:pPr algn="just"/>
            <a:endParaRPr lang="es-MX" sz="2400" dirty="0">
              <a:latin typeface="Antipasto" panose="0200050600000002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57C80359-58C7-4496-B417-0FBEFD6B8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457" y="2660152"/>
            <a:ext cx="4194883" cy="32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1873</TotalTime>
  <Words>502</Words>
  <Application>Microsoft Office PowerPoint</Application>
  <PresentationFormat>Panorámica</PresentationFormat>
  <Paragraphs>73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Aero</vt:lpstr>
      <vt:lpstr>Antipasto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94</cp:revision>
  <dcterms:created xsi:type="dcterms:W3CDTF">2018-02-12T02:38:09Z</dcterms:created>
  <dcterms:modified xsi:type="dcterms:W3CDTF">2021-03-11T03:46:40Z</dcterms:modified>
</cp:coreProperties>
</file>