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00"/>
    <a:srgbClr val="FD9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7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29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84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71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75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14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60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98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98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5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64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93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C169D7CF-C883-40E7-A98D-6EDEE8AD3D58}"/>
              </a:ext>
            </a:extLst>
          </p:cNvPr>
          <p:cNvSpPr/>
          <p:nvPr/>
        </p:nvSpPr>
        <p:spPr>
          <a:xfrm>
            <a:off x="0" y="3755127"/>
            <a:ext cx="1219200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 smtClean="0">
                <a:ln w="0"/>
                <a:solidFill>
                  <a:srgbClr val="FF7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BIENVENIDA AL CURSO</a:t>
            </a:r>
            <a:endParaRPr lang="es-ES" sz="7200" b="1" cap="none" spc="0" dirty="0">
              <a:ln w="0"/>
              <a:solidFill>
                <a:srgbClr val="FF7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163" y="144600"/>
            <a:ext cx="3629673" cy="32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95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188" y="118829"/>
            <a:ext cx="3629673" cy="32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3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Objetivo del curso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668214" y="2504050"/>
            <a:ext cx="108555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>
                <a:latin typeface="Antipasto" panose="02000506000000020004" pitchFamily="2" charset="0"/>
              </a:rPr>
              <a:t>El objetivo de este curso es poder proveer a los participantes de las técnicas y procedimientos de forma organizada para que conozcan como es que hoy en día todo aquello que tiene que ver con el </a:t>
            </a:r>
            <a:r>
              <a:rPr lang="es-MX" sz="2400" dirty="0" err="1" smtClean="0">
                <a:latin typeface="Antipasto" panose="02000506000000020004" pitchFamily="2" charset="0"/>
              </a:rPr>
              <a:t>Ethical</a:t>
            </a:r>
            <a:r>
              <a:rPr lang="es-MX" sz="2400" dirty="0" smtClean="0">
                <a:latin typeface="Antipasto" panose="02000506000000020004" pitchFamily="2" charset="0"/>
              </a:rPr>
              <a:t> Hacking puede ser aprovechado en el mundo laboral.</a:t>
            </a:r>
            <a:endParaRPr lang="es-MX" sz="2400" dirty="0">
              <a:latin typeface="Antipasto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74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Algunos conceptos básicos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668214" y="2504050"/>
            <a:ext cx="108555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>
                <a:solidFill>
                  <a:schemeClr val="accent1"/>
                </a:solidFill>
                <a:latin typeface="Antipasto" panose="02000506000000020004" pitchFamily="2" charset="0"/>
              </a:rPr>
              <a:t>¿Qué es un hacker ético?</a:t>
            </a:r>
          </a:p>
          <a:p>
            <a:pPr algn="just"/>
            <a:endParaRPr lang="es-ES" sz="2400" dirty="0">
              <a:latin typeface="Antipasto" panose="02000506000000020004" pitchFamily="2" charset="0"/>
            </a:endParaRPr>
          </a:p>
          <a:p>
            <a:pPr algn="just"/>
            <a:r>
              <a:rPr lang="es-ES" sz="2400" dirty="0" smtClean="0">
                <a:latin typeface="Antipasto" panose="02000506000000020004" pitchFamily="2" charset="0"/>
              </a:rPr>
              <a:t>Se entiende como hacker a una persona que  posee conocimientos bastos en informática, y cuyo trabajo es  detectar fallos de seguridad en sistemas informáticos.</a:t>
            </a:r>
            <a:endParaRPr lang="es-MX" sz="2400" dirty="0">
              <a:latin typeface="Antipasto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90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Algunos conceptos básicos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668214" y="2504050"/>
            <a:ext cx="108555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>
                <a:solidFill>
                  <a:schemeClr val="accent1"/>
                </a:solidFill>
                <a:latin typeface="Antipasto" panose="02000506000000020004" pitchFamily="2" charset="0"/>
              </a:rPr>
              <a:t>Diferentes tipos de hackers</a:t>
            </a:r>
          </a:p>
          <a:p>
            <a:pPr algn="just"/>
            <a:endParaRPr lang="es-ES" sz="2400" dirty="0">
              <a:latin typeface="Antipasto" panose="02000506000000020004" pitchFamily="2" charset="0"/>
            </a:endParaRPr>
          </a:p>
          <a:p>
            <a:pPr algn="just"/>
            <a:r>
              <a:rPr lang="es-ES" sz="2400" dirty="0" smtClean="0">
                <a:latin typeface="Antipasto" panose="02000506000000020004" pitchFamily="2" charset="0"/>
              </a:rPr>
              <a:t>La clasificación de los hackers </a:t>
            </a:r>
            <a:r>
              <a:rPr lang="es-ES" sz="2400" dirty="0" err="1" smtClean="0">
                <a:latin typeface="Antipasto" panose="02000506000000020004" pitchFamily="2" charset="0"/>
              </a:rPr>
              <a:t>està</a:t>
            </a:r>
            <a:r>
              <a:rPr lang="es-ES" sz="2400" dirty="0" smtClean="0">
                <a:latin typeface="Antipasto" panose="02000506000000020004" pitchFamily="2" charset="0"/>
              </a:rPr>
              <a:t> compuesta por los siguientes:</a:t>
            </a:r>
          </a:p>
          <a:p>
            <a:pPr algn="just"/>
            <a:endParaRPr lang="es-ES" sz="2400" dirty="0">
              <a:latin typeface="Antipasto" panose="02000506000000020004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400" dirty="0" err="1" smtClean="0">
                <a:solidFill>
                  <a:schemeClr val="accent1"/>
                </a:solidFill>
                <a:latin typeface="Antipasto" panose="02000506000000020004" pitchFamily="2" charset="0"/>
              </a:rPr>
              <a:t>Balack</a:t>
            </a:r>
            <a:r>
              <a:rPr lang="es-ES" sz="2400" dirty="0" smtClean="0">
                <a:solidFill>
                  <a:schemeClr val="accent1"/>
                </a:solidFill>
                <a:latin typeface="Antipasto" panose="02000506000000020004" pitchFamily="2" charset="0"/>
              </a:rPr>
              <a:t> </a:t>
            </a:r>
            <a:r>
              <a:rPr lang="es-ES" sz="2400" dirty="0" err="1" smtClean="0">
                <a:solidFill>
                  <a:schemeClr val="accent1"/>
                </a:solidFill>
                <a:latin typeface="Antipasto" panose="02000506000000020004" pitchFamily="2" charset="0"/>
              </a:rPr>
              <a:t>hat</a:t>
            </a:r>
            <a:r>
              <a:rPr lang="es-ES" sz="2400" dirty="0" smtClean="0">
                <a:solidFill>
                  <a:schemeClr val="accent1"/>
                </a:solidFill>
                <a:latin typeface="Antipasto" panose="02000506000000020004" pitchFamily="2" charset="0"/>
              </a:rPr>
              <a:t> 	(sombrero negro)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400" dirty="0" smtClean="0">
                <a:solidFill>
                  <a:schemeClr val="accent1"/>
                </a:solidFill>
                <a:latin typeface="Antipasto" panose="02000506000000020004" pitchFamily="2" charset="0"/>
              </a:rPr>
              <a:t>Grey </a:t>
            </a:r>
            <a:r>
              <a:rPr lang="es-ES" sz="2400" dirty="0" err="1" smtClean="0">
                <a:solidFill>
                  <a:schemeClr val="accent1"/>
                </a:solidFill>
                <a:latin typeface="Antipasto" panose="02000506000000020004" pitchFamily="2" charset="0"/>
              </a:rPr>
              <a:t>hat</a:t>
            </a:r>
            <a:r>
              <a:rPr lang="es-ES" sz="2400" dirty="0" smtClean="0">
                <a:solidFill>
                  <a:schemeClr val="accent1"/>
                </a:solidFill>
                <a:latin typeface="Antipasto" panose="02000506000000020004" pitchFamily="2" charset="0"/>
              </a:rPr>
              <a:t>	(sombrero gris)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400" dirty="0" smtClean="0">
                <a:solidFill>
                  <a:schemeClr val="accent1"/>
                </a:solidFill>
                <a:latin typeface="Antipasto" panose="02000506000000020004" pitchFamily="2" charset="0"/>
              </a:rPr>
              <a:t>White </a:t>
            </a:r>
            <a:r>
              <a:rPr lang="es-ES" sz="2400" dirty="0" err="1" smtClean="0">
                <a:solidFill>
                  <a:schemeClr val="accent1"/>
                </a:solidFill>
                <a:latin typeface="Antipasto" panose="02000506000000020004" pitchFamily="2" charset="0"/>
              </a:rPr>
              <a:t>hat</a:t>
            </a:r>
            <a:r>
              <a:rPr lang="es-ES" sz="2400" dirty="0" smtClean="0">
                <a:solidFill>
                  <a:schemeClr val="accent1"/>
                </a:solidFill>
                <a:latin typeface="Antipasto" panose="02000506000000020004" pitchFamily="2" charset="0"/>
              </a:rPr>
              <a:t>  	(sombrero blanco)</a:t>
            </a:r>
            <a:endParaRPr lang="es-MX" sz="2400" dirty="0">
              <a:solidFill>
                <a:schemeClr val="accent1"/>
              </a:solidFill>
              <a:latin typeface="Antipasto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64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Algunos conceptos básicos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668214" y="2504050"/>
            <a:ext cx="108555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>
                <a:solidFill>
                  <a:schemeClr val="accent1"/>
                </a:solidFill>
                <a:latin typeface="Antipasto" panose="02000506000000020004" pitchFamily="2" charset="0"/>
              </a:rPr>
              <a:t>Diferentes tipos de hackers</a:t>
            </a:r>
          </a:p>
          <a:p>
            <a:pPr algn="just"/>
            <a:endParaRPr lang="es-ES" sz="2400" dirty="0">
              <a:solidFill>
                <a:schemeClr val="accent1"/>
              </a:solidFill>
              <a:latin typeface="Antipasto" panose="02000506000000020004" pitchFamily="2" charset="0"/>
            </a:endParaRPr>
          </a:p>
          <a:p>
            <a:pPr algn="just"/>
            <a:r>
              <a:rPr lang="es-ES" sz="2400" dirty="0" smtClean="0">
                <a:solidFill>
                  <a:srgbClr val="002060"/>
                </a:solidFill>
                <a:latin typeface="Antipasto" panose="02000506000000020004" pitchFamily="2" charset="0"/>
              </a:rPr>
              <a:t>Hacker de sombrero negro:</a:t>
            </a:r>
          </a:p>
          <a:p>
            <a:pPr algn="just"/>
            <a:r>
              <a:rPr lang="es-ES" sz="2400" dirty="0" smtClean="0">
                <a:latin typeface="Antipasto" panose="02000506000000020004" pitchFamily="2" charset="0"/>
              </a:rPr>
              <a:t>Este tipo de hackers acceden a sistemas o redes informáticas de manera no autorizada con la finalidad de causar daños</a:t>
            </a:r>
          </a:p>
          <a:p>
            <a:pPr algn="just"/>
            <a:endParaRPr lang="es-ES" sz="2400" dirty="0" smtClean="0">
              <a:solidFill>
                <a:schemeClr val="accent1"/>
              </a:solidFill>
              <a:latin typeface="Antipasto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432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Algunos conceptos básicos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668214" y="2504050"/>
            <a:ext cx="108555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>
                <a:solidFill>
                  <a:schemeClr val="accent1"/>
                </a:solidFill>
                <a:latin typeface="Antipasto" panose="02000506000000020004" pitchFamily="2" charset="0"/>
              </a:rPr>
              <a:t>Diferentes tipos de hackers</a:t>
            </a:r>
          </a:p>
          <a:p>
            <a:pPr algn="just"/>
            <a:endParaRPr lang="es-ES" sz="2400" dirty="0">
              <a:solidFill>
                <a:schemeClr val="accent1"/>
              </a:solidFill>
              <a:latin typeface="Antipasto" panose="02000506000000020004" pitchFamily="2" charset="0"/>
            </a:endParaRPr>
          </a:p>
          <a:p>
            <a:pPr algn="just"/>
            <a:r>
              <a:rPr lang="es-ES" sz="2400" dirty="0" smtClean="0">
                <a:solidFill>
                  <a:srgbClr val="002060"/>
                </a:solidFill>
                <a:latin typeface="Antipasto" panose="02000506000000020004" pitchFamily="2" charset="0"/>
              </a:rPr>
              <a:t>Hacker de sombrero gris:</a:t>
            </a:r>
          </a:p>
          <a:p>
            <a:pPr algn="just"/>
            <a:r>
              <a:rPr lang="es-ES" sz="2400" dirty="0" smtClean="0">
                <a:latin typeface="Antipasto" panose="02000506000000020004" pitchFamily="2" charset="0"/>
              </a:rPr>
              <a:t>Su ética depende del momento y  del sitio donde se encuentren, prestan sus servicios a empresas, o entidades de gobierno y divulgan información sensible a cambio de una determinada suma de dinero.</a:t>
            </a:r>
            <a:endParaRPr lang="es-ES" sz="2400" dirty="0" smtClean="0">
              <a:solidFill>
                <a:schemeClr val="accent1"/>
              </a:solidFill>
              <a:latin typeface="Antipasto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47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Algunos conceptos básicos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668214" y="2504050"/>
            <a:ext cx="10855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>
                <a:solidFill>
                  <a:schemeClr val="accent1"/>
                </a:solidFill>
                <a:latin typeface="Antipasto" panose="02000506000000020004" pitchFamily="2" charset="0"/>
              </a:rPr>
              <a:t>Diferentes tipos de hackers</a:t>
            </a:r>
          </a:p>
          <a:p>
            <a:pPr algn="just"/>
            <a:endParaRPr lang="es-ES" sz="2400" dirty="0">
              <a:solidFill>
                <a:schemeClr val="accent1"/>
              </a:solidFill>
              <a:latin typeface="Antipasto" panose="02000506000000020004" pitchFamily="2" charset="0"/>
            </a:endParaRPr>
          </a:p>
          <a:p>
            <a:pPr algn="just"/>
            <a:r>
              <a:rPr lang="es-ES" sz="2400" dirty="0" smtClean="0">
                <a:solidFill>
                  <a:srgbClr val="002060"/>
                </a:solidFill>
                <a:latin typeface="Antipasto" panose="02000506000000020004" pitchFamily="2" charset="0"/>
              </a:rPr>
              <a:t>Hacker de sombrero blanco:</a:t>
            </a:r>
          </a:p>
          <a:p>
            <a:pPr algn="just"/>
            <a:r>
              <a:rPr lang="es-ES" sz="2400" dirty="0" smtClean="0">
                <a:latin typeface="Antipasto" panose="02000506000000020004" pitchFamily="2" charset="0"/>
              </a:rPr>
              <a:t>Se dedican a la investigación y notificación de vulnerabilidades en sistemas informáticos, los hackers de sombrero blanco se conocen también como </a:t>
            </a:r>
            <a:r>
              <a:rPr lang="es-ES" sz="2400" dirty="0" smtClean="0">
                <a:solidFill>
                  <a:srgbClr val="002060"/>
                </a:solidFill>
                <a:latin typeface="Antipasto" panose="02000506000000020004" pitchFamily="2" charset="0"/>
              </a:rPr>
              <a:t>hackers éticos</a:t>
            </a:r>
          </a:p>
        </p:txBody>
      </p:sp>
    </p:spTree>
    <p:extLst>
      <p:ext uri="{BB962C8B-B14F-4D97-AF65-F5344CB8AC3E}">
        <p14:creationId xmlns:p14="http://schemas.microsoft.com/office/powerpoint/2010/main" val="168341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Algunos conceptos básicos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668214" y="2504050"/>
            <a:ext cx="10855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>
                <a:solidFill>
                  <a:schemeClr val="accent1"/>
                </a:solidFill>
                <a:latin typeface="Antipasto" panose="02000506000000020004" pitchFamily="2" charset="0"/>
              </a:rPr>
              <a:t>¿Qué abordaremos en el curso?</a:t>
            </a:r>
          </a:p>
          <a:p>
            <a:pPr algn="just"/>
            <a:endParaRPr lang="es-ES" sz="2400" dirty="0">
              <a:solidFill>
                <a:schemeClr val="accent1"/>
              </a:solidFill>
              <a:latin typeface="Antipasto" panose="02000506000000020004" pitchFamily="2" charset="0"/>
            </a:endParaRPr>
          </a:p>
          <a:p>
            <a:pPr algn="just"/>
            <a:r>
              <a:rPr lang="es-ES" sz="2400" dirty="0" smtClean="0">
                <a:latin typeface="Antipasto" panose="02000506000000020004" pitchFamily="2" charset="0"/>
              </a:rPr>
              <a:t>El curso está diseñado para obtener conocimientos de forma </a:t>
            </a:r>
            <a:r>
              <a:rPr lang="es-ES" sz="2400" dirty="0" err="1" smtClean="0">
                <a:latin typeface="Antipasto" panose="02000506000000020004" pitchFamily="2" charset="0"/>
              </a:rPr>
              <a:t>teorico</a:t>
            </a:r>
            <a:r>
              <a:rPr lang="es-ES" sz="2400" dirty="0" smtClean="0">
                <a:latin typeface="Antipasto" panose="02000506000000020004" pitchFamily="2" charset="0"/>
              </a:rPr>
              <a:t>-práctica, además de que se pretenden tocar la mayor cantidad de aspectos que se pueden aplicar en el entorno laboral para desarrollarse profesionalmente como auditor de seguridad.</a:t>
            </a:r>
            <a:endParaRPr lang="es-ES" sz="2400" dirty="0" smtClean="0">
              <a:solidFill>
                <a:srgbClr val="002060"/>
              </a:solidFill>
              <a:latin typeface="Antipasto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08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Algunos conceptos básicos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668214" y="2504050"/>
            <a:ext cx="10855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>
                <a:solidFill>
                  <a:schemeClr val="accent1"/>
                </a:solidFill>
                <a:latin typeface="Antipasto" panose="02000506000000020004" pitchFamily="2" charset="0"/>
              </a:rPr>
              <a:t>¿Por qué es importante tener conocimientos en hacking?</a:t>
            </a:r>
          </a:p>
          <a:p>
            <a:pPr algn="just"/>
            <a:endParaRPr lang="es-ES" sz="2400" dirty="0">
              <a:solidFill>
                <a:schemeClr val="accent1"/>
              </a:solidFill>
              <a:latin typeface="Antipasto" panose="02000506000000020004" pitchFamily="2" charset="0"/>
            </a:endParaRPr>
          </a:p>
          <a:p>
            <a:pPr algn="just"/>
            <a:r>
              <a:rPr lang="es-ES" sz="2400" dirty="0" smtClean="0">
                <a:latin typeface="Antipasto" panose="02000506000000020004" pitchFamily="2" charset="0"/>
              </a:rPr>
              <a:t>Esto se ha vuelto algo indispensable para quienes desarrollan actividades como administradores de sistemas, programadores esto con el fin de poder desarrollar las actividades laborales de forma mas segura.</a:t>
            </a:r>
            <a:endParaRPr lang="es-ES" sz="2400" dirty="0" smtClean="0">
              <a:solidFill>
                <a:srgbClr val="002060"/>
              </a:solidFill>
              <a:latin typeface="Antipasto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09065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539</TotalTime>
  <Words>315</Words>
  <Application>Microsoft Office PowerPoint</Application>
  <PresentationFormat>Panorámica</PresentationFormat>
  <Paragraphs>38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Aero</vt:lpstr>
      <vt:lpstr>Antipasto</vt:lpstr>
      <vt:lpstr>Arial</vt:lpstr>
      <vt:lpstr>Gill Sans MT</vt:lpstr>
      <vt:lpstr>Wingdings</vt:lpstr>
      <vt:lpstr>Galería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Emmanuel Palou Zubiaur</dc:creator>
  <cp:lastModifiedBy>rodrigo</cp:lastModifiedBy>
  <cp:revision>50</cp:revision>
  <dcterms:created xsi:type="dcterms:W3CDTF">2018-02-12T02:38:09Z</dcterms:created>
  <dcterms:modified xsi:type="dcterms:W3CDTF">2021-02-23T23:35:49Z</dcterms:modified>
</cp:coreProperties>
</file>