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79" r:id="rId4"/>
    <p:sldId id="278" r:id="rId5"/>
    <p:sldId id="281" r:id="rId6"/>
    <p:sldId id="280" r:id="rId7"/>
    <p:sldId id="27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200"/>
    <a:srgbClr val="FD9A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D72E584-A79F-4DC5-B214-1535D43034BF}" type="datetimeFigureOut">
              <a:rPr lang="es-MX" smtClean="0"/>
              <a:t>23/03/2021</a:t>
            </a:fld>
            <a:endParaRPr lang="es-MX"/>
          </a:p>
        </p:txBody>
      </p:sp>
      <p:sp>
        <p:nvSpPr>
          <p:cNvPr id="5" name="Footer Placeholder 4"/>
          <p:cNvSpPr>
            <a:spLocks noGrp="1"/>
          </p:cNvSpPr>
          <p:nvPr>
            <p:ph type="ftr" sz="quarter" idx="11"/>
          </p:nvPr>
        </p:nvSpPr>
        <p:spPr>
          <a:xfrm>
            <a:off x="2416500" y="329307"/>
            <a:ext cx="4973915" cy="309201"/>
          </a:xfrm>
        </p:spPr>
        <p:txBody>
          <a:bodyPr/>
          <a:lstStyle/>
          <a:p>
            <a:endParaRPr lang="es-MX"/>
          </a:p>
        </p:txBody>
      </p:sp>
      <p:sp>
        <p:nvSpPr>
          <p:cNvPr id="6" name="Slide Number Placeholder 5"/>
          <p:cNvSpPr>
            <a:spLocks noGrp="1"/>
          </p:cNvSpPr>
          <p:nvPr>
            <p:ph type="sldNum" sz="quarter" idx="12"/>
          </p:nvPr>
        </p:nvSpPr>
        <p:spPr>
          <a:xfrm>
            <a:off x="1437664" y="798973"/>
            <a:ext cx="811019" cy="503578"/>
          </a:xfrm>
        </p:spPr>
        <p:txBody>
          <a:bodyPr/>
          <a:lstStyle/>
          <a:p>
            <a:fld id="{C34C72E6-170D-4E52-9BF5-0940AECF55CD}" type="slidenum">
              <a:rPr lang="es-MX" smtClean="0"/>
              <a:t>‹Nº›</a:t>
            </a:fld>
            <a:endParaRPr lang="es-MX"/>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372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72E584-A79F-4DC5-B214-1535D43034BF}" type="datetimeFigureOut">
              <a:rPr lang="es-MX" smtClean="0"/>
              <a:t>23/03/2021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4C72E6-170D-4E52-9BF5-0940AECF55CD}" type="slidenum">
              <a:rPr lang="es-MX" smtClean="0"/>
              <a:t>‹Nº›</a:t>
            </a:fld>
            <a:endParaRPr lang="es-MX"/>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4296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72E584-A79F-4DC5-B214-1535D43034BF}" type="datetimeFigureOut">
              <a:rPr lang="es-MX" smtClean="0"/>
              <a:t>23/03/2021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4C72E6-170D-4E52-9BF5-0940AECF55CD}" type="slidenum">
              <a:rPr lang="es-MX" smtClean="0"/>
              <a:t>‹Nº›</a:t>
            </a:fld>
            <a:endParaRPr lang="es-MX"/>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184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72E584-A79F-4DC5-B214-1535D43034BF}" type="datetimeFigureOut">
              <a:rPr lang="es-MX" smtClean="0"/>
              <a:t>23/03/2021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4C72E6-170D-4E52-9BF5-0940AECF55CD}" type="slidenum">
              <a:rPr lang="es-MX" smtClean="0"/>
              <a:t>‹Nº›</a:t>
            </a:fld>
            <a:endParaRPr lang="es-MX"/>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271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6D72E584-A79F-4DC5-B214-1535D43034BF}" type="datetimeFigureOut">
              <a:rPr lang="es-MX" smtClean="0"/>
              <a:t>23/03/2021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4C72E6-170D-4E52-9BF5-0940AECF55CD}" type="slidenum">
              <a:rPr lang="es-MX" smtClean="0"/>
              <a:t>‹Nº›</a:t>
            </a:fld>
            <a:endParaRPr lang="es-MX"/>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675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D72E584-A79F-4DC5-B214-1535D43034BF}" type="datetimeFigureOut">
              <a:rPr lang="es-MX" smtClean="0"/>
              <a:t>23/03/2021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34C72E6-170D-4E52-9BF5-0940AECF55CD}" type="slidenum">
              <a:rPr lang="es-MX" smtClean="0"/>
              <a:t>‹Nº›</a:t>
            </a:fld>
            <a:endParaRPr lang="es-MX"/>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614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D72E584-A79F-4DC5-B214-1535D43034BF}" type="datetimeFigureOut">
              <a:rPr lang="es-MX" smtClean="0"/>
              <a:t>23/03/2021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34C72E6-170D-4E52-9BF5-0940AECF55CD}" type="slidenum">
              <a:rPr lang="es-MX" smtClean="0"/>
              <a:t>‹Nº›</a:t>
            </a:fld>
            <a:endParaRPr lang="es-MX"/>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460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D72E584-A79F-4DC5-B214-1535D43034BF}" type="datetimeFigureOut">
              <a:rPr lang="es-MX" smtClean="0"/>
              <a:t>23/03/2021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34C72E6-170D-4E52-9BF5-0940AECF55CD}" type="slidenum">
              <a:rPr lang="es-MX" smtClean="0"/>
              <a:t>‹Nº›</a:t>
            </a:fld>
            <a:endParaRPr lang="es-MX"/>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1981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2E584-A79F-4DC5-B214-1535D43034BF}" type="datetimeFigureOut">
              <a:rPr lang="es-MX" smtClean="0"/>
              <a:t>23/03/2021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34C72E6-170D-4E52-9BF5-0940AECF55CD}" type="slidenum">
              <a:rPr lang="es-MX" smtClean="0"/>
              <a:t>‹Nº›</a:t>
            </a:fld>
            <a:endParaRPr lang="es-MX"/>
          </a:p>
        </p:txBody>
      </p:sp>
    </p:spTree>
    <p:extLst>
      <p:ext uri="{BB962C8B-B14F-4D97-AF65-F5344CB8AC3E}">
        <p14:creationId xmlns:p14="http://schemas.microsoft.com/office/powerpoint/2010/main" val="412985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D72E584-A79F-4DC5-B214-1535D43034BF}" type="datetimeFigureOut">
              <a:rPr lang="es-MX" smtClean="0"/>
              <a:t>23/03/2021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34C72E6-170D-4E52-9BF5-0940AECF55CD}" type="slidenum">
              <a:rPr lang="es-MX" smtClean="0"/>
              <a:t>‹Nº›</a:t>
            </a:fld>
            <a:endParaRPr lang="es-MX"/>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65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D72E584-A79F-4DC5-B214-1535D43034BF}" type="datetimeFigureOut">
              <a:rPr lang="es-MX" smtClean="0"/>
              <a:t>23/03/2021</a:t>
            </a:fld>
            <a:endParaRPr lang="es-MX"/>
          </a:p>
        </p:txBody>
      </p:sp>
      <p:sp>
        <p:nvSpPr>
          <p:cNvPr id="6" name="Footer Placeholder 5"/>
          <p:cNvSpPr>
            <a:spLocks noGrp="1"/>
          </p:cNvSpPr>
          <p:nvPr>
            <p:ph type="ftr" sz="quarter" idx="11"/>
          </p:nvPr>
        </p:nvSpPr>
        <p:spPr>
          <a:xfrm>
            <a:off x="1447382" y="318640"/>
            <a:ext cx="5541004" cy="320931"/>
          </a:xfrm>
        </p:spPr>
        <p:txBody>
          <a:bodyPr/>
          <a:lstStyle/>
          <a:p>
            <a:endParaRPr lang="es-MX"/>
          </a:p>
        </p:txBody>
      </p:sp>
      <p:sp>
        <p:nvSpPr>
          <p:cNvPr id="7" name="Slide Number Placeholder 6"/>
          <p:cNvSpPr>
            <a:spLocks noGrp="1"/>
          </p:cNvSpPr>
          <p:nvPr>
            <p:ph type="sldNum" sz="quarter" idx="12"/>
          </p:nvPr>
        </p:nvSpPr>
        <p:spPr/>
        <p:txBody>
          <a:bodyPr/>
          <a:lstStyle/>
          <a:p>
            <a:fld id="{C34C72E6-170D-4E52-9BF5-0940AECF55CD}" type="slidenum">
              <a:rPr lang="es-MX" smtClean="0"/>
              <a:t>‹Nº›</a:t>
            </a:fld>
            <a:endParaRPr lang="es-MX"/>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064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D72E584-A79F-4DC5-B214-1535D43034BF}" type="datetimeFigureOut">
              <a:rPr lang="es-MX" smtClean="0"/>
              <a:t>23/03/2021</a:t>
            </a:fld>
            <a:endParaRPr lang="es-MX"/>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34C72E6-170D-4E52-9BF5-0940AECF55CD}" type="slidenum">
              <a:rPr lang="es-MX" smtClean="0"/>
              <a:t>‹Nº›</a:t>
            </a:fld>
            <a:endParaRPr lang="es-MX"/>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9371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xmlns="" id="{C169D7CF-C883-40E7-A98D-6EDEE8AD3D58}"/>
              </a:ext>
            </a:extLst>
          </p:cNvPr>
          <p:cNvSpPr/>
          <p:nvPr/>
        </p:nvSpPr>
        <p:spPr>
          <a:xfrm>
            <a:off x="0" y="986989"/>
            <a:ext cx="12192001" cy="1154162"/>
          </a:xfrm>
          <a:prstGeom prst="rect">
            <a:avLst/>
          </a:prstGeom>
          <a:noFill/>
        </p:spPr>
        <p:txBody>
          <a:bodyPr wrap="square" lIns="91440" tIns="45720" rIns="91440" bIns="45720">
            <a:spAutoFit/>
          </a:bodyPr>
          <a:lstStyle/>
          <a:p>
            <a:pPr algn="ctr"/>
            <a:r>
              <a:rPr lang="es-ES" sz="69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APROVECHAMIENTO</a:t>
            </a:r>
            <a:r>
              <a:rPr lang="es-ES" sz="6900" b="1" dirty="0" smtClean="0">
                <a:ln w="0"/>
                <a:solidFill>
                  <a:srgbClr val="FF7200"/>
                </a:solidFill>
                <a:effectLst>
                  <a:outerShdw blurRad="38100" dist="25400" dir="5400000" algn="ctr" rotWithShape="0">
                    <a:srgbClr val="6E747A">
                      <a:alpha val="43000"/>
                    </a:srgbClr>
                  </a:outerShdw>
                </a:effectLst>
                <a:latin typeface="Aero" panose="02000603090000090004" pitchFamily="2" charset="0"/>
              </a:rPr>
              <a:t> </a:t>
            </a:r>
            <a:r>
              <a:rPr lang="es-ES" sz="69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OPTIMO</a:t>
            </a:r>
            <a:endParaRPr lang="es-ES" sz="69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Tree>
    <p:extLst>
      <p:ext uri="{BB962C8B-B14F-4D97-AF65-F5344CB8AC3E}">
        <p14:creationId xmlns:p14="http://schemas.microsoft.com/office/powerpoint/2010/main" val="2080695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Temas a tratar</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5" name="CuadroTexto 4">
            <a:extLst>
              <a:ext uri="{FF2B5EF4-FFF2-40B4-BE49-F238E27FC236}">
                <a16:creationId xmlns:a16="http://schemas.microsoft.com/office/drawing/2014/main" xmlns="" id="{8E968CA3-2CF2-4B73-8B1A-A234B6146ED2}"/>
              </a:ext>
            </a:extLst>
          </p:cNvPr>
          <p:cNvSpPr txBox="1"/>
          <p:nvPr/>
        </p:nvSpPr>
        <p:spPr>
          <a:xfrm>
            <a:off x="161137" y="2306855"/>
            <a:ext cx="10855569" cy="3539430"/>
          </a:xfrm>
          <a:prstGeom prst="rect">
            <a:avLst/>
          </a:prstGeom>
          <a:noFill/>
        </p:spPr>
        <p:txBody>
          <a:bodyPr wrap="square" rtlCol="0">
            <a:spAutoFit/>
          </a:bodyPr>
          <a:lstStyle/>
          <a:p>
            <a:pPr marL="342900" indent="-342900" algn="just">
              <a:buFont typeface="Wingdings" panose="05000000000000000000" pitchFamily="2" charset="2"/>
              <a:buChar char="ü"/>
            </a:pPr>
            <a:r>
              <a:rPr lang="es-ES" sz="3200" dirty="0" smtClean="0">
                <a:latin typeface="Antipasto" panose="02000506000000020004" pitchFamily="2" charset="0"/>
              </a:rPr>
              <a:t>¿Por qué aprender hacking ético?</a:t>
            </a:r>
          </a:p>
          <a:p>
            <a:pPr marL="342900" indent="-342900" algn="just">
              <a:buFont typeface="Wingdings" panose="05000000000000000000" pitchFamily="2" charset="2"/>
              <a:buChar char="ü"/>
            </a:pPr>
            <a:endParaRPr lang="es-ES" sz="3200" dirty="0">
              <a:latin typeface="Antipasto" panose="02000506000000020004" pitchFamily="2" charset="0"/>
            </a:endParaRPr>
          </a:p>
          <a:p>
            <a:pPr marL="342900" indent="-342900" algn="just">
              <a:buFont typeface="Wingdings" panose="05000000000000000000" pitchFamily="2" charset="2"/>
              <a:buChar char="ü"/>
            </a:pPr>
            <a:r>
              <a:rPr lang="es-ES" sz="3200" dirty="0" smtClean="0">
                <a:latin typeface="Antipasto" panose="02000506000000020004" pitchFamily="2" charset="0"/>
              </a:rPr>
              <a:t>Buscar recursos teórico-prácticos de forma externa</a:t>
            </a:r>
          </a:p>
          <a:p>
            <a:pPr marL="342900" indent="-342900" algn="just">
              <a:buFont typeface="Wingdings" panose="05000000000000000000" pitchFamily="2" charset="2"/>
              <a:buChar char="ü"/>
            </a:pPr>
            <a:endParaRPr lang="es-ES" sz="3200" dirty="0">
              <a:latin typeface="Antipasto" panose="02000506000000020004" pitchFamily="2" charset="0"/>
            </a:endParaRPr>
          </a:p>
          <a:p>
            <a:pPr marL="342900" indent="-342900" algn="just">
              <a:buFont typeface="Wingdings" panose="05000000000000000000" pitchFamily="2" charset="2"/>
              <a:buChar char="ü"/>
            </a:pPr>
            <a:r>
              <a:rPr lang="es-ES" sz="3200" dirty="0" smtClean="0">
                <a:latin typeface="Antipasto" panose="02000506000000020004" pitchFamily="2" charset="0"/>
              </a:rPr>
              <a:t>Algunos libros de hacking ético recomendados</a:t>
            </a:r>
          </a:p>
          <a:p>
            <a:pPr marL="342900" indent="-342900" algn="just">
              <a:buFont typeface="Wingdings" panose="05000000000000000000" pitchFamily="2" charset="2"/>
              <a:buChar char="ü"/>
            </a:pPr>
            <a:endParaRPr lang="es-ES" sz="3200" dirty="0">
              <a:latin typeface="Antipasto" panose="02000506000000020004" pitchFamily="2" charset="0"/>
            </a:endParaRPr>
          </a:p>
          <a:p>
            <a:pPr marL="342900" indent="-342900" algn="just">
              <a:buFont typeface="Wingdings" panose="05000000000000000000" pitchFamily="2" charset="2"/>
              <a:buChar char="ü"/>
            </a:pPr>
            <a:endParaRPr lang="es-MX" sz="3200" dirty="0">
              <a:latin typeface="Antipasto" panose="02000506000000020004" pitchFamily="2" charset="0"/>
            </a:endParaRPr>
          </a:p>
        </p:txBody>
      </p:sp>
    </p:spTree>
    <p:extLst>
      <p:ext uri="{BB962C8B-B14F-4D97-AF65-F5344CB8AC3E}">
        <p14:creationId xmlns:p14="http://schemas.microsoft.com/office/powerpoint/2010/main" val="3820745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¿Por qué aprender hacking?</a:t>
            </a:r>
            <a:endParaRPr lang="es-ES" sz="5400" b="1"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5" name="CuadroTexto 4">
            <a:extLst>
              <a:ext uri="{FF2B5EF4-FFF2-40B4-BE49-F238E27FC236}">
                <a16:creationId xmlns:a16="http://schemas.microsoft.com/office/drawing/2014/main" xmlns="" id="{8E968CA3-2CF2-4B73-8B1A-A234B6146ED2}"/>
              </a:ext>
            </a:extLst>
          </p:cNvPr>
          <p:cNvSpPr txBox="1"/>
          <p:nvPr/>
        </p:nvSpPr>
        <p:spPr>
          <a:xfrm>
            <a:off x="668214" y="2504050"/>
            <a:ext cx="10855569" cy="1938992"/>
          </a:xfrm>
          <a:prstGeom prst="rect">
            <a:avLst/>
          </a:prstGeom>
          <a:noFill/>
        </p:spPr>
        <p:txBody>
          <a:bodyPr wrap="square" rtlCol="0">
            <a:spAutoFit/>
          </a:bodyPr>
          <a:lstStyle/>
          <a:p>
            <a:pPr algn="just"/>
            <a:r>
              <a:rPr lang="es-ES" sz="2400" dirty="0" smtClean="0">
                <a:latin typeface="Antipasto" panose="02000506000000020004" pitchFamily="2" charset="0"/>
              </a:rPr>
              <a:t>Todos los días se ejecutan miles de ciber taques a nivel mundial, la ciber seguridad es sin duda uno de los pilares de la transformación digital</a:t>
            </a:r>
          </a:p>
          <a:p>
            <a:pPr algn="just"/>
            <a:endParaRPr lang="es-ES" sz="2400" dirty="0">
              <a:latin typeface="Antipasto" panose="02000506000000020004" pitchFamily="2" charset="0"/>
            </a:endParaRPr>
          </a:p>
          <a:p>
            <a:pPr algn="just"/>
            <a:r>
              <a:rPr lang="es-ES" sz="2400" dirty="0" smtClean="0">
                <a:latin typeface="Antipasto" panose="02000506000000020004" pitchFamily="2" charset="0"/>
              </a:rPr>
              <a:t>Los profesionales en ciber seguridad se han vuelto uno de los perfiles con mayor demanda laboral para las empresas.</a:t>
            </a:r>
            <a:endParaRPr lang="es-MX" sz="2400" dirty="0">
              <a:latin typeface="Antipasto" panose="02000506000000020004" pitchFamily="2" charset="0"/>
            </a:endParaRPr>
          </a:p>
        </p:txBody>
      </p:sp>
    </p:spTree>
    <p:extLst>
      <p:ext uri="{BB962C8B-B14F-4D97-AF65-F5344CB8AC3E}">
        <p14:creationId xmlns:p14="http://schemas.microsoft.com/office/powerpoint/2010/main" val="2974134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Consideraciones especiales</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5" name="CuadroTexto 4">
            <a:extLst>
              <a:ext uri="{FF2B5EF4-FFF2-40B4-BE49-F238E27FC236}">
                <a16:creationId xmlns:a16="http://schemas.microsoft.com/office/drawing/2014/main" xmlns="" id="{8E968CA3-2CF2-4B73-8B1A-A234B6146ED2}"/>
              </a:ext>
            </a:extLst>
          </p:cNvPr>
          <p:cNvSpPr txBox="1"/>
          <p:nvPr/>
        </p:nvSpPr>
        <p:spPr>
          <a:xfrm>
            <a:off x="668214" y="2504050"/>
            <a:ext cx="10855569" cy="1569660"/>
          </a:xfrm>
          <a:prstGeom prst="rect">
            <a:avLst/>
          </a:prstGeom>
          <a:noFill/>
        </p:spPr>
        <p:txBody>
          <a:bodyPr wrap="square" rtlCol="0">
            <a:spAutoFit/>
          </a:bodyPr>
          <a:lstStyle/>
          <a:p>
            <a:pPr algn="just"/>
            <a:r>
              <a:rPr lang="es-ES" sz="2400" dirty="0" smtClean="0">
                <a:latin typeface="Antipasto" panose="02000506000000020004" pitchFamily="2" charset="0"/>
              </a:rPr>
              <a:t>Es indispensable que toda persona que se dedica o que tiene  en mente dedicarse de forma profesional al ramo de la seguridad informática debe tener en mente que no puede dejar de aprender por tanto debe contar con medios confiables de consulta externa.</a:t>
            </a:r>
            <a:endParaRPr lang="es-MX" sz="2400" dirty="0">
              <a:latin typeface="Antipasto" panose="02000506000000020004" pitchFamily="2" charset="0"/>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1309" y="3899940"/>
            <a:ext cx="2972474" cy="1958427"/>
          </a:xfrm>
          <a:prstGeom prst="rect">
            <a:avLst/>
          </a:prstGeom>
          <a:ln>
            <a:noFill/>
          </a:ln>
          <a:effectLst>
            <a:softEdge rad="112500"/>
          </a:effectLst>
        </p:spPr>
      </p:pic>
    </p:spTree>
    <p:extLst>
      <p:ext uri="{BB962C8B-B14F-4D97-AF65-F5344CB8AC3E}">
        <p14:creationId xmlns:p14="http://schemas.microsoft.com/office/powerpoint/2010/main" val="1013906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Medios de consulta externa</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5" name="CuadroTexto 4">
            <a:extLst>
              <a:ext uri="{FF2B5EF4-FFF2-40B4-BE49-F238E27FC236}">
                <a16:creationId xmlns:a16="http://schemas.microsoft.com/office/drawing/2014/main" xmlns="" id="{8E968CA3-2CF2-4B73-8B1A-A234B6146ED2}"/>
              </a:ext>
            </a:extLst>
          </p:cNvPr>
          <p:cNvSpPr txBox="1"/>
          <p:nvPr/>
        </p:nvSpPr>
        <p:spPr>
          <a:xfrm>
            <a:off x="668214" y="2504050"/>
            <a:ext cx="10855569" cy="2677656"/>
          </a:xfrm>
          <a:prstGeom prst="rect">
            <a:avLst/>
          </a:prstGeom>
          <a:noFill/>
        </p:spPr>
        <p:txBody>
          <a:bodyPr wrap="square" rtlCol="0">
            <a:spAutoFit/>
          </a:bodyPr>
          <a:lstStyle/>
          <a:p>
            <a:pPr algn="just"/>
            <a:r>
              <a:rPr lang="es-ES" sz="2400" dirty="0" smtClean="0">
                <a:latin typeface="Antipasto" panose="02000506000000020004" pitchFamily="2" charset="0"/>
              </a:rPr>
              <a:t>Internet como se sabe es un océano de información, y para el ámbito de la seguridad informática no es la excepción.</a:t>
            </a:r>
          </a:p>
          <a:p>
            <a:pPr algn="just"/>
            <a:endParaRPr lang="es-ES" sz="2400" dirty="0">
              <a:latin typeface="Antipasto" panose="02000506000000020004" pitchFamily="2" charset="0"/>
            </a:endParaRPr>
          </a:p>
          <a:p>
            <a:pPr algn="just"/>
            <a:r>
              <a:rPr lang="es-ES" sz="2400" dirty="0" smtClean="0">
                <a:latin typeface="Antipasto" panose="02000506000000020004" pitchFamily="2" charset="0"/>
              </a:rPr>
              <a:t>Aquí algunas recomendaciones de libros para consulta que pueden resultar de mucha ayuda en español.</a:t>
            </a:r>
          </a:p>
          <a:p>
            <a:pPr algn="just"/>
            <a:endParaRPr lang="es-ES" sz="2400" dirty="0">
              <a:latin typeface="Antipasto" panose="02000506000000020004" pitchFamily="2" charset="0"/>
            </a:endParaRPr>
          </a:p>
          <a:p>
            <a:pPr algn="just"/>
            <a:r>
              <a:rPr lang="es-ES" sz="2400" dirty="0" smtClean="0">
                <a:latin typeface="Antipasto" panose="02000506000000020004" pitchFamily="2" charset="0"/>
              </a:rPr>
              <a:t>Veamos…</a:t>
            </a:r>
            <a:endParaRPr lang="es-MX" sz="2400" dirty="0">
              <a:latin typeface="Antipasto" panose="02000506000000020004" pitchFamily="2" charset="0"/>
            </a:endParaRPr>
          </a:p>
        </p:txBody>
      </p:sp>
    </p:spTree>
    <p:extLst>
      <p:ext uri="{BB962C8B-B14F-4D97-AF65-F5344CB8AC3E}">
        <p14:creationId xmlns:p14="http://schemas.microsoft.com/office/powerpoint/2010/main" val="38938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Medios de consulta externa</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graphicFrame>
        <p:nvGraphicFramePr>
          <p:cNvPr id="2" name="Tabla 1"/>
          <p:cNvGraphicFramePr>
            <a:graphicFrameLocks noGrp="1"/>
          </p:cNvGraphicFramePr>
          <p:nvPr>
            <p:extLst>
              <p:ext uri="{D42A27DB-BD31-4B8C-83A1-F6EECF244321}">
                <p14:modId xmlns:p14="http://schemas.microsoft.com/office/powerpoint/2010/main" val="2581119820"/>
              </p:ext>
            </p:extLst>
          </p:nvPr>
        </p:nvGraphicFramePr>
        <p:xfrm>
          <a:off x="574534" y="2694122"/>
          <a:ext cx="10746223" cy="2379585"/>
        </p:xfrm>
        <a:graphic>
          <a:graphicData uri="http://schemas.openxmlformats.org/drawingml/2006/table">
            <a:tbl>
              <a:tblPr firstRow="1" bandRow="1">
                <a:tableStyleId>{5C22544A-7EE6-4342-B048-85BDC9FD1C3A}</a:tableStyleId>
              </a:tblPr>
              <a:tblGrid>
                <a:gridCol w="5193239"/>
                <a:gridCol w="5552984"/>
              </a:tblGrid>
              <a:tr h="475917">
                <a:tc>
                  <a:txBody>
                    <a:bodyPr/>
                    <a:lstStyle/>
                    <a:p>
                      <a:pPr algn="ctr"/>
                      <a:r>
                        <a:rPr lang="es-ES" dirty="0" smtClean="0">
                          <a:latin typeface="Exo 2" panose="00000500000000000000" pitchFamily="50" charset="0"/>
                        </a:rPr>
                        <a:t>MEDIO</a:t>
                      </a:r>
                      <a:r>
                        <a:rPr lang="es-ES" baseline="0" dirty="0" smtClean="0">
                          <a:latin typeface="Exo 2" panose="00000500000000000000" pitchFamily="50" charset="0"/>
                        </a:rPr>
                        <a:t> DE CONSULTA</a:t>
                      </a:r>
                      <a:endParaRPr lang="es-MX" dirty="0">
                        <a:latin typeface="Exo 2" panose="00000500000000000000" pitchFamily="50" charset="0"/>
                      </a:endParaRPr>
                    </a:p>
                  </a:txBody>
                  <a:tcPr/>
                </a:tc>
                <a:tc>
                  <a:txBody>
                    <a:bodyPr/>
                    <a:lstStyle/>
                    <a:p>
                      <a:pPr algn="ctr"/>
                      <a:r>
                        <a:rPr lang="es-ES" dirty="0" smtClean="0">
                          <a:latin typeface="Exo 2" panose="00000500000000000000" pitchFamily="50" charset="0"/>
                        </a:rPr>
                        <a:t>AUTOR DEL MEDIO DE CONSULTA</a:t>
                      </a:r>
                      <a:endParaRPr lang="es-MX" dirty="0">
                        <a:latin typeface="Exo 2" panose="00000500000000000000" pitchFamily="50" charset="0"/>
                      </a:endParaRPr>
                    </a:p>
                  </a:txBody>
                  <a:tcPr/>
                </a:tc>
              </a:tr>
              <a:tr h="475917">
                <a:tc>
                  <a:txBody>
                    <a:bodyPr/>
                    <a:lstStyle/>
                    <a:p>
                      <a:pPr algn="l"/>
                      <a:r>
                        <a:rPr lang="es-ES" sz="1400" dirty="0" smtClean="0">
                          <a:latin typeface="Exo 2" panose="00000500000000000000" pitchFamily="50" charset="0"/>
                        </a:rPr>
                        <a:t>LIBRO PENTESTING CON FOCA</a:t>
                      </a:r>
                      <a:endParaRPr lang="es-MX" sz="1400" dirty="0">
                        <a:latin typeface="Exo 2" panose="00000500000000000000" pitchFamily="50" charset="0"/>
                      </a:endParaRPr>
                    </a:p>
                  </a:txBody>
                  <a:tcPr/>
                </a:tc>
                <a:tc>
                  <a:txBody>
                    <a:bodyPr/>
                    <a:lstStyle/>
                    <a:p>
                      <a:pPr algn="l"/>
                      <a:r>
                        <a:rPr lang="es-ES" sz="1400" dirty="0" smtClean="0">
                          <a:latin typeface="Exo 2" panose="00000500000000000000" pitchFamily="50" charset="0"/>
                        </a:rPr>
                        <a:t>AUTOR  CHEMA</a:t>
                      </a:r>
                      <a:r>
                        <a:rPr lang="es-ES" sz="1400" baseline="0" dirty="0" smtClean="0">
                          <a:latin typeface="Exo 2" panose="00000500000000000000" pitchFamily="50" charset="0"/>
                        </a:rPr>
                        <a:t> ALONSO</a:t>
                      </a:r>
                      <a:endParaRPr lang="es-MX" sz="1400" dirty="0">
                        <a:latin typeface="Exo 2" panose="00000500000000000000" pitchFamily="50" charset="0"/>
                      </a:endParaRPr>
                    </a:p>
                  </a:txBody>
                  <a:tcPr/>
                </a:tc>
              </a:tr>
              <a:tr h="475917">
                <a:tc>
                  <a:txBody>
                    <a:bodyPr/>
                    <a:lstStyle/>
                    <a:p>
                      <a:pPr algn="l"/>
                      <a:r>
                        <a:rPr lang="es-ES" sz="1400" dirty="0" smtClean="0">
                          <a:latin typeface="Exo 2" panose="00000500000000000000" pitchFamily="50" charset="0"/>
                        </a:rPr>
                        <a:t>HACKING </a:t>
                      </a:r>
                      <a:r>
                        <a:rPr lang="es-ES" sz="1400" smtClean="0">
                          <a:latin typeface="Exo 2" panose="00000500000000000000" pitchFamily="50" charset="0"/>
                        </a:rPr>
                        <a:t>CON </a:t>
                      </a:r>
                      <a:r>
                        <a:rPr lang="es-ES" sz="1400" smtClean="0">
                          <a:latin typeface="Exo 2" panose="00000500000000000000" pitchFamily="50" charset="0"/>
                        </a:rPr>
                        <a:t>BUSCADORES</a:t>
                      </a:r>
                      <a:endParaRPr lang="es-MX" sz="1400" dirty="0">
                        <a:latin typeface="Exo 2" panose="00000500000000000000" pitchFamily="50" charset="0"/>
                      </a:endParaRPr>
                    </a:p>
                  </a:txBody>
                  <a:tcPr/>
                </a:tc>
                <a:tc>
                  <a:txBody>
                    <a:bodyPr/>
                    <a:lstStyle/>
                    <a:p>
                      <a:pPr algn="l"/>
                      <a:r>
                        <a:rPr lang="es-ES" sz="1400" dirty="0" smtClean="0">
                          <a:latin typeface="Exo 2" panose="00000500000000000000" pitchFamily="50" charset="0"/>
                        </a:rPr>
                        <a:t>AUTOR</a:t>
                      </a:r>
                      <a:r>
                        <a:rPr lang="es-ES" sz="1400" baseline="0" dirty="0" smtClean="0">
                          <a:latin typeface="Exo 2" panose="00000500000000000000" pitchFamily="50" charset="0"/>
                        </a:rPr>
                        <a:t> ENRIQUE RANDO</a:t>
                      </a:r>
                      <a:endParaRPr lang="es-MX" sz="1400" dirty="0">
                        <a:latin typeface="Exo 2" panose="00000500000000000000" pitchFamily="50" charset="0"/>
                      </a:endParaRPr>
                    </a:p>
                  </a:txBody>
                  <a:tcPr/>
                </a:tc>
              </a:tr>
              <a:tr h="475917">
                <a:tc>
                  <a:txBody>
                    <a:bodyPr/>
                    <a:lstStyle/>
                    <a:p>
                      <a:pPr algn="l"/>
                      <a:r>
                        <a:rPr lang="es-ES" sz="1400" dirty="0" smtClean="0">
                          <a:latin typeface="Exo 2" panose="00000500000000000000" pitchFamily="50" charset="0"/>
                        </a:rPr>
                        <a:t>HACKING  DE APLICACIONES WEB</a:t>
                      </a:r>
                      <a:endParaRPr lang="es-MX" sz="1400" dirty="0">
                        <a:latin typeface="Exo 2" panose="00000500000000000000" pitchFamily="50" charset="0"/>
                      </a:endParaRPr>
                    </a:p>
                  </a:txBody>
                  <a:tcPr/>
                </a:tc>
                <a:tc>
                  <a:txBody>
                    <a:bodyPr/>
                    <a:lstStyle/>
                    <a:p>
                      <a:pPr algn="l"/>
                      <a:r>
                        <a:rPr lang="es-ES" sz="1400" dirty="0" smtClean="0">
                          <a:latin typeface="Exo 2" panose="00000500000000000000" pitchFamily="50" charset="0"/>
                        </a:rPr>
                        <a:t>AUTORES ENRIQUE RANDO/CHEMA ALONSO</a:t>
                      </a:r>
                      <a:endParaRPr lang="es-MX" sz="1400" dirty="0">
                        <a:latin typeface="Exo 2" panose="00000500000000000000" pitchFamily="50" charset="0"/>
                      </a:endParaRPr>
                    </a:p>
                  </a:txBody>
                  <a:tcPr/>
                </a:tc>
              </a:tr>
              <a:tr h="475917">
                <a:tc>
                  <a:txBody>
                    <a:bodyPr/>
                    <a:lstStyle/>
                    <a:p>
                      <a:pPr algn="l"/>
                      <a:r>
                        <a:rPr lang="es-ES" sz="1400" dirty="0" smtClean="0">
                          <a:latin typeface="Exo 2" panose="00000500000000000000" pitchFamily="50" charset="0"/>
                        </a:rPr>
                        <a:t>ATAQUE A REDES DE DATOS IPV4 E IPV6</a:t>
                      </a:r>
                      <a:endParaRPr lang="es-MX" sz="1400" dirty="0">
                        <a:latin typeface="Exo 2" panose="00000500000000000000" pitchFamily="50" charset="0"/>
                      </a:endParaRPr>
                    </a:p>
                  </a:txBody>
                  <a:tcPr/>
                </a:tc>
                <a:tc>
                  <a:txBody>
                    <a:bodyPr/>
                    <a:lstStyle/>
                    <a:p>
                      <a:pPr algn="l"/>
                      <a:r>
                        <a:rPr lang="es-ES" sz="1400" dirty="0" smtClean="0">
                          <a:latin typeface="Exo 2" panose="00000500000000000000" pitchFamily="50" charset="0"/>
                        </a:rPr>
                        <a:t>AUTOR</a:t>
                      </a:r>
                      <a:r>
                        <a:rPr lang="es-ES" sz="1400" baseline="0" dirty="0" smtClean="0">
                          <a:latin typeface="Exo 2" panose="00000500000000000000" pitchFamily="50" charset="0"/>
                        </a:rPr>
                        <a:t> JUAN LUIS GARCIA RAMBLA</a:t>
                      </a:r>
                      <a:endParaRPr lang="es-MX" sz="1400" dirty="0">
                        <a:latin typeface="Exo 2" panose="00000500000000000000" pitchFamily="50" charset="0"/>
                      </a:endParaRPr>
                    </a:p>
                  </a:txBody>
                  <a:tcPr/>
                </a:tc>
              </a:tr>
            </a:tbl>
          </a:graphicData>
        </a:graphic>
      </p:graphicFrame>
    </p:spTree>
    <p:extLst>
      <p:ext uri="{BB962C8B-B14F-4D97-AF65-F5344CB8AC3E}">
        <p14:creationId xmlns:p14="http://schemas.microsoft.com/office/powerpoint/2010/main" val="3691614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xmlns="" id="{C169D7CF-C883-40E7-A98D-6EDEE8AD3D58}"/>
              </a:ext>
            </a:extLst>
          </p:cNvPr>
          <p:cNvSpPr/>
          <p:nvPr/>
        </p:nvSpPr>
        <p:spPr>
          <a:xfrm>
            <a:off x="0" y="986989"/>
            <a:ext cx="12192001" cy="1154162"/>
          </a:xfrm>
          <a:prstGeom prst="rect">
            <a:avLst/>
          </a:prstGeom>
          <a:noFill/>
        </p:spPr>
        <p:txBody>
          <a:bodyPr wrap="square" lIns="91440" tIns="45720" rIns="91440" bIns="45720">
            <a:spAutoFit/>
          </a:bodyPr>
          <a:lstStyle/>
          <a:p>
            <a:pPr algn="ctr"/>
            <a:r>
              <a:rPr lang="es-ES" sz="69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Vamos al próximo video</a:t>
            </a:r>
            <a:endParaRPr lang="es-ES" sz="69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Tree>
    <p:extLst>
      <p:ext uri="{BB962C8B-B14F-4D97-AF65-F5344CB8AC3E}">
        <p14:creationId xmlns:p14="http://schemas.microsoft.com/office/powerpoint/2010/main" val="1357537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584</TotalTime>
  <Words>218</Words>
  <Application>Microsoft Office PowerPoint</Application>
  <PresentationFormat>Panorámica</PresentationFormat>
  <Paragraphs>31</Paragraphs>
  <Slides>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Aero</vt:lpstr>
      <vt:lpstr>Antipasto</vt:lpstr>
      <vt:lpstr>Arial</vt:lpstr>
      <vt:lpstr>Exo 2</vt:lpstr>
      <vt:lpstr>Gill Sans MT</vt:lpstr>
      <vt:lpstr>Wingdings</vt:lpstr>
      <vt:lpstr>Galería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Emmanuel Palou Zubiaur</dc:creator>
  <cp:lastModifiedBy>rodrigo</cp:lastModifiedBy>
  <cp:revision>58</cp:revision>
  <dcterms:created xsi:type="dcterms:W3CDTF">2018-02-12T02:38:09Z</dcterms:created>
  <dcterms:modified xsi:type="dcterms:W3CDTF">2021-03-24T01:03:29Z</dcterms:modified>
</cp:coreProperties>
</file>