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78" r:id="rId5"/>
    <p:sldId id="279" r:id="rId6"/>
    <p:sldId id="280" r:id="rId7"/>
    <p:sldId id="281" r:id="rId8"/>
    <p:sldId id="2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200"/>
    <a:srgbClr val="FD9A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0" d="100"/>
          <a:sy n="110" d="100"/>
        </p:scale>
        <p:origin x="6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C34C72E6-170D-4E52-9BF5-0940AECF55CD}"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7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29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84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2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675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D72E584-A79F-4DC5-B214-1535D43034BF}" type="datetimeFigureOut">
              <a:rPr lang="es-MX" smtClean="0"/>
              <a:t>23/02/2021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61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D72E584-A79F-4DC5-B214-1535D43034BF}" type="datetimeFigureOut">
              <a:rPr lang="es-MX" smtClean="0"/>
              <a:t>23/02/2021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34C72E6-170D-4E52-9BF5-0940AECF55CD}"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460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D72E584-A79F-4DC5-B214-1535D43034BF}" type="datetimeFigureOut">
              <a:rPr lang="es-MX" smtClean="0"/>
              <a:t>23/02/2021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34C72E6-170D-4E52-9BF5-0940AECF55CD}"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98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2E584-A79F-4DC5-B214-1535D43034BF}" type="datetimeFigureOut">
              <a:rPr lang="es-MX" smtClean="0"/>
              <a:t>23/02/2021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34C72E6-170D-4E52-9BF5-0940AECF55CD}" type="slidenum">
              <a:rPr lang="es-MX" smtClean="0"/>
              <a:t>‹Nº›</a:t>
            </a:fld>
            <a:endParaRPr lang="es-MX"/>
          </a:p>
        </p:txBody>
      </p:sp>
    </p:spTree>
    <p:extLst>
      <p:ext uri="{BB962C8B-B14F-4D97-AF65-F5344CB8AC3E}">
        <p14:creationId xmlns:p14="http://schemas.microsoft.com/office/powerpoint/2010/main" val="41298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D72E584-A79F-4DC5-B214-1535D43034BF}" type="datetimeFigureOut">
              <a:rPr lang="es-MX" smtClean="0"/>
              <a:t>23/02/2021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65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72E584-A79F-4DC5-B214-1535D43034BF}" type="datetimeFigureOut">
              <a:rPr lang="es-MX" smtClean="0"/>
              <a:t>23/02/2021</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064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D72E584-A79F-4DC5-B214-1535D43034BF}" type="datetimeFigureOut">
              <a:rPr lang="es-MX" smtClean="0"/>
              <a:t>23/02/2021</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34C72E6-170D-4E52-9BF5-0940AECF55CD}"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9371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xmlns="" id="{C169D7CF-C883-40E7-A98D-6EDEE8AD3D58}"/>
              </a:ext>
            </a:extLst>
          </p:cNvPr>
          <p:cNvSpPr/>
          <p:nvPr/>
        </p:nvSpPr>
        <p:spPr>
          <a:xfrm>
            <a:off x="0" y="3813316"/>
            <a:ext cx="12192001" cy="1200329"/>
          </a:xfrm>
          <a:prstGeom prst="rect">
            <a:avLst/>
          </a:prstGeom>
          <a:noFill/>
        </p:spPr>
        <p:txBody>
          <a:bodyPr wrap="square" lIns="91440" tIns="45720" rIns="91440" bIns="45720">
            <a:spAutoFit/>
          </a:bodyPr>
          <a:lstStyle/>
          <a:p>
            <a:pPr algn="ctr"/>
            <a:r>
              <a:rPr lang="es-ES" sz="7200" b="1" dirty="0" smtClean="0">
                <a:ln w="0"/>
                <a:solidFill>
                  <a:srgbClr val="FF7200"/>
                </a:solidFill>
                <a:effectLst>
                  <a:outerShdw blurRad="38100" dist="25400" dir="5400000" algn="ctr" rotWithShape="0">
                    <a:srgbClr val="6E747A">
                      <a:alpha val="43000"/>
                    </a:srgbClr>
                  </a:outerShdw>
                </a:effectLst>
                <a:latin typeface="Aero" panose="02000603090000090004" pitchFamily="2" charset="0"/>
              </a:rPr>
              <a:t>Pretextos y escenarios</a:t>
            </a:r>
            <a:endParaRPr lang="es-ES" sz="7200" b="1" cap="none" spc="0" dirty="0">
              <a:ln w="0"/>
              <a:solidFill>
                <a:srgbClr val="FF7200"/>
              </a:solidFill>
              <a:effectLst>
                <a:outerShdw blurRad="38100" dist="25400" dir="5400000" algn="ctr" rotWithShape="0">
                  <a:srgbClr val="6E747A">
                    <a:alpha val="43000"/>
                  </a:srgbClr>
                </a:outerShdw>
              </a:effectLst>
              <a:latin typeface="Aero" panose="02000603090000090004" pitchFamily="2"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163" y="102644"/>
            <a:ext cx="3629673" cy="3286424"/>
          </a:xfrm>
          <a:prstGeom prst="rect">
            <a:avLst/>
          </a:prstGeom>
        </p:spPr>
      </p:pic>
    </p:spTree>
    <p:extLst>
      <p:ext uri="{BB962C8B-B14F-4D97-AF65-F5344CB8AC3E}">
        <p14:creationId xmlns:p14="http://schemas.microsoft.com/office/powerpoint/2010/main" val="2080695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1448973" y="927520"/>
            <a:ext cx="9608234" cy="923330"/>
          </a:xfrm>
          <a:prstGeom prst="rect">
            <a:avLst/>
          </a:prstGeom>
          <a:noFill/>
        </p:spPr>
        <p:txBody>
          <a:bodyPr wrap="square" lIns="91440" tIns="45720" rIns="91440" bIns="45720">
            <a:spAutoFit/>
          </a:bodyPr>
          <a:lstStyle/>
          <a:p>
            <a:pPr algn="ctr"/>
            <a:r>
              <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rPr>
              <a:t>Agenda de temas a tratar</a:t>
            </a:r>
          </a:p>
        </p:txBody>
      </p:sp>
      <p:sp>
        <p:nvSpPr>
          <p:cNvPr id="7" name="CuadroTexto 6">
            <a:extLst>
              <a:ext uri="{FF2B5EF4-FFF2-40B4-BE49-F238E27FC236}">
                <a16:creationId xmlns:a16="http://schemas.microsoft.com/office/drawing/2014/main" xmlns="" id="{C82E6563-A46C-4A3F-9C41-F2E6F2534BF5}"/>
              </a:ext>
            </a:extLst>
          </p:cNvPr>
          <p:cNvSpPr txBox="1"/>
          <p:nvPr/>
        </p:nvSpPr>
        <p:spPr>
          <a:xfrm>
            <a:off x="713689" y="2663688"/>
            <a:ext cx="8885583" cy="2554545"/>
          </a:xfrm>
          <a:prstGeom prst="rect">
            <a:avLst/>
          </a:prstGeom>
          <a:noFill/>
        </p:spPr>
        <p:txBody>
          <a:bodyPr wrap="square" rtlCol="0">
            <a:spAutoFit/>
          </a:bodyPr>
          <a:lstStyle/>
          <a:p>
            <a:pPr marL="457200" indent="-457200">
              <a:buFont typeface="Wingdings" panose="05000000000000000000" pitchFamily="2" charset="2"/>
              <a:buChar char="ü"/>
            </a:pPr>
            <a:r>
              <a:rPr lang="es-MX" sz="3200" dirty="0" smtClean="0">
                <a:latin typeface="Antipasto Pro " panose="02000506020000020004" pitchFamily="2" charset="0"/>
              </a:rPr>
              <a:t>¿Qué son los pretextos?</a:t>
            </a:r>
            <a:endParaRPr lang="es-MX" sz="3200" dirty="0">
              <a:latin typeface="Antipasto Pro " panose="02000506020000020004" pitchFamily="2" charset="0"/>
            </a:endParaRPr>
          </a:p>
          <a:p>
            <a:endParaRPr lang="es-MX" sz="3200" dirty="0">
              <a:latin typeface="Antipasto Pro " panose="02000506020000020004" pitchFamily="2" charset="0"/>
            </a:endParaRPr>
          </a:p>
          <a:p>
            <a:pPr marL="457200" indent="-457200">
              <a:buFont typeface="Wingdings" panose="05000000000000000000" pitchFamily="2" charset="2"/>
              <a:buChar char="ü"/>
            </a:pPr>
            <a:r>
              <a:rPr lang="es-ES" sz="3200" dirty="0" smtClean="0">
                <a:latin typeface="Antipasto Pro " panose="02000506020000020004" pitchFamily="2" charset="0"/>
              </a:rPr>
              <a:t>¿Para que se usan los pretextos?</a:t>
            </a:r>
            <a:endParaRPr lang="es-MX" sz="3200" dirty="0">
              <a:latin typeface="Antipasto Pro " panose="02000506020000020004" pitchFamily="2" charset="0"/>
            </a:endParaRPr>
          </a:p>
          <a:p>
            <a:pPr marL="457200" indent="-457200">
              <a:buFont typeface="Wingdings" panose="05000000000000000000" pitchFamily="2" charset="2"/>
              <a:buChar char="ü"/>
            </a:pPr>
            <a:endParaRPr lang="es-MX" sz="3200" dirty="0">
              <a:latin typeface="Antipasto Pro " panose="02000506020000020004" pitchFamily="2" charset="0"/>
            </a:endParaRPr>
          </a:p>
          <a:p>
            <a:pPr marL="457200" indent="-457200">
              <a:buFont typeface="Wingdings" panose="05000000000000000000" pitchFamily="2" charset="2"/>
              <a:buChar char="ü"/>
            </a:pPr>
            <a:r>
              <a:rPr lang="es-ES" sz="3200" dirty="0" smtClean="0">
                <a:latin typeface="Antipasto Pro " panose="02000506020000020004" pitchFamily="2" charset="0"/>
              </a:rPr>
              <a:t>Detectar y defenderse de los pretextos</a:t>
            </a:r>
            <a:endParaRPr lang="es-MX" sz="3200" dirty="0">
              <a:latin typeface="Antipasto Pro " panose="02000506020000020004" pitchFamily="2" charset="0"/>
            </a:endParaRPr>
          </a:p>
        </p:txBody>
      </p:sp>
    </p:spTree>
    <p:extLst>
      <p:ext uri="{BB962C8B-B14F-4D97-AF65-F5344CB8AC3E}">
        <p14:creationId xmlns:p14="http://schemas.microsoft.com/office/powerpoint/2010/main" val="479926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¿Qué </a:t>
            </a: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son los pretextos?</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6" name="CuadroTexto 5">
            <a:extLst>
              <a:ext uri="{FF2B5EF4-FFF2-40B4-BE49-F238E27FC236}">
                <a16:creationId xmlns:a16="http://schemas.microsoft.com/office/drawing/2014/main" xmlns="" id="{C82E6563-A46C-4A3F-9C41-F2E6F2534BF5}"/>
              </a:ext>
            </a:extLst>
          </p:cNvPr>
          <p:cNvSpPr txBox="1"/>
          <p:nvPr/>
        </p:nvSpPr>
        <p:spPr>
          <a:xfrm>
            <a:off x="251790" y="2805412"/>
            <a:ext cx="11688418" cy="1384995"/>
          </a:xfrm>
          <a:prstGeom prst="rect">
            <a:avLst/>
          </a:prstGeom>
          <a:noFill/>
        </p:spPr>
        <p:txBody>
          <a:bodyPr wrap="square" rtlCol="0">
            <a:spAutoFit/>
          </a:bodyPr>
          <a:lstStyle/>
          <a:p>
            <a:pPr algn="just"/>
            <a:r>
              <a:rPr lang="es-ES" sz="2800" dirty="0" smtClean="0">
                <a:latin typeface="Antipasto Pro " panose="02000506020000020004" pitchFamily="2" charset="0"/>
              </a:rPr>
              <a:t>Los pretextos son una forma de ingeniera  social que utilizan los atacantes para crear un escenario forjado por ellos mismos, con la intensión de robar información sensible (personal ) de sus victimas.</a:t>
            </a:r>
            <a:endParaRPr lang="es-MX" sz="2800" dirty="0">
              <a:latin typeface="Antipasto Pro " panose="02000506020000020004" pitchFamily="2" charset="0"/>
            </a:endParaRPr>
          </a:p>
        </p:txBody>
      </p:sp>
    </p:spTree>
    <p:extLst>
      <p:ext uri="{BB962C8B-B14F-4D97-AF65-F5344CB8AC3E}">
        <p14:creationId xmlns:p14="http://schemas.microsoft.com/office/powerpoint/2010/main" val="3820745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Otro aspecto de los pretextos</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6" name="CuadroTexto 5">
            <a:extLst>
              <a:ext uri="{FF2B5EF4-FFF2-40B4-BE49-F238E27FC236}">
                <a16:creationId xmlns:a16="http://schemas.microsoft.com/office/drawing/2014/main" xmlns="" id="{C82E6563-A46C-4A3F-9C41-F2E6F2534BF5}"/>
              </a:ext>
            </a:extLst>
          </p:cNvPr>
          <p:cNvSpPr txBox="1"/>
          <p:nvPr/>
        </p:nvSpPr>
        <p:spPr>
          <a:xfrm>
            <a:off x="251790" y="2805412"/>
            <a:ext cx="11688418" cy="1384995"/>
          </a:xfrm>
          <a:prstGeom prst="rect">
            <a:avLst/>
          </a:prstGeom>
          <a:noFill/>
        </p:spPr>
        <p:txBody>
          <a:bodyPr wrap="square" rtlCol="0">
            <a:spAutoFit/>
          </a:bodyPr>
          <a:lstStyle/>
          <a:p>
            <a:pPr algn="just"/>
            <a:r>
              <a:rPr lang="es-ES" sz="2800" dirty="0" smtClean="0">
                <a:latin typeface="Antipasto Pro " panose="02000506020000020004" pitchFamily="2" charset="0"/>
              </a:rPr>
              <a:t>Los pretextos también son utilizados para realizar tareas de suplantación de identidad y de esta manera hacer creer a la victima que poseen autoridad para solicitar datos personales.</a:t>
            </a:r>
            <a:endParaRPr lang="es-MX" sz="2800" dirty="0">
              <a:latin typeface="Antipasto Pro " panose="02000506020000020004" pitchFamily="2" charset="0"/>
            </a:endParaRPr>
          </a:p>
        </p:txBody>
      </p:sp>
    </p:spTree>
    <p:extLst>
      <p:ext uri="{BB962C8B-B14F-4D97-AF65-F5344CB8AC3E}">
        <p14:creationId xmlns:p14="http://schemas.microsoft.com/office/powerpoint/2010/main" val="3733817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¿Para que se usan los pretextos?</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6" name="CuadroTexto 5">
            <a:extLst>
              <a:ext uri="{FF2B5EF4-FFF2-40B4-BE49-F238E27FC236}">
                <a16:creationId xmlns:a16="http://schemas.microsoft.com/office/drawing/2014/main" xmlns="" id="{C82E6563-A46C-4A3F-9C41-F2E6F2534BF5}"/>
              </a:ext>
            </a:extLst>
          </p:cNvPr>
          <p:cNvSpPr txBox="1"/>
          <p:nvPr/>
        </p:nvSpPr>
        <p:spPr>
          <a:xfrm>
            <a:off x="251790" y="2805412"/>
            <a:ext cx="11688418" cy="954107"/>
          </a:xfrm>
          <a:prstGeom prst="rect">
            <a:avLst/>
          </a:prstGeom>
          <a:noFill/>
        </p:spPr>
        <p:txBody>
          <a:bodyPr wrap="square" rtlCol="0">
            <a:spAutoFit/>
          </a:bodyPr>
          <a:lstStyle/>
          <a:p>
            <a:pPr algn="just"/>
            <a:r>
              <a:rPr lang="es-ES" sz="2800" dirty="0">
                <a:latin typeface="Antipasto Pro " panose="02000506020000020004" pitchFamily="2" charset="0"/>
              </a:rPr>
              <a:t>Los ataques de pretextos se suelen usar para obtener información tanto delicada como </a:t>
            </a:r>
            <a:r>
              <a:rPr lang="es-ES" sz="2800" dirty="0" smtClean="0">
                <a:latin typeface="Antipasto Pro " panose="02000506020000020004" pitchFamily="2" charset="0"/>
              </a:rPr>
              <a:t>no delicada.</a:t>
            </a:r>
            <a:endParaRPr lang="es-MX" sz="2800" dirty="0">
              <a:latin typeface="Antipasto Pro " panose="02000506020000020004" pitchFamily="2" charset="0"/>
            </a:endParaRPr>
          </a:p>
        </p:txBody>
      </p:sp>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l="13370" t="3076" r="18219" b="4002"/>
          <a:stretch/>
        </p:blipFill>
        <p:spPr>
          <a:xfrm>
            <a:off x="9455953" y="3884177"/>
            <a:ext cx="2484255" cy="2249586"/>
          </a:xfrm>
          <a:prstGeom prst="rect">
            <a:avLst/>
          </a:prstGeom>
        </p:spPr>
      </p:pic>
    </p:spTree>
    <p:extLst>
      <p:ext uri="{BB962C8B-B14F-4D97-AF65-F5344CB8AC3E}">
        <p14:creationId xmlns:p14="http://schemas.microsoft.com/office/powerpoint/2010/main" val="997079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Un aspecto importante de los pretextos</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6" name="CuadroTexto 5">
            <a:extLst>
              <a:ext uri="{FF2B5EF4-FFF2-40B4-BE49-F238E27FC236}">
                <a16:creationId xmlns:a16="http://schemas.microsoft.com/office/drawing/2014/main" xmlns="" id="{C82E6563-A46C-4A3F-9C41-F2E6F2534BF5}"/>
              </a:ext>
            </a:extLst>
          </p:cNvPr>
          <p:cNvSpPr txBox="1"/>
          <p:nvPr/>
        </p:nvSpPr>
        <p:spPr>
          <a:xfrm>
            <a:off x="251790" y="2805412"/>
            <a:ext cx="11688418" cy="1384995"/>
          </a:xfrm>
          <a:prstGeom prst="rect">
            <a:avLst/>
          </a:prstGeom>
          <a:noFill/>
        </p:spPr>
        <p:txBody>
          <a:bodyPr wrap="square" rtlCol="0">
            <a:spAutoFit/>
          </a:bodyPr>
          <a:lstStyle/>
          <a:p>
            <a:pPr algn="just"/>
            <a:r>
              <a:rPr lang="es-ES" sz="2800" dirty="0">
                <a:latin typeface="Antipasto Pro " panose="02000506020000020004" pitchFamily="2" charset="0"/>
              </a:rPr>
              <a:t>Uno de los aspectos más importantes de la ingeniería social es la confianza. Si no es capaz de generar confianza, lo más probable es que se falle. Un pretexto sólido es parte fundamental de la generación de confianza.</a:t>
            </a:r>
            <a:endParaRPr lang="es-MX" sz="2800" dirty="0">
              <a:latin typeface="Antipasto Pro " panose="02000506020000020004" pitchFamily="2"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379" y="3964794"/>
            <a:ext cx="1988621" cy="2190365"/>
          </a:xfrm>
          <a:prstGeom prst="rect">
            <a:avLst/>
          </a:prstGeom>
        </p:spPr>
      </p:pic>
    </p:spTree>
    <p:extLst>
      <p:ext uri="{BB962C8B-B14F-4D97-AF65-F5344CB8AC3E}">
        <p14:creationId xmlns:p14="http://schemas.microsoft.com/office/powerpoint/2010/main" val="1047009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769441"/>
          </a:xfrm>
          <a:prstGeom prst="rect">
            <a:avLst/>
          </a:prstGeom>
          <a:noFill/>
        </p:spPr>
        <p:txBody>
          <a:bodyPr wrap="square" lIns="91440" tIns="45720" rIns="91440" bIns="45720">
            <a:spAutoFit/>
          </a:bodyPr>
          <a:lstStyle/>
          <a:p>
            <a:pPr algn="ctr"/>
            <a:r>
              <a:rPr lang="es-ES" sz="4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¿Como defenderse de los pretextos?</a:t>
            </a:r>
            <a:endParaRPr lang="es-ES" sz="4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6" name="CuadroTexto 5">
            <a:extLst>
              <a:ext uri="{FF2B5EF4-FFF2-40B4-BE49-F238E27FC236}">
                <a16:creationId xmlns:a16="http://schemas.microsoft.com/office/drawing/2014/main" xmlns="" id="{C82E6563-A46C-4A3F-9C41-F2E6F2534BF5}"/>
              </a:ext>
            </a:extLst>
          </p:cNvPr>
          <p:cNvSpPr txBox="1"/>
          <p:nvPr/>
        </p:nvSpPr>
        <p:spPr>
          <a:xfrm>
            <a:off x="251790" y="2805412"/>
            <a:ext cx="11688418" cy="1384995"/>
          </a:xfrm>
          <a:prstGeom prst="rect">
            <a:avLst/>
          </a:prstGeom>
          <a:noFill/>
        </p:spPr>
        <p:txBody>
          <a:bodyPr wrap="square" rtlCol="0">
            <a:spAutoFit/>
          </a:bodyPr>
          <a:lstStyle/>
          <a:p>
            <a:pPr algn="just"/>
            <a:r>
              <a:rPr lang="es-ES" sz="2800" dirty="0" smtClean="0">
                <a:latin typeface="Antipasto Pro " panose="02000506020000020004" pitchFamily="2" charset="0"/>
              </a:rPr>
              <a:t>La mejor manera de defenderse de los pretextos es la desconfianza, quizá parezca mala educación sin embargo si se trata de tomar medidas de seguridad nada sale sobrando.</a:t>
            </a:r>
            <a:endParaRPr lang="es-MX" sz="2800" dirty="0">
              <a:latin typeface="Antipasto Pro " panose="02000506020000020004" pitchFamily="2"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1104" y="3997240"/>
            <a:ext cx="2950895" cy="2125907"/>
          </a:xfrm>
          <a:prstGeom prst="rect">
            <a:avLst/>
          </a:prstGeom>
        </p:spPr>
      </p:pic>
    </p:spTree>
    <p:extLst>
      <p:ext uri="{BB962C8B-B14F-4D97-AF65-F5344CB8AC3E}">
        <p14:creationId xmlns:p14="http://schemas.microsoft.com/office/powerpoint/2010/main" val="3116217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439" y="0"/>
            <a:ext cx="3629673" cy="3286424"/>
          </a:xfrm>
          <a:prstGeom prst="rect">
            <a:avLst/>
          </a:prstGeom>
        </p:spPr>
      </p:pic>
    </p:spTree>
    <p:extLst>
      <p:ext uri="{BB962C8B-B14F-4D97-AF65-F5344CB8AC3E}">
        <p14:creationId xmlns:p14="http://schemas.microsoft.com/office/powerpoint/2010/main" val="1357537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776</TotalTime>
  <Words>212</Words>
  <Application>Microsoft Office PowerPoint</Application>
  <PresentationFormat>Panorámica</PresentationFormat>
  <Paragraphs>17</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Aero</vt:lpstr>
      <vt:lpstr>Antipasto Pro </vt:lpstr>
      <vt:lpstr>Arial</vt:lpstr>
      <vt:lpstr>Gill Sans MT</vt:lpstr>
      <vt:lpstr>Wingdings</vt:lpstr>
      <vt:lpstr>Galería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Emmanuel Palou Zubiaur</dc:creator>
  <cp:lastModifiedBy>rodrigo</cp:lastModifiedBy>
  <cp:revision>48</cp:revision>
  <dcterms:created xsi:type="dcterms:W3CDTF">2018-02-12T02:38:09Z</dcterms:created>
  <dcterms:modified xsi:type="dcterms:W3CDTF">2021-02-23T23:53:34Z</dcterms:modified>
</cp:coreProperties>
</file>