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00"/>
    <a:srgbClr val="FD9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7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29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84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71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75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14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0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98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98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5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64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93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C169D7CF-C883-40E7-A98D-6EDEE8AD3D58}"/>
              </a:ext>
            </a:extLst>
          </p:cNvPr>
          <p:cNvSpPr/>
          <p:nvPr/>
        </p:nvSpPr>
        <p:spPr>
          <a:xfrm>
            <a:off x="-1" y="4021134"/>
            <a:ext cx="1219200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cap="none" spc="0" dirty="0" smtClean="0">
                <a:ln w="0"/>
                <a:solidFill>
                  <a:srgbClr val="FF7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¿Como actúa el </a:t>
            </a:r>
            <a:r>
              <a:rPr lang="es-ES" sz="6600" b="1" cap="none" spc="0" dirty="0" err="1" smtClean="0">
                <a:ln w="0"/>
                <a:solidFill>
                  <a:srgbClr val="FF7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Phishig</a:t>
            </a:r>
            <a:r>
              <a:rPr lang="es-ES" sz="6600" b="1" cap="none" spc="0" dirty="0" smtClean="0">
                <a:ln w="0"/>
                <a:solidFill>
                  <a:srgbClr val="FF7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?</a:t>
            </a:r>
            <a:endParaRPr lang="es-ES" sz="6600" b="1" cap="none" spc="0" dirty="0">
              <a:ln w="0"/>
              <a:solidFill>
                <a:srgbClr val="FF7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162" y="94552"/>
            <a:ext cx="3629673" cy="32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9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Reconocer mensajes de </a:t>
            </a:r>
            <a:r>
              <a:rPr lang="es-ES" sz="4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phishing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C82E6563-A46C-4A3F-9C41-F2E6F2534BF5}"/>
              </a:ext>
            </a:extLst>
          </p:cNvPr>
          <p:cNvSpPr txBox="1"/>
          <p:nvPr/>
        </p:nvSpPr>
        <p:spPr>
          <a:xfrm>
            <a:off x="251790" y="2740676"/>
            <a:ext cx="11688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Antipasto Pro " panose="02000506020000020004" pitchFamily="2" charset="0"/>
              </a:rPr>
              <a:t>Los errores e incoherencias, así como las faltas de ortografía son solo algunos puntos que indican que el mensaje es de dudosa procedencia, también es importante validar quien es el remitente.</a:t>
            </a:r>
            <a:endParaRPr lang="es-ES" sz="2800" dirty="0"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36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Reconocer mensajes de </a:t>
            </a:r>
            <a:r>
              <a:rPr lang="es-ES" sz="4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phishing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C82E6563-A46C-4A3F-9C41-F2E6F2534BF5}"/>
              </a:ext>
            </a:extLst>
          </p:cNvPr>
          <p:cNvSpPr txBox="1"/>
          <p:nvPr/>
        </p:nvSpPr>
        <p:spPr>
          <a:xfrm>
            <a:off x="243698" y="2344166"/>
            <a:ext cx="11688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Antipasto Pro " panose="02000506020000020004" pitchFamily="2" charset="0"/>
              </a:rPr>
              <a:t>Para verificar la procedencia del correo electrónico se recomienda analizar la cabecera, todos los correos electrónicos poseen en su cabecera datos del origen y destino.</a:t>
            </a:r>
            <a:endParaRPr lang="es-ES" sz="2800" dirty="0">
              <a:latin typeface="Antipasto Pro " panose="02000506020000020004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967" y="4016612"/>
            <a:ext cx="7887880" cy="17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0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¿Cómo protegerse del </a:t>
            </a:r>
            <a:r>
              <a:rPr lang="es-ES" sz="4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phishing</a:t>
            </a:r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?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C82E6563-A46C-4A3F-9C41-F2E6F2534BF5}"/>
              </a:ext>
            </a:extLst>
          </p:cNvPr>
          <p:cNvSpPr txBox="1"/>
          <p:nvPr/>
        </p:nvSpPr>
        <p:spPr>
          <a:xfrm>
            <a:off x="243698" y="2344166"/>
            <a:ext cx="116884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Antipasto Pro " panose="02000506020000020004" pitchFamily="2" charset="0"/>
              </a:rPr>
              <a:t>Para protegerse de ataques de </a:t>
            </a:r>
            <a:r>
              <a:rPr lang="es-ES" sz="2800" dirty="0" err="1" smtClean="0">
                <a:latin typeface="Antipasto Pro " panose="02000506020000020004" pitchFamily="2" charset="0"/>
              </a:rPr>
              <a:t>phishing</a:t>
            </a:r>
            <a:r>
              <a:rPr lang="es-ES" sz="2800" dirty="0" smtClean="0">
                <a:latin typeface="Antipasto Pro " panose="02000506020000020004" pitchFamily="2" charset="0"/>
              </a:rPr>
              <a:t> se pueden seguir estos consejos:</a:t>
            </a:r>
          </a:p>
          <a:p>
            <a:pPr algn="just"/>
            <a:endParaRPr lang="es-ES" sz="2800" dirty="0">
              <a:latin typeface="Antipasto Pro " panose="02000506020000020004" pitchFamily="2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ES" sz="28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Verificar la procedencia de los mensajes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ES" sz="28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No acceder links para acceder a sitios sensibles (paginas bancarias)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ES" sz="28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Reforzar la seguridad en computadoras y </a:t>
            </a:r>
            <a:r>
              <a:rPr lang="es-ES" sz="2800" dirty="0" err="1" smtClean="0">
                <a:solidFill>
                  <a:schemeClr val="accent1"/>
                </a:solidFill>
                <a:latin typeface="Antipasto Pro " panose="02000506020000020004" pitchFamily="2" charset="0"/>
              </a:rPr>
              <a:t>smartphones</a:t>
            </a:r>
            <a:endParaRPr lang="es-ES" sz="2800" dirty="0" smtClean="0">
              <a:solidFill>
                <a:schemeClr val="accent1"/>
              </a:solidFill>
              <a:latin typeface="Antipasto Pro " panose="02000506020000020004" pitchFamily="2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ES" sz="28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Estar informados sobre la evolución del malware</a:t>
            </a:r>
            <a:endParaRPr lang="es-ES" sz="2800" dirty="0">
              <a:solidFill>
                <a:schemeClr val="accent1"/>
              </a:solidFill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06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174" y="0"/>
            <a:ext cx="3629673" cy="32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3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1448973" y="927520"/>
            <a:ext cx="96082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Agenda de temas a tratar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C82E6563-A46C-4A3F-9C41-F2E6F2534BF5}"/>
              </a:ext>
            </a:extLst>
          </p:cNvPr>
          <p:cNvSpPr txBox="1"/>
          <p:nvPr/>
        </p:nvSpPr>
        <p:spPr>
          <a:xfrm>
            <a:off x="713689" y="2663688"/>
            <a:ext cx="88855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3200" dirty="0" smtClean="0">
                <a:latin typeface="Antipasto Pro " panose="02000506020000020004" pitchFamily="2" charset="0"/>
              </a:rPr>
              <a:t>Definición de </a:t>
            </a:r>
            <a:r>
              <a:rPr lang="es-MX" sz="3200" dirty="0" err="1" smtClean="0">
                <a:latin typeface="Antipasto Pro " panose="02000506020000020004" pitchFamily="2" charset="0"/>
              </a:rPr>
              <a:t>phishing</a:t>
            </a:r>
            <a:endParaRPr lang="es-MX" sz="3200" dirty="0">
              <a:latin typeface="Antipasto Pro " panose="02000506020000020004" pitchFamily="2" charset="0"/>
            </a:endParaRPr>
          </a:p>
          <a:p>
            <a:endParaRPr lang="es-MX" sz="3200" dirty="0">
              <a:latin typeface="Antipasto Pro " panose="0200050602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 smtClean="0">
                <a:latin typeface="Antipasto Pro " panose="02000506020000020004" pitchFamily="2" charset="0"/>
              </a:rPr>
              <a:t>¿Cómo actúa el </a:t>
            </a:r>
            <a:r>
              <a:rPr lang="es-ES" sz="3200" dirty="0" err="1" smtClean="0">
                <a:latin typeface="Antipasto Pro " panose="02000506020000020004" pitchFamily="2" charset="0"/>
              </a:rPr>
              <a:t>phishing</a:t>
            </a:r>
            <a:r>
              <a:rPr lang="es-ES" sz="3200" dirty="0" smtClean="0">
                <a:latin typeface="Antipasto Pro " panose="02000506020000020004" pitchFamily="2" charset="0"/>
              </a:rPr>
              <a:t>?</a:t>
            </a:r>
            <a:endParaRPr lang="es-MX" sz="3200" dirty="0">
              <a:latin typeface="Antipasto Pro " panose="0200050602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MX" sz="3200" dirty="0">
              <a:latin typeface="Antipasto Pro " panose="0200050602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 smtClean="0">
                <a:latin typeface="Antipasto Pro " panose="02000506020000020004" pitchFamily="2" charset="0"/>
              </a:rPr>
              <a:t>Reconocer un mensaje de </a:t>
            </a:r>
            <a:r>
              <a:rPr lang="es-ES" sz="3200" dirty="0" err="1" smtClean="0">
                <a:latin typeface="Antipasto Pro " panose="02000506020000020004" pitchFamily="2" charset="0"/>
              </a:rPr>
              <a:t>phishing</a:t>
            </a:r>
            <a:endParaRPr lang="es-MX" sz="3200" dirty="0"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92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¿Qué </a:t>
            </a:r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es </a:t>
            </a:r>
            <a:r>
              <a:rPr lang="es-ES" sz="4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phishing</a:t>
            </a:r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?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C82E6563-A46C-4A3F-9C41-F2E6F2534BF5}"/>
              </a:ext>
            </a:extLst>
          </p:cNvPr>
          <p:cNvSpPr txBox="1"/>
          <p:nvPr/>
        </p:nvSpPr>
        <p:spPr>
          <a:xfrm>
            <a:off x="251790" y="2805412"/>
            <a:ext cx="11688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Antipasto Pro " panose="02000506020000020004" pitchFamily="2" charset="0"/>
              </a:rPr>
              <a:t>El </a:t>
            </a:r>
            <a:r>
              <a:rPr lang="es-ES" sz="2800" dirty="0" err="1">
                <a:latin typeface="Antipasto Pro " panose="02000506020000020004" pitchFamily="2" charset="0"/>
              </a:rPr>
              <a:t>phishing</a:t>
            </a:r>
            <a:r>
              <a:rPr lang="es-ES" sz="2800" dirty="0">
                <a:latin typeface="Antipasto Pro " panose="02000506020000020004" pitchFamily="2" charset="0"/>
              </a:rPr>
              <a:t> se refiere al envío de correos electrónicos que tienen la apariencia de proceder de fuentes de confianza </a:t>
            </a:r>
            <a:r>
              <a:rPr lang="es-ES" sz="2800" dirty="0" smtClean="0">
                <a:latin typeface="Antipasto Pro " panose="02000506020000020004" pitchFamily="2" charset="0"/>
              </a:rPr>
              <a:t>pero </a:t>
            </a:r>
            <a:r>
              <a:rPr lang="es-ES" sz="2800" dirty="0">
                <a:latin typeface="Antipasto Pro " panose="02000506020000020004" pitchFamily="2" charset="0"/>
              </a:rPr>
              <a:t>que en realidad pretenden manipular al receptor para robar información confidencial. </a:t>
            </a:r>
            <a:endParaRPr lang="es-MX" sz="2800" dirty="0"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74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¿Cómo actúa el </a:t>
            </a:r>
            <a:r>
              <a:rPr lang="es-ES" sz="4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phishing</a:t>
            </a:r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?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C82E6563-A46C-4A3F-9C41-F2E6F2534BF5}"/>
              </a:ext>
            </a:extLst>
          </p:cNvPr>
          <p:cNvSpPr txBox="1"/>
          <p:nvPr/>
        </p:nvSpPr>
        <p:spPr>
          <a:xfrm>
            <a:off x="251790" y="2805412"/>
            <a:ext cx="116884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Antipasto Pro " panose="02000506020000020004" pitchFamily="2" charset="0"/>
              </a:rPr>
              <a:t>Generalmente el </a:t>
            </a:r>
            <a:r>
              <a:rPr lang="es-ES" sz="2800" dirty="0" err="1" smtClean="0">
                <a:latin typeface="Antipasto Pro " panose="02000506020000020004" pitchFamily="2" charset="0"/>
              </a:rPr>
              <a:t>phishing</a:t>
            </a:r>
            <a:r>
              <a:rPr lang="es-ES" sz="2800" dirty="0" smtClean="0">
                <a:latin typeface="Antipasto Pro " panose="02000506020000020004" pitchFamily="2" charset="0"/>
              </a:rPr>
              <a:t> inicia con un correo electrónico, o con un mensaje dirigido en el cual el atacante se hace pasar por una institución real.</a:t>
            </a:r>
          </a:p>
          <a:p>
            <a:pPr algn="just"/>
            <a:endParaRPr lang="es-ES" sz="2800" dirty="0">
              <a:latin typeface="Antipasto Pro " panose="02000506020000020004" pitchFamily="2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ES" sz="28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Banco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ES" sz="28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Compañía de luz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ES" sz="28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Compañía de teléfono</a:t>
            </a:r>
            <a:endParaRPr lang="es-MX" sz="2800" dirty="0">
              <a:solidFill>
                <a:schemeClr val="accent1"/>
              </a:solidFill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0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¿Cómo actúa el </a:t>
            </a:r>
            <a:r>
              <a:rPr lang="es-ES" sz="4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phishing</a:t>
            </a:r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?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C82E6563-A46C-4A3F-9C41-F2E6F2534BF5}"/>
              </a:ext>
            </a:extLst>
          </p:cNvPr>
          <p:cNvSpPr txBox="1"/>
          <p:nvPr/>
        </p:nvSpPr>
        <p:spPr>
          <a:xfrm>
            <a:off x="251790" y="2805412"/>
            <a:ext cx="11688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Antipasto Pro " panose="02000506020000020004" pitchFamily="2" charset="0"/>
              </a:rPr>
              <a:t>Los mensajes que envían los atacantes suelen llevar enlaces a sitios falsos los cuales están previamente preparados para robar de forma silenciosa la información confidencial de su victima.</a:t>
            </a:r>
            <a:endParaRPr lang="es-ES" sz="2800" dirty="0"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91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Creación de alarma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C82E6563-A46C-4A3F-9C41-F2E6F2534BF5}"/>
              </a:ext>
            </a:extLst>
          </p:cNvPr>
          <p:cNvSpPr txBox="1"/>
          <p:nvPr/>
        </p:nvSpPr>
        <p:spPr>
          <a:xfrm>
            <a:off x="251790" y="2473639"/>
            <a:ext cx="116884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Antipasto Pro " panose="02000506020000020004" pitchFamily="2" charset="0"/>
              </a:rPr>
              <a:t>Además los criminales se valen de ciertos trucos de ingeniería social para crear alarma en los receptores de los mensajes, con indicaciones de </a:t>
            </a:r>
            <a:r>
              <a:rPr lang="es-ES" sz="2800" dirty="0" smtClean="0">
                <a:latin typeface="Antipasto Pro " panose="02000506020000020004" pitchFamily="2" charset="0"/>
              </a:rPr>
              <a:t>urgencia. </a:t>
            </a:r>
          </a:p>
          <a:p>
            <a:pPr algn="just"/>
            <a:endParaRPr lang="es-ES" sz="2800" dirty="0">
              <a:latin typeface="Antipasto Pro " panose="02000506020000020004" pitchFamily="2" charset="0"/>
            </a:endParaRPr>
          </a:p>
          <a:p>
            <a:pPr algn="just"/>
            <a:r>
              <a:rPr lang="es-ES" sz="2800" dirty="0" smtClean="0">
                <a:latin typeface="Antipasto Pro " panose="02000506020000020004" pitchFamily="2" charset="0"/>
              </a:rPr>
              <a:t>La </a:t>
            </a:r>
            <a:r>
              <a:rPr lang="es-ES" sz="2800" dirty="0">
                <a:latin typeface="Antipasto Pro " panose="02000506020000020004" pitchFamily="2" charset="0"/>
              </a:rPr>
              <a:t>idea es que el usuario actúe de inmediato ante el estímulo y no se detenga a analizar los riesgos de su acción.</a:t>
            </a:r>
          </a:p>
        </p:txBody>
      </p:sp>
    </p:spTree>
    <p:extLst>
      <p:ext uri="{BB962C8B-B14F-4D97-AF65-F5344CB8AC3E}">
        <p14:creationId xmlns:p14="http://schemas.microsoft.com/office/powerpoint/2010/main" val="245985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Creación de alarma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C82E6563-A46C-4A3F-9C41-F2E6F2534BF5}"/>
              </a:ext>
            </a:extLst>
          </p:cNvPr>
          <p:cNvSpPr txBox="1"/>
          <p:nvPr/>
        </p:nvSpPr>
        <p:spPr>
          <a:xfrm>
            <a:off x="251790" y="2222786"/>
            <a:ext cx="11688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Antipasto Pro " panose="02000506020000020004" pitchFamily="2" charset="0"/>
              </a:rPr>
              <a:t>Veamos un ejemplo:</a:t>
            </a:r>
            <a:endParaRPr lang="es-ES" sz="2800" dirty="0">
              <a:latin typeface="Antipasto Pro " panose="02000506020000020004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031" y="2011708"/>
            <a:ext cx="4917935" cy="400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6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Reconocer mensajes de </a:t>
            </a:r>
            <a:r>
              <a:rPr lang="es-ES" sz="4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phishing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C82E6563-A46C-4A3F-9C41-F2E6F2534BF5}"/>
              </a:ext>
            </a:extLst>
          </p:cNvPr>
          <p:cNvSpPr txBox="1"/>
          <p:nvPr/>
        </p:nvSpPr>
        <p:spPr>
          <a:xfrm>
            <a:off x="251790" y="2740676"/>
            <a:ext cx="11688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Antipasto Pro " panose="02000506020000020004" pitchFamily="2" charset="0"/>
              </a:rPr>
              <a:t>No es una acción común que las empresas soliciten información personal de sus clientes vía correo electrónico, así que el solo hecho de recibir mensajes  de este tipo debe ponernos en alerta.</a:t>
            </a:r>
            <a:endParaRPr lang="es-ES" sz="2800" dirty="0"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4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Reconocer mensajes de </a:t>
            </a:r>
            <a:r>
              <a:rPr lang="es-ES" sz="4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phishing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C82E6563-A46C-4A3F-9C41-F2E6F2534BF5}"/>
              </a:ext>
            </a:extLst>
          </p:cNvPr>
          <p:cNvSpPr txBox="1"/>
          <p:nvPr/>
        </p:nvSpPr>
        <p:spPr>
          <a:xfrm>
            <a:off x="251790" y="2740676"/>
            <a:ext cx="11688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Antipasto Pro " panose="02000506020000020004" pitchFamily="2" charset="0"/>
              </a:rPr>
              <a:t>No siempre es fácil reconocer los mensajes de </a:t>
            </a:r>
            <a:r>
              <a:rPr lang="es-ES" sz="2800" dirty="0" err="1">
                <a:latin typeface="Antipasto Pro " panose="02000506020000020004" pitchFamily="2" charset="0"/>
              </a:rPr>
              <a:t>phishing</a:t>
            </a:r>
            <a:r>
              <a:rPr lang="es-ES" sz="2800" dirty="0">
                <a:latin typeface="Antipasto Pro " panose="02000506020000020004" pitchFamily="2" charset="0"/>
              </a:rPr>
              <a:t> por su apariencia. Sin embargo reproducir de manera fidedigna el formato de una empresa requiere un tiempo y esfuerzo que los criminales no suelen estar dispuestos a </a:t>
            </a:r>
            <a:r>
              <a:rPr lang="es-ES" sz="2800" dirty="0" smtClean="0">
                <a:latin typeface="Antipasto Pro " panose="02000506020000020004" pitchFamily="2" charset="0"/>
              </a:rPr>
              <a:t>invertir.</a:t>
            </a:r>
            <a:endParaRPr lang="es-ES" sz="2800" dirty="0"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60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893</TotalTime>
  <Words>397</Words>
  <Application>Microsoft Office PowerPoint</Application>
  <PresentationFormat>Panorámica</PresentationFormat>
  <Paragraphs>38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Aero</vt:lpstr>
      <vt:lpstr>Antipasto Pro </vt:lpstr>
      <vt:lpstr>Arial</vt:lpstr>
      <vt:lpstr>Gill Sans MT</vt:lpstr>
      <vt:lpstr>Wingdings</vt:lpstr>
      <vt:lpstr>Galería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Emmanuel Palou Zubiaur</dc:creator>
  <cp:lastModifiedBy>rodrigo</cp:lastModifiedBy>
  <cp:revision>60</cp:revision>
  <dcterms:created xsi:type="dcterms:W3CDTF">2018-02-12T02:38:09Z</dcterms:created>
  <dcterms:modified xsi:type="dcterms:W3CDTF">2021-02-23T23:53:52Z</dcterms:modified>
</cp:coreProperties>
</file>