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8" r:id="rId5"/>
    <p:sldId id="279" r:id="rId6"/>
    <p:sldId id="280" r:id="rId7"/>
    <p:sldId id="281" r:id="rId8"/>
    <p:sldId id="282" r:id="rId9"/>
    <p:sldId id="283" r:id="rId10"/>
    <p:sldId id="284"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200"/>
    <a:srgbClr val="FD9A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8" d="100"/>
          <a:sy n="118"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C34C72E6-170D-4E52-9BF5-0940AECF55CD}"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7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29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8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D72E584-A79F-4DC5-B214-1535D43034BF}" type="datetimeFigureOut">
              <a:rPr lang="es-MX" smtClean="0"/>
              <a:t>23/02/2021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4C72E6-170D-4E52-9BF5-0940AECF55CD}"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7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61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72E584-A79F-4DC5-B214-1535D43034BF}" type="datetimeFigureOut">
              <a:rPr lang="es-MX" smtClean="0"/>
              <a:t>23/02/2021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4C72E6-170D-4E52-9BF5-0940AECF55CD}"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60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72E584-A79F-4DC5-B214-1535D43034BF}" type="datetimeFigureOut">
              <a:rPr lang="es-MX" smtClean="0"/>
              <a:t>23/02/2021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4C72E6-170D-4E52-9BF5-0940AECF55CD}"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9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2E584-A79F-4DC5-B214-1535D43034BF}" type="datetimeFigureOut">
              <a:rPr lang="es-MX" smtClean="0"/>
              <a:t>23/02/2021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4C72E6-170D-4E52-9BF5-0940AECF55CD}" type="slidenum">
              <a:rPr lang="es-MX" smtClean="0"/>
              <a:t>‹Nº›</a:t>
            </a:fld>
            <a:endParaRPr lang="es-MX"/>
          </a:p>
        </p:txBody>
      </p:sp>
    </p:spTree>
    <p:extLst>
      <p:ext uri="{BB962C8B-B14F-4D97-AF65-F5344CB8AC3E}">
        <p14:creationId xmlns:p14="http://schemas.microsoft.com/office/powerpoint/2010/main" val="41298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5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72E584-A79F-4DC5-B214-1535D43034BF}" type="datetimeFigureOut">
              <a:rPr lang="es-MX" smtClean="0"/>
              <a:t>23/02/2021</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C34C72E6-170D-4E52-9BF5-0940AECF55CD}"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064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72E584-A79F-4DC5-B214-1535D43034BF}" type="datetimeFigureOut">
              <a:rPr lang="es-MX" smtClean="0"/>
              <a:t>23/02/2021</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4C72E6-170D-4E52-9BF5-0940AECF55CD}"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37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xmlns="" id="{C169D7CF-C883-40E7-A98D-6EDEE8AD3D58}"/>
              </a:ext>
            </a:extLst>
          </p:cNvPr>
          <p:cNvSpPr/>
          <p:nvPr/>
        </p:nvSpPr>
        <p:spPr>
          <a:xfrm>
            <a:off x="-1" y="3666115"/>
            <a:ext cx="12192001" cy="2123658"/>
          </a:xfrm>
          <a:prstGeom prst="rect">
            <a:avLst/>
          </a:prstGeom>
          <a:noFill/>
        </p:spPr>
        <p:txBody>
          <a:bodyPr wrap="square" lIns="91440" tIns="45720" rIns="91440" bIns="45720">
            <a:spAutoFit/>
          </a:bodyPr>
          <a:lstStyle/>
          <a:p>
            <a:pPr algn="ctr"/>
            <a:r>
              <a:rPr lang="es-ES" sz="6600" b="1" dirty="0" smtClean="0">
                <a:ln w="0"/>
                <a:solidFill>
                  <a:srgbClr val="FF7200"/>
                </a:solidFill>
                <a:effectLst>
                  <a:outerShdw blurRad="38100" dist="25400" dir="5400000" algn="ctr" rotWithShape="0">
                    <a:srgbClr val="6E747A">
                      <a:alpha val="43000"/>
                    </a:srgbClr>
                  </a:outerShdw>
                </a:effectLst>
                <a:latin typeface="Aero" panose="02000603090000090004" pitchFamily="2" charset="0"/>
              </a:rPr>
              <a:t>Virtual box  </a:t>
            </a:r>
          </a:p>
          <a:p>
            <a:pPr algn="ctr"/>
            <a:r>
              <a:rPr lang="es-ES" sz="6600" b="1" dirty="0" smtClean="0">
                <a:ln w="0"/>
                <a:solidFill>
                  <a:srgbClr val="FF7200"/>
                </a:solidFill>
                <a:effectLst>
                  <a:outerShdw blurRad="38100" dist="25400" dir="5400000" algn="ctr" rotWithShape="0">
                    <a:srgbClr val="6E747A">
                      <a:alpha val="43000"/>
                    </a:srgbClr>
                  </a:outerShdw>
                </a:effectLst>
                <a:latin typeface="Aero" panose="02000603090000090004" pitchFamily="2" charset="0"/>
              </a:rPr>
              <a:t>y las maquinas virtuales</a:t>
            </a:r>
            <a:endParaRPr lang="es-ES" sz="8800" b="1" cap="none" spc="0" dirty="0">
              <a:ln w="0"/>
              <a:solidFill>
                <a:srgbClr val="FF7200"/>
              </a:solidFill>
              <a:effectLst>
                <a:outerShdw blurRad="38100" dist="25400" dir="5400000" algn="ctr" rotWithShape="0">
                  <a:srgbClr val="6E747A">
                    <a:alpha val="43000"/>
                  </a:srgbClr>
                </a:outerShdw>
              </a:effectLst>
              <a:latin typeface="Aero" panose="02000603090000090004" pitchFamily="2"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62" y="126920"/>
            <a:ext cx="3629673" cy="3286424"/>
          </a:xfrm>
          <a:prstGeom prst="rect">
            <a:avLst/>
          </a:prstGeom>
        </p:spPr>
      </p:pic>
    </p:spTree>
    <p:extLst>
      <p:ext uri="{BB962C8B-B14F-4D97-AF65-F5344CB8AC3E}">
        <p14:creationId xmlns:p14="http://schemas.microsoft.com/office/powerpoint/2010/main" val="2080695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Precauciones a considerar </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495958"/>
            <a:ext cx="10855569" cy="830997"/>
          </a:xfrm>
          <a:prstGeom prst="rect">
            <a:avLst/>
          </a:prstGeom>
          <a:noFill/>
        </p:spPr>
        <p:txBody>
          <a:bodyPr wrap="square" rtlCol="0">
            <a:spAutoFit/>
          </a:bodyPr>
          <a:lstStyle/>
          <a:p>
            <a:pPr algn="just"/>
            <a:r>
              <a:rPr lang="es-MX" sz="2400" dirty="0">
                <a:latin typeface="Antipasto Pro " panose="02000506020000020004" pitchFamily="2" charset="0"/>
                <a:cs typeface="Arial" panose="020B0604020202020204" pitchFamily="34" charset="0"/>
              </a:rPr>
              <a:t>Si se otorga un porcentaje elevado de recursos al equipo huésped, existe el riesgo de que el anfitrión colapse y no sea capaz de iniciar su propio sistema operativo.</a:t>
            </a: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5288" y="3458594"/>
            <a:ext cx="2740648" cy="2397650"/>
          </a:xfrm>
          <a:prstGeom prst="rect">
            <a:avLst/>
          </a:prstGeom>
        </p:spPr>
      </p:pic>
    </p:spTree>
    <p:extLst>
      <p:ext uri="{BB962C8B-B14F-4D97-AF65-F5344CB8AC3E}">
        <p14:creationId xmlns:p14="http://schemas.microsoft.com/office/powerpoint/2010/main" val="1229184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63" y="102644"/>
            <a:ext cx="3629673" cy="3286424"/>
          </a:xfrm>
          <a:prstGeom prst="rect">
            <a:avLst/>
          </a:prstGeom>
        </p:spPr>
      </p:pic>
    </p:spTree>
    <p:extLst>
      <p:ext uri="{BB962C8B-B14F-4D97-AF65-F5344CB8AC3E}">
        <p14:creationId xmlns:p14="http://schemas.microsoft.com/office/powerpoint/2010/main" val="1357537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1448973" y="927520"/>
            <a:ext cx="9608234" cy="923330"/>
          </a:xfrm>
          <a:prstGeom prst="rect">
            <a:avLst/>
          </a:prstGeom>
          <a:noFill/>
        </p:spPr>
        <p:txBody>
          <a:bodyPr wrap="square" lIns="91440" tIns="45720" rIns="91440" bIns="45720">
            <a:spAutoFit/>
          </a:bodyPr>
          <a:lstStyle/>
          <a:p>
            <a:pPr algn="ctr"/>
            <a:r>
              <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rPr>
              <a:t>Agenda de temas a tratar</a:t>
            </a: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597192" y="2740209"/>
            <a:ext cx="11127545" cy="2554545"/>
          </a:xfrm>
          <a:prstGeom prst="rect">
            <a:avLst/>
          </a:prstGeom>
          <a:noFill/>
        </p:spPr>
        <p:txBody>
          <a:bodyPr wrap="square" rtlCol="0">
            <a:spAutoFit/>
          </a:bodyPr>
          <a:lstStyle/>
          <a:p>
            <a:pPr marL="457200" indent="-457200">
              <a:buFont typeface="Wingdings" panose="05000000000000000000" pitchFamily="2" charset="2"/>
              <a:buChar char="ü"/>
            </a:pPr>
            <a:r>
              <a:rPr lang="es-ES" sz="3200" dirty="0" smtClean="0">
                <a:latin typeface="Antipasto" panose="02000506000000020004" pitchFamily="2" charset="0"/>
              </a:rPr>
              <a:t>¿Qué es una máquina virtual?</a:t>
            </a:r>
          </a:p>
          <a:p>
            <a:pPr marL="457200" indent="-457200">
              <a:buFont typeface="Wingdings" panose="05000000000000000000" pitchFamily="2" charset="2"/>
              <a:buChar char="ü"/>
            </a:pPr>
            <a:endParaRPr lang="es-ES" sz="3200" dirty="0" smtClean="0">
              <a:latin typeface="Antipasto" panose="02000506000000020004" pitchFamily="2" charset="0"/>
            </a:endParaRPr>
          </a:p>
          <a:p>
            <a:pPr marL="457200" indent="-457200">
              <a:buFont typeface="Wingdings" panose="05000000000000000000" pitchFamily="2" charset="2"/>
              <a:buChar char="ü"/>
            </a:pPr>
            <a:r>
              <a:rPr lang="es-ES" sz="3200" dirty="0" smtClean="0">
                <a:latin typeface="Antipasto" panose="02000506000000020004" pitchFamily="2" charset="0"/>
              </a:rPr>
              <a:t>Nomenclatura de virtual box</a:t>
            </a:r>
          </a:p>
          <a:p>
            <a:pPr marL="457200" indent="-457200">
              <a:buFont typeface="Wingdings" panose="05000000000000000000" pitchFamily="2" charset="2"/>
              <a:buChar char="ü"/>
            </a:pPr>
            <a:endParaRPr lang="es-ES" sz="3200" dirty="0" smtClean="0">
              <a:latin typeface="Antipasto" panose="02000506000000020004" pitchFamily="2" charset="0"/>
            </a:endParaRPr>
          </a:p>
          <a:p>
            <a:pPr marL="457200" indent="-457200">
              <a:buFont typeface="Wingdings" panose="05000000000000000000" pitchFamily="2" charset="2"/>
              <a:buChar char="ü"/>
            </a:pPr>
            <a:r>
              <a:rPr lang="es-ES" sz="3200" dirty="0" smtClean="0">
                <a:latin typeface="Antipasto" panose="02000506000000020004" pitchFamily="2" charset="0"/>
              </a:rPr>
              <a:t>Cosas importantes sobre virtual box</a:t>
            </a:r>
          </a:p>
        </p:txBody>
      </p:sp>
    </p:spTree>
    <p:extLst>
      <p:ext uri="{BB962C8B-B14F-4D97-AF65-F5344CB8AC3E}">
        <p14:creationId xmlns:p14="http://schemas.microsoft.com/office/powerpoint/2010/main" val="479926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¿Qué es una máquina virtual?</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746811"/>
            <a:ext cx="10855569" cy="1938992"/>
          </a:xfrm>
          <a:prstGeom prst="rect">
            <a:avLst/>
          </a:prstGeom>
          <a:noFill/>
        </p:spPr>
        <p:txBody>
          <a:bodyPr wrap="square" rtlCol="0">
            <a:spAutoFit/>
          </a:bodyPr>
          <a:lstStyle/>
          <a:p>
            <a:pPr algn="just"/>
            <a:r>
              <a:rPr lang="es-MX" sz="2400" dirty="0">
                <a:latin typeface="Antipasto Pro " panose="02000506020000020004" pitchFamily="2" charset="0"/>
                <a:cs typeface="Arial" panose="020B0604020202020204" pitchFamily="34" charset="0"/>
              </a:rPr>
              <a:t>Una maquina virtual se gestiona a través de un software que simula ser una computadora, además de ser capaz de ejecutar programas de forma independiente como si fuera una computadora real</a:t>
            </a:r>
            <a:r>
              <a:rPr lang="es-MX" sz="2400" dirty="0" smtClean="0">
                <a:latin typeface="Antipasto Pro " panose="02000506020000020004" pitchFamily="2" charset="0"/>
                <a:cs typeface="Arial" panose="020B0604020202020204" pitchFamily="34" charset="0"/>
              </a:rPr>
              <a:t>.</a:t>
            </a:r>
          </a:p>
          <a:p>
            <a:pPr algn="just"/>
            <a:endParaRPr lang="es-ES" sz="2400" dirty="0">
              <a:latin typeface="Antipasto Pro " panose="02000506020000020004" pitchFamily="2" charset="0"/>
              <a:cs typeface="Arial" panose="020B0604020202020204" pitchFamily="34" charset="0"/>
            </a:endParaRPr>
          </a:p>
          <a:p>
            <a:pPr algn="just"/>
            <a:r>
              <a:rPr lang="es-ES" sz="2400" dirty="0" smtClean="0">
                <a:latin typeface="Antipasto Pro " panose="02000506020000020004" pitchFamily="2" charset="0"/>
                <a:cs typeface="Arial" panose="020B0604020202020204" pitchFamily="34" charset="0"/>
              </a:rPr>
              <a:t>Veamos el entorno de virtual box</a:t>
            </a:r>
            <a:endParaRPr lang="es-MX" sz="2400" dirty="0">
              <a:latin typeface="Antipasto Pro " panose="02000506020000020004" pitchFamily="2" charset="0"/>
              <a:cs typeface="Arial" panose="020B0604020202020204" pitchFamily="34" charset="0"/>
            </a:endParaRPr>
          </a:p>
        </p:txBody>
      </p:sp>
    </p:spTree>
    <p:extLst>
      <p:ext uri="{BB962C8B-B14F-4D97-AF65-F5344CB8AC3E}">
        <p14:creationId xmlns:p14="http://schemas.microsoft.com/office/powerpoint/2010/main" val="3820745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Entorno de  virtual box</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pic>
        <p:nvPicPr>
          <p:cNvPr id="2" name="Imagen 1"/>
          <p:cNvPicPr>
            <a:picLocks noChangeAspect="1"/>
          </p:cNvPicPr>
          <p:nvPr/>
        </p:nvPicPr>
        <p:blipFill rotWithShape="1">
          <a:blip r:embed="rId2"/>
          <a:srcRect l="15167" t="34040" r="25061" b="22161"/>
          <a:stretch/>
        </p:blipFill>
        <p:spPr>
          <a:xfrm>
            <a:off x="1440872" y="2019992"/>
            <a:ext cx="9588572" cy="3837383"/>
          </a:xfrm>
          <a:prstGeom prst="rect">
            <a:avLst/>
          </a:prstGeom>
        </p:spPr>
      </p:pic>
    </p:spTree>
    <p:extLst>
      <p:ext uri="{BB962C8B-B14F-4D97-AF65-F5344CB8AC3E}">
        <p14:creationId xmlns:p14="http://schemas.microsoft.com/office/powerpoint/2010/main" val="1667727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Nomenclaturas de virtual box</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746811"/>
            <a:ext cx="10855569" cy="2677656"/>
          </a:xfrm>
          <a:prstGeom prst="rect">
            <a:avLst/>
          </a:prstGeom>
          <a:noFill/>
        </p:spPr>
        <p:txBody>
          <a:bodyPr wrap="square" rtlCol="0">
            <a:spAutoFit/>
          </a:bodyPr>
          <a:lstStyle/>
          <a:p>
            <a:pPr algn="just"/>
            <a:r>
              <a:rPr lang="es-ES" sz="2400" dirty="0" smtClean="0">
                <a:latin typeface="Antipasto Pro " panose="02000506020000020004" pitchFamily="2" charset="0"/>
                <a:cs typeface="Arial" panose="020B0604020202020204" pitchFamily="34" charset="0"/>
              </a:rPr>
              <a:t>Cuando hablamos de maquinas virtuales debemos referirnos de forma correcta a la posición de cada uno de los equipos.</a:t>
            </a:r>
          </a:p>
          <a:p>
            <a:pPr algn="just"/>
            <a:endParaRPr lang="es-ES" sz="2400" dirty="0">
              <a:latin typeface="Antipasto Pro " panose="02000506020000020004" pitchFamily="2" charset="0"/>
              <a:cs typeface="Arial" panose="020B0604020202020204" pitchFamily="34" charset="0"/>
            </a:endParaRPr>
          </a:p>
          <a:p>
            <a:pPr algn="just"/>
            <a:r>
              <a:rPr lang="es-ES" sz="2400" dirty="0" smtClean="0">
                <a:latin typeface="Antipasto Pro " panose="02000506020000020004" pitchFamily="2" charset="0"/>
                <a:cs typeface="Arial" panose="020B0604020202020204" pitchFamily="34" charset="0"/>
              </a:rPr>
              <a:t>Dentro de los entornos virtuales existen dos tipos de equipo</a:t>
            </a:r>
          </a:p>
          <a:p>
            <a:pPr algn="just"/>
            <a:endParaRPr lang="es-ES" sz="2400" dirty="0">
              <a:latin typeface="Antipasto Pro " panose="02000506020000020004" pitchFamily="2" charset="0"/>
              <a:cs typeface="Arial" panose="020B0604020202020204" pitchFamily="34" charset="0"/>
            </a:endParaRPr>
          </a:p>
          <a:p>
            <a:pPr marL="342900" indent="-342900" algn="just">
              <a:buFont typeface="Wingdings" panose="05000000000000000000" pitchFamily="2" charset="2"/>
              <a:buChar char="ü"/>
            </a:pPr>
            <a:r>
              <a:rPr lang="es-ES" sz="2400" dirty="0" smtClean="0">
                <a:solidFill>
                  <a:schemeClr val="accent1"/>
                </a:solidFill>
                <a:latin typeface="Antipasto Pro " panose="02000506020000020004" pitchFamily="2" charset="0"/>
                <a:cs typeface="Arial" panose="020B0604020202020204" pitchFamily="34" charset="0"/>
              </a:rPr>
              <a:t>Equipo anfitrión</a:t>
            </a:r>
          </a:p>
          <a:p>
            <a:pPr marL="342900" indent="-342900" algn="just">
              <a:buFont typeface="Wingdings" panose="05000000000000000000" pitchFamily="2" charset="2"/>
              <a:buChar char="ü"/>
            </a:pPr>
            <a:r>
              <a:rPr lang="es-ES" sz="2400" dirty="0" smtClean="0">
                <a:solidFill>
                  <a:schemeClr val="accent1"/>
                </a:solidFill>
                <a:latin typeface="Antipasto Pro " panose="02000506020000020004" pitchFamily="2" charset="0"/>
                <a:cs typeface="Arial" panose="020B0604020202020204" pitchFamily="34" charset="0"/>
              </a:rPr>
              <a:t>Equipo </a:t>
            </a:r>
            <a:r>
              <a:rPr lang="es-ES" sz="2400" dirty="0" err="1" smtClean="0">
                <a:solidFill>
                  <a:schemeClr val="accent1"/>
                </a:solidFill>
                <a:latin typeface="Antipasto Pro " panose="02000506020000020004" pitchFamily="2" charset="0"/>
                <a:cs typeface="Arial" panose="020B0604020202020204" pitchFamily="34" charset="0"/>
              </a:rPr>
              <a:t>huesped</a:t>
            </a:r>
            <a:endParaRPr lang="es-MX" sz="2400" dirty="0">
              <a:solidFill>
                <a:schemeClr val="accent1"/>
              </a:solidFill>
              <a:latin typeface="Antipasto Pro " panose="02000506020000020004" pitchFamily="2" charset="0"/>
              <a:cs typeface="Arial" panose="020B0604020202020204" pitchFamily="34" charset="0"/>
            </a:endParaRPr>
          </a:p>
        </p:txBody>
      </p:sp>
    </p:spTree>
    <p:extLst>
      <p:ext uri="{BB962C8B-B14F-4D97-AF65-F5344CB8AC3E}">
        <p14:creationId xmlns:p14="http://schemas.microsoft.com/office/powerpoint/2010/main" val="369618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Nomenclaturas de virtual box</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212737"/>
            <a:ext cx="10855569" cy="1569660"/>
          </a:xfrm>
          <a:prstGeom prst="rect">
            <a:avLst/>
          </a:prstGeom>
          <a:noFill/>
        </p:spPr>
        <p:txBody>
          <a:bodyPr wrap="square" rtlCol="0">
            <a:spAutoFit/>
          </a:bodyPr>
          <a:lstStyle/>
          <a:p>
            <a:pPr algn="just"/>
            <a:r>
              <a:rPr lang="es-ES" sz="2400" dirty="0" smtClean="0">
                <a:solidFill>
                  <a:schemeClr val="accent1"/>
                </a:solidFill>
                <a:latin typeface="Antipasto Pro " panose="02000506020000020004" pitchFamily="2" charset="0"/>
                <a:cs typeface="Arial" panose="020B0604020202020204" pitchFamily="34" charset="0"/>
              </a:rPr>
              <a:t>Equipo anfitrión:</a:t>
            </a:r>
          </a:p>
          <a:p>
            <a:pPr algn="just"/>
            <a:endParaRPr lang="es-ES" sz="2400" dirty="0">
              <a:solidFill>
                <a:schemeClr val="accent1"/>
              </a:solidFill>
              <a:latin typeface="Antipasto Pro " panose="02000506020000020004" pitchFamily="2" charset="0"/>
              <a:cs typeface="Arial" panose="020B0604020202020204" pitchFamily="34" charset="0"/>
            </a:endParaRPr>
          </a:p>
          <a:p>
            <a:pPr algn="just"/>
            <a:r>
              <a:rPr lang="es-ES" sz="2400" dirty="0" smtClean="0">
                <a:latin typeface="Antipasto Pro " panose="02000506020000020004" pitchFamily="2" charset="0"/>
                <a:cs typeface="Arial" panose="020B0604020202020204" pitchFamily="34" charset="0"/>
              </a:rPr>
              <a:t>El  equipo anfitrión es aquel que suministra los recursos a los equipos virtuales para que estos puedan operar correctamente.</a:t>
            </a:r>
            <a:endParaRPr lang="es-MX" sz="2400" dirty="0">
              <a:latin typeface="Antipasto Pro " panose="02000506020000020004" pitchFamily="2" charset="0"/>
              <a:cs typeface="Arial" panose="020B0604020202020204" pitchFamily="34" charset="0"/>
            </a:endParaRPr>
          </a:p>
        </p:txBody>
      </p:sp>
      <p:pic>
        <p:nvPicPr>
          <p:cNvPr id="6" name="Imagen 5">
            <a:extLst>
              <a:ext uri="{FF2B5EF4-FFF2-40B4-BE49-F238E27FC236}">
                <a16:creationId xmlns:a16="http://schemas.microsoft.com/office/drawing/2014/main" xmlns="" id="{BD0A6554-D36F-49A4-BDCF-D84CB920257D}"/>
              </a:ext>
            </a:extLst>
          </p:cNvPr>
          <p:cNvPicPr>
            <a:picLocks noChangeAspect="1"/>
          </p:cNvPicPr>
          <p:nvPr/>
        </p:nvPicPr>
        <p:blipFill rotWithShape="1">
          <a:blip r:embed="rId2"/>
          <a:srcRect l="3856" t="14559" r="4244" b="12568"/>
          <a:stretch/>
        </p:blipFill>
        <p:spPr>
          <a:xfrm>
            <a:off x="8129718" y="3656482"/>
            <a:ext cx="3042082" cy="2412242"/>
          </a:xfrm>
          <a:prstGeom prst="rect">
            <a:avLst/>
          </a:prstGeom>
        </p:spPr>
      </p:pic>
    </p:spTree>
    <p:extLst>
      <p:ext uri="{BB962C8B-B14F-4D97-AF65-F5344CB8AC3E}">
        <p14:creationId xmlns:p14="http://schemas.microsoft.com/office/powerpoint/2010/main" val="646521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Nomenclaturas de virtual box</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212737"/>
            <a:ext cx="10855569" cy="1569660"/>
          </a:xfrm>
          <a:prstGeom prst="rect">
            <a:avLst/>
          </a:prstGeom>
          <a:noFill/>
        </p:spPr>
        <p:txBody>
          <a:bodyPr wrap="square" rtlCol="0">
            <a:spAutoFit/>
          </a:bodyPr>
          <a:lstStyle/>
          <a:p>
            <a:pPr algn="just"/>
            <a:r>
              <a:rPr lang="es-ES" sz="2400" dirty="0" smtClean="0">
                <a:solidFill>
                  <a:schemeClr val="accent1"/>
                </a:solidFill>
                <a:latin typeface="Antipasto Pro " panose="02000506020000020004" pitchFamily="2" charset="0"/>
                <a:cs typeface="Arial" panose="020B0604020202020204" pitchFamily="34" charset="0"/>
              </a:rPr>
              <a:t>Equipo huésped:</a:t>
            </a:r>
          </a:p>
          <a:p>
            <a:pPr algn="just"/>
            <a:endParaRPr lang="es-ES" sz="2400" dirty="0">
              <a:solidFill>
                <a:schemeClr val="accent1"/>
              </a:solidFill>
              <a:latin typeface="Antipasto Pro " panose="02000506020000020004" pitchFamily="2" charset="0"/>
              <a:cs typeface="Arial" panose="020B0604020202020204" pitchFamily="34" charset="0"/>
            </a:endParaRPr>
          </a:p>
          <a:p>
            <a:pPr algn="just"/>
            <a:r>
              <a:rPr lang="es-ES" sz="2400" dirty="0" smtClean="0">
                <a:latin typeface="Antipasto Pro " panose="02000506020000020004" pitchFamily="2" charset="0"/>
                <a:cs typeface="Arial" panose="020B0604020202020204" pitchFamily="34" charset="0"/>
              </a:rPr>
              <a:t>Una máquina virtual se llama equipo huésped porque al iniciar toma recursos prestados desde el equipo anfitrión para que pueda funcionar</a:t>
            </a:r>
            <a:endParaRPr lang="es-MX" sz="2400" dirty="0">
              <a:latin typeface="Antipasto Pro " panose="02000506020000020004" pitchFamily="2" charset="0"/>
              <a:cs typeface="Arial" panose="020B06040202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314" y="3818376"/>
            <a:ext cx="2278582" cy="2278582"/>
          </a:xfrm>
          <a:prstGeom prst="rect">
            <a:avLst/>
          </a:prstGeom>
        </p:spPr>
      </p:pic>
    </p:spTree>
    <p:extLst>
      <p:ext uri="{BB962C8B-B14F-4D97-AF65-F5344CB8AC3E}">
        <p14:creationId xmlns:p14="http://schemas.microsoft.com/office/powerpoint/2010/main" val="4272154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Nomenclaturas de virtual box</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495958"/>
            <a:ext cx="10855569" cy="1569660"/>
          </a:xfrm>
          <a:prstGeom prst="rect">
            <a:avLst/>
          </a:prstGeom>
          <a:noFill/>
        </p:spPr>
        <p:txBody>
          <a:bodyPr wrap="square" rtlCol="0">
            <a:spAutoFit/>
          </a:bodyPr>
          <a:lstStyle/>
          <a:p>
            <a:pPr algn="just"/>
            <a:r>
              <a:rPr lang="es-ES" sz="2400" dirty="0" smtClean="0">
                <a:solidFill>
                  <a:schemeClr val="accent1"/>
                </a:solidFill>
                <a:latin typeface="Antipasto Pro " panose="02000506020000020004" pitchFamily="2" charset="0"/>
                <a:cs typeface="Arial" panose="020B0604020202020204" pitchFamily="34" charset="0"/>
              </a:rPr>
              <a:t>Características de un equipo huésped:</a:t>
            </a:r>
          </a:p>
          <a:p>
            <a:pPr algn="just"/>
            <a:endParaRPr lang="es-ES" sz="2400" dirty="0">
              <a:solidFill>
                <a:schemeClr val="accent1"/>
              </a:solidFill>
              <a:latin typeface="Antipasto Pro " panose="02000506020000020004" pitchFamily="2" charset="0"/>
              <a:cs typeface="Arial" panose="020B0604020202020204" pitchFamily="34" charset="0"/>
            </a:endParaRPr>
          </a:p>
          <a:p>
            <a:pPr algn="just"/>
            <a:r>
              <a:rPr lang="es-MX" sz="2400" dirty="0">
                <a:latin typeface="Antipasto Pro " panose="02000506020000020004" pitchFamily="2" charset="0"/>
                <a:cs typeface="Arial" panose="020B0604020202020204" pitchFamily="34" charset="0"/>
              </a:rPr>
              <a:t>Una característica del equipo huésped (equipo virtual) es que nunca podrá exceder la capacidad o recursos que le son prestados por el equipo físico.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314" y="3818376"/>
            <a:ext cx="2278582" cy="2278582"/>
          </a:xfrm>
          <a:prstGeom prst="rect">
            <a:avLst/>
          </a:prstGeom>
        </p:spPr>
      </p:pic>
    </p:spTree>
    <p:extLst>
      <p:ext uri="{BB962C8B-B14F-4D97-AF65-F5344CB8AC3E}">
        <p14:creationId xmlns:p14="http://schemas.microsoft.com/office/powerpoint/2010/main" val="4125184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B089817B-814F-43EA-A573-E2E2BE348B3C}"/>
              </a:ext>
            </a:extLst>
          </p:cNvPr>
          <p:cNvSpPr/>
          <p:nvPr/>
        </p:nvSpPr>
        <p:spPr>
          <a:xfrm>
            <a:off x="0" y="927520"/>
            <a:ext cx="12191999" cy="923330"/>
          </a:xfrm>
          <a:prstGeom prst="rect">
            <a:avLst/>
          </a:prstGeom>
          <a:noFill/>
        </p:spPr>
        <p:txBody>
          <a:bodyPr wrap="square" lIns="91440" tIns="45720" rIns="91440" bIns="45720">
            <a:spAutoFit/>
          </a:bodyPr>
          <a:lstStyle/>
          <a:p>
            <a:pPr algn="ctr"/>
            <a:r>
              <a:rPr lang="es-ES" sz="5400" b="1" dirty="0" smtClean="0">
                <a:ln w="0"/>
                <a:solidFill>
                  <a:srgbClr val="002060"/>
                </a:solidFill>
                <a:effectLst>
                  <a:outerShdw blurRad="38100" dist="25400" dir="5400000" algn="ctr" rotWithShape="0">
                    <a:srgbClr val="6E747A">
                      <a:alpha val="43000"/>
                    </a:srgbClr>
                  </a:outerShdw>
                </a:effectLst>
                <a:latin typeface="Aero" panose="02000603090000090004" pitchFamily="2" charset="0"/>
              </a:rPr>
              <a:t>Asignación de recursos</a:t>
            </a:r>
            <a:endParaRPr lang="es-ES" sz="5400" b="1" cap="none" spc="0" dirty="0">
              <a:ln w="0"/>
              <a:solidFill>
                <a:srgbClr val="002060"/>
              </a:solidFill>
              <a:effectLst>
                <a:outerShdw blurRad="38100" dist="25400" dir="5400000" algn="ctr" rotWithShape="0">
                  <a:srgbClr val="6E747A">
                    <a:alpha val="43000"/>
                  </a:srgbClr>
                </a:outerShdw>
              </a:effectLst>
              <a:latin typeface="Aero" panose="02000603090000090004" pitchFamily="2" charset="0"/>
            </a:endParaRPr>
          </a:p>
        </p:txBody>
      </p:sp>
      <p:sp>
        <p:nvSpPr>
          <p:cNvPr id="5" name="CuadroTexto 4">
            <a:extLst>
              <a:ext uri="{FF2B5EF4-FFF2-40B4-BE49-F238E27FC236}">
                <a16:creationId xmlns:a16="http://schemas.microsoft.com/office/drawing/2014/main" xmlns="" id="{8E968CA3-2CF2-4B73-8B1A-A234B6146ED2}"/>
              </a:ext>
            </a:extLst>
          </p:cNvPr>
          <p:cNvSpPr txBox="1"/>
          <p:nvPr/>
        </p:nvSpPr>
        <p:spPr>
          <a:xfrm>
            <a:off x="668214" y="2495958"/>
            <a:ext cx="10855569" cy="1938992"/>
          </a:xfrm>
          <a:prstGeom prst="rect">
            <a:avLst/>
          </a:prstGeom>
          <a:noFill/>
        </p:spPr>
        <p:txBody>
          <a:bodyPr wrap="square" rtlCol="0">
            <a:spAutoFit/>
          </a:bodyPr>
          <a:lstStyle/>
          <a:p>
            <a:pPr algn="just"/>
            <a:r>
              <a:rPr lang="es-ES" sz="2400" dirty="0" smtClean="0">
                <a:solidFill>
                  <a:schemeClr val="accent1"/>
                </a:solidFill>
                <a:latin typeface="Antipasto Pro " panose="02000506020000020004" pitchFamily="2" charset="0"/>
                <a:cs typeface="Arial" panose="020B0604020202020204" pitchFamily="34" charset="0"/>
              </a:rPr>
              <a:t>Características de un equipo huésped:</a:t>
            </a:r>
          </a:p>
          <a:p>
            <a:pPr algn="just"/>
            <a:endParaRPr lang="es-ES" sz="2400" dirty="0">
              <a:solidFill>
                <a:schemeClr val="accent1"/>
              </a:solidFill>
              <a:latin typeface="Antipasto Pro " panose="02000506020000020004" pitchFamily="2" charset="0"/>
              <a:cs typeface="Arial" panose="020B0604020202020204" pitchFamily="34" charset="0"/>
            </a:endParaRPr>
          </a:p>
          <a:p>
            <a:pPr algn="just"/>
            <a:r>
              <a:rPr lang="es-MX" sz="2400" dirty="0" smtClean="0">
                <a:latin typeface="Antipasto Pro " panose="02000506020000020004" pitchFamily="2" charset="0"/>
                <a:cs typeface="Arial" panose="020B0604020202020204" pitchFamily="34" charset="0"/>
              </a:rPr>
              <a:t>Debemos ser cuidadosos al asignar recursos desde  el equipo físico hacia el equipo huésped, ya que mientras la maquina virtual este en funcionamiento estos recursos dejarán de estar presentes en el equipo físico.</a:t>
            </a:r>
            <a:endParaRPr lang="es-MX" sz="2400" dirty="0">
              <a:latin typeface="Antipasto Pro " panose="02000506020000020004" pitchFamily="2" charset="0"/>
              <a:cs typeface="Arial" panose="020B0604020202020204" pitchFamily="34" charset="0"/>
            </a:endParaRPr>
          </a:p>
        </p:txBody>
      </p:sp>
    </p:spTree>
    <p:extLst>
      <p:ext uri="{BB962C8B-B14F-4D97-AF65-F5344CB8AC3E}">
        <p14:creationId xmlns:p14="http://schemas.microsoft.com/office/powerpoint/2010/main" val="224246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729</TotalTime>
  <Words>285</Words>
  <Application>Microsoft Office PowerPoint</Application>
  <PresentationFormat>Panorámica</PresentationFormat>
  <Paragraphs>38</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Aero</vt:lpstr>
      <vt:lpstr>Antipasto</vt:lpstr>
      <vt:lpstr>Antipasto Pro </vt:lpstr>
      <vt:lpstr>Arial</vt:lpstr>
      <vt:lpstr>Gill Sans MT</vt:lpstr>
      <vt:lpstr>Wingdings</vt:lpstr>
      <vt:lpstr>Galería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Palou Zubiaur</dc:creator>
  <cp:lastModifiedBy>rodrigo</cp:lastModifiedBy>
  <cp:revision>63</cp:revision>
  <dcterms:created xsi:type="dcterms:W3CDTF">2018-02-12T02:38:09Z</dcterms:created>
  <dcterms:modified xsi:type="dcterms:W3CDTF">2021-02-23T23:38:16Z</dcterms:modified>
</cp:coreProperties>
</file>