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7" r:id="rId4"/>
    <p:sldId id="268" r:id="rId5"/>
    <p:sldId id="269" r:id="rId6"/>
    <p:sldId id="270" r:id="rId7"/>
    <p:sldId id="271" r:id="rId8"/>
    <p:sldId id="272" r:id="rId9"/>
    <p:sldId id="273" r:id="rId10"/>
    <p:sldId id="274" r:id="rId11"/>
    <p:sldId id="275" r:id="rId12"/>
    <p:sldId id="276" r:id="rId13"/>
    <p:sldId id="277" r:id="rId14"/>
    <p:sldId id="266" r:id="rId15"/>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590E"/>
    <a:srgbClr val="053A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008" autoAdjust="0"/>
    <p:restoredTop sz="94660"/>
  </p:normalViewPr>
  <p:slideViewPr>
    <p:cSldViewPr snapToGrid="0">
      <p:cViewPr varScale="1">
        <p:scale>
          <a:sx n="116" d="100"/>
          <a:sy n="116" d="100"/>
        </p:scale>
        <p:origin x="90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p:cNvSpPr>
            <a:spLocks noGrp="1"/>
          </p:cNvSpPr>
          <p:nvPr>
            <p:ph type="dt" sz="half" idx="10"/>
          </p:nvPr>
        </p:nvSpPr>
        <p:spPr/>
        <p:txBody>
          <a:bodyPr/>
          <a:lstStyle/>
          <a:p>
            <a:fld id="{DBB8423E-89AD-4E39-9EB9-FBD1670915DD}" type="datetimeFigureOut">
              <a:rPr lang="es-MX" smtClean="0"/>
              <a:t>06/09/2022</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FA9DD2F1-FB7C-49E8-BB92-B22390A61AEB}" type="slidenum">
              <a:rPr lang="es-MX" smtClean="0"/>
              <a:t>‹Nº›</a:t>
            </a:fld>
            <a:endParaRPr lang="es-MX"/>
          </a:p>
        </p:txBody>
      </p:sp>
    </p:spTree>
    <p:extLst>
      <p:ext uri="{BB962C8B-B14F-4D97-AF65-F5344CB8AC3E}">
        <p14:creationId xmlns:p14="http://schemas.microsoft.com/office/powerpoint/2010/main" val="544082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MX"/>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p:cNvSpPr>
            <a:spLocks noGrp="1"/>
          </p:cNvSpPr>
          <p:nvPr>
            <p:ph type="dt" sz="half" idx="10"/>
          </p:nvPr>
        </p:nvSpPr>
        <p:spPr/>
        <p:txBody>
          <a:bodyPr/>
          <a:lstStyle/>
          <a:p>
            <a:fld id="{DBB8423E-89AD-4E39-9EB9-FBD1670915DD}" type="datetimeFigureOut">
              <a:rPr lang="es-MX" smtClean="0"/>
              <a:t>06/09/2022</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FA9DD2F1-FB7C-49E8-BB92-B22390A61AEB}" type="slidenum">
              <a:rPr lang="es-MX" smtClean="0"/>
              <a:t>‹Nº›</a:t>
            </a:fld>
            <a:endParaRPr lang="es-MX"/>
          </a:p>
        </p:txBody>
      </p:sp>
    </p:spTree>
    <p:extLst>
      <p:ext uri="{BB962C8B-B14F-4D97-AF65-F5344CB8AC3E}">
        <p14:creationId xmlns:p14="http://schemas.microsoft.com/office/powerpoint/2010/main" val="182619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p:cNvSpPr>
            <a:spLocks noGrp="1"/>
          </p:cNvSpPr>
          <p:nvPr>
            <p:ph type="dt" sz="half" idx="10"/>
          </p:nvPr>
        </p:nvSpPr>
        <p:spPr/>
        <p:txBody>
          <a:bodyPr/>
          <a:lstStyle/>
          <a:p>
            <a:fld id="{DBB8423E-89AD-4E39-9EB9-FBD1670915DD}" type="datetimeFigureOut">
              <a:rPr lang="es-MX" smtClean="0"/>
              <a:t>06/09/2022</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FA9DD2F1-FB7C-49E8-BB92-B22390A61AEB}" type="slidenum">
              <a:rPr lang="es-MX" smtClean="0"/>
              <a:t>‹Nº›</a:t>
            </a:fld>
            <a:endParaRPr lang="es-MX"/>
          </a:p>
        </p:txBody>
      </p:sp>
    </p:spTree>
    <p:extLst>
      <p:ext uri="{BB962C8B-B14F-4D97-AF65-F5344CB8AC3E}">
        <p14:creationId xmlns:p14="http://schemas.microsoft.com/office/powerpoint/2010/main" val="1305683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MX"/>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p:cNvSpPr>
            <a:spLocks noGrp="1"/>
          </p:cNvSpPr>
          <p:nvPr>
            <p:ph type="dt" sz="half" idx="10"/>
          </p:nvPr>
        </p:nvSpPr>
        <p:spPr/>
        <p:txBody>
          <a:bodyPr/>
          <a:lstStyle/>
          <a:p>
            <a:fld id="{DBB8423E-89AD-4E39-9EB9-FBD1670915DD}" type="datetimeFigureOut">
              <a:rPr lang="es-MX" smtClean="0"/>
              <a:t>06/09/2022</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FA9DD2F1-FB7C-49E8-BB92-B22390A61AEB}" type="slidenum">
              <a:rPr lang="es-MX" smtClean="0"/>
              <a:t>‹Nº›</a:t>
            </a:fld>
            <a:endParaRPr lang="es-MX"/>
          </a:p>
        </p:txBody>
      </p:sp>
    </p:spTree>
    <p:extLst>
      <p:ext uri="{BB962C8B-B14F-4D97-AF65-F5344CB8AC3E}">
        <p14:creationId xmlns:p14="http://schemas.microsoft.com/office/powerpoint/2010/main" val="702085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DBB8423E-89AD-4E39-9EB9-FBD1670915DD}" type="datetimeFigureOut">
              <a:rPr lang="es-MX" smtClean="0"/>
              <a:t>06/09/2022</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FA9DD2F1-FB7C-49E8-BB92-B22390A61AEB}" type="slidenum">
              <a:rPr lang="es-MX" smtClean="0"/>
              <a:t>‹Nº›</a:t>
            </a:fld>
            <a:endParaRPr lang="es-MX"/>
          </a:p>
        </p:txBody>
      </p:sp>
    </p:spTree>
    <p:extLst>
      <p:ext uri="{BB962C8B-B14F-4D97-AF65-F5344CB8AC3E}">
        <p14:creationId xmlns:p14="http://schemas.microsoft.com/office/powerpoint/2010/main" val="3699077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MX"/>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p:cNvSpPr>
            <a:spLocks noGrp="1"/>
          </p:cNvSpPr>
          <p:nvPr>
            <p:ph type="dt" sz="half" idx="10"/>
          </p:nvPr>
        </p:nvSpPr>
        <p:spPr/>
        <p:txBody>
          <a:bodyPr/>
          <a:lstStyle/>
          <a:p>
            <a:fld id="{DBB8423E-89AD-4E39-9EB9-FBD1670915DD}" type="datetimeFigureOut">
              <a:rPr lang="es-MX" smtClean="0"/>
              <a:t>06/09/2022</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FA9DD2F1-FB7C-49E8-BB92-B22390A61AEB}" type="slidenum">
              <a:rPr lang="es-MX" smtClean="0"/>
              <a:t>‹Nº›</a:t>
            </a:fld>
            <a:endParaRPr lang="es-MX"/>
          </a:p>
        </p:txBody>
      </p:sp>
    </p:spTree>
    <p:extLst>
      <p:ext uri="{BB962C8B-B14F-4D97-AF65-F5344CB8AC3E}">
        <p14:creationId xmlns:p14="http://schemas.microsoft.com/office/powerpoint/2010/main" val="262246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p:cNvSpPr>
            <a:spLocks noGrp="1"/>
          </p:cNvSpPr>
          <p:nvPr>
            <p:ph type="dt" sz="half" idx="10"/>
          </p:nvPr>
        </p:nvSpPr>
        <p:spPr/>
        <p:txBody>
          <a:bodyPr/>
          <a:lstStyle/>
          <a:p>
            <a:fld id="{DBB8423E-89AD-4E39-9EB9-FBD1670915DD}" type="datetimeFigureOut">
              <a:rPr lang="es-MX" smtClean="0"/>
              <a:t>06/09/2022</a:t>
            </a:fld>
            <a:endParaRPr lang="es-MX"/>
          </a:p>
        </p:txBody>
      </p:sp>
      <p:sp>
        <p:nvSpPr>
          <p:cNvPr id="8" name="Marcador de pie de página 7"/>
          <p:cNvSpPr>
            <a:spLocks noGrp="1"/>
          </p:cNvSpPr>
          <p:nvPr>
            <p:ph type="ftr" sz="quarter" idx="11"/>
          </p:nvPr>
        </p:nvSpPr>
        <p:spPr/>
        <p:txBody>
          <a:bodyPr/>
          <a:lstStyle/>
          <a:p>
            <a:endParaRPr lang="es-MX"/>
          </a:p>
        </p:txBody>
      </p:sp>
      <p:sp>
        <p:nvSpPr>
          <p:cNvPr id="9" name="Marcador de número de diapositiva 8"/>
          <p:cNvSpPr>
            <a:spLocks noGrp="1"/>
          </p:cNvSpPr>
          <p:nvPr>
            <p:ph type="sldNum" sz="quarter" idx="12"/>
          </p:nvPr>
        </p:nvSpPr>
        <p:spPr/>
        <p:txBody>
          <a:bodyPr/>
          <a:lstStyle/>
          <a:p>
            <a:fld id="{FA9DD2F1-FB7C-49E8-BB92-B22390A61AEB}" type="slidenum">
              <a:rPr lang="es-MX" smtClean="0"/>
              <a:t>‹Nº›</a:t>
            </a:fld>
            <a:endParaRPr lang="es-MX"/>
          </a:p>
        </p:txBody>
      </p:sp>
    </p:spTree>
    <p:extLst>
      <p:ext uri="{BB962C8B-B14F-4D97-AF65-F5344CB8AC3E}">
        <p14:creationId xmlns:p14="http://schemas.microsoft.com/office/powerpoint/2010/main" val="624804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MX"/>
          </a:p>
        </p:txBody>
      </p:sp>
      <p:sp>
        <p:nvSpPr>
          <p:cNvPr id="3" name="Marcador de fecha 2"/>
          <p:cNvSpPr>
            <a:spLocks noGrp="1"/>
          </p:cNvSpPr>
          <p:nvPr>
            <p:ph type="dt" sz="half" idx="10"/>
          </p:nvPr>
        </p:nvSpPr>
        <p:spPr/>
        <p:txBody>
          <a:bodyPr/>
          <a:lstStyle/>
          <a:p>
            <a:fld id="{DBB8423E-89AD-4E39-9EB9-FBD1670915DD}" type="datetimeFigureOut">
              <a:rPr lang="es-MX" smtClean="0"/>
              <a:t>06/09/2022</a:t>
            </a:fld>
            <a:endParaRPr lang="es-MX"/>
          </a:p>
        </p:txBody>
      </p:sp>
      <p:sp>
        <p:nvSpPr>
          <p:cNvPr id="4" name="Marcador de pie de página 3"/>
          <p:cNvSpPr>
            <a:spLocks noGrp="1"/>
          </p:cNvSpPr>
          <p:nvPr>
            <p:ph type="ftr" sz="quarter" idx="11"/>
          </p:nvPr>
        </p:nvSpPr>
        <p:spPr/>
        <p:txBody>
          <a:bodyPr/>
          <a:lstStyle/>
          <a:p>
            <a:endParaRPr lang="es-MX"/>
          </a:p>
        </p:txBody>
      </p:sp>
      <p:sp>
        <p:nvSpPr>
          <p:cNvPr id="5" name="Marcador de número de diapositiva 4"/>
          <p:cNvSpPr>
            <a:spLocks noGrp="1"/>
          </p:cNvSpPr>
          <p:nvPr>
            <p:ph type="sldNum" sz="quarter" idx="12"/>
          </p:nvPr>
        </p:nvSpPr>
        <p:spPr/>
        <p:txBody>
          <a:bodyPr/>
          <a:lstStyle/>
          <a:p>
            <a:fld id="{FA9DD2F1-FB7C-49E8-BB92-B22390A61AEB}" type="slidenum">
              <a:rPr lang="es-MX" smtClean="0"/>
              <a:t>‹Nº›</a:t>
            </a:fld>
            <a:endParaRPr lang="es-MX"/>
          </a:p>
        </p:txBody>
      </p:sp>
    </p:spTree>
    <p:extLst>
      <p:ext uri="{BB962C8B-B14F-4D97-AF65-F5344CB8AC3E}">
        <p14:creationId xmlns:p14="http://schemas.microsoft.com/office/powerpoint/2010/main" val="2437594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DBB8423E-89AD-4E39-9EB9-FBD1670915DD}" type="datetimeFigureOut">
              <a:rPr lang="es-MX" smtClean="0"/>
              <a:t>06/09/2022</a:t>
            </a:fld>
            <a:endParaRPr lang="es-MX"/>
          </a:p>
        </p:txBody>
      </p:sp>
      <p:sp>
        <p:nvSpPr>
          <p:cNvPr id="3" name="Marcador de pie de página 2"/>
          <p:cNvSpPr>
            <a:spLocks noGrp="1"/>
          </p:cNvSpPr>
          <p:nvPr>
            <p:ph type="ftr" sz="quarter" idx="11"/>
          </p:nvPr>
        </p:nvSpPr>
        <p:spPr/>
        <p:txBody>
          <a:bodyPr/>
          <a:lstStyle/>
          <a:p>
            <a:endParaRPr lang="es-MX"/>
          </a:p>
        </p:txBody>
      </p:sp>
      <p:sp>
        <p:nvSpPr>
          <p:cNvPr id="4" name="Marcador de número de diapositiva 3"/>
          <p:cNvSpPr>
            <a:spLocks noGrp="1"/>
          </p:cNvSpPr>
          <p:nvPr>
            <p:ph type="sldNum" sz="quarter" idx="12"/>
          </p:nvPr>
        </p:nvSpPr>
        <p:spPr/>
        <p:txBody>
          <a:bodyPr/>
          <a:lstStyle/>
          <a:p>
            <a:fld id="{FA9DD2F1-FB7C-49E8-BB92-B22390A61AEB}" type="slidenum">
              <a:rPr lang="es-MX" smtClean="0"/>
              <a:t>‹Nº›</a:t>
            </a:fld>
            <a:endParaRPr lang="es-MX"/>
          </a:p>
        </p:txBody>
      </p:sp>
    </p:spTree>
    <p:extLst>
      <p:ext uri="{BB962C8B-B14F-4D97-AF65-F5344CB8AC3E}">
        <p14:creationId xmlns:p14="http://schemas.microsoft.com/office/powerpoint/2010/main" val="1883978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DBB8423E-89AD-4E39-9EB9-FBD1670915DD}" type="datetimeFigureOut">
              <a:rPr lang="es-MX" smtClean="0"/>
              <a:t>06/09/2022</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FA9DD2F1-FB7C-49E8-BB92-B22390A61AEB}" type="slidenum">
              <a:rPr lang="es-MX" smtClean="0"/>
              <a:t>‹Nº›</a:t>
            </a:fld>
            <a:endParaRPr lang="es-MX"/>
          </a:p>
        </p:txBody>
      </p:sp>
    </p:spTree>
    <p:extLst>
      <p:ext uri="{BB962C8B-B14F-4D97-AF65-F5344CB8AC3E}">
        <p14:creationId xmlns:p14="http://schemas.microsoft.com/office/powerpoint/2010/main" val="1567710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DBB8423E-89AD-4E39-9EB9-FBD1670915DD}" type="datetimeFigureOut">
              <a:rPr lang="es-MX" smtClean="0"/>
              <a:t>06/09/2022</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FA9DD2F1-FB7C-49E8-BB92-B22390A61AEB}" type="slidenum">
              <a:rPr lang="es-MX" smtClean="0"/>
              <a:t>‹Nº›</a:t>
            </a:fld>
            <a:endParaRPr lang="es-MX"/>
          </a:p>
        </p:txBody>
      </p:sp>
    </p:spTree>
    <p:extLst>
      <p:ext uri="{BB962C8B-B14F-4D97-AF65-F5344CB8AC3E}">
        <p14:creationId xmlns:p14="http://schemas.microsoft.com/office/powerpoint/2010/main" val="880680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B8423E-89AD-4E39-9EB9-FBD1670915DD}" type="datetimeFigureOut">
              <a:rPr lang="es-MX" smtClean="0"/>
              <a:t>06/09/2022</a:t>
            </a:fld>
            <a:endParaRPr lang="es-MX"/>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9DD2F1-FB7C-49E8-BB92-B22390A61AEB}" type="slidenum">
              <a:rPr lang="es-MX" smtClean="0"/>
              <a:t>‹Nº›</a:t>
            </a:fld>
            <a:endParaRPr lang="es-MX"/>
          </a:p>
        </p:txBody>
      </p:sp>
    </p:spTree>
    <p:extLst>
      <p:ext uri="{BB962C8B-B14F-4D97-AF65-F5344CB8AC3E}">
        <p14:creationId xmlns:p14="http://schemas.microsoft.com/office/powerpoint/2010/main" val="2022105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bwMode="auto">
          <a:xfrm>
            <a:off x="-1969478" y="0"/>
            <a:ext cx="14161477" cy="6859588"/>
          </a:xfrm>
          <a:prstGeom prst="rect">
            <a:avLst/>
          </a:prstGeom>
          <a:solidFill>
            <a:srgbClr val="2A2B2D"/>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3200" b="0" i="0" u="none" strike="noStrike" cap="none" normalizeH="0" baseline="0" dirty="0">
              <a:ln>
                <a:noFill/>
              </a:ln>
              <a:solidFill>
                <a:schemeClr val="bg1"/>
              </a:solidFill>
              <a:effectLst/>
              <a:latin typeface="Futura LT Book" pitchFamily="2" charset="0"/>
              <a:ea typeface="굴림" charset="-127"/>
            </a:endParaRPr>
          </a:p>
        </p:txBody>
      </p:sp>
      <p:pic>
        <p:nvPicPr>
          <p:cNvPr id="3" name="Imagen 2">
            <a:extLst>
              <a:ext uri="{FF2B5EF4-FFF2-40B4-BE49-F238E27FC236}">
                <a16:creationId xmlns:a16="http://schemas.microsoft.com/office/drawing/2014/main" id="{B56192E2-B2FB-BC26-BBE6-E4B81443D532}"/>
              </a:ext>
            </a:extLst>
          </p:cNvPr>
          <p:cNvPicPr>
            <a:picLocks noChangeAspect="1"/>
          </p:cNvPicPr>
          <p:nvPr/>
        </p:nvPicPr>
        <p:blipFill>
          <a:blip r:embed="rId2"/>
          <a:stretch>
            <a:fillRect/>
          </a:stretch>
        </p:blipFill>
        <p:spPr>
          <a:xfrm>
            <a:off x="-1969478" y="0"/>
            <a:ext cx="14161477" cy="6858000"/>
          </a:xfrm>
          <a:prstGeom prst="rect">
            <a:avLst/>
          </a:prstGeom>
        </p:spPr>
      </p:pic>
      <p:pic>
        <p:nvPicPr>
          <p:cNvPr id="5" name="Imagen 4">
            <a:extLst>
              <a:ext uri="{FF2B5EF4-FFF2-40B4-BE49-F238E27FC236}">
                <a16:creationId xmlns:a16="http://schemas.microsoft.com/office/drawing/2014/main" id="{32821E8A-74F0-2650-8EBC-A2445D74C8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88772" y="4110446"/>
            <a:ext cx="2831151" cy="2364040"/>
          </a:xfrm>
          <a:prstGeom prst="rect">
            <a:avLst/>
          </a:prstGeom>
        </p:spPr>
      </p:pic>
    </p:spTree>
    <p:extLst>
      <p:ext uri="{BB962C8B-B14F-4D97-AF65-F5344CB8AC3E}">
        <p14:creationId xmlns:p14="http://schemas.microsoft.com/office/powerpoint/2010/main" val="3084500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bwMode="auto">
          <a:xfrm>
            <a:off x="0" y="0"/>
            <a:ext cx="12192000" cy="6859588"/>
          </a:xfrm>
          <a:prstGeom prst="rect">
            <a:avLst/>
          </a:prstGeom>
          <a:solidFill>
            <a:srgbClr val="2A2B2D"/>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3200" b="0" i="0" u="none" strike="noStrike" cap="none" normalizeH="0" baseline="0" dirty="0">
              <a:ln>
                <a:noFill/>
              </a:ln>
              <a:solidFill>
                <a:schemeClr val="bg1"/>
              </a:solidFill>
              <a:effectLst/>
              <a:latin typeface="Futura LT Book" pitchFamily="2" charset="0"/>
              <a:ea typeface="굴림" charset="-127"/>
            </a:endParaRPr>
          </a:p>
        </p:txBody>
      </p:sp>
      <p:sp>
        <p:nvSpPr>
          <p:cNvPr id="2" name="Rectángulo 1"/>
          <p:cNvSpPr/>
          <p:nvPr/>
        </p:nvSpPr>
        <p:spPr>
          <a:xfrm>
            <a:off x="0" y="0"/>
            <a:ext cx="698269" cy="6858000"/>
          </a:xfrm>
          <a:prstGeom prst="rect">
            <a:avLst/>
          </a:prstGeom>
          <a:solidFill>
            <a:srgbClr val="E659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CuadroTexto 9"/>
          <p:cNvSpPr txBox="1"/>
          <p:nvPr/>
        </p:nvSpPr>
        <p:spPr>
          <a:xfrm>
            <a:off x="865848" y="2091359"/>
            <a:ext cx="11183193" cy="1200329"/>
          </a:xfrm>
          <a:prstGeom prst="rect">
            <a:avLst/>
          </a:prstGeom>
          <a:noFill/>
        </p:spPr>
        <p:txBody>
          <a:bodyPr wrap="square" rtlCol="0">
            <a:spAutoFit/>
          </a:bodyPr>
          <a:lstStyle/>
          <a:p>
            <a:pPr algn="just"/>
            <a:r>
              <a:rPr lang="es-ES" sz="2400" dirty="0">
                <a:solidFill>
                  <a:schemeClr val="bg1"/>
                </a:solidFill>
                <a:latin typeface="Arial" panose="020B0604020202020204" pitchFamily="34" charset="0"/>
                <a:cs typeface="Arial" panose="020B0604020202020204" pitchFamily="34" charset="0"/>
              </a:rPr>
              <a:t>Existen diversas formas de habilitar el modo monitor (promiscuo) de una tarjeta de red, si al activarlo se muestra la leyenda “PHY0” significa que la tarjeta es capaz de inyectar trafico por lo que podrá utilizarse para wifi hacking.</a:t>
            </a:r>
          </a:p>
        </p:txBody>
      </p:sp>
      <p:sp>
        <p:nvSpPr>
          <p:cNvPr id="6" name="CuadroTexto 5"/>
          <p:cNvSpPr txBox="1"/>
          <p:nvPr/>
        </p:nvSpPr>
        <p:spPr>
          <a:xfrm>
            <a:off x="0" y="340931"/>
            <a:ext cx="12049041" cy="584775"/>
          </a:xfrm>
          <a:prstGeom prst="rect">
            <a:avLst/>
          </a:prstGeom>
          <a:noFill/>
        </p:spPr>
        <p:txBody>
          <a:bodyPr wrap="square" rtlCol="0">
            <a:spAutoFit/>
          </a:bodyPr>
          <a:lstStyle/>
          <a:p>
            <a:pPr algn="r"/>
            <a:r>
              <a:rPr lang="es-ES" sz="3200" b="1" dirty="0">
                <a:solidFill>
                  <a:srgbClr val="E6590E"/>
                </a:solidFill>
                <a:latin typeface="Orbitron" panose="02000000000000000000" pitchFamily="2" charset="0"/>
              </a:rPr>
              <a:t>El modo monitor</a:t>
            </a:r>
            <a:endParaRPr lang="es-MX" sz="3200" b="1" dirty="0">
              <a:solidFill>
                <a:srgbClr val="E6590E"/>
              </a:solidFill>
              <a:latin typeface="Orbitron" panose="02000000000000000000" pitchFamily="2" charset="0"/>
            </a:endParaRPr>
          </a:p>
        </p:txBody>
      </p:sp>
    </p:spTree>
    <p:extLst>
      <p:ext uri="{BB962C8B-B14F-4D97-AF65-F5344CB8AC3E}">
        <p14:creationId xmlns:p14="http://schemas.microsoft.com/office/powerpoint/2010/main" val="2063922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bwMode="auto">
          <a:xfrm>
            <a:off x="0" y="0"/>
            <a:ext cx="12192000" cy="6859588"/>
          </a:xfrm>
          <a:prstGeom prst="rect">
            <a:avLst/>
          </a:prstGeom>
          <a:solidFill>
            <a:srgbClr val="2A2B2D"/>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3200" b="0" i="0" u="none" strike="noStrike" cap="none" normalizeH="0" baseline="0" dirty="0">
              <a:ln>
                <a:noFill/>
              </a:ln>
              <a:solidFill>
                <a:schemeClr val="bg1"/>
              </a:solidFill>
              <a:effectLst/>
              <a:latin typeface="Futura LT Book" pitchFamily="2" charset="0"/>
              <a:ea typeface="굴림" charset="-127"/>
            </a:endParaRPr>
          </a:p>
        </p:txBody>
      </p:sp>
      <p:sp>
        <p:nvSpPr>
          <p:cNvPr id="2" name="Rectángulo 1"/>
          <p:cNvSpPr/>
          <p:nvPr/>
        </p:nvSpPr>
        <p:spPr>
          <a:xfrm>
            <a:off x="0" y="0"/>
            <a:ext cx="698269" cy="6858000"/>
          </a:xfrm>
          <a:prstGeom prst="rect">
            <a:avLst/>
          </a:prstGeom>
          <a:solidFill>
            <a:srgbClr val="E659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CuadroTexto 9"/>
          <p:cNvSpPr txBox="1"/>
          <p:nvPr/>
        </p:nvSpPr>
        <p:spPr>
          <a:xfrm>
            <a:off x="865848" y="2091359"/>
            <a:ext cx="11183193" cy="830997"/>
          </a:xfrm>
          <a:prstGeom prst="rect">
            <a:avLst/>
          </a:prstGeom>
          <a:noFill/>
        </p:spPr>
        <p:txBody>
          <a:bodyPr wrap="square" rtlCol="0">
            <a:spAutoFit/>
          </a:bodyPr>
          <a:lstStyle/>
          <a:p>
            <a:pPr algn="just"/>
            <a:r>
              <a:rPr lang="es-ES" sz="2400" dirty="0">
                <a:solidFill>
                  <a:schemeClr val="bg1"/>
                </a:solidFill>
                <a:latin typeface="Arial" panose="020B0604020202020204" pitchFamily="34" charset="0"/>
                <a:cs typeface="Arial" panose="020B0604020202020204" pitchFamily="34" charset="0"/>
              </a:rPr>
              <a:t>Inicialmente se observa que la tarjeta de red inalámbrica es compatible con el sistema Kali Linux</a:t>
            </a:r>
          </a:p>
        </p:txBody>
      </p:sp>
      <p:sp>
        <p:nvSpPr>
          <p:cNvPr id="6" name="CuadroTexto 5"/>
          <p:cNvSpPr txBox="1"/>
          <p:nvPr/>
        </p:nvSpPr>
        <p:spPr>
          <a:xfrm>
            <a:off x="0" y="340931"/>
            <a:ext cx="12049041" cy="584775"/>
          </a:xfrm>
          <a:prstGeom prst="rect">
            <a:avLst/>
          </a:prstGeom>
          <a:noFill/>
        </p:spPr>
        <p:txBody>
          <a:bodyPr wrap="square" rtlCol="0">
            <a:spAutoFit/>
          </a:bodyPr>
          <a:lstStyle/>
          <a:p>
            <a:pPr algn="r"/>
            <a:r>
              <a:rPr lang="es-ES" sz="3200" b="1" dirty="0">
                <a:solidFill>
                  <a:srgbClr val="E6590E"/>
                </a:solidFill>
                <a:latin typeface="Orbitron" panose="02000000000000000000" pitchFamily="2" charset="0"/>
              </a:rPr>
              <a:t>Validación de la tarjeta de red</a:t>
            </a:r>
            <a:endParaRPr lang="es-MX" sz="3200" b="1" dirty="0">
              <a:solidFill>
                <a:srgbClr val="E6590E"/>
              </a:solidFill>
              <a:latin typeface="Orbitron" panose="02000000000000000000" pitchFamily="2" charset="0"/>
            </a:endParaRPr>
          </a:p>
        </p:txBody>
      </p:sp>
      <p:pic>
        <p:nvPicPr>
          <p:cNvPr id="5" name="Imagen 4">
            <a:extLst>
              <a:ext uri="{FF2B5EF4-FFF2-40B4-BE49-F238E27FC236}">
                <a16:creationId xmlns:a16="http://schemas.microsoft.com/office/drawing/2014/main" id="{7E2468B7-1D1D-2291-A787-CD0EE4B07594}"/>
              </a:ext>
            </a:extLst>
          </p:cNvPr>
          <p:cNvPicPr>
            <a:picLocks noChangeAspect="1"/>
          </p:cNvPicPr>
          <p:nvPr/>
        </p:nvPicPr>
        <p:blipFill>
          <a:blip r:embed="rId2"/>
          <a:stretch>
            <a:fillRect/>
          </a:stretch>
        </p:blipFill>
        <p:spPr>
          <a:xfrm>
            <a:off x="2947481" y="3429000"/>
            <a:ext cx="7019925" cy="2133600"/>
          </a:xfrm>
          <a:prstGeom prst="rect">
            <a:avLst/>
          </a:prstGeom>
        </p:spPr>
      </p:pic>
    </p:spTree>
    <p:extLst>
      <p:ext uri="{BB962C8B-B14F-4D97-AF65-F5344CB8AC3E}">
        <p14:creationId xmlns:p14="http://schemas.microsoft.com/office/powerpoint/2010/main" val="27253108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bwMode="auto">
          <a:xfrm>
            <a:off x="0" y="0"/>
            <a:ext cx="12192000" cy="6859588"/>
          </a:xfrm>
          <a:prstGeom prst="rect">
            <a:avLst/>
          </a:prstGeom>
          <a:solidFill>
            <a:srgbClr val="2A2B2D"/>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3200" b="0" i="0" u="none" strike="noStrike" cap="none" normalizeH="0" baseline="0" dirty="0">
              <a:ln>
                <a:noFill/>
              </a:ln>
              <a:solidFill>
                <a:schemeClr val="bg1"/>
              </a:solidFill>
              <a:effectLst/>
              <a:latin typeface="Futura LT Book" pitchFamily="2" charset="0"/>
              <a:ea typeface="굴림" charset="-127"/>
            </a:endParaRPr>
          </a:p>
        </p:txBody>
      </p:sp>
      <p:sp>
        <p:nvSpPr>
          <p:cNvPr id="2" name="Rectángulo 1"/>
          <p:cNvSpPr/>
          <p:nvPr/>
        </p:nvSpPr>
        <p:spPr>
          <a:xfrm>
            <a:off x="0" y="0"/>
            <a:ext cx="698269" cy="6858000"/>
          </a:xfrm>
          <a:prstGeom prst="rect">
            <a:avLst/>
          </a:prstGeom>
          <a:solidFill>
            <a:srgbClr val="E659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CuadroTexto 9"/>
          <p:cNvSpPr txBox="1"/>
          <p:nvPr/>
        </p:nvSpPr>
        <p:spPr>
          <a:xfrm>
            <a:off x="865848" y="2091359"/>
            <a:ext cx="11183193" cy="830997"/>
          </a:xfrm>
          <a:prstGeom prst="rect">
            <a:avLst/>
          </a:prstGeom>
          <a:noFill/>
        </p:spPr>
        <p:txBody>
          <a:bodyPr wrap="square" rtlCol="0">
            <a:spAutoFit/>
          </a:bodyPr>
          <a:lstStyle/>
          <a:p>
            <a:pPr algn="just"/>
            <a:r>
              <a:rPr lang="es-ES" sz="2400" dirty="0">
                <a:solidFill>
                  <a:schemeClr val="bg1"/>
                </a:solidFill>
                <a:latin typeface="Arial" panose="020B0604020202020204" pitchFamily="34" charset="0"/>
                <a:cs typeface="Arial" panose="020B0604020202020204" pitchFamily="34" charset="0"/>
              </a:rPr>
              <a:t>Para colocar la tarjeta en modo monitor debemos identificar el nombre de la interface que en este caso es “wlan0”</a:t>
            </a:r>
          </a:p>
        </p:txBody>
      </p:sp>
      <p:sp>
        <p:nvSpPr>
          <p:cNvPr id="6" name="CuadroTexto 5"/>
          <p:cNvSpPr txBox="1"/>
          <p:nvPr/>
        </p:nvSpPr>
        <p:spPr>
          <a:xfrm>
            <a:off x="0" y="340931"/>
            <a:ext cx="12049041" cy="584775"/>
          </a:xfrm>
          <a:prstGeom prst="rect">
            <a:avLst/>
          </a:prstGeom>
          <a:noFill/>
        </p:spPr>
        <p:txBody>
          <a:bodyPr wrap="square" rtlCol="0">
            <a:spAutoFit/>
          </a:bodyPr>
          <a:lstStyle/>
          <a:p>
            <a:pPr algn="r"/>
            <a:r>
              <a:rPr lang="es-ES" sz="3200" b="1" dirty="0">
                <a:solidFill>
                  <a:srgbClr val="E6590E"/>
                </a:solidFill>
                <a:latin typeface="Orbitron" panose="02000000000000000000" pitchFamily="2" charset="0"/>
              </a:rPr>
              <a:t>Colocación  en modo monitor</a:t>
            </a:r>
            <a:endParaRPr lang="es-MX" sz="3200" b="1" dirty="0">
              <a:solidFill>
                <a:srgbClr val="E6590E"/>
              </a:solidFill>
              <a:latin typeface="Orbitron" panose="02000000000000000000" pitchFamily="2" charset="0"/>
            </a:endParaRPr>
          </a:p>
        </p:txBody>
      </p:sp>
      <p:pic>
        <p:nvPicPr>
          <p:cNvPr id="7" name="Imagen 6">
            <a:extLst>
              <a:ext uri="{FF2B5EF4-FFF2-40B4-BE49-F238E27FC236}">
                <a16:creationId xmlns:a16="http://schemas.microsoft.com/office/drawing/2014/main" id="{32757A63-38BB-7358-8AF9-D064FD2BF436}"/>
              </a:ext>
            </a:extLst>
          </p:cNvPr>
          <p:cNvPicPr>
            <a:picLocks noChangeAspect="1"/>
          </p:cNvPicPr>
          <p:nvPr/>
        </p:nvPicPr>
        <p:blipFill rotWithShape="1">
          <a:blip r:embed="rId2"/>
          <a:srcRect l="1068" t="3453"/>
          <a:stretch/>
        </p:blipFill>
        <p:spPr>
          <a:xfrm>
            <a:off x="1647568" y="3690551"/>
            <a:ext cx="9724776" cy="2105926"/>
          </a:xfrm>
          <a:prstGeom prst="rect">
            <a:avLst/>
          </a:prstGeom>
        </p:spPr>
      </p:pic>
    </p:spTree>
    <p:extLst>
      <p:ext uri="{BB962C8B-B14F-4D97-AF65-F5344CB8AC3E}">
        <p14:creationId xmlns:p14="http://schemas.microsoft.com/office/powerpoint/2010/main" val="12588244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bwMode="auto">
          <a:xfrm>
            <a:off x="0" y="0"/>
            <a:ext cx="12192000" cy="6859588"/>
          </a:xfrm>
          <a:prstGeom prst="rect">
            <a:avLst/>
          </a:prstGeom>
          <a:solidFill>
            <a:srgbClr val="2A2B2D"/>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3200" b="0" i="0" u="none" strike="noStrike" cap="none" normalizeH="0" baseline="0" dirty="0">
              <a:ln>
                <a:noFill/>
              </a:ln>
              <a:solidFill>
                <a:schemeClr val="bg1"/>
              </a:solidFill>
              <a:effectLst/>
              <a:latin typeface="Futura LT Book" pitchFamily="2" charset="0"/>
              <a:ea typeface="굴림" charset="-127"/>
            </a:endParaRPr>
          </a:p>
        </p:txBody>
      </p:sp>
      <p:sp>
        <p:nvSpPr>
          <p:cNvPr id="2" name="Rectángulo 1"/>
          <p:cNvSpPr/>
          <p:nvPr/>
        </p:nvSpPr>
        <p:spPr>
          <a:xfrm>
            <a:off x="0" y="0"/>
            <a:ext cx="698269" cy="6858000"/>
          </a:xfrm>
          <a:prstGeom prst="rect">
            <a:avLst/>
          </a:prstGeom>
          <a:solidFill>
            <a:srgbClr val="E659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CuadroTexto 5"/>
          <p:cNvSpPr txBox="1"/>
          <p:nvPr/>
        </p:nvSpPr>
        <p:spPr>
          <a:xfrm>
            <a:off x="0" y="340931"/>
            <a:ext cx="12049041" cy="584775"/>
          </a:xfrm>
          <a:prstGeom prst="rect">
            <a:avLst/>
          </a:prstGeom>
          <a:noFill/>
        </p:spPr>
        <p:txBody>
          <a:bodyPr wrap="square" rtlCol="0">
            <a:spAutoFit/>
          </a:bodyPr>
          <a:lstStyle/>
          <a:p>
            <a:pPr algn="r"/>
            <a:r>
              <a:rPr lang="es-ES" sz="3200" b="1" dirty="0">
                <a:solidFill>
                  <a:srgbClr val="E6590E"/>
                </a:solidFill>
                <a:latin typeface="Orbitron" panose="02000000000000000000" pitchFamily="2" charset="0"/>
              </a:rPr>
              <a:t>Comandos utilizados</a:t>
            </a:r>
            <a:endParaRPr lang="es-MX" sz="3200" b="1" dirty="0">
              <a:solidFill>
                <a:srgbClr val="E6590E"/>
              </a:solidFill>
              <a:latin typeface="Orbitron" panose="02000000000000000000" pitchFamily="2" charset="0"/>
            </a:endParaRPr>
          </a:p>
        </p:txBody>
      </p:sp>
      <p:graphicFrame>
        <p:nvGraphicFramePr>
          <p:cNvPr id="3" name="Tabla 4">
            <a:extLst>
              <a:ext uri="{FF2B5EF4-FFF2-40B4-BE49-F238E27FC236}">
                <a16:creationId xmlns:a16="http://schemas.microsoft.com/office/drawing/2014/main" id="{C5BBD582-BADE-4BC0-FB77-0493C8B8F64A}"/>
              </a:ext>
            </a:extLst>
          </p:cNvPr>
          <p:cNvGraphicFramePr>
            <a:graphicFrameLocks noGrp="1"/>
          </p:cNvGraphicFramePr>
          <p:nvPr>
            <p:extLst>
              <p:ext uri="{D42A27DB-BD31-4B8C-83A1-F6EECF244321}">
                <p14:modId xmlns:p14="http://schemas.microsoft.com/office/powerpoint/2010/main" val="2153047473"/>
              </p:ext>
            </p:extLst>
          </p:nvPr>
        </p:nvGraphicFramePr>
        <p:xfrm>
          <a:off x="1455351" y="2687320"/>
          <a:ext cx="10069384" cy="1483360"/>
        </p:xfrm>
        <a:graphic>
          <a:graphicData uri="http://schemas.openxmlformats.org/drawingml/2006/table">
            <a:tbl>
              <a:tblPr firstRow="1" bandRow="1">
                <a:tableStyleId>{21E4AEA4-8DFA-4A89-87EB-49C32662AFE0}</a:tableStyleId>
              </a:tblPr>
              <a:tblGrid>
                <a:gridCol w="5034692">
                  <a:extLst>
                    <a:ext uri="{9D8B030D-6E8A-4147-A177-3AD203B41FA5}">
                      <a16:colId xmlns:a16="http://schemas.microsoft.com/office/drawing/2014/main" val="750503176"/>
                    </a:ext>
                  </a:extLst>
                </a:gridCol>
                <a:gridCol w="5034692">
                  <a:extLst>
                    <a:ext uri="{9D8B030D-6E8A-4147-A177-3AD203B41FA5}">
                      <a16:colId xmlns:a16="http://schemas.microsoft.com/office/drawing/2014/main" val="2730331109"/>
                    </a:ext>
                  </a:extLst>
                </a:gridCol>
              </a:tblGrid>
              <a:tr h="370840">
                <a:tc>
                  <a:txBody>
                    <a:bodyPr/>
                    <a:lstStyle/>
                    <a:p>
                      <a:pPr algn="ctr"/>
                      <a:r>
                        <a:rPr lang="es-ES" dirty="0">
                          <a:latin typeface="Arial" panose="020B0604020202020204" pitchFamily="34" charset="0"/>
                          <a:cs typeface="Arial" panose="020B0604020202020204" pitchFamily="34" charset="0"/>
                        </a:rPr>
                        <a:t>COMANDO UTILIZADO</a:t>
                      </a:r>
                      <a:endParaRPr lang="es-MX" dirty="0">
                        <a:latin typeface="Arial" panose="020B0604020202020204" pitchFamily="34" charset="0"/>
                        <a:cs typeface="Arial" panose="020B0604020202020204" pitchFamily="34" charset="0"/>
                      </a:endParaRPr>
                    </a:p>
                  </a:txBody>
                  <a:tcPr/>
                </a:tc>
                <a:tc>
                  <a:txBody>
                    <a:bodyPr/>
                    <a:lstStyle/>
                    <a:p>
                      <a:pPr algn="ctr"/>
                      <a:r>
                        <a:rPr lang="es-ES" dirty="0">
                          <a:latin typeface="Arial" panose="020B0604020202020204" pitchFamily="34" charset="0"/>
                          <a:cs typeface="Arial" panose="020B0604020202020204" pitchFamily="34" charset="0"/>
                        </a:rPr>
                        <a:t>FUNCION QUE SE EJECUTA</a:t>
                      </a:r>
                      <a:endParaRPr lang="es-MX"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111198705"/>
                  </a:ext>
                </a:extLst>
              </a:tr>
              <a:tr h="370840">
                <a:tc>
                  <a:txBody>
                    <a:bodyPr/>
                    <a:lstStyle/>
                    <a:p>
                      <a:r>
                        <a:rPr lang="es-ES" dirty="0" err="1">
                          <a:latin typeface="Arial" panose="020B0604020202020204" pitchFamily="34" charset="0"/>
                          <a:cs typeface="Arial" panose="020B0604020202020204" pitchFamily="34" charset="0"/>
                        </a:rPr>
                        <a:t>Airmon</a:t>
                      </a:r>
                      <a:r>
                        <a:rPr lang="es-ES" dirty="0">
                          <a:latin typeface="Arial" panose="020B0604020202020204" pitchFamily="34" charset="0"/>
                          <a:cs typeface="Arial" panose="020B0604020202020204" pitchFamily="34" charset="0"/>
                        </a:rPr>
                        <a:t>-ng </a:t>
                      </a:r>
                      <a:r>
                        <a:rPr lang="es-ES" dirty="0" err="1">
                          <a:latin typeface="Arial" panose="020B0604020202020204" pitchFamily="34" charset="0"/>
                          <a:cs typeface="Arial" panose="020B0604020202020204" pitchFamily="34" charset="0"/>
                        </a:rPr>
                        <a:t>start</a:t>
                      </a:r>
                      <a:r>
                        <a:rPr lang="es-ES" dirty="0">
                          <a:latin typeface="Arial" panose="020B0604020202020204" pitchFamily="34" charset="0"/>
                          <a:cs typeface="Arial" panose="020B0604020202020204" pitchFamily="34" charset="0"/>
                        </a:rPr>
                        <a:t> wlan0</a:t>
                      </a:r>
                      <a:endParaRPr lang="es-MX" dirty="0">
                        <a:latin typeface="Arial" panose="020B0604020202020204" pitchFamily="34" charset="0"/>
                        <a:cs typeface="Arial" panose="020B0604020202020204" pitchFamily="34" charset="0"/>
                      </a:endParaRPr>
                    </a:p>
                  </a:txBody>
                  <a:tcPr/>
                </a:tc>
                <a:tc>
                  <a:txBody>
                    <a:bodyPr/>
                    <a:lstStyle/>
                    <a:p>
                      <a:r>
                        <a:rPr lang="es-ES" dirty="0">
                          <a:latin typeface="Arial" panose="020B0604020202020204" pitchFamily="34" charset="0"/>
                          <a:cs typeface="Arial" panose="020B0604020202020204" pitchFamily="34" charset="0"/>
                        </a:rPr>
                        <a:t>Inicia la tarjeta en modo monitor</a:t>
                      </a:r>
                      <a:endParaRPr lang="es-MX"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133103822"/>
                  </a:ext>
                </a:extLst>
              </a:tr>
              <a:tr h="370840">
                <a:tc>
                  <a:txBody>
                    <a:bodyPr/>
                    <a:lstStyle/>
                    <a:p>
                      <a:r>
                        <a:rPr lang="es-ES" dirty="0">
                          <a:latin typeface="Arial" panose="020B0604020202020204" pitchFamily="34" charset="0"/>
                          <a:cs typeface="Arial" panose="020B0604020202020204" pitchFamily="34" charset="0"/>
                        </a:rPr>
                        <a:t>PHY0   WLAN0</a:t>
                      </a:r>
                      <a:endParaRPr lang="es-MX" dirty="0">
                        <a:latin typeface="Arial" panose="020B0604020202020204" pitchFamily="34" charset="0"/>
                        <a:cs typeface="Arial" panose="020B0604020202020204" pitchFamily="34" charset="0"/>
                      </a:endParaRPr>
                    </a:p>
                  </a:txBody>
                  <a:tcPr/>
                </a:tc>
                <a:tc>
                  <a:txBody>
                    <a:bodyPr/>
                    <a:lstStyle/>
                    <a:p>
                      <a:r>
                        <a:rPr lang="es-ES" dirty="0">
                          <a:latin typeface="Arial" panose="020B0604020202020204" pitchFamily="34" charset="0"/>
                          <a:cs typeface="Arial" panose="020B0604020202020204" pitchFamily="34" charset="0"/>
                        </a:rPr>
                        <a:t>Indica que la tarjeta puede inyectar trafico</a:t>
                      </a:r>
                      <a:endParaRPr lang="es-MX"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6708127"/>
                  </a:ext>
                </a:extLst>
              </a:tr>
              <a:tr h="370840">
                <a:tc>
                  <a:txBody>
                    <a:bodyPr/>
                    <a:lstStyle/>
                    <a:p>
                      <a:r>
                        <a:rPr lang="es-ES" dirty="0">
                          <a:latin typeface="Arial" panose="020B0604020202020204" pitchFamily="34" charset="0"/>
                          <a:cs typeface="Arial" panose="020B0604020202020204" pitchFamily="34" charset="0"/>
                        </a:rPr>
                        <a:t>Monitor </a:t>
                      </a:r>
                      <a:r>
                        <a:rPr lang="es-ES" dirty="0" err="1">
                          <a:latin typeface="Arial" panose="020B0604020202020204" pitchFamily="34" charset="0"/>
                          <a:cs typeface="Arial" panose="020B0604020202020204" pitchFamily="34" charset="0"/>
                        </a:rPr>
                        <a:t>mode</a:t>
                      </a:r>
                      <a:r>
                        <a:rPr lang="es-ES" dirty="0">
                          <a:latin typeface="Arial" panose="020B0604020202020204" pitchFamily="34" charset="0"/>
                          <a:cs typeface="Arial" panose="020B0604020202020204" pitchFamily="34" charset="0"/>
                        </a:rPr>
                        <a:t> </a:t>
                      </a:r>
                      <a:r>
                        <a:rPr lang="es-ES" dirty="0" err="1">
                          <a:latin typeface="Arial" panose="020B0604020202020204" pitchFamily="34" charset="0"/>
                          <a:cs typeface="Arial" panose="020B0604020202020204" pitchFamily="34" charset="0"/>
                        </a:rPr>
                        <a:t>already</a:t>
                      </a:r>
                      <a:r>
                        <a:rPr lang="es-ES" dirty="0">
                          <a:latin typeface="Arial" panose="020B0604020202020204" pitchFamily="34" charset="0"/>
                          <a:cs typeface="Arial" panose="020B0604020202020204" pitchFamily="34" charset="0"/>
                        </a:rPr>
                        <a:t> </a:t>
                      </a:r>
                      <a:r>
                        <a:rPr lang="es-ES" dirty="0" err="1">
                          <a:latin typeface="Arial" panose="020B0604020202020204" pitchFamily="34" charset="0"/>
                          <a:cs typeface="Arial" panose="020B0604020202020204" pitchFamily="34" charset="0"/>
                        </a:rPr>
                        <a:t>enabled</a:t>
                      </a:r>
                      <a:endParaRPr lang="es-MX" dirty="0">
                        <a:latin typeface="Arial" panose="020B0604020202020204" pitchFamily="34" charset="0"/>
                        <a:cs typeface="Arial" panose="020B0604020202020204" pitchFamily="34" charset="0"/>
                      </a:endParaRPr>
                    </a:p>
                  </a:txBody>
                  <a:tcPr/>
                </a:tc>
                <a:tc>
                  <a:txBody>
                    <a:bodyPr/>
                    <a:lstStyle/>
                    <a:p>
                      <a:r>
                        <a:rPr lang="es-ES" dirty="0">
                          <a:latin typeface="Arial" panose="020B0604020202020204" pitchFamily="34" charset="0"/>
                          <a:cs typeface="Arial" panose="020B0604020202020204" pitchFamily="34" charset="0"/>
                        </a:rPr>
                        <a:t>El modo monitor está activado</a:t>
                      </a:r>
                      <a:endParaRPr lang="es-MX"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316765598"/>
                  </a:ext>
                </a:extLst>
              </a:tr>
            </a:tbl>
          </a:graphicData>
        </a:graphic>
      </p:graphicFrame>
    </p:spTree>
    <p:extLst>
      <p:ext uri="{BB962C8B-B14F-4D97-AF65-F5344CB8AC3E}">
        <p14:creationId xmlns:p14="http://schemas.microsoft.com/office/powerpoint/2010/main" val="29107965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bwMode="auto">
          <a:xfrm>
            <a:off x="0" y="-1588"/>
            <a:ext cx="12192000" cy="6859588"/>
          </a:xfrm>
          <a:prstGeom prst="rect">
            <a:avLst/>
          </a:prstGeom>
          <a:solidFill>
            <a:srgbClr val="2A2B2D"/>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3200" b="0" i="0" u="none" strike="noStrike" cap="none" normalizeH="0" baseline="0" dirty="0">
              <a:ln>
                <a:noFill/>
              </a:ln>
              <a:solidFill>
                <a:schemeClr val="bg1"/>
              </a:solidFill>
              <a:effectLst/>
              <a:latin typeface="Futura LT Book" pitchFamily="2" charset="0"/>
              <a:ea typeface="굴림" charset="-127"/>
            </a:endParaRPr>
          </a:p>
        </p:txBody>
      </p:sp>
      <p:sp>
        <p:nvSpPr>
          <p:cNvPr id="2" name="Rectángulo 1"/>
          <p:cNvSpPr/>
          <p:nvPr/>
        </p:nvSpPr>
        <p:spPr>
          <a:xfrm>
            <a:off x="0" y="0"/>
            <a:ext cx="698269" cy="6858000"/>
          </a:xfrm>
          <a:prstGeom prst="rect">
            <a:avLst/>
          </a:prstGeom>
          <a:solidFill>
            <a:srgbClr val="E659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CuadroTexto 6"/>
          <p:cNvSpPr txBox="1"/>
          <p:nvPr/>
        </p:nvSpPr>
        <p:spPr>
          <a:xfrm>
            <a:off x="137564" y="2844225"/>
            <a:ext cx="12049041" cy="1015663"/>
          </a:xfrm>
          <a:prstGeom prst="rect">
            <a:avLst/>
          </a:prstGeom>
          <a:noFill/>
        </p:spPr>
        <p:txBody>
          <a:bodyPr wrap="square" rtlCol="0">
            <a:spAutoFit/>
          </a:bodyPr>
          <a:lstStyle/>
          <a:p>
            <a:pPr algn="ctr"/>
            <a:r>
              <a:rPr lang="es-ES" sz="6000" b="1" dirty="0">
                <a:solidFill>
                  <a:srgbClr val="FFFF00"/>
                </a:solidFill>
                <a:latin typeface="Orbitron" panose="02000000000000000000" pitchFamily="2" charset="0"/>
              </a:rPr>
              <a:t>Vamos al próximo video</a:t>
            </a:r>
            <a:endParaRPr lang="es-MX" sz="6000" b="1" dirty="0">
              <a:solidFill>
                <a:srgbClr val="FFFF00"/>
              </a:solidFill>
              <a:latin typeface="Orbitron" panose="02000000000000000000" pitchFamily="2" charset="0"/>
            </a:endParaRPr>
          </a:p>
        </p:txBody>
      </p:sp>
    </p:spTree>
    <p:extLst>
      <p:ext uri="{BB962C8B-B14F-4D97-AF65-F5344CB8AC3E}">
        <p14:creationId xmlns:p14="http://schemas.microsoft.com/office/powerpoint/2010/main" val="4061381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bwMode="auto">
          <a:xfrm>
            <a:off x="0" y="-1588"/>
            <a:ext cx="12192000" cy="6859588"/>
          </a:xfrm>
          <a:prstGeom prst="rect">
            <a:avLst/>
          </a:prstGeom>
          <a:solidFill>
            <a:srgbClr val="2A2B2D"/>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3200" b="0" i="0" u="none" strike="noStrike" cap="none" normalizeH="0" baseline="0" dirty="0">
              <a:ln>
                <a:noFill/>
              </a:ln>
              <a:solidFill>
                <a:schemeClr val="bg1"/>
              </a:solidFill>
              <a:effectLst/>
              <a:latin typeface="Futura LT Book" pitchFamily="2" charset="0"/>
              <a:ea typeface="굴림" charset="-127"/>
            </a:endParaRPr>
          </a:p>
        </p:txBody>
      </p:sp>
      <p:sp>
        <p:nvSpPr>
          <p:cNvPr id="2" name="Rectángulo 1"/>
          <p:cNvSpPr/>
          <p:nvPr/>
        </p:nvSpPr>
        <p:spPr>
          <a:xfrm>
            <a:off x="0" y="0"/>
            <a:ext cx="698269" cy="6858000"/>
          </a:xfrm>
          <a:prstGeom prst="rect">
            <a:avLst/>
          </a:prstGeom>
          <a:solidFill>
            <a:srgbClr val="E659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CuadroTexto 8"/>
          <p:cNvSpPr txBox="1"/>
          <p:nvPr/>
        </p:nvSpPr>
        <p:spPr>
          <a:xfrm>
            <a:off x="0" y="340931"/>
            <a:ext cx="12049041" cy="584775"/>
          </a:xfrm>
          <a:prstGeom prst="rect">
            <a:avLst/>
          </a:prstGeom>
          <a:noFill/>
        </p:spPr>
        <p:txBody>
          <a:bodyPr wrap="square" rtlCol="0">
            <a:spAutoFit/>
          </a:bodyPr>
          <a:lstStyle/>
          <a:p>
            <a:pPr algn="r"/>
            <a:r>
              <a:rPr lang="es-ES" sz="3200" b="1" dirty="0">
                <a:solidFill>
                  <a:srgbClr val="E6590E"/>
                </a:solidFill>
                <a:latin typeface="Orbitron" panose="02000000000000000000" pitchFamily="2" charset="0"/>
              </a:rPr>
              <a:t>TEMAS A TRATAR</a:t>
            </a:r>
            <a:endParaRPr lang="es-MX" sz="3200" b="1" dirty="0">
              <a:solidFill>
                <a:srgbClr val="E6590E"/>
              </a:solidFill>
              <a:latin typeface="Orbitron" panose="02000000000000000000" pitchFamily="2" charset="0"/>
            </a:endParaRPr>
          </a:p>
        </p:txBody>
      </p:sp>
      <p:sp>
        <p:nvSpPr>
          <p:cNvPr id="10" name="CuadroTexto 9"/>
          <p:cNvSpPr txBox="1"/>
          <p:nvPr/>
        </p:nvSpPr>
        <p:spPr>
          <a:xfrm>
            <a:off x="1300423" y="703780"/>
            <a:ext cx="10289422" cy="7478970"/>
          </a:xfrm>
          <a:prstGeom prst="rect">
            <a:avLst/>
          </a:prstGeom>
          <a:noFill/>
        </p:spPr>
        <p:txBody>
          <a:bodyPr wrap="square" rtlCol="0">
            <a:spAutoFit/>
          </a:bodyPr>
          <a:lstStyle/>
          <a:p>
            <a:pPr marL="457200" indent="-457200">
              <a:buFont typeface="Wingdings" panose="05000000000000000000" pitchFamily="2" charset="2"/>
              <a:buChar char="ü"/>
            </a:pPr>
            <a:r>
              <a:rPr lang="es-ES" sz="3200" dirty="0">
                <a:solidFill>
                  <a:schemeClr val="bg1"/>
                </a:solidFill>
                <a:latin typeface="Arial" panose="020B0604020202020204" pitchFamily="34" charset="0"/>
                <a:cs typeface="Arial" panose="020B0604020202020204" pitchFamily="34" charset="0"/>
              </a:rPr>
              <a:t>Antenas para wifi hacking</a:t>
            </a:r>
          </a:p>
          <a:p>
            <a:pPr marL="457200" indent="-457200">
              <a:buFont typeface="Wingdings" panose="05000000000000000000" pitchFamily="2" charset="2"/>
              <a:buChar char="ü"/>
            </a:pPr>
            <a:endParaRPr lang="es-ES" sz="3200" dirty="0">
              <a:solidFill>
                <a:schemeClr val="bg1"/>
              </a:solidFill>
              <a:latin typeface="Arial" panose="020B0604020202020204" pitchFamily="34" charset="0"/>
              <a:cs typeface="Arial" panose="020B0604020202020204" pitchFamily="34" charset="0"/>
            </a:endParaRPr>
          </a:p>
          <a:p>
            <a:pPr marL="457200" indent="-457200">
              <a:buFont typeface="Wingdings" panose="05000000000000000000" pitchFamily="2" charset="2"/>
              <a:buChar char="ü"/>
            </a:pPr>
            <a:r>
              <a:rPr lang="es-ES" sz="3200" dirty="0">
                <a:solidFill>
                  <a:schemeClr val="bg1"/>
                </a:solidFill>
                <a:latin typeface="Arial" panose="020B0604020202020204" pitchFamily="34" charset="0"/>
                <a:cs typeface="Arial" panose="020B0604020202020204" pitchFamily="34" charset="0"/>
              </a:rPr>
              <a:t>Chipset de la antena</a:t>
            </a:r>
          </a:p>
          <a:p>
            <a:pPr marL="457200" indent="-457200">
              <a:buFont typeface="Wingdings" panose="05000000000000000000" pitchFamily="2" charset="2"/>
              <a:buChar char="ü"/>
            </a:pPr>
            <a:endParaRPr lang="es-ES" sz="3200" dirty="0">
              <a:solidFill>
                <a:schemeClr val="bg1"/>
              </a:solidFill>
              <a:latin typeface="Arial" panose="020B0604020202020204" pitchFamily="34" charset="0"/>
              <a:cs typeface="Arial" panose="020B0604020202020204" pitchFamily="34" charset="0"/>
            </a:endParaRPr>
          </a:p>
          <a:p>
            <a:pPr marL="457200" indent="-457200">
              <a:buFont typeface="Wingdings" panose="05000000000000000000" pitchFamily="2" charset="2"/>
              <a:buChar char="ü"/>
            </a:pPr>
            <a:r>
              <a:rPr lang="es-ES" sz="3200" dirty="0">
                <a:solidFill>
                  <a:schemeClr val="bg1"/>
                </a:solidFill>
                <a:latin typeface="Arial" panose="020B0604020202020204" pitchFamily="34" charset="0"/>
                <a:cs typeface="Arial" panose="020B0604020202020204" pitchFamily="34" charset="0"/>
              </a:rPr>
              <a:t>TP-Link</a:t>
            </a:r>
          </a:p>
          <a:p>
            <a:pPr marL="457200" indent="-457200">
              <a:buFont typeface="Wingdings" panose="05000000000000000000" pitchFamily="2" charset="2"/>
              <a:buChar char="ü"/>
            </a:pPr>
            <a:endParaRPr lang="es-ES" sz="3200" dirty="0">
              <a:solidFill>
                <a:schemeClr val="bg1"/>
              </a:solidFill>
              <a:latin typeface="Arial" panose="020B0604020202020204" pitchFamily="34" charset="0"/>
              <a:cs typeface="Arial" panose="020B0604020202020204" pitchFamily="34" charset="0"/>
            </a:endParaRPr>
          </a:p>
          <a:p>
            <a:pPr marL="457200" indent="-457200">
              <a:buFont typeface="Wingdings" panose="05000000000000000000" pitchFamily="2" charset="2"/>
              <a:buChar char="ü"/>
            </a:pPr>
            <a:r>
              <a:rPr lang="es-ES" sz="3200" dirty="0">
                <a:solidFill>
                  <a:schemeClr val="bg1"/>
                </a:solidFill>
                <a:latin typeface="Arial" panose="020B0604020202020204" pitchFamily="34" charset="0"/>
                <a:cs typeface="Arial" panose="020B0604020202020204" pitchFamily="34" charset="0"/>
              </a:rPr>
              <a:t>Alfa </a:t>
            </a:r>
            <a:r>
              <a:rPr lang="es-ES" sz="3200" dirty="0" err="1">
                <a:solidFill>
                  <a:schemeClr val="bg1"/>
                </a:solidFill>
                <a:latin typeface="Arial" panose="020B0604020202020204" pitchFamily="34" charset="0"/>
                <a:cs typeface="Arial" panose="020B0604020202020204" pitchFamily="34" charset="0"/>
              </a:rPr>
              <a:t>network</a:t>
            </a:r>
            <a:endParaRPr lang="es-ES" sz="3200" dirty="0">
              <a:solidFill>
                <a:schemeClr val="bg1"/>
              </a:solidFill>
              <a:latin typeface="Arial" panose="020B0604020202020204" pitchFamily="34" charset="0"/>
              <a:cs typeface="Arial" panose="020B0604020202020204" pitchFamily="34" charset="0"/>
            </a:endParaRPr>
          </a:p>
          <a:p>
            <a:pPr marL="457200" indent="-457200">
              <a:buFont typeface="Wingdings" panose="05000000000000000000" pitchFamily="2" charset="2"/>
              <a:buChar char="ü"/>
            </a:pPr>
            <a:endParaRPr lang="es-ES" sz="3200" dirty="0">
              <a:solidFill>
                <a:schemeClr val="bg1"/>
              </a:solidFill>
              <a:latin typeface="Arial" panose="020B0604020202020204" pitchFamily="34" charset="0"/>
              <a:cs typeface="Arial" panose="020B0604020202020204" pitchFamily="34" charset="0"/>
            </a:endParaRPr>
          </a:p>
          <a:p>
            <a:pPr marL="457200" indent="-457200">
              <a:buFont typeface="Wingdings" panose="05000000000000000000" pitchFamily="2" charset="2"/>
              <a:buChar char="ü"/>
            </a:pPr>
            <a:r>
              <a:rPr lang="es-ES" sz="3200" dirty="0">
                <a:solidFill>
                  <a:schemeClr val="bg1"/>
                </a:solidFill>
                <a:latin typeface="Arial" panose="020B0604020202020204" pitchFamily="34" charset="0"/>
                <a:cs typeface="Arial" panose="020B0604020202020204" pitchFamily="34" charset="0"/>
              </a:rPr>
              <a:t>Antenas rompe muros </a:t>
            </a:r>
          </a:p>
          <a:p>
            <a:pPr marL="457200" indent="-457200">
              <a:buFont typeface="Wingdings" panose="05000000000000000000" pitchFamily="2" charset="2"/>
              <a:buChar char="ü"/>
            </a:pPr>
            <a:endParaRPr lang="es-ES" sz="3200" dirty="0">
              <a:solidFill>
                <a:schemeClr val="bg1"/>
              </a:solidFill>
              <a:latin typeface="Arial" panose="020B0604020202020204" pitchFamily="34" charset="0"/>
              <a:cs typeface="Arial" panose="020B0604020202020204" pitchFamily="34" charset="0"/>
            </a:endParaRPr>
          </a:p>
          <a:p>
            <a:pPr marL="457200" indent="-457200">
              <a:buFont typeface="Wingdings" panose="05000000000000000000" pitchFamily="2" charset="2"/>
              <a:buChar char="ü"/>
            </a:pPr>
            <a:r>
              <a:rPr lang="es-ES" sz="3200" dirty="0">
                <a:solidFill>
                  <a:schemeClr val="bg1"/>
                </a:solidFill>
                <a:latin typeface="Arial" panose="020B0604020202020204" pitchFamily="34" charset="0"/>
                <a:cs typeface="Arial" panose="020B0604020202020204" pitchFamily="34" charset="0"/>
              </a:rPr>
              <a:t>Modo monitor</a:t>
            </a:r>
          </a:p>
          <a:p>
            <a:pPr marL="457200" indent="-457200">
              <a:buFont typeface="Wingdings" panose="05000000000000000000" pitchFamily="2" charset="2"/>
              <a:buChar char="ü"/>
            </a:pPr>
            <a:endParaRPr lang="es-ES" sz="3200" dirty="0">
              <a:solidFill>
                <a:schemeClr val="bg1"/>
              </a:solidFill>
              <a:latin typeface="Arial" panose="020B0604020202020204" pitchFamily="34" charset="0"/>
              <a:cs typeface="Arial" panose="020B0604020202020204" pitchFamily="34" charset="0"/>
            </a:endParaRPr>
          </a:p>
          <a:p>
            <a:pPr marL="457200" indent="-457200">
              <a:buFont typeface="Wingdings" panose="05000000000000000000" pitchFamily="2" charset="2"/>
              <a:buChar char="ü"/>
            </a:pPr>
            <a:endParaRPr lang="es-ES" sz="3200" dirty="0">
              <a:solidFill>
                <a:schemeClr val="bg1"/>
              </a:solidFill>
              <a:latin typeface="Arial" panose="020B0604020202020204" pitchFamily="34" charset="0"/>
              <a:cs typeface="Arial" panose="020B0604020202020204" pitchFamily="34" charset="0"/>
            </a:endParaRPr>
          </a:p>
          <a:p>
            <a:pPr marL="457200" indent="-457200">
              <a:buFont typeface="Wingdings" panose="05000000000000000000" pitchFamily="2" charset="2"/>
              <a:buChar char="ü"/>
            </a:pPr>
            <a:endParaRPr lang="es-ES" sz="3200" dirty="0">
              <a:solidFill>
                <a:schemeClr val="bg1"/>
              </a:solidFill>
              <a:latin typeface="Arial" panose="020B0604020202020204" pitchFamily="34" charset="0"/>
              <a:cs typeface="Arial" panose="020B0604020202020204" pitchFamily="34" charset="0"/>
            </a:endParaRPr>
          </a:p>
          <a:p>
            <a:pPr marL="457200" indent="-457200">
              <a:buFont typeface="Wingdings" panose="05000000000000000000" pitchFamily="2" charset="2"/>
              <a:buChar char="ü"/>
            </a:pPr>
            <a:endParaRPr lang="es-ES" sz="3200" dirty="0">
              <a:solidFill>
                <a:schemeClr val="bg1"/>
              </a:solidFill>
              <a:latin typeface="Arial" panose="020B0604020202020204" pitchFamily="34" charset="0"/>
              <a:cs typeface="Arial" panose="020B0604020202020204" pitchFamily="34" charset="0"/>
            </a:endParaRPr>
          </a:p>
        </p:txBody>
      </p:sp>
      <p:sp>
        <p:nvSpPr>
          <p:cNvPr id="6" name="Rectángulo 5"/>
          <p:cNvSpPr/>
          <p:nvPr/>
        </p:nvSpPr>
        <p:spPr>
          <a:xfrm rot="16200000">
            <a:off x="-3084937" y="3090979"/>
            <a:ext cx="6856933" cy="677108"/>
          </a:xfrm>
          <a:prstGeom prst="rect">
            <a:avLst/>
          </a:prstGeom>
          <a:noFill/>
        </p:spPr>
        <p:txBody>
          <a:bodyPr wrap="square" lIns="91440" tIns="45720" rIns="91440" bIns="45720">
            <a:spAutoFit/>
          </a:bodyPr>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ES" sz="3800" b="1" spc="50" dirty="0">
                <a:ln w="0"/>
                <a:solidFill>
                  <a:schemeClr val="bg2"/>
                </a:solidFill>
                <a:effectLst>
                  <a:innerShdw blurRad="63500" dist="50800" dir="13500000">
                    <a:srgbClr val="000000">
                      <a:alpha val="50000"/>
                    </a:srgbClr>
                  </a:innerShdw>
                </a:effectLst>
                <a:latin typeface="Arial" panose="020B0604020202020204" pitchFamily="34" charset="0"/>
                <a:cs typeface="Arial" panose="020B0604020202020204" pitchFamily="34" charset="0"/>
              </a:rPr>
              <a:t>Wifi hacking </a:t>
            </a:r>
            <a:endParaRPr lang="es-ES" sz="3800" b="1" cap="none" spc="50" dirty="0">
              <a:ln w="0"/>
              <a:solidFill>
                <a:schemeClr val="bg2"/>
              </a:solidFill>
              <a:effectLst>
                <a:innerShdw blurRad="63500" dist="50800" dir="13500000">
                  <a:srgbClr val="000000">
                    <a:alpha val="50000"/>
                  </a:srgbClr>
                </a:inn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6535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bwMode="auto">
          <a:xfrm>
            <a:off x="0" y="-1588"/>
            <a:ext cx="12192000" cy="6859588"/>
          </a:xfrm>
          <a:prstGeom prst="rect">
            <a:avLst/>
          </a:prstGeom>
          <a:solidFill>
            <a:srgbClr val="2A2B2D"/>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3200" b="0" i="0" u="none" strike="noStrike" cap="none" normalizeH="0" baseline="0" dirty="0">
              <a:ln>
                <a:noFill/>
              </a:ln>
              <a:solidFill>
                <a:schemeClr val="bg1"/>
              </a:solidFill>
              <a:effectLst/>
              <a:latin typeface="Futura LT Book" pitchFamily="2" charset="0"/>
              <a:ea typeface="굴림" charset="-127"/>
            </a:endParaRPr>
          </a:p>
        </p:txBody>
      </p:sp>
      <p:sp>
        <p:nvSpPr>
          <p:cNvPr id="2" name="Rectángulo 1"/>
          <p:cNvSpPr/>
          <p:nvPr/>
        </p:nvSpPr>
        <p:spPr>
          <a:xfrm>
            <a:off x="0" y="0"/>
            <a:ext cx="698269" cy="6858000"/>
          </a:xfrm>
          <a:prstGeom prst="rect">
            <a:avLst/>
          </a:prstGeom>
          <a:solidFill>
            <a:srgbClr val="E659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CuadroTexto 9"/>
          <p:cNvSpPr txBox="1"/>
          <p:nvPr/>
        </p:nvSpPr>
        <p:spPr>
          <a:xfrm>
            <a:off x="865848" y="2322193"/>
            <a:ext cx="11183193" cy="1200329"/>
          </a:xfrm>
          <a:prstGeom prst="rect">
            <a:avLst/>
          </a:prstGeom>
          <a:noFill/>
        </p:spPr>
        <p:txBody>
          <a:bodyPr wrap="square" rtlCol="0">
            <a:spAutoFit/>
          </a:bodyPr>
          <a:lstStyle/>
          <a:p>
            <a:pPr algn="just"/>
            <a:r>
              <a:rPr lang="es-ES" sz="2400" dirty="0">
                <a:solidFill>
                  <a:schemeClr val="bg1"/>
                </a:solidFill>
                <a:latin typeface="Arial" panose="020B0604020202020204" pitchFamily="34" charset="0"/>
                <a:cs typeface="Arial" panose="020B0604020202020204" pitchFamily="34" charset="0"/>
              </a:rPr>
              <a:t>Existen diversos tipos de antenas que permiten realizar auditoria de redes wifi, sin embargo también existen marcadas diferencias entre los diversos fabricantes de estas.</a:t>
            </a:r>
            <a:endParaRPr lang="es-MX" sz="2400" dirty="0">
              <a:solidFill>
                <a:schemeClr val="bg1"/>
              </a:solidFill>
              <a:latin typeface="Arial" panose="020B0604020202020204" pitchFamily="34" charset="0"/>
              <a:cs typeface="Arial" panose="020B0604020202020204" pitchFamily="34" charset="0"/>
            </a:endParaRPr>
          </a:p>
        </p:txBody>
      </p:sp>
      <p:sp>
        <p:nvSpPr>
          <p:cNvPr id="6" name="CuadroTexto 5"/>
          <p:cNvSpPr txBox="1"/>
          <p:nvPr/>
        </p:nvSpPr>
        <p:spPr>
          <a:xfrm>
            <a:off x="0" y="340931"/>
            <a:ext cx="12049041" cy="584775"/>
          </a:xfrm>
          <a:prstGeom prst="rect">
            <a:avLst/>
          </a:prstGeom>
          <a:noFill/>
        </p:spPr>
        <p:txBody>
          <a:bodyPr wrap="square" rtlCol="0">
            <a:spAutoFit/>
          </a:bodyPr>
          <a:lstStyle/>
          <a:p>
            <a:pPr algn="r"/>
            <a:r>
              <a:rPr lang="es-ES" sz="3200" b="1" dirty="0">
                <a:solidFill>
                  <a:srgbClr val="E6590E"/>
                </a:solidFill>
                <a:latin typeface="Orbitron" panose="02000000000000000000" pitchFamily="2" charset="0"/>
              </a:rPr>
              <a:t>Antenas para wifi hacking</a:t>
            </a:r>
            <a:endParaRPr lang="es-MX" sz="3200" b="1" dirty="0">
              <a:solidFill>
                <a:srgbClr val="E6590E"/>
              </a:solidFill>
              <a:latin typeface="Orbitron" panose="02000000000000000000" pitchFamily="2" charset="0"/>
            </a:endParaRPr>
          </a:p>
        </p:txBody>
      </p:sp>
      <p:grpSp>
        <p:nvGrpSpPr>
          <p:cNvPr id="14" name="Grupo 13">
            <a:extLst>
              <a:ext uri="{FF2B5EF4-FFF2-40B4-BE49-F238E27FC236}">
                <a16:creationId xmlns:a16="http://schemas.microsoft.com/office/drawing/2014/main" id="{5011068B-F8BD-D269-DF09-F9A66F2B62E3}"/>
              </a:ext>
            </a:extLst>
          </p:cNvPr>
          <p:cNvGrpSpPr/>
          <p:nvPr/>
        </p:nvGrpSpPr>
        <p:grpSpPr>
          <a:xfrm>
            <a:off x="2818407" y="4608785"/>
            <a:ext cx="7278073" cy="1164992"/>
            <a:chOff x="1752877" y="4607765"/>
            <a:chExt cx="7278073" cy="1164992"/>
          </a:xfrm>
        </p:grpSpPr>
        <p:pic>
          <p:nvPicPr>
            <p:cNvPr id="11" name="Imagen 10">
              <a:extLst>
                <a:ext uri="{FF2B5EF4-FFF2-40B4-BE49-F238E27FC236}">
                  <a16:creationId xmlns:a16="http://schemas.microsoft.com/office/drawing/2014/main" id="{76A8E089-C553-CF6B-C0FE-0FEFA433DB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4520" y="4607765"/>
              <a:ext cx="3006430" cy="1164992"/>
            </a:xfrm>
            <a:prstGeom prst="rect">
              <a:avLst/>
            </a:prstGeom>
          </p:spPr>
        </p:pic>
        <p:pic>
          <p:nvPicPr>
            <p:cNvPr id="13" name="Imagen 12">
              <a:extLst>
                <a:ext uri="{FF2B5EF4-FFF2-40B4-BE49-F238E27FC236}">
                  <a16:creationId xmlns:a16="http://schemas.microsoft.com/office/drawing/2014/main" id="{AE76AA8F-56C1-6D4F-F3D2-E56992520C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2877" y="4971272"/>
              <a:ext cx="3313394" cy="437977"/>
            </a:xfrm>
            <a:prstGeom prst="rect">
              <a:avLst/>
            </a:prstGeom>
          </p:spPr>
        </p:pic>
      </p:grpSp>
    </p:spTree>
    <p:extLst>
      <p:ext uri="{BB962C8B-B14F-4D97-AF65-F5344CB8AC3E}">
        <p14:creationId xmlns:p14="http://schemas.microsoft.com/office/powerpoint/2010/main" val="2439233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bwMode="auto">
          <a:xfrm>
            <a:off x="0" y="-1588"/>
            <a:ext cx="12192000" cy="6859588"/>
          </a:xfrm>
          <a:prstGeom prst="rect">
            <a:avLst/>
          </a:prstGeom>
          <a:solidFill>
            <a:srgbClr val="2A2B2D"/>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3200" b="0" i="0" u="none" strike="noStrike" cap="none" normalizeH="0" baseline="0" dirty="0">
              <a:ln>
                <a:noFill/>
              </a:ln>
              <a:solidFill>
                <a:schemeClr val="bg1"/>
              </a:solidFill>
              <a:effectLst/>
              <a:latin typeface="Futura LT Book" pitchFamily="2" charset="0"/>
              <a:ea typeface="굴림" charset="-127"/>
            </a:endParaRPr>
          </a:p>
        </p:txBody>
      </p:sp>
      <p:sp>
        <p:nvSpPr>
          <p:cNvPr id="2" name="Rectángulo 1"/>
          <p:cNvSpPr/>
          <p:nvPr/>
        </p:nvSpPr>
        <p:spPr>
          <a:xfrm>
            <a:off x="0" y="0"/>
            <a:ext cx="698269" cy="6858000"/>
          </a:xfrm>
          <a:prstGeom prst="rect">
            <a:avLst/>
          </a:prstGeom>
          <a:solidFill>
            <a:srgbClr val="E659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CuadroTexto 9"/>
          <p:cNvSpPr txBox="1"/>
          <p:nvPr/>
        </p:nvSpPr>
        <p:spPr>
          <a:xfrm>
            <a:off x="865848" y="1572549"/>
            <a:ext cx="11183193" cy="4154984"/>
          </a:xfrm>
          <a:prstGeom prst="rect">
            <a:avLst/>
          </a:prstGeom>
          <a:noFill/>
        </p:spPr>
        <p:txBody>
          <a:bodyPr wrap="square" rtlCol="0">
            <a:spAutoFit/>
          </a:bodyPr>
          <a:lstStyle/>
          <a:p>
            <a:pPr algn="just"/>
            <a:r>
              <a:rPr lang="es-ES" sz="2400" dirty="0">
                <a:solidFill>
                  <a:schemeClr val="bg1"/>
                </a:solidFill>
                <a:latin typeface="Arial" panose="020B0604020202020204" pitchFamily="34" charset="0"/>
                <a:cs typeface="Arial" panose="020B0604020202020204" pitchFamily="34" charset="0"/>
              </a:rPr>
              <a:t>El chipset cumple la función de transmitir y recibir algoritmos de seguridad, entre los que este soporta podemos mencionar los siguientes:</a:t>
            </a:r>
          </a:p>
          <a:p>
            <a:pPr algn="just"/>
            <a:endParaRPr lang="es-ES" sz="2400" dirty="0">
              <a:solidFill>
                <a:schemeClr val="bg1"/>
              </a:solidFill>
              <a:latin typeface="Arial" panose="020B0604020202020204" pitchFamily="34" charset="0"/>
              <a:cs typeface="Arial" panose="020B0604020202020204" pitchFamily="34" charset="0"/>
            </a:endParaRPr>
          </a:p>
          <a:p>
            <a:pPr algn="just"/>
            <a:endParaRPr lang="es-ES" sz="2400" dirty="0">
              <a:solidFill>
                <a:schemeClr val="bg1"/>
              </a:solidFill>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ü"/>
            </a:pPr>
            <a:r>
              <a:rPr lang="es-ES" sz="2400" dirty="0" err="1">
                <a:solidFill>
                  <a:srgbClr val="E6590E"/>
                </a:solidFill>
                <a:latin typeface="Arial" panose="020B0604020202020204" pitchFamily="34" charset="0"/>
                <a:cs typeface="Arial" panose="020B0604020202020204" pitchFamily="34" charset="0"/>
              </a:rPr>
              <a:t>Wep</a:t>
            </a:r>
            <a:r>
              <a:rPr lang="es-ES" sz="2400" dirty="0">
                <a:solidFill>
                  <a:srgbClr val="E6590E"/>
                </a:solidFill>
                <a:latin typeface="Arial" panose="020B0604020202020204" pitchFamily="34" charset="0"/>
                <a:cs typeface="Arial" panose="020B0604020202020204" pitchFamily="34" charset="0"/>
              </a:rPr>
              <a:t> </a:t>
            </a:r>
          </a:p>
          <a:p>
            <a:pPr marL="342900" indent="-342900" algn="just">
              <a:buFont typeface="Wingdings" panose="05000000000000000000" pitchFamily="2" charset="2"/>
              <a:buChar char="ü"/>
            </a:pPr>
            <a:endParaRPr lang="es-ES" sz="2400" dirty="0">
              <a:solidFill>
                <a:srgbClr val="E6590E"/>
              </a:solidFill>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ü"/>
            </a:pPr>
            <a:r>
              <a:rPr lang="es-ES" sz="2400" dirty="0" err="1">
                <a:solidFill>
                  <a:srgbClr val="E6590E"/>
                </a:solidFill>
                <a:latin typeface="Arial" panose="020B0604020202020204" pitchFamily="34" charset="0"/>
                <a:cs typeface="Arial" panose="020B0604020202020204" pitchFamily="34" charset="0"/>
              </a:rPr>
              <a:t>Wpa</a:t>
            </a:r>
            <a:endParaRPr lang="es-ES" sz="2400" dirty="0">
              <a:solidFill>
                <a:srgbClr val="E6590E"/>
              </a:solidFill>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ü"/>
            </a:pPr>
            <a:endParaRPr lang="es-ES" sz="2400" dirty="0">
              <a:solidFill>
                <a:srgbClr val="E6590E"/>
              </a:solidFill>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ü"/>
            </a:pPr>
            <a:r>
              <a:rPr lang="es-ES" sz="2400" dirty="0">
                <a:solidFill>
                  <a:srgbClr val="E6590E"/>
                </a:solidFill>
                <a:latin typeface="Arial" panose="020B0604020202020204" pitchFamily="34" charset="0"/>
                <a:cs typeface="Arial" panose="020B0604020202020204" pitchFamily="34" charset="0"/>
              </a:rPr>
              <a:t>Wpa-2</a:t>
            </a:r>
          </a:p>
          <a:p>
            <a:pPr marL="342900" indent="-342900" algn="just">
              <a:buFont typeface="Wingdings" panose="05000000000000000000" pitchFamily="2" charset="2"/>
              <a:buChar char="ü"/>
            </a:pPr>
            <a:endParaRPr lang="es-ES" sz="2400" dirty="0">
              <a:solidFill>
                <a:srgbClr val="E6590E"/>
              </a:solidFill>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ü"/>
            </a:pPr>
            <a:r>
              <a:rPr lang="es-ES" sz="2400" dirty="0" err="1">
                <a:solidFill>
                  <a:srgbClr val="E6590E"/>
                </a:solidFill>
                <a:latin typeface="Arial" panose="020B0604020202020204" pitchFamily="34" charset="0"/>
                <a:cs typeface="Arial" panose="020B0604020202020204" pitchFamily="34" charset="0"/>
              </a:rPr>
              <a:t>wpa</a:t>
            </a:r>
            <a:r>
              <a:rPr lang="es-ES" sz="2400" dirty="0">
                <a:solidFill>
                  <a:srgbClr val="E6590E"/>
                </a:solidFill>
                <a:latin typeface="Arial" panose="020B0604020202020204" pitchFamily="34" charset="0"/>
                <a:cs typeface="Arial" panose="020B0604020202020204" pitchFamily="34" charset="0"/>
              </a:rPr>
              <a:t>.-</a:t>
            </a:r>
            <a:r>
              <a:rPr lang="es-ES" sz="2400" dirty="0" err="1">
                <a:solidFill>
                  <a:srgbClr val="E6590E"/>
                </a:solidFill>
                <a:latin typeface="Arial" panose="020B0604020202020204" pitchFamily="34" charset="0"/>
                <a:cs typeface="Arial" panose="020B0604020202020204" pitchFamily="34" charset="0"/>
              </a:rPr>
              <a:t>psk</a:t>
            </a:r>
            <a:endParaRPr lang="es-MX" sz="2400" dirty="0">
              <a:solidFill>
                <a:srgbClr val="E6590E"/>
              </a:solidFill>
              <a:latin typeface="Arial" panose="020B0604020202020204" pitchFamily="34" charset="0"/>
              <a:cs typeface="Arial" panose="020B0604020202020204" pitchFamily="34" charset="0"/>
            </a:endParaRPr>
          </a:p>
        </p:txBody>
      </p:sp>
      <p:sp>
        <p:nvSpPr>
          <p:cNvPr id="6" name="CuadroTexto 5"/>
          <p:cNvSpPr txBox="1"/>
          <p:nvPr/>
        </p:nvSpPr>
        <p:spPr>
          <a:xfrm>
            <a:off x="0" y="340931"/>
            <a:ext cx="12049041" cy="584775"/>
          </a:xfrm>
          <a:prstGeom prst="rect">
            <a:avLst/>
          </a:prstGeom>
          <a:noFill/>
        </p:spPr>
        <p:txBody>
          <a:bodyPr wrap="square" rtlCol="0">
            <a:spAutoFit/>
          </a:bodyPr>
          <a:lstStyle/>
          <a:p>
            <a:pPr algn="r"/>
            <a:r>
              <a:rPr lang="es-ES" sz="3200" b="1" dirty="0">
                <a:solidFill>
                  <a:srgbClr val="E6590E"/>
                </a:solidFill>
                <a:latin typeface="Orbitron" panose="02000000000000000000" pitchFamily="2" charset="0"/>
              </a:rPr>
              <a:t>El chipset Realtek</a:t>
            </a:r>
            <a:endParaRPr lang="es-MX" sz="3200" b="1" dirty="0">
              <a:solidFill>
                <a:srgbClr val="E6590E"/>
              </a:solidFill>
              <a:latin typeface="Orbitron" panose="02000000000000000000" pitchFamily="2" charset="0"/>
            </a:endParaRPr>
          </a:p>
        </p:txBody>
      </p:sp>
      <p:pic>
        <p:nvPicPr>
          <p:cNvPr id="5" name="Imagen 4">
            <a:extLst>
              <a:ext uri="{FF2B5EF4-FFF2-40B4-BE49-F238E27FC236}">
                <a16:creationId xmlns:a16="http://schemas.microsoft.com/office/drawing/2014/main" id="{D3291AF0-426B-C7E6-56DD-1DEA2F3BFA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6471581" y="2100648"/>
            <a:ext cx="2839105" cy="4666735"/>
          </a:xfrm>
          <a:prstGeom prst="rect">
            <a:avLst/>
          </a:prstGeom>
        </p:spPr>
      </p:pic>
    </p:spTree>
    <p:extLst>
      <p:ext uri="{BB962C8B-B14F-4D97-AF65-F5344CB8AC3E}">
        <p14:creationId xmlns:p14="http://schemas.microsoft.com/office/powerpoint/2010/main" val="135012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bwMode="auto">
          <a:xfrm>
            <a:off x="0" y="-1588"/>
            <a:ext cx="12192000" cy="6859588"/>
          </a:xfrm>
          <a:prstGeom prst="rect">
            <a:avLst/>
          </a:prstGeom>
          <a:solidFill>
            <a:srgbClr val="2A2B2D"/>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3200" b="0" i="0" u="none" strike="noStrike" cap="none" normalizeH="0" baseline="0" dirty="0">
              <a:ln>
                <a:noFill/>
              </a:ln>
              <a:solidFill>
                <a:schemeClr val="bg1"/>
              </a:solidFill>
              <a:effectLst/>
              <a:latin typeface="Futura LT Book" pitchFamily="2" charset="0"/>
              <a:ea typeface="굴림" charset="-127"/>
            </a:endParaRPr>
          </a:p>
        </p:txBody>
      </p:sp>
      <p:sp>
        <p:nvSpPr>
          <p:cNvPr id="2" name="Rectángulo 1"/>
          <p:cNvSpPr/>
          <p:nvPr/>
        </p:nvSpPr>
        <p:spPr>
          <a:xfrm>
            <a:off x="0" y="0"/>
            <a:ext cx="698269" cy="6858000"/>
          </a:xfrm>
          <a:prstGeom prst="rect">
            <a:avLst/>
          </a:prstGeom>
          <a:solidFill>
            <a:srgbClr val="E659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CuadroTexto 9"/>
          <p:cNvSpPr txBox="1"/>
          <p:nvPr/>
        </p:nvSpPr>
        <p:spPr>
          <a:xfrm>
            <a:off x="865848" y="1572549"/>
            <a:ext cx="11183193" cy="2677656"/>
          </a:xfrm>
          <a:prstGeom prst="rect">
            <a:avLst/>
          </a:prstGeom>
          <a:noFill/>
        </p:spPr>
        <p:txBody>
          <a:bodyPr wrap="square" rtlCol="0">
            <a:spAutoFit/>
          </a:bodyPr>
          <a:lstStyle/>
          <a:p>
            <a:pPr algn="just"/>
            <a:r>
              <a:rPr lang="es-ES" sz="2400" dirty="0">
                <a:solidFill>
                  <a:schemeClr val="bg1"/>
                </a:solidFill>
                <a:latin typeface="Arial" panose="020B0604020202020204" pitchFamily="34" charset="0"/>
                <a:cs typeface="Arial" panose="020B0604020202020204" pitchFamily="34" charset="0"/>
              </a:rPr>
              <a:t>Entre la gama que existe de antenas wifi podemos encontrar desde antenas muy básicas que pueden llegar a dar un alcance de entre 20 a 50 metros de distancia hasta antenas que pueden llegar a ofrecer 50 km de distancia.</a:t>
            </a:r>
          </a:p>
          <a:p>
            <a:pPr algn="just"/>
            <a:endParaRPr lang="es-ES" sz="2400" dirty="0">
              <a:solidFill>
                <a:schemeClr val="bg1"/>
              </a:solidFill>
              <a:latin typeface="Arial" panose="020B0604020202020204" pitchFamily="34" charset="0"/>
              <a:cs typeface="Arial" panose="020B0604020202020204" pitchFamily="34" charset="0"/>
            </a:endParaRPr>
          </a:p>
          <a:p>
            <a:pPr algn="just"/>
            <a:endParaRPr lang="es-ES" sz="2400" dirty="0">
              <a:solidFill>
                <a:schemeClr val="bg1"/>
              </a:solidFill>
              <a:latin typeface="Arial" panose="020B0604020202020204" pitchFamily="34" charset="0"/>
              <a:cs typeface="Arial" panose="020B0604020202020204" pitchFamily="34" charset="0"/>
            </a:endParaRPr>
          </a:p>
          <a:p>
            <a:pPr algn="just"/>
            <a:r>
              <a:rPr lang="es-ES" sz="2400" dirty="0">
                <a:solidFill>
                  <a:schemeClr val="bg1"/>
                </a:solidFill>
                <a:latin typeface="Arial" panose="020B0604020202020204" pitchFamily="34" charset="0"/>
                <a:cs typeface="Arial" panose="020B0604020202020204" pitchFamily="34" charset="0"/>
              </a:rPr>
              <a:t>Cabe señalar que una antena que ofrezca un alcance de 50 km dependerá de las condiciones geográficas (visibilidad entre el punto A y el punto B)</a:t>
            </a:r>
          </a:p>
        </p:txBody>
      </p:sp>
      <p:sp>
        <p:nvSpPr>
          <p:cNvPr id="6" name="CuadroTexto 5"/>
          <p:cNvSpPr txBox="1"/>
          <p:nvPr/>
        </p:nvSpPr>
        <p:spPr>
          <a:xfrm>
            <a:off x="0" y="340931"/>
            <a:ext cx="12049041" cy="584775"/>
          </a:xfrm>
          <a:prstGeom prst="rect">
            <a:avLst/>
          </a:prstGeom>
          <a:noFill/>
        </p:spPr>
        <p:txBody>
          <a:bodyPr wrap="square" rtlCol="0">
            <a:spAutoFit/>
          </a:bodyPr>
          <a:lstStyle/>
          <a:p>
            <a:pPr algn="r"/>
            <a:r>
              <a:rPr lang="es-ES" sz="3200" b="1" dirty="0">
                <a:solidFill>
                  <a:srgbClr val="E6590E"/>
                </a:solidFill>
                <a:latin typeface="Orbitron" panose="02000000000000000000" pitchFamily="2" charset="0"/>
              </a:rPr>
              <a:t>Alcance de las tarjetas wifi</a:t>
            </a:r>
            <a:endParaRPr lang="es-MX" sz="3200" b="1" dirty="0">
              <a:solidFill>
                <a:srgbClr val="E6590E"/>
              </a:solidFill>
              <a:latin typeface="Orbitron" panose="02000000000000000000" pitchFamily="2" charset="0"/>
            </a:endParaRPr>
          </a:p>
        </p:txBody>
      </p:sp>
    </p:spTree>
    <p:extLst>
      <p:ext uri="{BB962C8B-B14F-4D97-AF65-F5344CB8AC3E}">
        <p14:creationId xmlns:p14="http://schemas.microsoft.com/office/powerpoint/2010/main" val="1644227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bwMode="auto">
          <a:xfrm>
            <a:off x="0" y="0"/>
            <a:ext cx="12192000" cy="6859588"/>
          </a:xfrm>
          <a:prstGeom prst="rect">
            <a:avLst/>
          </a:prstGeom>
          <a:solidFill>
            <a:srgbClr val="2A2B2D"/>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3200" b="0" i="0" u="none" strike="noStrike" cap="none" normalizeH="0" baseline="0" dirty="0">
              <a:ln>
                <a:noFill/>
              </a:ln>
              <a:solidFill>
                <a:schemeClr val="bg1"/>
              </a:solidFill>
              <a:effectLst/>
              <a:latin typeface="Futura LT Book" pitchFamily="2" charset="0"/>
              <a:ea typeface="굴림" charset="-127"/>
            </a:endParaRPr>
          </a:p>
        </p:txBody>
      </p:sp>
      <p:sp>
        <p:nvSpPr>
          <p:cNvPr id="2" name="Rectángulo 1"/>
          <p:cNvSpPr/>
          <p:nvPr/>
        </p:nvSpPr>
        <p:spPr>
          <a:xfrm>
            <a:off x="0" y="0"/>
            <a:ext cx="698269" cy="6858000"/>
          </a:xfrm>
          <a:prstGeom prst="rect">
            <a:avLst/>
          </a:prstGeom>
          <a:solidFill>
            <a:srgbClr val="E659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CuadroTexto 9"/>
          <p:cNvSpPr txBox="1"/>
          <p:nvPr/>
        </p:nvSpPr>
        <p:spPr>
          <a:xfrm>
            <a:off x="865848" y="1572549"/>
            <a:ext cx="11183193" cy="1200329"/>
          </a:xfrm>
          <a:prstGeom prst="rect">
            <a:avLst/>
          </a:prstGeom>
          <a:noFill/>
        </p:spPr>
        <p:txBody>
          <a:bodyPr wrap="square" rtlCol="0">
            <a:spAutoFit/>
          </a:bodyPr>
          <a:lstStyle/>
          <a:p>
            <a:pPr algn="just"/>
            <a:r>
              <a:rPr lang="es-ES" sz="2400" dirty="0">
                <a:solidFill>
                  <a:schemeClr val="bg1"/>
                </a:solidFill>
                <a:latin typeface="Arial" panose="020B0604020202020204" pitchFamily="34" charset="0"/>
                <a:cs typeface="Arial" panose="020B0604020202020204" pitchFamily="34" charset="0"/>
              </a:rPr>
              <a:t>Una antena rompe muros es lo que necesitas para acceder a los lugares más lejanos a tu emisor de internet, ampliando la señal y estabilizándola, aunque se atraviesen paredes o techos, reduce la interferencia causada. </a:t>
            </a:r>
          </a:p>
        </p:txBody>
      </p:sp>
      <p:sp>
        <p:nvSpPr>
          <p:cNvPr id="6" name="CuadroTexto 5"/>
          <p:cNvSpPr txBox="1"/>
          <p:nvPr/>
        </p:nvSpPr>
        <p:spPr>
          <a:xfrm>
            <a:off x="0" y="340931"/>
            <a:ext cx="12049041" cy="584775"/>
          </a:xfrm>
          <a:prstGeom prst="rect">
            <a:avLst/>
          </a:prstGeom>
          <a:noFill/>
        </p:spPr>
        <p:txBody>
          <a:bodyPr wrap="square" rtlCol="0">
            <a:spAutoFit/>
          </a:bodyPr>
          <a:lstStyle/>
          <a:p>
            <a:pPr algn="r"/>
            <a:r>
              <a:rPr lang="es-ES" sz="3200" b="1" dirty="0">
                <a:solidFill>
                  <a:srgbClr val="E6590E"/>
                </a:solidFill>
                <a:latin typeface="Orbitron" panose="02000000000000000000" pitchFamily="2" charset="0"/>
              </a:rPr>
              <a:t>Antenas rompe muros</a:t>
            </a:r>
            <a:endParaRPr lang="es-MX" sz="3200" b="1" dirty="0">
              <a:solidFill>
                <a:srgbClr val="E6590E"/>
              </a:solidFill>
              <a:latin typeface="Orbitron" panose="02000000000000000000" pitchFamily="2" charset="0"/>
            </a:endParaRPr>
          </a:p>
        </p:txBody>
      </p:sp>
      <p:pic>
        <p:nvPicPr>
          <p:cNvPr id="5" name="Imagen 4">
            <a:extLst>
              <a:ext uri="{FF2B5EF4-FFF2-40B4-BE49-F238E27FC236}">
                <a16:creationId xmlns:a16="http://schemas.microsoft.com/office/drawing/2014/main" id="{74AA0837-7C65-FB5E-FC65-14C1DCDA8F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5132" y="3100939"/>
            <a:ext cx="2940005" cy="3428999"/>
          </a:xfrm>
          <a:prstGeom prst="rect">
            <a:avLst/>
          </a:prstGeom>
        </p:spPr>
      </p:pic>
    </p:spTree>
    <p:extLst>
      <p:ext uri="{BB962C8B-B14F-4D97-AF65-F5344CB8AC3E}">
        <p14:creationId xmlns:p14="http://schemas.microsoft.com/office/powerpoint/2010/main" val="3139922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bwMode="auto">
          <a:xfrm>
            <a:off x="0" y="0"/>
            <a:ext cx="12192000" cy="6859588"/>
          </a:xfrm>
          <a:prstGeom prst="rect">
            <a:avLst/>
          </a:prstGeom>
          <a:solidFill>
            <a:srgbClr val="2A2B2D"/>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3200" b="0" i="0" u="none" strike="noStrike" cap="none" normalizeH="0" baseline="0" dirty="0">
              <a:ln>
                <a:noFill/>
              </a:ln>
              <a:solidFill>
                <a:schemeClr val="bg1"/>
              </a:solidFill>
              <a:effectLst/>
              <a:latin typeface="Futura LT Book" pitchFamily="2" charset="0"/>
              <a:ea typeface="굴림" charset="-127"/>
            </a:endParaRPr>
          </a:p>
        </p:txBody>
      </p:sp>
      <p:sp>
        <p:nvSpPr>
          <p:cNvPr id="2" name="Rectángulo 1"/>
          <p:cNvSpPr/>
          <p:nvPr/>
        </p:nvSpPr>
        <p:spPr>
          <a:xfrm>
            <a:off x="0" y="0"/>
            <a:ext cx="698269" cy="6858000"/>
          </a:xfrm>
          <a:prstGeom prst="rect">
            <a:avLst/>
          </a:prstGeom>
          <a:solidFill>
            <a:srgbClr val="E659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CuadroTexto 9"/>
          <p:cNvSpPr txBox="1"/>
          <p:nvPr/>
        </p:nvSpPr>
        <p:spPr>
          <a:xfrm>
            <a:off x="865848" y="1572549"/>
            <a:ext cx="11183193" cy="4893647"/>
          </a:xfrm>
          <a:prstGeom prst="rect">
            <a:avLst/>
          </a:prstGeom>
          <a:noFill/>
        </p:spPr>
        <p:txBody>
          <a:bodyPr wrap="square" rtlCol="0">
            <a:spAutoFit/>
          </a:bodyPr>
          <a:lstStyle/>
          <a:p>
            <a:pPr algn="just"/>
            <a:r>
              <a:rPr lang="es-ES" sz="2400" dirty="0">
                <a:solidFill>
                  <a:schemeClr val="bg1"/>
                </a:solidFill>
                <a:latin typeface="Arial" panose="020B0604020202020204" pitchFamily="34" charset="0"/>
                <a:cs typeface="Arial" panose="020B0604020202020204" pitchFamily="34" charset="0"/>
              </a:rPr>
              <a:t>Uno de los fabricantes de mayor prestigio en el sector de antenas para wifi es sin duda Alfa Network, esta marca  ofrece una diversidad de antenas y uno de sus productos mas destacado es la antena ALFA UBD0</a:t>
            </a:r>
          </a:p>
          <a:p>
            <a:pPr algn="just"/>
            <a:endParaRPr lang="es-ES" sz="2400" dirty="0">
              <a:solidFill>
                <a:schemeClr val="bg1"/>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ü"/>
            </a:pPr>
            <a:r>
              <a:rPr lang="es-ES" sz="2400" dirty="0">
                <a:solidFill>
                  <a:srgbClr val="E6590E"/>
                </a:solidFill>
                <a:latin typeface="Arial" panose="020B0604020202020204" pitchFamily="34" charset="0"/>
                <a:cs typeface="Arial" panose="020B0604020202020204" pitchFamily="34" charset="0"/>
              </a:rPr>
              <a:t>Transmisión de </a:t>
            </a:r>
            <a:r>
              <a:rPr lang="es-ES" sz="2400" dirty="0" err="1">
                <a:solidFill>
                  <a:srgbClr val="E6590E"/>
                </a:solidFill>
                <a:latin typeface="Arial" panose="020B0604020202020204" pitchFamily="34" charset="0"/>
                <a:cs typeface="Arial" panose="020B0604020202020204" pitchFamily="34" charset="0"/>
              </a:rPr>
              <a:t>WiFi</a:t>
            </a:r>
            <a:r>
              <a:rPr lang="es-ES" sz="2400" dirty="0">
                <a:solidFill>
                  <a:srgbClr val="E6590E"/>
                </a:solidFill>
                <a:latin typeface="Arial" panose="020B0604020202020204" pitchFamily="34" charset="0"/>
                <a:cs typeface="Arial" panose="020B0604020202020204" pitchFamily="34" charset="0"/>
              </a:rPr>
              <a:t> hasta 2km</a:t>
            </a:r>
          </a:p>
          <a:p>
            <a:pPr marL="342900" indent="-342900">
              <a:buFont typeface="Wingdings" panose="05000000000000000000" pitchFamily="2" charset="2"/>
              <a:buChar char="ü"/>
            </a:pPr>
            <a:endParaRPr lang="es-ES" sz="2400" dirty="0">
              <a:solidFill>
                <a:srgbClr val="E6590E"/>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ü"/>
            </a:pPr>
            <a:r>
              <a:rPr lang="es-ES" sz="2400" dirty="0">
                <a:solidFill>
                  <a:srgbClr val="E6590E"/>
                </a:solidFill>
                <a:latin typeface="Arial" panose="020B0604020202020204" pitchFamily="34" charset="0"/>
                <a:cs typeface="Arial" panose="020B0604020202020204" pitchFamily="34" charset="0"/>
              </a:rPr>
              <a:t>Diseñado para uso en exteriores, caja estanca resistente al agua y la humedad.</a:t>
            </a:r>
          </a:p>
          <a:p>
            <a:pPr marL="342900" indent="-342900">
              <a:buFont typeface="Wingdings" panose="05000000000000000000" pitchFamily="2" charset="2"/>
              <a:buChar char="ü"/>
            </a:pPr>
            <a:endParaRPr lang="es-ES" sz="2400" dirty="0">
              <a:solidFill>
                <a:srgbClr val="E6590E"/>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ü"/>
            </a:pPr>
            <a:r>
              <a:rPr lang="es-ES" sz="2400" dirty="0">
                <a:solidFill>
                  <a:srgbClr val="E6590E"/>
                </a:solidFill>
                <a:latin typeface="Arial" panose="020B0604020202020204" pitchFamily="34" charset="0"/>
                <a:cs typeface="Arial" panose="020B0604020202020204" pitchFamily="34" charset="0"/>
              </a:rPr>
              <a:t>Alta calidad y Tecnología Alfa Network</a:t>
            </a:r>
          </a:p>
          <a:p>
            <a:pPr marL="342900" indent="-342900">
              <a:buFont typeface="Wingdings" panose="05000000000000000000" pitchFamily="2" charset="2"/>
              <a:buChar char="ü"/>
            </a:pPr>
            <a:endParaRPr lang="es-ES" sz="2400" dirty="0">
              <a:solidFill>
                <a:srgbClr val="E6590E"/>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ü"/>
            </a:pPr>
            <a:r>
              <a:rPr lang="es-ES" sz="2400" dirty="0">
                <a:solidFill>
                  <a:srgbClr val="E6590E"/>
                </a:solidFill>
                <a:latin typeface="Arial" panose="020B0604020202020204" pitchFamily="34" charset="0"/>
                <a:cs typeface="Arial" panose="020B0604020202020204" pitchFamily="34" charset="0"/>
              </a:rPr>
              <a:t>Cable de 8 metros USB</a:t>
            </a:r>
          </a:p>
          <a:p>
            <a:pPr algn="just"/>
            <a:endParaRPr lang="es-ES" sz="2400" dirty="0">
              <a:solidFill>
                <a:schemeClr val="bg1"/>
              </a:solidFill>
              <a:latin typeface="Arial" panose="020B0604020202020204" pitchFamily="34" charset="0"/>
              <a:cs typeface="Arial" panose="020B0604020202020204" pitchFamily="34" charset="0"/>
            </a:endParaRPr>
          </a:p>
        </p:txBody>
      </p:sp>
      <p:sp>
        <p:nvSpPr>
          <p:cNvPr id="6" name="CuadroTexto 5"/>
          <p:cNvSpPr txBox="1"/>
          <p:nvPr/>
        </p:nvSpPr>
        <p:spPr>
          <a:xfrm>
            <a:off x="0" y="340931"/>
            <a:ext cx="12049041" cy="584775"/>
          </a:xfrm>
          <a:prstGeom prst="rect">
            <a:avLst/>
          </a:prstGeom>
          <a:noFill/>
        </p:spPr>
        <p:txBody>
          <a:bodyPr wrap="square" rtlCol="0">
            <a:spAutoFit/>
          </a:bodyPr>
          <a:lstStyle/>
          <a:p>
            <a:pPr algn="r"/>
            <a:r>
              <a:rPr lang="es-ES" sz="3200" b="1" dirty="0">
                <a:solidFill>
                  <a:srgbClr val="E6590E"/>
                </a:solidFill>
                <a:latin typeface="Orbitron" panose="02000000000000000000" pitchFamily="2" charset="0"/>
              </a:rPr>
              <a:t>Antenas externas</a:t>
            </a:r>
            <a:endParaRPr lang="es-MX" sz="3200" b="1" dirty="0">
              <a:solidFill>
                <a:srgbClr val="E6590E"/>
              </a:solidFill>
              <a:latin typeface="Orbitron" panose="02000000000000000000" pitchFamily="2" charset="0"/>
            </a:endParaRPr>
          </a:p>
        </p:txBody>
      </p:sp>
    </p:spTree>
    <p:extLst>
      <p:ext uri="{BB962C8B-B14F-4D97-AF65-F5344CB8AC3E}">
        <p14:creationId xmlns:p14="http://schemas.microsoft.com/office/powerpoint/2010/main" val="4205817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bwMode="auto">
          <a:xfrm>
            <a:off x="0" y="0"/>
            <a:ext cx="12192000" cy="6859588"/>
          </a:xfrm>
          <a:prstGeom prst="rect">
            <a:avLst/>
          </a:prstGeom>
          <a:solidFill>
            <a:srgbClr val="2A2B2D"/>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3200" b="0" i="0" u="none" strike="noStrike" cap="none" normalizeH="0" baseline="0" dirty="0">
              <a:ln>
                <a:noFill/>
              </a:ln>
              <a:solidFill>
                <a:schemeClr val="bg1"/>
              </a:solidFill>
              <a:effectLst/>
              <a:latin typeface="Futura LT Book" pitchFamily="2" charset="0"/>
              <a:ea typeface="굴림" charset="-127"/>
            </a:endParaRPr>
          </a:p>
        </p:txBody>
      </p:sp>
      <p:sp>
        <p:nvSpPr>
          <p:cNvPr id="2" name="Rectángulo 1"/>
          <p:cNvSpPr/>
          <p:nvPr/>
        </p:nvSpPr>
        <p:spPr>
          <a:xfrm>
            <a:off x="0" y="0"/>
            <a:ext cx="698269" cy="6858000"/>
          </a:xfrm>
          <a:prstGeom prst="rect">
            <a:avLst/>
          </a:prstGeom>
          <a:solidFill>
            <a:srgbClr val="E659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CuadroTexto 9"/>
          <p:cNvSpPr txBox="1"/>
          <p:nvPr/>
        </p:nvSpPr>
        <p:spPr>
          <a:xfrm>
            <a:off x="865848" y="2091359"/>
            <a:ext cx="11183193" cy="1200329"/>
          </a:xfrm>
          <a:prstGeom prst="rect">
            <a:avLst/>
          </a:prstGeom>
          <a:noFill/>
        </p:spPr>
        <p:txBody>
          <a:bodyPr wrap="square" rtlCol="0">
            <a:spAutoFit/>
          </a:bodyPr>
          <a:lstStyle/>
          <a:p>
            <a:pPr algn="just"/>
            <a:r>
              <a:rPr lang="es-ES" sz="2400" dirty="0">
                <a:solidFill>
                  <a:schemeClr val="bg1"/>
                </a:solidFill>
                <a:latin typeface="Arial" panose="020B0604020202020204" pitchFamily="34" charset="0"/>
                <a:cs typeface="Arial" panose="020B0604020202020204" pitchFamily="34" charset="0"/>
              </a:rPr>
              <a:t>El modo monitor es el modo de captura de datos que permite hacer uso de la tarjeta </a:t>
            </a:r>
            <a:r>
              <a:rPr lang="es-ES" sz="2400" dirty="0" err="1">
                <a:solidFill>
                  <a:schemeClr val="bg1"/>
                </a:solidFill>
                <a:latin typeface="Arial" panose="020B0604020202020204" pitchFamily="34" charset="0"/>
                <a:cs typeface="Arial" panose="020B0604020202020204" pitchFamily="34" charset="0"/>
              </a:rPr>
              <a:t>WiFi</a:t>
            </a:r>
            <a:r>
              <a:rPr lang="es-ES" sz="2400" dirty="0">
                <a:solidFill>
                  <a:schemeClr val="bg1"/>
                </a:solidFill>
                <a:latin typeface="Arial" panose="020B0604020202020204" pitchFamily="34" charset="0"/>
                <a:cs typeface="Arial" panose="020B0604020202020204" pitchFamily="34" charset="0"/>
              </a:rPr>
              <a:t> en modo escucha o modo promiscuo. En este modo la tarjeta es capaz de capturar todos los tipos de paquetes </a:t>
            </a:r>
            <a:r>
              <a:rPr lang="es-ES" sz="2400" dirty="0" err="1">
                <a:solidFill>
                  <a:schemeClr val="bg1"/>
                </a:solidFill>
                <a:latin typeface="Arial" panose="020B0604020202020204" pitchFamily="34" charset="0"/>
                <a:cs typeface="Arial" panose="020B0604020202020204" pitchFamily="34" charset="0"/>
              </a:rPr>
              <a:t>WiFi</a:t>
            </a:r>
            <a:r>
              <a:rPr lang="es-ES" sz="2400" dirty="0">
                <a:solidFill>
                  <a:schemeClr val="bg1"/>
                </a:solidFill>
                <a:latin typeface="Arial" panose="020B0604020202020204" pitchFamily="34" charset="0"/>
                <a:cs typeface="Arial" panose="020B0604020202020204" pitchFamily="34" charset="0"/>
              </a:rPr>
              <a:t>.</a:t>
            </a:r>
          </a:p>
        </p:txBody>
      </p:sp>
      <p:sp>
        <p:nvSpPr>
          <p:cNvPr id="6" name="CuadroTexto 5"/>
          <p:cNvSpPr txBox="1"/>
          <p:nvPr/>
        </p:nvSpPr>
        <p:spPr>
          <a:xfrm>
            <a:off x="0" y="340931"/>
            <a:ext cx="12049041" cy="584775"/>
          </a:xfrm>
          <a:prstGeom prst="rect">
            <a:avLst/>
          </a:prstGeom>
          <a:noFill/>
        </p:spPr>
        <p:txBody>
          <a:bodyPr wrap="square" rtlCol="0">
            <a:spAutoFit/>
          </a:bodyPr>
          <a:lstStyle/>
          <a:p>
            <a:pPr algn="r"/>
            <a:r>
              <a:rPr lang="es-ES" sz="3200" b="1" dirty="0">
                <a:solidFill>
                  <a:srgbClr val="E6590E"/>
                </a:solidFill>
                <a:latin typeface="Orbitron" panose="02000000000000000000" pitchFamily="2" charset="0"/>
              </a:rPr>
              <a:t>El modo monitor</a:t>
            </a:r>
            <a:endParaRPr lang="es-MX" sz="3200" b="1" dirty="0">
              <a:solidFill>
                <a:srgbClr val="E6590E"/>
              </a:solidFill>
              <a:latin typeface="Orbitron" panose="02000000000000000000" pitchFamily="2" charset="0"/>
            </a:endParaRPr>
          </a:p>
        </p:txBody>
      </p:sp>
    </p:spTree>
    <p:extLst>
      <p:ext uri="{BB962C8B-B14F-4D97-AF65-F5344CB8AC3E}">
        <p14:creationId xmlns:p14="http://schemas.microsoft.com/office/powerpoint/2010/main" val="3066290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bwMode="auto">
          <a:xfrm>
            <a:off x="0" y="0"/>
            <a:ext cx="12192000" cy="6859588"/>
          </a:xfrm>
          <a:prstGeom prst="rect">
            <a:avLst/>
          </a:prstGeom>
          <a:solidFill>
            <a:srgbClr val="2A2B2D"/>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3200" b="0" i="0" u="none" strike="noStrike" cap="none" normalizeH="0" baseline="0" dirty="0">
              <a:ln>
                <a:noFill/>
              </a:ln>
              <a:solidFill>
                <a:schemeClr val="bg1"/>
              </a:solidFill>
              <a:effectLst/>
              <a:latin typeface="Futura LT Book" pitchFamily="2" charset="0"/>
              <a:ea typeface="굴림" charset="-127"/>
            </a:endParaRPr>
          </a:p>
        </p:txBody>
      </p:sp>
      <p:sp>
        <p:nvSpPr>
          <p:cNvPr id="2" name="Rectángulo 1"/>
          <p:cNvSpPr/>
          <p:nvPr/>
        </p:nvSpPr>
        <p:spPr>
          <a:xfrm>
            <a:off x="0" y="0"/>
            <a:ext cx="698269" cy="6858000"/>
          </a:xfrm>
          <a:prstGeom prst="rect">
            <a:avLst/>
          </a:prstGeom>
          <a:solidFill>
            <a:srgbClr val="E659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CuadroTexto 9"/>
          <p:cNvSpPr txBox="1"/>
          <p:nvPr/>
        </p:nvSpPr>
        <p:spPr>
          <a:xfrm>
            <a:off x="865848" y="2091359"/>
            <a:ext cx="11183193" cy="1569660"/>
          </a:xfrm>
          <a:prstGeom prst="rect">
            <a:avLst/>
          </a:prstGeom>
          <a:noFill/>
        </p:spPr>
        <p:txBody>
          <a:bodyPr wrap="square" rtlCol="0">
            <a:spAutoFit/>
          </a:bodyPr>
          <a:lstStyle/>
          <a:p>
            <a:pPr algn="just"/>
            <a:r>
              <a:rPr lang="es-ES" sz="2400" dirty="0">
                <a:solidFill>
                  <a:schemeClr val="bg1"/>
                </a:solidFill>
                <a:latin typeface="Arial" panose="020B0604020202020204" pitchFamily="34" charset="0"/>
                <a:cs typeface="Arial" panose="020B0604020202020204" pitchFamily="34" charset="0"/>
              </a:rPr>
              <a:t>Lo primero y más sencillo es </a:t>
            </a:r>
            <a:r>
              <a:rPr lang="es-ES" sz="2400" b="1" dirty="0">
                <a:solidFill>
                  <a:schemeClr val="bg1"/>
                </a:solidFill>
                <a:latin typeface="Arial" panose="020B0604020202020204" pitchFamily="34" charset="0"/>
                <a:cs typeface="Arial" panose="020B0604020202020204" pitchFamily="34" charset="0"/>
              </a:rPr>
              <a:t>saber</a:t>
            </a:r>
            <a:r>
              <a:rPr lang="es-ES" sz="2400" dirty="0">
                <a:solidFill>
                  <a:schemeClr val="bg1"/>
                </a:solidFill>
                <a:latin typeface="Arial" panose="020B0604020202020204" pitchFamily="34" charset="0"/>
                <a:cs typeface="Arial" panose="020B0604020202020204" pitchFamily="34" charset="0"/>
              </a:rPr>
              <a:t> el chipset exacto </a:t>
            </a:r>
            <a:r>
              <a:rPr lang="es-ES" sz="2400" b="1" dirty="0">
                <a:solidFill>
                  <a:schemeClr val="bg1"/>
                </a:solidFill>
                <a:latin typeface="Arial" panose="020B0604020202020204" pitchFamily="34" charset="0"/>
                <a:cs typeface="Arial" panose="020B0604020202020204" pitchFamily="34" charset="0"/>
              </a:rPr>
              <a:t>que</a:t>
            </a:r>
            <a:r>
              <a:rPr lang="es-ES" sz="2400" dirty="0">
                <a:solidFill>
                  <a:schemeClr val="bg1"/>
                </a:solidFill>
                <a:latin typeface="Arial" panose="020B0604020202020204" pitchFamily="34" charset="0"/>
                <a:cs typeface="Arial" panose="020B0604020202020204" pitchFamily="34" charset="0"/>
              </a:rPr>
              <a:t> utiliza la </a:t>
            </a:r>
            <a:r>
              <a:rPr lang="es-ES" sz="2400" b="1" dirty="0">
                <a:solidFill>
                  <a:schemeClr val="bg1"/>
                </a:solidFill>
                <a:latin typeface="Arial" panose="020B0604020202020204" pitchFamily="34" charset="0"/>
                <a:cs typeface="Arial" panose="020B0604020202020204" pitchFamily="34" charset="0"/>
              </a:rPr>
              <a:t>tarjeta de red</a:t>
            </a:r>
            <a:r>
              <a:rPr lang="es-ES" sz="2400" dirty="0">
                <a:solidFill>
                  <a:schemeClr val="bg1"/>
                </a:solidFill>
                <a:latin typeface="Arial" panose="020B0604020202020204" pitchFamily="34" charset="0"/>
                <a:cs typeface="Arial" panose="020B0604020202020204" pitchFamily="34" charset="0"/>
              </a:rPr>
              <a:t> </a:t>
            </a:r>
            <a:r>
              <a:rPr lang="es-ES" sz="2400" dirty="0" err="1">
                <a:solidFill>
                  <a:schemeClr val="bg1"/>
                </a:solidFill>
                <a:latin typeface="Arial" panose="020B0604020202020204" pitchFamily="34" charset="0"/>
                <a:cs typeface="Arial" panose="020B0604020202020204" pitchFamily="34" charset="0"/>
              </a:rPr>
              <a:t>Wi</a:t>
            </a:r>
            <a:r>
              <a:rPr lang="es-ES" sz="2400" dirty="0">
                <a:solidFill>
                  <a:schemeClr val="bg1"/>
                </a:solidFill>
                <a:latin typeface="Arial" panose="020B0604020202020204" pitchFamily="34" charset="0"/>
                <a:cs typeface="Arial" panose="020B0604020202020204" pitchFamily="34" charset="0"/>
              </a:rPr>
              <a:t>-Fi. De esta forma, solo tendremos </a:t>
            </a:r>
            <a:r>
              <a:rPr lang="es-ES" sz="2400" b="1" dirty="0">
                <a:solidFill>
                  <a:schemeClr val="bg1"/>
                </a:solidFill>
                <a:latin typeface="Arial" panose="020B0604020202020204" pitchFamily="34" charset="0"/>
                <a:cs typeface="Arial" panose="020B0604020202020204" pitchFamily="34" charset="0"/>
              </a:rPr>
              <a:t>que</a:t>
            </a:r>
            <a:r>
              <a:rPr lang="es-ES" sz="2400" dirty="0">
                <a:solidFill>
                  <a:schemeClr val="bg1"/>
                </a:solidFill>
                <a:latin typeface="Arial" panose="020B0604020202020204" pitchFamily="34" charset="0"/>
                <a:cs typeface="Arial" panose="020B0604020202020204" pitchFamily="34" charset="0"/>
              </a:rPr>
              <a:t> ir a Google y buscar información detallada sobre ese modelo y </a:t>
            </a:r>
            <a:r>
              <a:rPr lang="es-ES" sz="2400" b="1" dirty="0">
                <a:solidFill>
                  <a:schemeClr val="bg1"/>
                </a:solidFill>
                <a:latin typeface="Arial" panose="020B0604020202020204" pitchFamily="34" charset="0"/>
                <a:cs typeface="Arial" panose="020B0604020202020204" pitchFamily="34" charset="0"/>
              </a:rPr>
              <a:t>saber si</a:t>
            </a:r>
            <a:r>
              <a:rPr lang="es-ES" sz="2400" dirty="0">
                <a:solidFill>
                  <a:schemeClr val="bg1"/>
                </a:solidFill>
                <a:latin typeface="Arial" panose="020B0604020202020204" pitchFamily="34" charset="0"/>
                <a:cs typeface="Arial" panose="020B0604020202020204" pitchFamily="34" charset="0"/>
              </a:rPr>
              <a:t> acepta o no </a:t>
            </a:r>
            <a:r>
              <a:rPr lang="es-ES" sz="2400" b="1" dirty="0">
                <a:solidFill>
                  <a:schemeClr val="bg1"/>
                </a:solidFill>
                <a:latin typeface="Arial" panose="020B0604020202020204" pitchFamily="34" charset="0"/>
                <a:cs typeface="Arial" panose="020B0604020202020204" pitchFamily="34" charset="0"/>
              </a:rPr>
              <a:t>modo monitor</a:t>
            </a:r>
            <a:r>
              <a:rPr lang="es-ES" sz="2400" dirty="0">
                <a:solidFill>
                  <a:schemeClr val="bg1"/>
                </a:solidFill>
                <a:latin typeface="Arial" panose="020B0604020202020204" pitchFamily="34" charset="0"/>
                <a:cs typeface="Arial" panose="020B0604020202020204" pitchFamily="34" charset="0"/>
              </a:rPr>
              <a:t> e inyección de paquetes.</a:t>
            </a:r>
          </a:p>
        </p:txBody>
      </p:sp>
      <p:sp>
        <p:nvSpPr>
          <p:cNvPr id="6" name="CuadroTexto 5"/>
          <p:cNvSpPr txBox="1"/>
          <p:nvPr/>
        </p:nvSpPr>
        <p:spPr>
          <a:xfrm>
            <a:off x="0" y="340931"/>
            <a:ext cx="12049041" cy="584775"/>
          </a:xfrm>
          <a:prstGeom prst="rect">
            <a:avLst/>
          </a:prstGeom>
          <a:noFill/>
        </p:spPr>
        <p:txBody>
          <a:bodyPr wrap="square" rtlCol="0">
            <a:spAutoFit/>
          </a:bodyPr>
          <a:lstStyle/>
          <a:p>
            <a:pPr algn="r"/>
            <a:r>
              <a:rPr lang="es-ES" sz="3200" b="1" dirty="0">
                <a:solidFill>
                  <a:srgbClr val="E6590E"/>
                </a:solidFill>
                <a:latin typeface="Orbitron" panose="02000000000000000000" pitchFamily="2" charset="0"/>
              </a:rPr>
              <a:t>El modo monitor</a:t>
            </a:r>
            <a:endParaRPr lang="es-MX" sz="3200" b="1" dirty="0">
              <a:solidFill>
                <a:srgbClr val="E6590E"/>
              </a:solidFill>
              <a:latin typeface="Orbitron" panose="02000000000000000000" pitchFamily="2" charset="0"/>
            </a:endParaRPr>
          </a:p>
        </p:txBody>
      </p:sp>
    </p:spTree>
    <p:extLst>
      <p:ext uri="{BB962C8B-B14F-4D97-AF65-F5344CB8AC3E}">
        <p14:creationId xmlns:p14="http://schemas.microsoft.com/office/powerpoint/2010/main" val="1090869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782</TotalTime>
  <Words>501</Words>
  <Application>Microsoft Office PowerPoint</Application>
  <PresentationFormat>Panorámica</PresentationFormat>
  <Paragraphs>65</Paragraphs>
  <Slides>14</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14</vt:i4>
      </vt:variant>
    </vt:vector>
  </HeadingPairs>
  <TitlesOfParts>
    <vt:vector size="21" baseType="lpstr">
      <vt:lpstr>Arial</vt:lpstr>
      <vt:lpstr>Calibri</vt:lpstr>
      <vt:lpstr>Calibri Light</vt:lpstr>
      <vt:lpstr>Futura LT Book</vt:lpstr>
      <vt:lpstr>Orbitron</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rodrigo</dc:creator>
  <cp:lastModifiedBy>Rodrigo Palou</cp:lastModifiedBy>
  <cp:revision>41</cp:revision>
  <dcterms:created xsi:type="dcterms:W3CDTF">2021-03-26T01:49:26Z</dcterms:created>
  <dcterms:modified xsi:type="dcterms:W3CDTF">2022-09-07T03:49:03Z</dcterms:modified>
</cp:coreProperties>
</file>