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78" r:id="rId4"/>
    <p:sldId id="279" r:id="rId5"/>
    <p:sldId id="280" r:id="rId6"/>
    <p:sldId id="281" r:id="rId7"/>
    <p:sldId id="282" r:id="rId8"/>
    <p:sldId id="283" r:id="rId9"/>
    <p:sldId id="284" r:id="rId10"/>
    <p:sldId id="285" r:id="rId11"/>
    <p:sldId id="286" r:id="rId12"/>
    <p:sldId id="287"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3A6E"/>
    <a:srgbClr val="E7590D"/>
    <a:srgbClr val="336699"/>
    <a:srgbClr val="FF7200"/>
    <a:srgbClr val="FD9A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24/07/2023</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C34C72E6-170D-4E52-9BF5-0940AECF55CD}"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7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24/07/2023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429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24/07/2023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84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24/07/2023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271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D72E584-A79F-4DC5-B214-1535D43034BF}" type="datetimeFigureOut">
              <a:rPr lang="es-MX" smtClean="0"/>
              <a:t>24/07/2023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675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D72E584-A79F-4DC5-B214-1535D43034BF}" type="datetimeFigureOut">
              <a:rPr lang="es-MX" smtClean="0"/>
              <a:t>24/07/2023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61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D72E584-A79F-4DC5-B214-1535D43034BF}" type="datetimeFigureOut">
              <a:rPr lang="es-MX" smtClean="0"/>
              <a:t>24/07/2023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34C72E6-170D-4E52-9BF5-0940AECF55CD}"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460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D72E584-A79F-4DC5-B214-1535D43034BF}" type="datetimeFigureOut">
              <a:rPr lang="es-MX" smtClean="0"/>
              <a:t>24/07/2023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34C72E6-170D-4E52-9BF5-0940AECF55CD}"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198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2E584-A79F-4DC5-B214-1535D43034BF}" type="datetimeFigureOut">
              <a:rPr lang="es-MX" smtClean="0"/>
              <a:t>24/07/2023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34C72E6-170D-4E52-9BF5-0940AECF55CD}" type="slidenum">
              <a:rPr lang="es-MX" smtClean="0"/>
              <a:t>‹Nº›</a:t>
            </a:fld>
            <a:endParaRPr lang="es-MX"/>
          </a:p>
        </p:txBody>
      </p:sp>
    </p:spTree>
    <p:extLst>
      <p:ext uri="{BB962C8B-B14F-4D97-AF65-F5344CB8AC3E}">
        <p14:creationId xmlns:p14="http://schemas.microsoft.com/office/powerpoint/2010/main" val="41298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D72E584-A79F-4DC5-B214-1535D43034BF}" type="datetimeFigureOut">
              <a:rPr lang="es-MX" smtClean="0"/>
              <a:t>24/07/2023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65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D72E584-A79F-4DC5-B214-1535D43034BF}" type="datetimeFigureOut">
              <a:rPr lang="es-MX" smtClean="0"/>
              <a:t>24/07/2023</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064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D72E584-A79F-4DC5-B214-1535D43034BF}" type="datetimeFigureOut">
              <a:rPr lang="es-MX" smtClean="0"/>
              <a:t>24/07/2023</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34C72E6-170D-4E52-9BF5-0940AECF55CD}"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9371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C169D7CF-C883-40E7-A98D-6EDEE8AD3D58}"/>
              </a:ext>
            </a:extLst>
          </p:cNvPr>
          <p:cNvSpPr/>
          <p:nvPr/>
        </p:nvSpPr>
        <p:spPr>
          <a:xfrm>
            <a:off x="0" y="3755127"/>
            <a:ext cx="12192001" cy="1200329"/>
          </a:xfrm>
          <a:prstGeom prst="rect">
            <a:avLst/>
          </a:prstGeom>
          <a:noFill/>
        </p:spPr>
        <p:txBody>
          <a:bodyPr wrap="square" lIns="91440" tIns="45720" rIns="91440" bIns="45720">
            <a:spAutoFit/>
          </a:bodyPr>
          <a:lstStyle/>
          <a:p>
            <a:pPr algn="ctr"/>
            <a:r>
              <a:rPr lang="es-ES" sz="7200" b="1" cap="none" spc="0" dirty="0">
                <a:ln w="0"/>
                <a:solidFill>
                  <a:srgbClr val="023A6E"/>
                </a:solidFill>
                <a:effectLst>
                  <a:outerShdw blurRad="38100" dist="25400" dir="5400000" algn="ctr" rotWithShape="0">
                    <a:srgbClr val="6E747A">
                      <a:alpha val="43000"/>
                    </a:srgbClr>
                  </a:outerShdw>
                </a:effectLst>
                <a:latin typeface="Aero" panose="02000603090000090004" pitchFamily="2" charset="0"/>
              </a:rPr>
              <a:t>Detección de  vulnerabilidades</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163" y="144600"/>
            <a:ext cx="3629673" cy="3286424"/>
          </a:xfrm>
          <a:prstGeom prst="rect">
            <a:avLst/>
          </a:prstGeom>
        </p:spPr>
      </p:pic>
      <p:sp>
        <p:nvSpPr>
          <p:cNvPr id="3" name="Rectángulo 2">
            <a:extLst>
              <a:ext uri="{FF2B5EF4-FFF2-40B4-BE49-F238E27FC236}">
                <a16:creationId xmlns:a16="http://schemas.microsoft.com/office/drawing/2014/main" id="{87B39B64-C7F9-E4D6-12F0-46CAC60E9F51}"/>
              </a:ext>
            </a:extLst>
          </p:cNvPr>
          <p:cNvSpPr/>
          <p:nvPr/>
        </p:nvSpPr>
        <p:spPr>
          <a:xfrm>
            <a:off x="12351" y="4955456"/>
            <a:ext cx="12192001" cy="923330"/>
          </a:xfrm>
          <a:prstGeom prst="rect">
            <a:avLst/>
          </a:prstGeom>
          <a:noFill/>
        </p:spPr>
        <p:txBody>
          <a:bodyPr wrap="square" lIns="91440" tIns="45720" rIns="91440" bIns="45720">
            <a:spAutoFit/>
          </a:bodyPr>
          <a:lstStyle/>
          <a:p>
            <a:pPr algn="ctr"/>
            <a:r>
              <a:rPr lang="es-ES" sz="5400" b="1" dirty="0">
                <a:ln w="0"/>
                <a:solidFill>
                  <a:srgbClr val="E7590D"/>
                </a:solidFill>
                <a:effectLst>
                  <a:outerShdw blurRad="38100" dist="25400" dir="5400000" algn="ctr" rotWithShape="0">
                    <a:srgbClr val="6E747A">
                      <a:alpha val="43000"/>
                    </a:srgbClr>
                  </a:outerShdw>
                </a:effectLst>
                <a:latin typeface="Aero" panose="02000603090000090004" pitchFamily="2" charset="0"/>
              </a:rPr>
              <a:t>c</a:t>
            </a:r>
            <a:r>
              <a:rPr lang="es-ES" sz="5400" b="1" cap="none" spc="0" dirty="0">
                <a:ln w="0"/>
                <a:solidFill>
                  <a:srgbClr val="E7590D"/>
                </a:solidFill>
                <a:effectLst>
                  <a:outerShdw blurRad="38100" dist="25400" dir="5400000" algn="ctr" rotWithShape="0">
                    <a:srgbClr val="6E747A">
                      <a:alpha val="43000"/>
                    </a:srgbClr>
                  </a:outerShdw>
                </a:effectLst>
                <a:latin typeface="Aero" panose="02000603090000090004" pitchFamily="2" charset="0"/>
              </a:rPr>
              <a:t>on  Linux  y nmap</a:t>
            </a:r>
          </a:p>
        </p:txBody>
      </p:sp>
    </p:spTree>
    <p:extLst>
      <p:ext uri="{BB962C8B-B14F-4D97-AF65-F5344CB8AC3E}">
        <p14:creationId xmlns:p14="http://schemas.microsoft.com/office/powerpoint/2010/main" val="208069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rPr>
              <a:t>Ejecución de scripts específicos</a:t>
            </a:r>
          </a:p>
        </p:txBody>
      </p:sp>
      <p:sp>
        <p:nvSpPr>
          <p:cNvPr id="5" name="CuadroTexto 4">
            <a:extLst>
              <a:ext uri="{FF2B5EF4-FFF2-40B4-BE49-F238E27FC236}">
                <a16:creationId xmlns:a16="http://schemas.microsoft.com/office/drawing/2014/main" id="{8E968CA3-2CF2-4B73-8B1A-A234B6146ED2}"/>
              </a:ext>
            </a:extLst>
          </p:cNvPr>
          <p:cNvSpPr txBox="1"/>
          <p:nvPr/>
        </p:nvSpPr>
        <p:spPr>
          <a:xfrm>
            <a:off x="668214" y="2550465"/>
            <a:ext cx="11235462" cy="400110"/>
          </a:xfrm>
          <a:prstGeom prst="rect">
            <a:avLst/>
          </a:prstGeom>
          <a:noFill/>
        </p:spPr>
        <p:txBody>
          <a:bodyPr wrap="square" rtlCol="0">
            <a:spAutoFit/>
          </a:bodyPr>
          <a:lstStyle/>
          <a:p>
            <a:pPr algn="just"/>
            <a:r>
              <a:rPr lang="es-ES" sz="2000" b="0" i="0" dirty="0">
                <a:effectLst/>
                <a:latin typeface="Arial" panose="020B0604020202020204" pitchFamily="34" charset="0"/>
                <a:cs typeface="Arial" panose="020B0604020202020204" pitchFamily="34" charset="0"/>
              </a:rPr>
              <a:t>Este script se ejecuta directamente sobre la </a:t>
            </a:r>
            <a:r>
              <a:rPr lang="es-ES" sz="2000" b="0" i="0" dirty="0" err="1">
                <a:effectLst/>
                <a:latin typeface="Arial" panose="020B0604020202020204" pitchFamily="34" charset="0"/>
                <a:cs typeface="Arial" panose="020B0604020202020204" pitchFamily="34" charset="0"/>
              </a:rPr>
              <a:t>ip</a:t>
            </a:r>
            <a:r>
              <a:rPr lang="es-ES" sz="2000" b="0" i="0" dirty="0">
                <a:effectLst/>
                <a:latin typeface="Arial" panose="020B0604020202020204" pitchFamily="34" charset="0"/>
                <a:cs typeface="Arial" panose="020B0604020202020204" pitchFamily="34" charset="0"/>
              </a:rPr>
              <a:t> objetivo y busca vulnerabilidades conocidas</a:t>
            </a:r>
            <a:endParaRPr lang="es-ES" sz="2000" dirty="0">
              <a:latin typeface="Arial" panose="020B0604020202020204" pitchFamily="34" charset="0"/>
              <a:cs typeface="Arial" panose="020B0604020202020204" pitchFamily="34" charset="0"/>
            </a:endParaRPr>
          </a:p>
        </p:txBody>
      </p:sp>
      <p:sp>
        <p:nvSpPr>
          <p:cNvPr id="2" name="AutoShape 2">
            <a:extLst>
              <a:ext uri="{FF2B5EF4-FFF2-40B4-BE49-F238E27FC236}">
                <a16:creationId xmlns:a16="http://schemas.microsoft.com/office/drawing/2014/main" id="{5DFF5BBD-478C-F161-CA5D-757E8D5036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6" name="Imagen 5">
            <a:extLst>
              <a:ext uri="{FF2B5EF4-FFF2-40B4-BE49-F238E27FC236}">
                <a16:creationId xmlns:a16="http://schemas.microsoft.com/office/drawing/2014/main" id="{C1E09E68-3D92-CBDB-5A7B-45BF68F0EAA2}"/>
              </a:ext>
            </a:extLst>
          </p:cNvPr>
          <p:cNvPicPr>
            <a:picLocks noChangeAspect="1"/>
          </p:cNvPicPr>
          <p:nvPr/>
        </p:nvPicPr>
        <p:blipFill>
          <a:blip r:embed="rId2"/>
          <a:stretch>
            <a:fillRect/>
          </a:stretch>
        </p:blipFill>
        <p:spPr>
          <a:xfrm>
            <a:off x="2647949" y="3429000"/>
            <a:ext cx="6896100" cy="1076325"/>
          </a:xfrm>
          <a:prstGeom prst="rect">
            <a:avLst/>
          </a:prstGeom>
        </p:spPr>
      </p:pic>
    </p:spTree>
    <p:extLst>
      <p:ext uri="{BB962C8B-B14F-4D97-AF65-F5344CB8AC3E}">
        <p14:creationId xmlns:p14="http://schemas.microsoft.com/office/powerpoint/2010/main" val="3731386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rPr>
              <a:t>Ejecución </a:t>
            </a: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masiva de scripts</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id="{8E968CA3-2CF2-4B73-8B1A-A234B6146ED2}"/>
              </a:ext>
            </a:extLst>
          </p:cNvPr>
          <p:cNvSpPr txBox="1"/>
          <p:nvPr/>
        </p:nvSpPr>
        <p:spPr>
          <a:xfrm>
            <a:off x="668214" y="2550465"/>
            <a:ext cx="11235462" cy="1015663"/>
          </a:xfrm>
          <a:prstGeom prst="rect">
            <a:avLst/>
          </a:prstGeom>
          <a:noFill/>
        </p:spPr>
        <p:txBody>
          <a:bodyPr wrap="square" rtlCol="0">
            <a:spAutoFit/>
          </a:bodyPr>
          <a:lstStyle/>
          <a:p>
            <a:pPr algn="just"/>
            <a:r>
              <a:rPr lang="es-ES" sz="2000" b="0" i="0" dirty="0">
                <a:effectLst/>
                <a:latin typeface="Arial" panose="020B0604020202020204" pitchFamily="34" charset="0"/>
                <a:cs typeface="Arial" panose="020B0604020202020204" pitchFamily="34" charset="0"/>
              </a:rPr>
              <a:t>Este comando ejecutará todos los scripts que comiencen con "</a:t>
            </a:r>
            <a:r>
              <a:rPr lang="es-ES" sz="2000" b="0" i="0" dirty="0" err="1">
                <a:effectLst/>
                <a:latin typeface="Arial" panose="020B0604020202020204" pitchFamily="34" charset="0"/>
                <a:cs typeface="Arial" panose="020B0604020202020204" pitchFamily="34" charset="0"/>
              </a:rPr>
              <a:t>smb-vuln</a:t>
            </a:r>
            <a:r>
              <a:rPr lang="es-ES" sz="2000" b="0" i="0" dirty="0">
                <a:effectLst/>
                <a:latin typeface="Arial" panose="020B0604020202020204" pitchFamily="34" charset="0"/>
                <a:cs typeface="Arial" panose="020B0604020202020204" pitchFamily="34" charset="0"/>
              </a:rPr>
              <a:t>", los cuales están diseñados para buscar vulnerabilidades en sistemas SMB (Server </a:t>
            </a:r>
            <a:r>
              <a:rPr lang="es-ES" sz="2000" b="0" i="0" dirty="0" err="1">
                <a:effectLst/>
                <a:latin typeface="Arial" panose="020B0604020202020204" pitchFamily="34" charset="0"/>
                <a:cs typeface="Arial" panose="020B0604020202020204" pitchFamily="34" charset="0"/>
              </a:rPr>
              <a:t>Message</a:t>
            </a:r>
            <a:r>
              <a:rPr lang="es-ES" sz="2000" b="0" i="0" dirty="0">
                <a:effectLst/>
                <a:latin typeface="Arial" panose="020B0604020202020204" pitchFamily="34" charset="0"/>
                <a:cs typeface="Arial" panose="020B0604020202020204" pitchFamily="34" charset="0"/>
              </a:rPr>
              <a:t> Block), típicamente utilizados en sistemas Windows.</a:t>
            </a:r>
            <a:endParaRPr lang="es-ES" sz="2000" dirty="0">
              <a:latin typeface="Arial" panose="020B0604020202020204" pitchFamily="34" charset="0"/>
              <a:cs typeface="Arial" panose="020B0604020202020204" pitchFamily="34" charset="0"/>
            </a:endParaRPr>
          </a:p>
        </p:txBody>
      </p:sp>
      <p:sp>
        <p:nvSpPr>
          <p:cNvPr id="2" name="AutoShape 2">
            <a:extLst>
              <a:ext uri="{FF2B5EF4-FFF2-40B4-BE49-F238E27FC236}">
                <a16:creationId xmlns:a16="http://schemas.microsoft.com/office/drawing/2014/main" id="{5DFF5BBD-478C-F161-CA5D-757E8D5036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7" name="Imagen 6">
            <a:extLst>
              <a:ext uri="{FF2B5EF4-FFF2-40B4-BE49-F238E27FC236}">
                <a16:creationId xmlns:a16="http://schemas.microsoft.com/office/drawing/2014/main" id="{6D0EAB7B-E2FB-CD8A-152A-0C64B8AC6E30}"/>
              </a:ext>
            </a:extLst>
          </p:cNvPr>
          <p:cNvPicPr>
            <a:picLocks noChangeAspect="1"/>
          </p:cNvPicPr>
          <p:nvPr/>
        </p:nvPicPr>
        <p:blipFill>
          <a:blip r:embed="rId2"/>
          <a:stretch>
            <a:fillRect/>
          </a:stretch>
        </p:blipFill>
        <p:spPr>
          <a:xfrm>
            <a:off x="2390775" y="3950558"/>
            <a:ext cx="7105650" cy="1181100"/>
          </a:xfrm>
          <a:prstGeom prst="rect">
            <a:avLst/>
          </a:prstGeom>
        </p:spPr>
      </p:pic>
    </p:spTree>
    <p:extLst>
      <p:ext uri="{BB962C8B-B14F-4D97-AF65-F5344CB8AC3E}">
        <p14:creationId xmlns:p14="http://schemas.microsoft.com/office/powerpoint/2010/main" val="343915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rPr>
              <a:t>Resultado de escaneo rápido</a:t>
            </a:r>
          </a:p>
        </p:txBody>
      </p:sp>
      <p:sp>
        <p:nvSpPr>
          <p:cNvPr id="2" name="AutoShape 2">
            <a:extLst>
              <a:ext uri="{FF2B5EF4-FFF2-40B4-BE49-F238E27FC236}">
                <a16:creationId xmlns:a16="http://schemas.microsoft.com/office/drawing/2014/main" id="{5DFF5BBD-478C-F161-CA5D-757E8D5036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6" name="Imagen 5">
            <a:extLst>
              <a:ext uri="{FF2B5EF4-FFF2-40B4-BE49-F238E27FC236}">
                <a16:creationId xmlns:a16="http://schemas.microsoft.com/office/drawing/2014/main" id="{00FC5869-4336-90A2-2C7C-1EAC24F0300A}"/>
              </a:ext>
            </a:extLst>
          </p:cNvPr>
          <p:cNvPicPr>
            <a:picLocks noChangeAspect="1"/>
          </p:cNvPicPr>
          <p:nvPr/>
        </p:nvPicPr>
        <p:blipFill>
          <a:blip r:embed="rId2"/>
          <a:stretch>
            <a:fillRect/>
          </a:stretch>
        </p:blipFill>
        <p:spPr>
          <a:xfrm>
            <a:off x="2442519" y="1990712"/>
            <a:ext cx="7496432" cy="4039050"/>
          </a:xfrm>
          <a:prstGeom prst="rect">
            <a:avLst/>
          </a:prstGeom>
        </p:spPr>
      </p:pic>
    </p:spTree>
    <p:extLst>
      <p:ext uri="{BB962C8B-B14F-4D97-AF65-F5344CB8AC3E}">
        <p14:creationId xmlns:p14="http://schemas.microsoft.com/office/powerpoint/2010/main" val="33778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9188" y="118829"/>
            <a:ext cx="3629673" cy="3286424"/>
          </a:xfrm>
          <a:prstGeom prst="rect">
            <a:avLst/>
          </a:prstGeom>
        </p:spPr>
      </p:pic>
      <p:sp>
        <p:nvSpPr>
          <p:cNvPr id="3" name="Rectángulo 2">
            <a:extLst>
              <a:ext uri="{FF2B5EF4-FFF2-40B4-BE49-F238E27FC236}">
                <a16:creationId xmlns:a16="http://schemas.microsoft.com/office/drawing/2014/main" id="{8F0C6938-A54B-40AD-A2EE-B1BCC4E30296}"/>
              </a:ext>
            </a:extLst>
          </p:cNvPr>
          <p:cNvSpPr/>
          <p:nvPr/>
        </p:nvSpPr>
        <p:spPr>
          <a:xfrm>
            <a:off x="0" y="3755127"/>
            <a:ext cx="12192001" cy="1200329"/>
          </a:xfrm>
          <a:prstGeom prst="rect">
            <a:avLst/>
          </a:prstGeom>
          <a:noFill/>
        </p:spPr>
        <p:txBody>
          <a:bodyPr wrap="square" lIns="91440" tIns="45720" rIns="91440" bIns="45720">
            <a:spAutoFit/>
          </a:bodyPr>
          <a:lstStyle/>
          <a:p>
            <a:pPr algn="ctr"/>
            <a:r>
              <a:rPr lang="es-ES" sz="7200" b="1" dirty="0">
                <a:ln w="0"/>
                <a:solidFill>
                  <a:srgbClr val="E7590D"/>
                </a:solidFill>
                <a:effectLst>
                  <a:outerShdw blurRad="38100" dist="38100" dir="2700000" algn="tl">
                    <a:srgbClr val="000000">
                      <a:alpha val="43137"/>
                    </a:srgbClr>
                  </a:outerShdw>
                </a:effectLst>
                <a:latin typeface="Aero" panose="02000603090000090004" pitchFamily="2" charset="0"/>
              </a:rPr>
              <a:t>Vamos al siguiente video</a:t>
            </a:r>
            <a:endParaRPr lang="es-ES" sz="7200" b="1" cap="none" spc="0" dirty="0">
              <a:ln w="0"/>
              <a:solidFill>
                <a:srgbClr val="E7590D"/>
              </a:solidFill>
              <a:effectLst>
                <a:outerShdw blurRad="38100" dist="38100" dir="2700000" algn="tl">
                  <a:srgbClr val="000000">
                    <a:alpha val="43137"/>
                  </a:srgbClr>
                </a:outerShdw>
              </a:effectLst>
              <a:latin typeface="Aero" panose="02000603090000090004" pitchFamily="2" charset="0"/>
            </a:endParaRPr>
          </a:p>
        </p:txBody>
      </p:sp>
    </p:spTree>
    <p:extLst>
      <p:ext uri="{BB962C8B-B14F-4D97-AF65-F5344CB8AC3E}">
        <p14:creationId xmlns:p14="http://schemas.microsoft.com/office/powerpoint/2010/main" val="135753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Temas a tratar</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id="{8E968CA3-2CF2-4B73-8B1A-A234B6146ED2}"/>
              </a:ext>
            </a:extLst>
          </p:cNvPr>
          <p:cNvSpPr txBox="1"/>
          <p:nvPr/>
        </p:nvSpPr>
        <p:spPr>
          <a:xfrm>
            <a:off x="668214" y="2741764"/>
            <a:ext cx="10855569" cy="1631216"/>
          </a:xfrm>
          <a:prstGeom prst="rect">
            <a:avLst/>
          </a:prstGeom>
          <a:noFill/>
        </p:spPr>
        <p:txBody>
          <a:bodyPr wrap="square" rtlCol="0">
            <a:spAutoFit/>
          </a:bodyPr>
          <a:lstStyle/>
          <a:p>
            <a:pPr marL="342900" indent="-342900" algn="just">
              <a:buFont typeface="Wingdings" panose="05000000000000000000" pitchFamily="2" charset="2"/>
              <a:buChar char="ü"/>
            </a:pPr>
            <a:r>
              <a:rPr lang="es-MX" sz="2000" dirty="0">
                <a:solidFill>
                  <a:srgbClr val="336699"/>
                </a:solidFill>
                <a:latin typeface="Arial" panose="020B0604020202020204" pitchFamily="34" charset="0"/>
                <a:cs typeface="Arial" panose="020B0604020202020204" pitchFamily="34" charset="0"/>
              </a:rPr>
              <a:t>Nmap y las vulnerabilidades</a:t>
            </a:r>
          </a:p>
          <a:p>
            <a:pPr marL="342900" indent="-342900" algn="just">
              <a:buFont typeface="Wingdings" panose="05000000000000000000" pitchFamily="2" charset="2"/>
              <a:buChar char="ü"/>
            </a:pPr>
            <a:endParaRPr lang="es-MX" sz="2000" dirty="0">
              <a:solidFill>
                <a:srgbClr val="336699"/>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MX" sz="2000" dirty="0">
                <a:solidFill>
                  <a:srgbClr val="336699"/>
                </a:solidFill>
                <a:latin typeface="Arial" panose="020B0604020202020204" pitchFamily="34" charset="0"/>
                <a:cs typeface="Arial" panose="020B0604020202020204" pitchFamily="34" charset="0"/>
              </a:rPr>
              <a:t>Nmap y el motor de scripts</a:t>
            </a:r>
          </a:p>
          <a:p>
            <a:pPr marL="342900" indent="-342900" algn="just">
              <a:buFont typeface="Wingdings" panose="05000000000000000000" pitchFamily="2" charset="2"/>
              <a:buChar char="ü"/>
            </a:pPr>
            <a:endParaRPr lang="es-MX" sz="2000" dirty="0">
              <a:solidFill>
                <a:srgbClr val="336699"/>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MX" sz="2000" dirty="0">
                <a:solidFill>
                  <a:srgbClr val="336699"/>
                </a:solidFill>
                <a:latin typeface="Arial" panose="020B0604020202020204" pitchFamily="34" charset="0"/>
                <a:cs typeface="Arial" panose="020B0604020202020204" pitchFamily="34" charset="0"/>
              </a:rPr>
              <a:t>Buscar y detectar vulnerabilidades con nmap</a:t>
            </a:r>
          </a:p>
        </p:txBody>
      </p:sp>
    </p:spTree>
    <p:extLst>
      <p:ext uri="{BB962C8B-B14F-4D97-AF65-F5344CB8AC3E}">
        <p14:creationId xmlns:p14="http://schemas.microsoft.com/office/powerpoint/2010/main" val="382074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err="1">
                <a:ln w="0"/>
                <a:solidFill>
                  <a:srgbClr val="002060"/>
                </a:solidFill>
                <a:effectLst>
                  <a:outerShdw blurRad="38100" dist="25400" dir="5400000" algn="ctr" rotWithShape="0">
                    <a:srgbClr val="6E747A">
                      <a:alpha val="43000"/>
                    </a:srgbClr>
                  </a:outerShdw>
                </a:effectLst>
                <a:latin typeface="Aero" panose="02000603090000090004" pitchFamily="2" charset="0"/>
              </a:rPr>
              <a:t>Nnmap</a:t>
            </a: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 y las vulnerabilidades</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id="{8E968CA3-2CF2-4B73-8B1A-A234B6146ED2}"/>
              </a:ext>
            </a:extLst>
          </p:cNvPr>
          <p:cNvSpPr txBox="1"/>
          <p:nvPr/>
        </p:nvSpPr>
        <p:spPr>
          <a:xfrm>
            <a:off x="668214" y="2921168"/>
            <a:ext cx="10855569" cy="1323439"/>
          </a:xfrm>
          <a:prstGeom prst="rect">
            <a:avLst/>
          </a:prstGeom>
          <a:noFill/>
        </p:spPr>
        <p:txBody>
          <a:bodyPr wrap="square" rtlCol="0">
            <a:spAutoFit/>
          </a:bodyPr>
          <a:lstStyle/>
          <a:p>
            <a:pPr algn="just"/>
            <a:r>
              <a:rPr lang="es-ES" sz="2000" b="0" i="0" dirty="0">
                <a:effectLst/>
                <a:latin typeface="Arial" panose="020B0604020202020204" pitchFamily="34" charset="0"/>
                <a:cs typeface="Arial" panose="020B0604020202020204" pitchFamily="34" charset="0"/>
              </a:rPr>
              <a:t>La relación entre Nmap y el análisis de vulnerabilidades radica en que Nmap permite identificar los servicios y puertos que están abiertos en los sistemas dentro de una red. Con esta información, los profesionales de seguridad pueden realizar un análisis más detallado para descubrir posibles vulnerabilidades en los servicios y sistemas identificados.</a:t>
            </a:r>
            <a:endParaRPr lang="es-MX"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864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err="1">
                <a:ln w="0"/>
                <a:solidFill>
                  <a:srgbClr val="002060"/>
                </a:solidFill>
                <a:effectLst>
                  <a:outerShdw blurRad="38100" dist="25400" dir="5400000" algn="ctr" rotWithShape="0">
                    <a:srgbClr val="6E747A">
                      <a:alpha val="43000"/>
                    </a:srgbClr>
                  </a:outerShdw>
                </a:effectLst>
                <a:latin typeface="Aero" panose="02000603090000090004" pitchFamily="2" charset="0"/>
              </a:rPr>
              <a:t>Nnmap</a:t>
            </a: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 y el motor de scripts</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id="{8E968CA3-2CF2-4B73-8B1A-A234B6146ED2}"/>
              </a:ext>
            </a:extLst>
          </p:cNvPr>
          <p:cNvSpPr txBox="1"/>
          <p:nvPr/>
        </p:nvSpPr>
        <p:spPr>
          <a:xfrm>
            <a:off x="668214" y="2550465"/>
            <a:ext cx="10855569" cy="2246769"/>
          </a:xfrm>
          <a:prstGeom prst="rect">
            <a:avLst/>
          </a:prstGeom>
          <a:noFill/>
        </p:spPr>
        <p:txBody>
          <a:bodyPr wrap="square" rtlCol="0">
            <a:spAutoFit/>
          </a:bodyPr>
          <a:lstStyle/>
          <a:p>
            <a:pPr algn="just"/>
            <a:r>
              <a:rPr lang="es-ES" sz="2000" b="0" i="0" dirty="0">
                <a:effectLst/>
                <a:latin typeface="Arial" panose="020B0604020202020204" pitchFamily="34" charset="0"/>
                <a:cs typeface="Arial" panose="020B0604020202020204" pitchFamily="34" charset="0"/>
              </a:rPr>
              <a:t>Nmap Scripting </a:t>
            </a:r>
            <a:r>
              <a:rPr lang="es-ES" sz="2000" b="0" i="0" dirty="0" err="1">
                <a:effectLst/>
                <a:latin typeface="Arial" panose="020B0604020202020204" pitchFamily="34" charset="0"/>
                <a:cs typeface="Arial" panose="020B0604020202020204" pitchFamily="34" charset="0"/>
              </a:rPr>
              <a:t>Engine</a:t>
            </a:r>
            <a:r>
              <a:rPr lang="es-ES" sz="2000" b="0" i="0" dirty="0">
                <a:effectLst/>
                <a:latin typeface="Arial" panose="020B0604020202020204" pitchFamily="34" charset="0"/>
                <a:cs typeface="Arial" panose="020B0604020202020204" pitchFamily="34" charset="0"/>
              </a:rPr>
              <a:t> (NSE) es una característica poderosa de Nmap que permite escribir y ejecutar scripts </a:t>
            </a:r>
            <a:r>
              <a:rPr lang="es-ES" sz="2000" b="0" i="0" dirty="0" err="1">
                <a:effectLst/>
                <a:latin typeface="Arial" panose="020B0604020202020204" pitchFamily="34" charset="0"/>
                <a:cs typeface="Arial" panose="020B0604020202020204" pitchFamily="34" charset="0"/>
              </a:rPr>
              <a:t>especificos</a:t>
            </a:r>
            <a:r>
              <a:rPr lang="es-ES" sz="2000" b="0" i="0" dirty="0">
                <a:effectLst/>
                <a:latin typeface="Arial" panose="020B0604020202020204" pitchFamily="34" charset="0"/>
                <a:cs typeface="Arial" panose="020B0604020202020204" pitchFamily="34" charset="0"/>
              </a:rPr>
              <a:t> para realizar pruebas de seguridad y detectar vulnerabilidades en sistemas y servicios específicos. </a:t>
            </a: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r>
              <a:rPr lang="es-ES" sz="2000" b="0" i="0" dirty="0">
                <a:effectLst/>
                <a:latin typeface="Arial" panose="020B0604020202020204" pitchFamily="34" charset="0"/>
                <a:cs typeface="Arial" panose="020B0604020202020204" pitchFamily="34" charset="0"/>
              </a:rPr>
              <a:t>Estos scripts están diseñados para ampliar las capacidades de Nmap y proporcionar una forma automatizada de detectar posibles problemas de seguridad.</a:t>
            </a:r>
            <a:endParaRPr lang="es-MX"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442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Nmap y el motor de scripts</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id="{8E968CA3-2CF2-4B73-8B1A-A234B6146ED2}"/>
              </a:ext>
            </a:extLst>
          </p:cNvPr>
          <p:cNvSpPr txBox="1"/>
          <p:nvPr/>
        </p:nvSpPr>
        <p:spPr>
          <a:xfrm>
            <a:off x="668214" y="2550465"/>
            <a:ext cx="10855569" cy="707886"/>
          </a:xfrm>
          <a:prstGeom prst="rect">
            <a:avLst/>
          </a:prstGeom>
          <a:noFill/>
        </p:spPr>
        <p:txBody>
          <a:bodyPr wrap="square" rtlCol="0">
            <a:spAutoFit/>
          </a:bodyPr>
          <a:lstStyle/>
          <a:p>
            <a:pPr algn="just"/>
            <a:r>
              <a:rPr lang="es-ES" sz="2000" b="0" i="0" dirty="0">
                <a:effectLst/>
                <a:latin typeface="Arial" panose="020B0604020202020204" pitchFamily="34" charset="0"/>
                <a:cs typeface="Arial" panose="020B0604020202020204" pitchFamily="34" charset="0"/>
              </a:rPr>
              <a:t>Dentro del abanico de scripts que nos ofrece nmap existen algunos sumamente potentes que ayudan de forma significativa a la detección de vulnerabilidades dentro de un host.</a:t>
            </a:r>
            <a:endParaRPr lang="es-MX" sz="2000" dirty="0">
              <a:latin typeface="Arial" panose="020B0604020202020204" pitchFamily="34" charset="0"/>
              <a:cs typeface="Arial" panose="020B0604020202020204" pitchFamily="34" charset="0"/>
            </a:endParaRPr>
          </a:p>
        </p:txBody>
      </p:sp>
      <p:sp>
        <p:nvSpPr>
          <p:cNvPr id="2" name="AutoShape 2">
            <a:extLst>
              <a:ext uri="{FF2B5EF4-FFF2-40B4-BE49-F238E27FC236}">
                <a16:creationId xmlns:a16="http://schemas.microsoft.com/office/drawing/2014/main" id="{5DFF5BBD-478C-F161-CA5D-757E8D5036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6" name="Imagen 5">
            <a:extLst>
              <a:ext uri="{FF2B5EF4-FFF2-40B4-BE49-F238E27FC236}">
                <a16:creationId xmlns:a16="http://schemas.microsoft.com/office/drawing/2014/main" id="{F3D990C4-0EE0-B415-16F8-6C929C91113B}"/>
              </a:ext>
            </a:extLst>
          </p:cNvPr>
          <p:cNvPicPr>
            <a:picLocks noChangeAspect="1"/>
          </p:cNvPicPr>
          <p:nvPr/>
        </p:nvPicPr>
        <p:blipFill>
          <a:blip r:embed="rId2"/>
          <a:stretch>
            <a:fillRect/>
          </a:stretch>
        </p:blipFill>
        <p:spPr>
          <a:xfrm>
            <a:off x="8493021" y="3975204"/>
            <a:ext cx="3462655" cy="2063893"/>
          </a:xfrm>
          <a:prstGeom prst="rect">
            <a:avLst/>
          </a:prstGeom>
          <a:ln>
            <a:noFill/>
          </a:ln>
          <a:effectLst>
            <a:softEdge rad="112500"/>
          </a:effectLst>
        </p:spPr>
      </p:pic>
    </p:spTree>
    <p:extLst>
      <p:ext uri="{BB962C8B-B14F-4D97-AF65-F5344CB8AC3E}">
        <p14:creationId xmlns:p14="http://schemas.microsoft.com/office/powerpoint/2010/main" val="184149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rPr>
              <a:t>Detección de vulnerabilidades</a:t>
            </a:r>
          </a:p>
        </p:txBody>
      </p:sp>
      <p:sp>
        <p:nvSpPr>
          <p:cNvPr id="5" name="CuadroTexto 4">
            <a:extLst>
              <a:ext uri="{FF2B5EF4-FFF2-40B4-BE49-F238E27FC236}">
                <a16:creationId xmlns:a16="http://schemas.microsoft.com/office/drawing/2014/main" id="{8E968CA3-2CF2-4B73-8B1A-A234B6146ED2}"/>
              </a:ext>
            </a:extLst>
          </p:cNvPr>
          <p:cNvSpPr txBox="1"/>
          <p:nvPr/>
        </p:nvSpPr>
        <p:spPr>
          <a:xfrm>
            <a:off x="668214" y="2550465"/>
            <a:ext cx="10855569" cy="1938992"/>
          </a:xfrm>
          <a:prstGeom prst="rect">
            <a:avLst/>
          </a:prstGeom>
          <a:noFill/>
        </p:spPr>
        <p:txBody>
          <a:bodyPr wrap="square" rtlCol="0">
            <a:spAutoFit/>
          </a:bodyPr>
          <a:lstStyle/>
          <a:p>
            <a:pPr algn="just"/>
            <a:r>
              <a:rPr lang="es-ES" sz="2000" b="0" i="0" dirty="0">
                <a:effectLst/>
                <a:latin typeface="Arial" panose="020B0604020202020204" pitchFamily="34" charset="0"/>
                <a:cs typeface="Arial" panose="020B0604020202020204" pitchFamily="34" charset="0"/>
              </a:rPr>
              <a:t>Es importante tener en cuenta que Nmap no proporciona una detección automática de vulnerabilidades como una herramienta especializada (por ejemplo, Nessus). </a:t>
            </a:r>
          </a:p>
          <a:p>
            <a:pPr algn="just"/>
            <a:endParaRPr lang="es-ES" sz="2000" dirty="0">
              <a:latin typeface="Arial" panose="020B0604020202020204" pitchFamily="34" charset="0"/>
              <a:cs typeface="Arial" panose="020B0604020202020204" pitchFamily="34" charset="0"/>
            </a:endParaRPr>
          </a:p>
          <a:p>
            <a:pPr algn="just"/>
            <a:endParaRPr lang="es-ES" sz="2000" b="0" i="0" dirty="0">
              <a:effectLst/>
              <a:latin typeface="Arial" panose="020B0604020202020204" pitchFamily="34" charset="0"/>
              <a:cs typeface="Arial" panose="020B0604020202020204" pitchFamily="34" charset="0"/>
            </a:endParaRPr>
          </a:p>
          <a:p>
            <a:pPr algn="just"/>
            <a:r>
              <a:rPr lang="es-ES" sz="2000" b="0" i="0" dirty="0">
                <a:effectLst/>
                <a:latin typeface="Arial" panose="020B0604020202020204" pitchFamily="34" charset="0"/>
                <a:cs typeface="Arial" panose="020B0604020202020204" pitchFamily="34" charset="0"/>
              </a:rPr>
              <a:t>Sin embargo, los resultados de un escaneo de Nmap pueden ser utilizados por analistas de seguridad para identificar posibles áreas problemáticas en la red.</a:t>
            </a:r>
            <a:endParaRPr lang="es-MX" sz="2000" dirty="0">
              <a:latin typeface="Arial" panose="020B0604020202020204" pitchFamily="34" charset="0"/>
              <a:cs typeface="Arial" panose="020B0604020202020204" pitchFamily="34" charset="0"/>
            </a:endParaRPr>
          </a:p>
        </p:txBody>
      </p:sp>
      <p:sp>
        <p:nvSpPr>
          <p:cNvPr id="2" name="AutoShape 2">
            <a:extLst>
              <a:ext uri="{FF2B5EF4-FFF2-40B4-BE49-F238E27FC236}">
                <a16:creationId xmlns:a16="http://schemas.microsoft.com/office/drawing/2014/main" id="{5DFF5BBD-478C-F161-CA5D-757E8D5036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Tree>
    <p:extLst>
      <p:ext uri="{BB962C8B-B14F-4D97-AF65-F5344CB8AC3E}">
        <p14:creationId xmlns:p14="http://schemas.microsoft.com/office/powerpoint/2010/main" val="186216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rPr>
              <a:t>Detección de vulnerabilidades</a:t>
            </a:r>
          </a:p>
        </p:txBody>
      </p:sp>
      <p:sp>
        <p:nvSpPr>
          <p:cNvPr id="5" name="CuadroTexto 4">
            <a:extLst>
              <a:ext uri="{FF2B5EF4-FFF2-40B4-BE49-F238E27FC236}">
                <a16:creationId xmlns:a16="http://schemas.microsoft.com/office/drawing/2014/main" id="{8E968CA3-2CF2-4B73-8B1A-A234B6146ED2}"/>
              </a:ext>
            </a:extLst>
          </p:cNvPr>
          <p:cNvSpPr txBox="1"/>
          <p:nvPr/>
        </p:nvSpPr>
        <p:spPr>
          <a:xfrm>
            <a:off x="668214" y="2550465"/>
            <a:ext cx="11235462" cy="2862322"/>
          </a:xfrm>
          <a:prstGeom prst="rect">
            <a:avLst/>
          </a:prstGeom>
          <a:noFill/>
        </p:spPr>
        <p:txBody>
          <a:bodyPr wrap="square" rtlCol="0">
            <a:spAutoFit/>
          </a:bodyPr>
          <a:lstStyle/>
          <a:p>
            <a:pPr algn="just"/>
            <a:r>
              <a:rPr lang="es-ES" sz="2000" b="0" i="0" dirty="0">
                <a:effectLst/>
                <a:latin typeface="Arial" panose="020B0604020202020204" pitchFamily="34" charset="0"/>
                <a:cs typeface="Arial" panose="020B0604020202020204" pitchFamily="34" charset="0"/>
              </a:rPr>
              <a:t>Para la detección de vulnerabilidades mediante nmap podemos utilizar las siguientes instrucciones:</a:t>
            </a: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000" dirty="0">
                <a:solidFill>
                  <a:srgbClr val="023A6E"/>
                </a:solidFill>
                <a:latin typeface="Arial" panose="020B0604020202020204" pitchFamily="34" charset="0"/>
                <a:cs typeface="Arial" panose="020B0604020202020204" pitchFamily="34" charset="0"/>
              </a:rPr>
              <a:t>Inicialmente realizar un escaneo con verbosidad 		(nmap –</a:t>
            </a:r>
            <a:r>
              <a:rPr lang="es-ES" sz="2000" dirty="0" err="1">
                <a:solidFill>
                  <a:srgbClr val="023A6E"/>
                </a:solidFill>
                <a:latin typeface="Arial" panose="020B0604020202020204" pitchFamily="34" charset="0"/>
                <a:cs typeface="Arial" panose="020B0604020202020204" pitchFamily="34" charset="0"/>
              </a:rPr>
              <a:t>sV</a:t>
            </a:r>
            <a:r>
              <a:rPr lang="es-ES" sz="2000" dirty="0">
                <a:solidFill>
                  <a:srgbClr val="023A6E"/>
                </a:solidFill>
                <a:latin typeface="Arial" panose="020B0604020202020204" pitchFamily="34" charset="0"/>
                <a:cs typeface="Arial" panose="020B0604020202020204" pitchFamily="34" charset="0"/>
              </a:rPr>
              <a:t> &lt;</a:t>
            </a:r>
            <a:r>
              <a:rPr lang="es-ES" sz="2000" dirty="0" err="1">
                <a:solidFill>
                  <a:srgbClr val="023A6E"/>
                </a:solidFill>
                <a:latin typeface="Arial" panose="020B0604020202020204" pitchFamily="34" charset="0"/>
                <a:cs typeface="Arial" panose="020B0604020202020204" pitchFamily="34" charset="0"/>
              </a:rPr>
              <a:t>ip</a:t>
            </a:r>
            <a:r>
              <a:rPr lang="es-ES" sz="2000" dirty="0">
                <a:solidFill>
                  <a:srgbClr val="023A6E"/>
                </a:solidFill>
                <a:latin typeface="Arial" panose="020B0604020202020204" pitchFamily="34" charset="0"/>
                <a:cs typeface="Arial" panose="020B0604020202020204" pitchFamily="34" charset="0"/>
              </a:rPr>
              <a:t> objetivo&gt;)</a:t>
            </a:r>
          </a:p>
          <a:p>
            <a:pPr marL="342900" indent="-342900" algn="just">
              <a:buFont typeface="Wingdings" panose="05000000000000000000" pitchFamily="2" charset="2"/>
              <a:buChar char="ü"/>
            </a:pPr>
            <a:endParaRPr lang="es-ES" sz="2000" dirty="0">
              <a:solidFill>
                <a:srgbClr val="023A6E"/>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000" dirty="0">
                <a:solidFill>
                  <a:srgbClr val="023A6E"/>
                </a:solidFill>
                <a:latin typeface="Arial" panose="020B0604020202020204" pitchFamily="34" charset="0"/>
                <a:cs typeface="Arial" panose="020B0604020202020204" pitchFamily="34" charset="0"/>
              </a:rPr>
              <a:t>Ejecución el primer script 							(nmap –script </a:t>
            </a:r>
            <a:r>
              <a:rPr lang="es-ES" sz="2000" dirty="0" err="1">
                <a:solidFill>
                  <a:srgbClr val="023A6E"/>
                </a:solidFill>
                <a:latin typeface="Arial" panose="020B0604020202020204" pitchFamily="34" charset="0"/>
                <a:cs typeface="Arial" panose="020B0604020202020204" pitchFamily="34" charset="0"/>
              </a:rPr>
              <a:t>vuln</a:t>
            </a:r>
            <a:r>
              <a:rPr lang="es-ES" sz="2000" dirty="0">
                <a:solidFill>
                  <a:srgbClr val="023A6E"/>
                </a:solidFill>
                <a:latin typeface="Arial" panose="020B0604020202020204" pitchFamily="34" charset="0"/>
                <a:cs typeface="Arial" panose="020B0604020202020204" pitchFamily="34" charset="0"/>
              </a:rPr>
              <a:t> &lt;</a:t>
            </a:r>
            <a:r>
              <a:rPr lang="es-ES" sz="2000" dirty="0" err="1">
                <a:solidFill>
                  <a:srgbClr val="023A6E"/>
                </a:solidFill>
                <a:latin typeface="Arial" panose="020B0604020202020204" pitchFamily="34" charset="0"/>
                <a:cs typeface="Arial" panose="020B0604020202020204" pitchFamily="34" charset="0"/>
              </a:rPr>
              <a:t>ip</a:t>
            </a:r>
            <a:r>
              <a:rPr lang="es-ES" sz="2000" dirty="0">
                <a:solidFill>
                  <a:srgbClr val="023A6E"/>
                </a:solidFill>
                <a:latin typeface="Arial" panose="020B0604020202020204" pitchFamily="34" charset="0"/>
                <a:cs typeface="Arial" panose="020B0604020202020204" pitchFamily="34" charset="0"/>
              </a:rPr>
              <a:t> objetivo&gt;)</a:t>
            </a:r>
          </a:p>
          <a:p>
            <a:pPr marL="342900" indent="-342900" algn="just">
              <a:buFont typeface="Wingdings" panose="05000000000000000000" pitchFamily="2" charset="2"/>
              <a:buChar char="ü"/>
            </a:pPr>
            <a:endParaRPr lang="es-ES" sz="2000" dirty="0">
              <a:solidFill>
                <a:srgbClr val="023A6E"/>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000" dirty="0">
                <a:solidFill>
                  <a:srgbClr val="023A6E"/>
                </a:solidFill>
                <a:latin typeface="Arial" panose="020B0604020202020204" pitchFamily="34" charset="0"/>
                <a:cs typeface="Arial" panose="020B0604020202020204" pitchFamily="34" charset="0"/>
              </a:rPr>
              <a:t>Ejecución de scripts de seguridad adicionales			(</a:t>
            </a:r>
            <a:r>
              <a:rPr lang="es-MX" sz="2000" b="0" i="0" dirty="0">
                <a:solidFill>
                  <a:srgbClr val="023A6E"/>
                </a:solidFill>
                <a:effectLst/>
                <a:latin typeface="Arial" panose="020B0604020202020204" pitchFamily="34" charset="0"/>
                <a:cs typeface="Arial" panose="020B0604020202020204" pitchFamily="34" charset="0"/>
              </a:rPr>
              <a:t>nmap --script </a:t>
            </a:r>
            <a:r>
              <a:rPr lang="es-MX" sz="2000" b="0" i="0" dirty="0" err="1">
                <a:solidFill>
                  <a:srgbClr val="023A6E"/>
                </a:solidFill>
                <a:effectLst/>
                <a:latin typeface="Arial" panose="020B0604020202020204" pitchFamily="34" charset="0"/>
                <a:cs typeface="Arial" panose="020B0604020202020204" pitchFamily="34" charset="0"/>
              </a:rPr>
              <a:t>smb-vuln</a:t>
            </a:r>
            <a:r>
              <a:rPr lang="es-MX" sz="2000" b="0" i="0" dirty="0">
                <a:solidFill>
                  <a:srgbClr val="023A6E"/>
                </a:solidFill>
                <a:effectLst/>
                <a:latin typeface="Arial" panose="020B0604020202020204" pitchFamily="34" charset="0"/>
                <a:cs typeface="Arial" panose="020B0604020202020204" pitchFamily="34" charset="0"/>
              </a:rPr>
              <a:t>* &lt;</a:t>
            </a:r>
            <a:r>
              <a:rPr lang="es-MX" sz="2000" b="0" i="0" dirty="0" err="1">
                <a:solidFill>
                  <a:srgbClr val="023A6E"/>
                </a:solidFill>
                <a:effectLst/>
                <a:latin typeface="Arial" panose="020B0604020202020204" pitchFamily="34" charset="0"/>
                <a:cs typeface="Arial" panose="020B0604020202020204" pitchFamily="34" charset="0"/>
              </a:rPr>
              <a:t>ip</a:t>
            </a:r>
            <a:r>
              <a:rPr lang="es-MX" sz="2000" b="0" i="0" dirty="0">
                <a:solidFill>
                  <a:srgbClr val="023A6E"/>
                </a:solidFill>
                <a:effectLst/>
                <a:latin typeface="Arial" panose="020B0604020202020204" pitchFamily="34" charset="0"/>
                <a:cs typeface="Arial" panose="020B0604020202020204" pitchFamily="34" charset="0"/>
              </a:rPr>
              <a:t> objetivo&gt;</a:t>
            </a:r>
            <a:r>
              <a:rPr lang="es-ES" sz="2000" dirty="0">
                <a:solidFill>
                  <a:srgbClr val="023A6E"/>
                </a:solidFill>
                <a:latin typeface="Arial" panose="020B0604020202020204" pitchFamily="34" charset="0"/>
                <a:cs typeface="Arial" panose="020B0604020202020204" pitchFamily="34" charset="0"/>
              </a:rPr>
              <a:t>)</a:t>
            </a:r>
            <a:endParaRPr lang="es-MX" sz="2000" dirty="0">
              <a:solidFill>
                <a:srgbClr val="023A6E"/>
              </a:solidFill>
              <a:latin typeface="Arial" panose="020B0604020202020204" pitchFamily="34" charset="0"/>
              <a:cs typeface="Arial" panose="020B0604020202020204" pitchFamily="34" charset="0"/>
            </a:endParaRPr>
          </a:p>
        </p:txBody>
      </p:sp>
      <p:sp>
        <p:nvSpPr>
          <p:cNvPr id="2" name="AutoShape 2">
            <a:extLst>
              <a:ext uri="{FF2B5EF4-FFF2-40B4-BE49-F238E27FC236}">
                <a16:creationId xmlns:a16="http://schemas.microsoft.com/office/drawing/2014/main" id="{5DFF5BBD-478C-F161-CA5D-757E8D5036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Tree>
    <p:extLst>
      <p:ext uri="{BB962C8B-B14F-4D97-AF65-F5344CB8AC3E}">
        <p14:creationId xmlns:p14="http://schemas.microsoft.com/office/powerpoint/2010/main" val="410350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rPr>
              <a:t>Detección de servicios y versiones</a:t>
            </a:r>
          </a:p>
        </p:txBody>
      </p:sp>
      <p:sp>
        <p:nvSpPr>
          <p:cNvPr id="5" name="CuadroTexto 4">
            <a:extLst>
              <a:ext uri="{FF2B5EF4-FFF2-40B4-BE49-F238E27FC236}">
                <a16:creationId xmlns:a16="http://schemas.microsoft.com/office/drawing/2014/main" id="{8E968CA3-2CF2-4B73-8B1A-A234B6146ED2}"/>
              </a:ext>
            </a:extLst>
          </p:cNvPr>
          <p:cNvSpPr txBox="1"/>
          <p:nvPr/>
        </p:nvSpPr>
        <p:spPr>
          <a:xfrm>
            <a:off x="668214" y="2550465"/>
            <a:ext cx="11235462" cy="1015663"/>
          </a:xfrm>
          <a:prstGeom prst="rect">
            <a:avLst/>
          </a:prstGeom>
          <a:noFill/>
        </p:spPr>
        <p:txBody>
          <a:bodyPr wrap="square" rtlCol="0">
            <a:spAutoFit/>
          </a:bodyPr>
          <a:lstStyle/>
          <a:p>
            <a:pPr algn="just"/>
            <a:r>
              <a:rPr lang="es-ES" sz="2000" b="0" i="0" dirty="0">
                <a:effectLst/>
                <a:latin typeface="Arial" panose="020B0604020202020204" pitchFamily="34" charset="0"/>
                <a:cs typeface="Arial" panose="020B0604020202020204" pitchFamily="34" charset="0"/>
              </a:rPr>
              <a:t>Este comando intentará determinar las versiones de los servicios que están corriendo en los puertos abiertos del objetivo. A veces, las versiones conocidas de los servicios pueden tener vulnerabilidades conocidas.</a:t>
            </a:r>
            <a:endParaRPr lang="es-ES" sz="2000" dirty="0">
              <a:latin typeface="Arial" panose="020B0604020202020204" pitchFamily="34" charset="0"/>
              <a:cs typeface="Arial" panose="020B0604020202020204" pitchFamily="34" charset="0"/>
            </a:endParaRPr>
          </a:p>
        </p:txBody>
      </p:sp>
      <p:sp>
        <p:nvSpPr>
          <p:cNvPr id="2" name="AutoShape 2">
            <a:extLst>
              <a:ext uri="{FF2B5EF4-FFF2-40B4-BE49-F238E27FC236}">
                <a16:creationId xmlns:a16="http://schemas.microsoft.com/office/drawing/2014/main" id="{5DFF5BBD-478C-F161-CA5D-757E8D5036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6" name="Imagen 5">
            <a:extLst>
              <a:ext uri="{FF2B5EF4-FFF2-40B4-BE49-F238E27FC236}">
                <a16:creationId xmlns:a16="http://schemas.microsoft.com/office/drawing/2014/main" id="{79D17797-3CFA-C9A1-CF46-9FD22E44C23D}"/>
              </a:ext>
            </a:extLst>
          </p:cNvPr>
          <p:cNvPicPr>
            <a:picLocks noChangeAspect="1"/>
          </p:cNvPicPr>
          <p:nvPr/>
        </p:nvPicPr>
        <p:blipFill>
          <a:blip r:embed="rId2"/>
          <a:stretch>
            <a:fillRect/>
          </a:stretch>
        </p:blipFill>
        <p:spPr>
          <a:xfrm>
            <a:off x="2252661" y="4044649"/>
            <a:ext cx="7686675" cy="1190625"/>
          </a:xfrm>
          <a:prstGeom prst="rect">
            <a:avLst/>
          </a:prstGeom>
        </p:spPr>
      </p:pic>
    </p:spTree>
    <p:extLst>
      <p:ext uri="{BB962C8B-B14F-4D97-AF65-F5344CB8AC3E}">
        <p14:creationId xmlns:p14="http://schemas.microsoft.com/office/powerpoint/2010/main" val="26953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rPr>
              <a:t>Ejecución de scripts comunes</a:t>
            </a:r>
          </a:p>
        </p:txBody>
      </p:sp>
      <p:sp>
        <p:nvSpPr>
          <p:cNvPr id="5" name="CuadroTexto 4">
            <a:extLst>
              <a:ext uri="{FF2B5EF4-FFF2-40B4-BE49-F238E27FC236}">
                <a16:creationId xmlns:a16="http://schemas.microsoft.com/office/drawing/2014/main" id="{8E968CA3-2CF2-4B73-8B1A-A234B6146ED2}"/>
              </a:ext>
            </a:extLst>
          </p:cNvPr>
          <p:cNvSpPr txBox="1"/>
          <p:nvPr/>
        </p:nvSpPr>
        <p:spPr>
          <a:xfrm>
            <a:off x="668214" y="2550465"/>
            <a:ext cx="11235462" cy="707886"/>
          </a:xfrm>
          <a:prstGeom prst="rect">
            <a:avLst/>
          </a:prstGeom>
          <a:noFill/>
        </p:spPr>
        <p:txBody>
          <a:bodyPr wrap="square" rtlCol="0">
            <a:spAutoFit/>
          </a:bodyPr>
          <a:lstStyle/>
          <a:p>
            <a:pPr algn="just"/>
            <a:r>
              <a:rPr lang="es-ES" sz="2000" b="0" i="0" dirty="0">
                <a:effectLst/>
                <a:latin typeface="Arial" panose="020B0604020202020204" pitchFamily="34" charset="0"/>
                <a:cs typeface="Arial" panose="020B0604020202020204" pitchFamily="34" charset="0"/>
              </a:rPr>
              <a:t>Este comando ejecuta de forma secuencial una serie de scripts con la finalidad de obtener información diversa sobre un objetivo incluyendo posibles vulnerabilidades.</a:t>
            </a:r>
            <a:endParaRPr lang="es-ES" sz="2000" dirty="0">
              <a:latin typeface="Arial" panose="020B0604020202020204" pitchFamily="34" charset="0"/>
              <a:cs typeface="Arial" panose="020B0604020202020204" pitchFamily="34" charset="0"/>
            </a:endParaRPr>
          </a:p>
        </p:txBody>
      </p:sp>
      <p:sp>
        <p:nvSpPr>
          <p:cNvPr id="2" name="AutoShape 2">
            <a:extLst>
              <a:ext uri="{FF2B5EF4-FFF2-40B4-BE49-F238E27FC236}">
                <a16:creationId xmlns:a16="http://schemas.microsoft.com/office/drawing/2014/main" id="{5DFF5BBD-478C-F161-CA5D-757E8D5036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7" name="Imagen 6">
            <a:extLst>
              <a:ext uri="{FF2B5EF4-FFF2-40B4-BE49-F238E27FC236}">
                <a16:creationId xmlns:a16="http://schemas.microsoft.com/office/drawing/2014/main" id="{30BA03E4-4FEE-8320-C7E6-6BBE1E213255}"/>
              </a:ext>
            </a:extLst>
          </p:cNvPr>
          <p:cNvPicPr>
            <a:picLocks noChangeAspect="1"/>
          </p:cNvPicPr>
          <p:nvPr/>
        </p:nvPicPr>
        <p:blipFill>
          <a:blip r:embed="rId2"/>
          <a:stretch>
            <a:fillRect/>
          </a:stretch>
        </p:blipFill>
        <p:spPr>
          <a:xfrm>
            <a:off x="3884012" y="3810515"/>
            <a:ext cx="4119176" cy="1476236"/>
          </a:xfrm>
          <a:prstGeom prst="rect">
            <a:avLst/>
          </a:prstGeom>
        </p:spPr>
      </p:pic>
    </p:spTree>
    <p:extLst>
      <p:ext uri="{BB962C8B-B14F-4D97-AF65-F5344CB8AC3E}">
        <p14:creationId xmlns:p14="http://schemas.microsoft.com/office/powerpoint/2010/main" val="3698230590"/>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892</TotalTime>
  <Words>433</Words>
  <Application>Microsoft Office PowerPoint</Application>
  <PresentationFormat>Panorámica</PresentationFormat>
  <Paragraphs>41</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Aero</vt:lpstr>
      <vt:lpstr>Arial</vt:lpstr>
      <vt:lpstr>Gill Sans MT</vt:lpstr>
      <vt:lpstr>Wingdings</vt:lpstr>
      <vt:lpstr>Galería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Emmanuel Palou Zubiaur</dc:creator>
  <cp:lastModifiedBy>Rodrigo Palou</cp:lastModifiedBy>
  <cp:revision>61</cp:revision>
  <dcterms:created xsi:type="dcterms:W3CDTF">2018-02-12T02:38:09Z</dcterms:created>
  <dcterms:modified xsi:type="dcterms:W3CDTF">2023-07-24T21:45:30Z</dcterms:modified>
</cp:coreProperties>
</file>