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3A6E"/>
    <a:srgbClr val="336699"/>
    <a:srgbClr val="E7590D"/>
    <a:srgbClr val="FF7200"/>
    <a:srgbClr val="FD9A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27/08/2023</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C34C72E6-170D-4E52-9BF5-0940AECF55CD}"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7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27/08/2023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29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27/08/2023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8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27/08/2023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D72E584-A79F-4DC5-B214-1535D43034BF}" type="datetimeFigureOut">
              <a:rPr lang="es-MX" smtClean="0"/>
              <a:t>27/08/2023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75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72E584-A79F-4DC5-B214-1535D43034BF}" type="datetimeFigureOut">
              <a:rPr lang="es-MX" smtClean="0"/>
              <a:t>27/08/2023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61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72E584-A79F-4DC5-B214-1535D43034BF}" type="datetimeFigureOut">
              <a:rPr lang="es-MX" smtClean="0"/>
              <a:t>27/08/2023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4C72E6-170D-4E52-9BF5-0940AECF55CD}"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60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72E584-A79F-4DC5-B214-1535D43034BF}" type="datetimeFigureOut">
              <a:rPr lang="es-MX" smtClean="0"/>
              <a:t>27/08/2023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34C72E6-170D-4E52-9BF5-0940AECF55CD}"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98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2E584-A79F-4DC5-B214-1535D43034BF}" type="datetimeFigureOut">
              <a:rPr lang="es-MX" smtClean="0"/>
              <a:t>27/08/2023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34C72E6-170D-4E52-9BF5-0940AECF55CD}" type="slidenum">
              <a:rPr lang="es-MX" smtClean="0"/>
              <a:t>‹Nº›</a:t>
            </a:fld>
            <a:endParaRPr lang="es-MX"/>
          </a:p>
        </p:txBody>
      </p:sp>
    </p:spTree>
    <p:extLst>
      <p:ext uri="{BB962C8B-B14F-4D97-AF65-F5344CB8AC3E}">
        <p14:creationId xmlns:p14="http://schemas.microsoft.com/office/powerpoint/2010/main" val="41298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D72E584-A79F-4DC5-B214-1535D43034BF}" type="datetimeFigureOut">
              <a:rPr lang="es-MX" smtClean="0"/>
              <a:t>27/08/2023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65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72E584-A79F-4DC5-B214-1535D43034BF}" type="datetimeFigureOut">
              <a:rPr lang="es-MX" smtClean="0"/>
              <a:t>27/08/2023</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064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72E584-A79F-4DC5-B214-1535D43034BF}" type="datetimeFigureOut">
              <a:rPr lang="es-MX" smtClean="0"/>
              <a:t>27/08/2023</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4C72E6-170D-4E52-9BF5-0940AECF55CD}"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37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C169D7CF-C883-40E7-A98D-6EDEE8AD3D58}"/>
              </a:ext>
            </a:extLst>
          </p:cNvPr>
          <p:cNvSpPr/>
          <p:nvPr/>
        </p:nvSpPr>
        <p:spPr>
          <a:xfrm>
            <a:off x="0" y="3755127"/>
            <a:ext cx="12192001" cy="1200329"/>
          </a:xfrm>
          <a:prstGeom prst="rect">
            <a:avLst/>
          </a:prstGeom>
          <a:noFill/>
        </p:spPr>
        <p:txBody>
          <a:bodyPr wrap="square" lIns="91440" tIns="45720" rIns="91440" bIns="45720">
            <a:spAutoFit/>
          </a:bodyPr>
          <a:lstStyle/>
          <a:p>
            <a:pPr algn="ctr"/>
            <a:r>
              <a:rPr lang="es-ES" sz="7200" b="1" dirty="0">
                <a:ln w="0"/>
                <a:solidFill>
                  <a:srgbClr val="023A6E"/>
                </a:solidFill>
                <a:effectLst>
                  <a:outerShdw blurRad="38100" dist="25400" dir="5400000" algn="ctr" rotWithShape="0">
                    <a:srgbClr val="6E747A">
                      <a:alpha val="43000"/>
                    </a:srgbClr>
                  </a:outerShdw>
                </a:effectLst>
                <a:latin typeface="Aero" panose="02000603090000090004" pitchFamily="2" charset="0"/>
              </a:rPr>
              <a:t>SQL Injection</a:t>
            </a:r>
            <a:endParaRPr lang="es-ES" sz="7200" b="1" cap="none" spc="0" dirty="0">
              <a:ln w="0"/>
              <a:solidFill>
                <a:srgbClr val="023A6E"/>
              </a:solidFill>
              <a:effectLst>
                <a:outerShdw blurRad="38100" dist="25400" dir="5400000" algn="ctr" rotWithShape="0">
                  <a:srgbClr val="6E747A">
                    <a:alpha val="43000"/>
                  </a:srgbClr>
                </a:outerShdw>
              </a:effectLst>
              <a:latin typeface="Aero" panose="02000603090000090004" pitchFamily="2"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163" y="144600"/>
            <a:ext cx="3629673" cy="3286424"/>
          </a:xfrm>
          <a:prstGeom prst="rect">
            <a:avLst/>
          </a:prstGeom>
        </p:spPr>
      </p:pic>
    </p:spTree>
    <p:extLst>
      <p:ext uri="{BB962C8B-B14F-4D97-AF65-F5344CB8AC3E}">
        <p14:creationId xmlns:p14="http://schemas.microsoft.com/office/powerpoint/2010/main" val="208069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2" name="CuadroTexto 1">
            <a:extLst>
              <a:ext uri="{FF2B5EF4-FFF2-40B4-BE49-F238E27FC236}">
                <a16:creationId xmlns:a16="http://schemas.microsoft.com/office/drawing/2014/main" id="{0EBD0A3F-E958-2706-95A5-740A10A463C5}"/>
              </a:ext>
            </a:extLst>
          </p:cNvPr>
          <p:cNvSpPr txBox="1"/>
          <p:nvPr/>
        </p:nvSpPr>
        <p:spPr>
          <a:xfrm>
            <a:off x="668214" y="2322436"/>
            <a:ext cx="10855569" cy="2862322"/>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Como se puede ver en la información inicial obtenemos datos sensibles provenientes del servidor:</a:t>
            </a:r>
          </a:p>
          <a:p>
            <a:pPr algn="just"/>
            <a:endParaRPr lang="es-ES" sz="2000" b="0" i="0" dirty="0">
              <a:effectLst/>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err="1">
                <a:solidFill>
                  <a:schemeClr val="accent1"/>
                </a:solidFill>
                <a:latin typeface="Arial" panose="020B0604020202020204" pitchFamily="34" charset="0"/>
                <a:cs typeface="Arial" panose="020B0604020202020204" pitchFamily="34" charset="0"/>
              </a:rPr>
              <a:t>Ip</a:t>
            </a:r>
            <a:r>
              <a:rPr lang="es-ES" sz="2000" dirty="0">
                <a:solidFill>
                  <a:schemeClr val="accent1"/>
                </a:solidFill>
                <a:latin typeface="Arial" panose="020B0604020202020204" pitchFamily="34" charset="0"/>
                <a:cs typeface="Arial" panose="020B0604020202020204" pitchFamily="34" charset="0"/>
              </a:rPr>
              <a:t> publica</a:t>
            </a:r>
          </a:p>
          <a:p>
            <a:pPr marL="342900" indent="-342900" algn="just">
              <a:buFont typeface="Wingdings" panose="05000000000000000000" pitchFamily="2" charset="2"/>
              <a:buChar char="ü"/>
            </a:pPr>
            <a:endParaRPr lang="es-ES"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chemeClr val="accent1"/>
                </a:solidFill>
                <a:latin typeface="Arial" panose="020B0604020202020204" pitchFamily="34" charset="0"/>
                <a:cs typeface="Arial" panose="020B0604020202020204" pitchFamily="34" charset="0"/>
              </a:rPr>
              <a:t>Nombre del web server</a:t>
            </a:r>
          </a:p>
          <a:p>
            <a:pPr marL="342900" indent="-342900" algn="just">
              <a:buFont typeface="Wingdings" panose="05000000000000000000" pitchFamily="2" charset="2"/>
              <a:buChar char="ü"/>
            </a:pPr>
            <a:endParaRPr lang="es-ES"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chemeClr val="accent1"/>
                </a:solidFill>
                <a:latin typeface="Arial" panose="020B0604020202020204" pitchFamily="34" charset="0"/>
                <a:cs typeface="Arial" panose="020B0604020202020204" pitchFamily="34" charset="0"/>
              </a:rPr>
              <a:t>Manejador de la base de datos /nombre de la base de datos principal</a:t>
            </a:r>
          </a:p>
        </p:txBody>
      </p:sp>
    </p:spTree>
    <p:extLst>
      <p:ext uri="{BB962C8B-B14F-4D97-AF65-F5344CB8AC3E}">
        <p14:creationId xmlns:p14="http://schemas.microsoft.com/office/powerpoint/2010/main" val="420887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2" name="CuadroTexto 1">
            <a:extLst>
              <a:ext uri="{FF2B5EF4-FFF2-40B4-BE49-F238E27FC236}">
                <a16:creationId xmlns:a16="http://schemas.microsoft.com/office/drawing/2014/main" id="{0EBD0A3F-E958-2706-95A5-740A10A463C5}"/>
              </a:ext>
            </a:extLst>
          </p:cNvPr>
          <p:cNvSpPr txBox="1"/>
          <p:nvPr/>
        </p:nvSpPr>
        <p:spPr>
          <a:xfrm>
            <a:off x="668214" y="2322436"/>
            <a:ext cx="10855569" cy="400110"/>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Ahora procedemos a validar el nombre de la base de datos principal:</a:t>
            </a:r>
          </a:p>
        </p:txBody>
      </p:sp>
      <p:pic>
        <p:nvPicPr>
          <p:cNvPr id="5" name="Imagen 4">
            <a:extLst>
              <a:ext uri="{FF2B5EF4-FFF2-40B4-BE49-F238E27FC236}">
                <a16:creationId xmlns:a16="http://schemas.microsoft.com/office/drawing/2014/main" id="{B0EFA9D2-1746-B798-881C-CC2A35AE32CB}"/>
              </a:ext>
            </a:extLst>
          </p:cNvPr>
          <p:cNvPicPr>
            <a:picLocks noChangeAspect="1"/>
          </p:cNvPicPr>
          <p:nvPr/>
        </p:nvPicPr>
        <p:blipFill>
          <a:blip r:embed="rId2"/>
          <a:stretch>
            <a:fillRect/>
          </a:stretch>
        </p:blipFill>
        <p:spPr>
          <a:xfrm>
            <a:off x="2368962" y="3194132"/>
            <a:ext cx="7454072" cy="1953140"/>
          </a:xfrm>
          <a:prstGeom prst="rect">
            <a:avLst/>
          </a:prstGeom>
        </p:spPr>
      </p:pic>
    </p:spTree>
    <p:extLst>
      <p:ext uri="{BB962C8B-B14F-4D97-AF65-F5344CB8AC3E}">
        <p14:creationId xmlns:p14="http://schemas.microsoft.com/office/powerpoint/2010/main" val="71059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2" name="CuadroTexto 1">
            <a:extLst>
              <a:ext uri="{FF2B5EF4-FFF2-40B4-BE49-F238E27FC236}">
                <a16:creationId xmlns:a16="http://schemas.microsoft.com/office/drawing/2014/main" id="{0EBD0A3F-E958-2706-95A5-740A10A463C5}"/>
              </a:ext>
            </a:extLst>
          </p:cNvPr>
          <p:cNvSpPr txBox="1"/>
          <p:nvPr/>
        </p:nvSpPr>
        <p:spPr>
          <a:xfrm>
            <a:off x="668214" y="2322436"/>
            <a:ext cx="10855569" cy="707886"/>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Por debajo de la base de datos principal encontramos una base de datos secundaria, la cual debe contener tablas y campos con información diversa:</a:t>
            </a:r>
          </a:p>
        </p:txBody>
      </p:sp>
      <p:pic>
        <p:nvPicPr>
          <p:cNvPr id="6" name="Imagen 5">
            <a:extLst>
              <a:ext uri="{FF2B5EF4-FFF2-40B4-BE49-F238E27FC236}">
                <a16:creationId xmlns:a16="http://schemas.microsoft.com/office/drawing/2014/main" id="{546EE3E4-7478-CC29-C776-B167113557C4}"/>
              </a:ext>
            </a:extLst>
          </p:cNvPr>
          <p:cNvPicPr>
            <a:picLocks noChangeAspect="1"/>
          </p:cNvPicPr>
          <p:nvPr/>
        </p:nvPicPr>
        <p:blipFill>
          <a:blip r:embed="rId2"/>
          <a:stretch>
            <a:fillRect/>
          </a:stretch>
        </p:blipFill>
        <p:spPr>
          <a:xfrm>
            <a:off x="2924173" y="3310967"/>
            <a:ext cx="6343650" cy="2295525"/>
          </a:xfrm>
          <a:prstGeom prst="rect">
            <a:avLst/>
          </a:prstGeom>
        </p:spPr>
      </p:pic>
    </p:spTree>
    <p:extLst>
      <p:ext uri="{BB962C8B-B14F-4D97-AF65-F5344CB8AC3E}">
        <p14:creationId xmlns:p14="http://schemas.microsoft.com/office/powerpoint/2010/main" val="262384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2" name="CuadroTexto 1">
            <a:extLst>
              <a:ext uri="{FF2B5EF4-FFF2-40B4-BE49-F238E27FC236}">
                <a16:creationId xmlns:a16="http://schemas.microsoft.com/office/drawing/2014/main" id="{0EBD0A3F-E958-2706-95A5-740A10A463C5}"/>
              </a:ext>
            </a:extLst>
          </p:cNvPr>
          <p:cNvSpPr txBox="1"/>
          <p:nvPr/>
        </p:nvSpPr>
        <p:spPr>
          <a:xfrm>
            <a:off x="668214" y="2322436"/>
            <a:ext cx="10855569" cy="707886"/>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A partir de ahora el atacante puede empezar a extraer información aun mas sensible pues en este punto ya se tiene el control de la base de datos.</a:t>
            </a:r>
          </a:p>
        </p:txBody>
      </p:sp>
      <p:pic>
        <p:nvPicPr>
          <p:cNvPr id="5" name="Imagen 4">
            <a:extLst>
              <a:ext uri="{FF2B5EF4-FFF2-40B4-BE49-F238E27FC236}">
                <a16:creationId xmlns:a16="http://schemas.microsoft.com/office/drawing/2014/main" id="{1438D4AC-3886-2536-0E03-DDAF0D03EA50}"/>
              </a:ext>
            </a:extLst>
          </p:cNvPr>
          <p:cNvPicPr>
            <a:picLocks noChangeAspect="1"/>
          </p:cNvPicPr>
          <p:nvPr/>
        </p:nvPicPr>
        <p:blipFill rotWithShape="1">
          <a:blip r:embed="rId2"/>
          <a:srcRect t="2202"/>
          <a:stretch/>
        </p:blipFill>
        <p:spPr>
          <a:xfrm>
            <a:off x="4204449" y="3599935"/>
            <a:ext cx="3783098" cy="2288545"/>
          </a:xfrm>
          <a:prstGeom prst="rect">
            <a:avLst/>
          </a:prstGeom>
        </p:spPr>
      </p:pic>
    </p:spTree>
    <p:extLst>
      <p:ext uri="{BB962C8B-B14F-4D97-AF65-F5344CB8AC3E}">
        <p14:creationId xmlns:p14="http://schemas.microsoft.com/office/powerpoint/2010/main" val="104398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2" name="CuadroTexto 1">
            <a:extLst>
              <a:ext uri="{FF2B5EF4-FFF2-40B4-BE49-F238E27FC236}">
                <a16:creationId xmlns:a16="http://schemas.microsoft.com/office/drawing/2014/main" id="{0EBD0A3F-E958-2706-95A5-740A10A463C5}"/>
              </a:ext>
            </a:extLst>
          </p:cNvPr>
          <p:cNvSpPr txBox="1"/>
          <p:nvPr/>
        </p:nvSpPr>
        <p:spPr>
          <a:xfrm>
            <a:off x="668214" y="2322436"/>
            <a:ext cx="10855569" cy="3170099"/>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En este punto se tiene  acceso a la tabla “usuarios” y a partir de aquí se pueden obtener datos sensibles tales como:</a:t>
            </a:r>
          </a:p>
          <a:p>
            <a:pPr algn="just"/>
            <a:endParaRPr lang="es-E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chemeClr val="accent1"/>
                </a:solidFill>
                <a:latin typeface="Arial" panose="020B0604020202020204" pitchFamily="34" charset="0"/>
                <a:cs typeface="Arial" panose="020B0604020202020204" pitchFamily="34" charset="0"/>
              </a:rPr>
              <a:t>Nombres de usuario</a:t>
            </a:r>
          </a:p>
          <a:p>
            <a:pPr marL="342900" indent="-342900" algn="just">
              <a:buFont typeface="Wingdings" panose="05000000000000000000" pitchFamily="2" charset="2"/>
              <a:buChar char="ü"/>
            </a:pPr>
            <a:endParaRPr lang="es-ES"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err="1">
                <a:solidFill>
                  <a:schemeClr val="accent1"/>
                </a:solidFill>
                <a:latin typeface="Arial" panose="020B0604020202020204" pitchFamily="34" charset="0"/>
                <a:cs typeface="Arial" panose="020B0604020202020204" pitchFamily="34" charset="0"/>
              </a:rPr>
              <a:t>Passwords</a:t>
            </a:r>
            <a:endParaRPr lang="es-ES"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endParaRPr lang="es-ES"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chemeClr val="accent1"/>
                </a:solidFill>
                <a:latin typeface="Arial" panose="020B0604020202020204" pitchFamily="34" charset="0"/>
                <a:cs typeface="Arial" panose="020B0604020202020204" pitchFamily="34" charset="0"/>
              </a:rPr>
              <a:t>Correos electrónicos </a:t>
            </a:r>
          </a:p>
          <a:p>
            <a:pPr marL="342900" indent="-342900" algn="just">
              <a:buFont typeface="Wingdings" panose="05000000000000000000" pitchFamily="2" charset="2"/>
              <a:buChar char="ü"/>
            </a:pPr>
            <a:endParaRPr lang="es-ES"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chemeClr val="accent1"/>
                </a:solidFill>
                <a:latin typeface="Arial" panose="020B0604020202020204" pitchFamily="34" charset="0"/>
                <a:cs typeface="Arial" panose="020B0604020202020204" pitchFamily="34" charset="0"/>
              </a:rPr>
              <a:t>Números telefónicos</a:t>
            </a:r>
          </a:p>
        </p:txBody>
      </p:sp>
      <p:pic>
        <p:nvPicPr>
          <p:cNvPr id="6" name="Imagen 5">
            <a:extLst>
              <a:ext uri="{FF2B5EF4-FFF2-40B4-BE49-F238E27FC236}">
                <a16:creationId xmlns:a16="http://schemas.microsoft.com/office/drawing/2014/main" id="{F51744CE-8C35-4F0A-B01B-3E1BE7747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080" y="3106617"/>
            <a:ext cx="5250271" cy="2857504"/>
          </a:xfrm>
          <a:prstGeom prst="rect">
            <a:avLst/>
          </a:prstGeom>
          <a:ln>
            <a:noFill/>
          </a:ln>
          <a:effectLst>
            <a:softEdge rad="112500"/>
          </a:effectLst>
        </p:spPr>
      </p:pic>
    </p:spTree>
    <p:extLst>
      <p:ext uri="{BB962C8B-B14F-4D97-AF65-F5344CB8AC3E}">
        <p14:creationId xmlns:p14="http://schemas.microsoft.com/office/powerpoint/2010/main" val="70575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2" name="CuadroTexto 1">
            <a:extLst>
              <a:ext uri="{FF2B5EF4-FFF2-40B4-BE49-F238E27FC236}">
                <a16:creationId xmlns:a16="http://schemas.microsoft.com/office/drawing/2014/main" id="{0EBD0A3F-E958-2706-95A5-740A10A463C5}"/>
              </a:ext>
            </a:extLst>
          </p:cNvPr>
          <p:cNvSpPr txBox="1"/>
          <p:nvPr/>
        </p:nvSpPr>
        <p:spPr>
          <a:xfrm>
            <a:off x="668214" y="2322436"/>
            <a:ext cx="10855569" cy="2554545"/>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Con base al alcance obtenido ahora procedamos a extraer:</a:t>
            </a:r>
          </a:p>
          <a:p>
            <a:pPr algn="just"/>
            <a:endParaRPr lang="es-E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chemeClr val="accent1"/>
                </a:solidFill>
                <a:latin typeface="Arial" panose="020B0604020202020204" pitchFamily="34" charset="0"/>
                <a:cs typeface="Arial" panose="020B0604020202020204" pitchFamily="34" charset="0"/>
              </a:rPr>
              <a:t>Nombres de usuario</a:t>
            </a:r>
          </a:p>
          <a:p>
            <a:pPr marL="342900" indent="-342900" algn="just">
              <a:buFont typeface="Wingdings" panose="05000000000000000000" pitchFamily="2" charset="2"/>
              <a:buChar char="ü"/>
            </a:pPr>
            <a:endParaRPr lang="es-ES"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chemeClr val="accent1"/>
                </a:solidFill>
                <a:latin typeface="Arial" panose="020B0604020202020204" pitchFamily="34" charset="0"/>
                <a:cs typeface="Arial" panose="020B0604020202020204" pitchFamily="34" charset="0"/>
              </a:rPr>
              <a:t>Contraseñas</a:t>
            </a:r>
          </a:p>
          <a:p>
            <a:pPr marL="342900" indent="-342900" algn="just">
              <a:buFont typeface="Wingdings" panose="05000000000000000000" pitchFamily="2" charset="2"/>
              <a:buChar char="ü"/>
            </a:pPr>
            <a:endParaRPr lang="es-ES"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chemeClr val="accent1"/>
                </a:solidFill>
                <a:latin typeface="Arial" panose="020B0604020202020204" pitchFamily="34" charset="0"/>
                <a:cs typeface="Arial" panose="020B0604020202020204" pitchFamily="34" charset="0"/>
              </a:rPr>
              <a:t>Correos electrónicos</a:t>
            </a:r>
          </a:p>
          <a:p>
            <a:pPr algn="just"/>
            <a:endParaRPr lang="es-ES" sz="2000" dirty="0">
              <a:solidFill>
                <a:schemeClr val="accent1"/>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C152356-363D-F9C8-DF57-F297A317DD4C}"/>
              </a:ext>
            </a:extLst>
          </p:cNvPr>
          <p:cNvPicPr>
            <a:picLocks noChangeAspect="1"/>
          </p:cNvPicPr>
          <p:nvPr/>
        </p:nvPicPr>
        <p:blipFill>
          <a:blip r:embed="rId2"/>
          <a:stretch>
            <a:fillRect/>
          </a:stretch>
        </p:blipFill>
        <p:spPr>
          <a:xfrm>
            <a:off x="5321790" y="2949146"/>
            <a:ext cx="6310938" cy="2726724"/>
          </a:xfrm>
          <a:prstGeom prst="rect">
            <a:avLst/>
          </a:prstGeom>
        </p:spPr>
      </p:pic>
    </p:spTree>
    <p:extLst>
      <p:ext uri="{BB962C8B-B14F-4D97-AF65-F5344CB8AC3E}">
        <p14:creationId xmlns:p14="http://schemas.microsoft.com/office/powerpoint/2010/main" val="167163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2" name="CuadroTexto 1">
            <a:extLst>
              <a:ext uri="{FF2B5EF4-FFF2-40B4-BE49-F238E27FC236}">
                <a16:creationId xmlns:a16="http://schemas.microsoft.com/office/drawing/2014/main" id="{0EBD0A3F-E958-2706-95A5-740A10A463C5}"/>
              </a:ext>
            </a:extLst>
          </p:cNvPr>
          <p:cNvSpPr txBox="1"/>
          <p:nvPr/>
        </p:nvSpPr>
        <p:spPr>
          <a:xfrm>
            <a:off x="668214" y="2921168"/>
            <a:ext cx="10855569" cy="1015663"/>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Con la información obtenida podríamos proceder a conectarnos al sitio web vulnerable a través del navegador web.</a:t>
            </a:r>
          </a:p>
          <a:p>
            <a:pPr algn="just"/>
            <a:endParaRPr lang="es-ES" sz="20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45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pic>
        <p:nvPicPr>
          <p:cNvPr id="3" name="Imagen 2">
            <a:extLst>
              <a:ext uri="{FF2B5EF4-FFF2-40B4-BE49-F238E27FC236}">
                <a16:creationId xmlns:a16="http://schemas.microsoft.com/office/drawing/2014/main" id="{3771E7AC-73B6-64E8-7D80-2FEE2E3E8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236" y="1933229"/>
            <a:ext cx="4653525" cy="3849734"/>
          </a:xfrm>
          <a:prstGeom prst="rect">
            <a:avLst/>
          </a:prstGeom>
        </p:spPr>
      </p:pic>
    </p:spTree>
    <p:extLst>
      <p:ext uri="{BB962C8B-B14F-4D97-AF65-F5344CB8AC3E}">
        <p14:creationId xmlns:p14="http://schemas.microsoft.com/office/powerpoint/2010/main" val="199906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188" y="118829"/>
            <a:ext cx="3629673" cy="3286424"/>
          </a:xfrm>
          <a:prstGeom prst="rect">
            <a:avLst/>
          </a:prstGeom>
        </p:spPr>
      </p:pic>
      <p:sp>
        <p:nvSpPr>
          <p:cNvPr id="3" name="Rectángulo 2">
            <a:extLst>
              <a:ext uri="{FF2B5EF4-FFF2-40B4-BE49-F238E27FC236}">
                <a16:creationId xmlns:a16="http://schemas.microsoft.com/office/drawing/2014/main" id="{8F0C6938-A54B-40AD-A2EE-B1BCC4E30296}"/>
              </a:ext>
            </a:extLst>
          </p:cNvPr>
          <p:cNvSpPr/>
          <p:nvPr/>
        </p:nvSpPr>
        <p:spPr>
          <a:xfrm>
            <a:off x="0" y="3755127"/>
            <a:ext cx="12192001" cy="1200329"/>
          </a:xfrm>
          <a:prstGeom prst="rect">
            <a:avLst/>
          </a:prstGeom>
          <a:noFill/>
        </p:spPr>
        <p:txBody>
          <a:bodyPr wrap="square" lIns="91440" tIns="45720" rIns="91440" bIns="45720">
            <a:spAutoFit/>
          </a:bodyPr>
          <a:lstStyle/>
          <a:p>
            <a:pPr algn="ctr"/>
            <a:r>
              <a:rPr lang="es-ES" sz="7200" b="1" dirty="0">
                <a:ln w="0"/>
                <a:solidFill>
                  <a:srgbClr val="E7590D"/>
                </a:solidFill>
                <a:effectLst>
                  <a:outerShdw blurRad="38100" dist="38100" dir="2700000" algn="tl">
                    <a:srgbClr val="000000">
                      <a:alpha val="43137"/>
                    </a:srgbClr>
                  </a:outerShdw>
                </a:effectLst>
                <a:latin typeface="Aero" panose="02000603090000090004" pitchFamily="2" charset="0"/>
              </a:rPr>
              <a:t>Vamos al siguiente video</a:t>
            </a:r>
            <a:endParaRPr lang="es-ES" sz="7200" b="1" cap="none" spc="0" dirty="0">
              <a:ln w="0"/>
              <a:solidFill>
                <a:srgbClr val="E7590D"/>
              </a:solidFill>
              <a:effectLst>
                <a:outerShdw blurRad="38100" dist="38100" dir="2700000" algn="tl">
                  <a:srgbClr val="000000">
                    <a:alpha val="43137"/>
                  </a:srgbClr>
                </a:outerShdw>
              </a:effectLst>
              <a:latin typeface="Aero" panose="02000603090000090004" pitchFamily="2" charset="0"/>
            </a:endParaRPr>
          </a:p>
        </p:txBody>
      </p:sp>
    </p:spTree>
    <p:extLst>
      <p:ext uri="{BB962C8B-B14F-4D97-AF65-F5344CB8AC3E}">
        <p14:creationId xmlns:p14="http://schemas.microsoft.com/office/powerpoint/2010/main" val="135753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Temas a tratar</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613392"/>
            <a:ext cx="10855569" cy="1631216"/>
          </a:xfrm>
          <a:prstGeom prst="rect">
            <a:avLst/>
          </a:prstGeom>
          <a:noFill/>
        </p:spPr>
        <p:txBody>
          <a:bodyPr wrap="square" rtlCol="0">
            <a:spAutoFit/>
          </a:bodyPr>
          <a:lstStyle/>
          <a:p>
            <a:pPr marL="342900" indent="-342900" algn="just">
              <a:buFont typeface="Wingdings" panose="05000000000000000000" pitchFamily="2" charset="2"/>
              <a:buChar char="ü"/>
            </a:pPr>
            <a:r>
              <a:rPr lang="es-MX" sz="2000" dirty="0">
                <a:solidFill>
                  <a:srgbClr val="336699"/>
                </a:solidFill>
                <a:latin typeface="Arial" panose="020B0604020202020204" pitchFamily="34" charset="0"/>
                <a:cs typeface="Arial" panose="020B0604020202020204" pitchFamily="34" charset="0"/>
              </a:rPr>
              <a:t>¿Qué es SQL Injection?</a:t>
            </a:r>
          </a:p>
          <a:p>
            <a:pPr algn="just"/>
            <a:endParaRPr lang="es-MX" sz="2000" dirty="0">
              <a:solidFill>
                <a:srgbClr val="336699"/>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MX" sz="2000" dirty="0">
                <a:solidFill>
                  <a:srgbClr val="336699"/>
                </a:solidFill>
                <a:latin typeface="Arial" panose="020B0604020202020204" pitchFamily="34" charset="0"/>
                <a:cs typeface="Arial" panose="020B0604020202020204" pitchFamily="34" charset="0"/>
              </a:rPr>
              <a:t>Herramientas automáticas</a:t>
            </a:r>
          </a:p>
          <a:p>
            <a:pPr marL="342900" indent="-342900" algn="just">
              <a:buFont typeface="Wingdings" panose="05000000000000000000" pitchFamily="2" charset="2"/>
              <a:buChar char="ü"/>
            </a:pPr>
            <a:endParaRPr lang="es-MX" sz="2000" dirty="0">
              <a:solidFill>
                <a:srgbClr val="336699"/>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MX" sz="2000" dirty="0">
                <a:solidFill>
                  <a:srgbClr val="336699"/>
                </a:solidFill>
                <a:latin typeface="Arial" panose="020B0604020202020204" pitchFamily="34" charset="0"/>
                <a:cs typeface="Arial" panose="020B0604020202020204" pitchFamily="34" charset="0"/>
              </a:rPr>
              <a:t>Prueba de concepto</a:t>
            </a:r>
          </a:p>
        </p:txBody>
      </p:sp>
      <p:pic>
        <p:nvPicPr>
          <p:cNvPr id="3" name="Imagen 2">
            <a:extLst>
              <a:ext uri="{FF2B5EF4-FFF2-40B4-BE49-F238E27FC236}">
                <a16:creationId xmlns:a16="http://schemas.microsoft.com/office/drawing/2014/main" id="{E948A131-8C21-88CA-1BAD-F25300304868}"/>
              </a:ext>
            </a:extLst>
          </p:cNvPr>
          <p:cNvPicPr>
            <a:picLocks noChangeAspect="1"/>
          </p:cNvPicPr>
          <p:nvPr/>
        </p:nvPicPr>
        <p:blipFill>
          <a:blip r:embed="rId2"/>
          <a:stretch>
            <a:fillRect/>
          </a:stretch>
        </p:blipFill>
        <p:spPr>
          <a:xfrm>
            <a:off x="5765736" y="2246741"/>
            <a:ext cx="5331662" cy="3041951"/>
          </a:xfrm>
          <a:prstGeom prst="rect">
            <a:avLst/>
          </a:prstGeom>
          <a:ln>
            <a:noFill/>
          </a:ln>
          <a:effectLst>
            <a:softEdge rad="112500"/>
          </a:effectLst>
        </p:spPr>
      </p:pic>
    </p:spTree>
    <p:extLst>
      <p:ext uri="{BB962C8B-B14F-4D97-AF65-F5344CB8AC3E}">
        <p14:creationId xmlns:p14="http://schemas.microsoft.com/office/powerpoint/2010/main" val="382074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¿Qué es SQL Injection?</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921168"/>
            <a:ext cx="10855569" cy="1015663"/>
          </a:xfrm>
          <a:prstGeom prst="rect">
            <a:avLst/>
          </a:prstGeom>
          <a:noFill/>
        </p:spPr>
        <p:txBody>
          <a:bodyPr wrap="square" rtlCol="0">
            <a:spAutoFit/>
          </a:bodyPr>
          <a:lstStyle/>
          <a:p>
            <a:pPr algn="just"/>
            <a:r>
              <a:rPr lang="es-ES" sz="2000" b="0" i="0" dirty="0">
                <a:solidFill>
                  <a:srgbClr val="071D2B"/>
                </a:solidFill>
                <a:effectLst/>
                <a:latin typeface="Arial" panose="020B0604020202020204" pitchFamily="34" charset="0"/>
                <a:cs typeface="Arial" panose="020B0604020202020204" pitchFamily="34" charset="0"/>
              </a:rPr>
              <a:t>La inyección de SQL es un tipo de ciberataque encubierto en el cual un hacker ejecuta acciones no legales en un sitio web con el fin de quebrantar las medidas de seguridad y acceder a datos protegidos. </a:t>
            </a:r>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64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¿Qué es SQL Injection?</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358590"/>
            <a:ext cx="10855569" cy="2862322"/>
          </a:xfrm>
          <a:prstGeom prst="rect">
            <a:avLst/>
          </a:prstGeom>
          <a:noFill/>
        </p:spPr>
        <p:txBody>
          <a:bodyPr wrap="square" rtlCol="0">
            <a:spAutoFit/>
          </a:bodyPr>
          <a:lstStyle/>
          <a:p>
            <a:pPr algn="just"/>
            <a:r>
              <a:rPr lang="es-ES" sz="2000" b="0" i="0" dirty="0">
                <a:solidFill>
                  <a:srgbClr val="071D2B"/>
                </a:solidFill>
                <a:effectLst/>
                <a:latin typeface="Arial" panose="020B0604020202020204" pitchFamily="34" charset="0"/>
                <a:cs typeface="Arial" panose="020B0604020202020204" pitchFamily="34" charset="0"/>
              </a:rPr>
              <a:t>Entre los datos protegidos a los que un atacante puede tener acceso podemos mencionar:</a:t>
            </a:r>
          </a:p>
          <a:p>
            <a:pPr algn="just"/>
            <a:endParaRPr lang="es-ES" sz="2000" dirty="0">
              <a:solidFill>
                <a:srgbClr val="071D2B"/>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ES" sz="2000" dirty="0">
                <a:solidFill>
                  <a:schemeClr val="accent1"/>
                </a:solidFill>
                <a:latin typeface="Arial" panose="020B0604020202020204" pitchFamily="34" charset="0"/>
                <a:cs typeface="Arial" panose="020B0604020202020204" pitchFamily="34" charset="0"/>
              </a:rPr>
              <a:t>Usuarios</a:t>
            </a:r>
          </a:p>
          <a:p>
            <a:pPr marL="342900" indent="-342900" algn="just">
              <a:buFont typeface="Wingdings" panose="05000000000000000000" pitchFamily="2" charset="2"/>
              <a:buChar char="ü"/>
            </a:pPr>
            <a:endParaRPr lang="es-MX"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MX" sz="2000" dirty="0">
                <a:solidFill>
                  <a:schemeClr val="accent1"/>
                </a:solidFill>
                <a:latin typeface="Arial" panose="020B0604020202020204" pitchFamily="34" charset="0"/>
                <a:cs typeface="Arial" panose="020B0604020202020204" pitchFamily="34" charset="0"/>
              </a:rPr>
              <a:t>Contraseñas</a:t>
            </a:r>
          </a:p>
          <a:p>
            <a:pPr marL="342900" indent="-342900" algn="just">
              <a:buFont typeface="Wingdings" panose="05000000000000000000" pitchFamily="2" charset="2"/>
              <a:buChar char="ü"/>
            </a:pPr>
            <a:endParaRPr lang="es-MX"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MX" sz="2000" dirty="0">
                <a:solidFill>
                  <a:schemeClr val="accent1"/>
                </a:solidFill>
                <a:latin typeface="Arial" panose="020B0604020202020204" pitchFamily="34" charset="0"/>
                <a:cs typeface="Arial" panose="020B0604020202020204" pitchFamily="34" charset="0"/>
              </a:rPr>
              <a:t>Números telefónicos</a:t>
            </a:r>
          </a:p>
          <a:p>
            <a:pPr marL="342900" indent="-342900" algn="just">
              <a:buFont typeface="Wingdings" panose="05000000000000000000" pitchFamily="2" charset="2"/>
              <a:buChar char="ü"/>
            </a:pPr>
            <a:endParaRPr lang="es-MX" sz="2000" dirty="0">
              <a:solidFill>
                <a:schemeClr val="accent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s-MX" sz="2000" dirty="0">
                <a:solidFill>
                  <a:schemeClr val="accent1"/>
                </a:solidFill>
                <a:latin typeface="Arial" panose="020B0604020202020204" pitchFamily="34" charset="0"/>
                <a:cs typeface="Arial" panose="020B0604020202020204" pitchFamily="34" charset="0"/>
              </a:rPr>
              <a:t>Números de tarjeta de crédito</a:t>
            </a:r>
            <a:endParaRPr lang="es-ES" sz="2000" dirty="0">
              <a:solidFill>
                <a:schemeClr val="accent1"/>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938A9A0F-BE0B-7A21-A23E-4E08F19F0879}"/>
              </a:ext>
            </a:extLst>
          </p:cNvPr>
          <p:cNvPicPr>
            <a:picLocks noChangeAspect="1"/>
          </p:cNvPicPr>
          <p:nvPr/>
        </p:nvPicPr>
        <p:blipFill>
          <a:blip r:embed="rId2"/>
          <a:stretch>
            <a:fillRect/>
          </a:stretch>
        </p:blipFill>
        <p:spPr>
          <a:xfrm>
            <a:off x="7251178" y="3072713"/>
            <a:ext cx="4272605" cy="2736764"/>
          </a:xfrm>
          <a:prstGeom prst="rect">
            <a:avLst/>
          </a:prstGeom>
          <a:ln>
            <a:noFill/>
          </a:ln>
          <a:effectLst>
            <a:softEdge rad="112500"/>
          </a:effectLst>
        </p:spPr>
      </p:pic>
    </p:spTree>
    <p:extLst>
      <p:ext uri="{BB962C8B-B14F-4D97-AF65-F5344CB8AC3E}">
        <p14:creationId xmlns:p14="http://schemas.microsoft.com/office/powerpoint/2010/main" val="298116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Efecto de un ataque SQL</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767280"/>
            <a:ext cx="10855569" cy="1323439"/>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Los hackers recurren a los ataques de inyección de SQL con el fin de introducirse en la base de datos de un sitio web. A veces solo quieren eliminar datos para provocar el caos y, en otras ocasiones, lo que buscan es editar la base de datos, especialmente en el caso de sitios web financieros.</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786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Como se producen los ataques SQL</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767280"/>
            <a:ext cx="10855569" cy="1015663"/>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Existen diversas formas de generar ataques de SQL Injection, sin embarg</a:t>
            </a:r>
            <a:r>
              <a:rPr lang="es-ES" sz="2000" dirty="0">
                <a:latin typeface="Arial" panose="020B0604020202020204" pitchFamily="34" charset="0"/>
                <a:cs typeface="Arial" panose="020B0604020202020204" pitchFamily="34" charset="0"/>
              </a:rPr>
              <a:t>o una de las formas mas  simples es mediante el uso de herramientas automáticas y la validación de la seguridad de un sitio o una aplicación web.</a:t>
            </a:r>
          </a:p>
        </p:txBody>
      </p:sp>
    </p:spTree>
    <p:extLst>
      <p:ext uri="{BB962C8B-B14F-4D97-AF65-F5344CB8AC3E}">
        <p14:creationId xmlns:p14="http://schemas.microsoft.com/office/powerpoint/2010/main" val="273825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¿Qué es </a:t>
            </a:r>
            <a:r>
              <a:rPr lang="es-ES" sz="5400" b="1" dirty="0" err="1">
                <a:ln w="0"/>
                <a:solidFill>
                  <a:srgbClr val="002060"/>
                </a:solidFill>
                <a:effectLst>
                  <a:outerShdw blurRad="38100" dist="25400" dir="5400000" algn="ctr" rotWithShape="0">
                    <a:srgbClr val="6E747A">
                      <a:alpha val="43000"/>
                    </a:srgbClr>
                  </a:outerShdw>
                </a:effectLst>
                <a:latin typeface="Aero" panose="02000603090000090004" pitchFamily="2" charset="0"/>
              </a:rPr>
              <a:t>havij</a:t>
            </a: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id="{8E968CA3-2CF2-4B73-8B1A-A234B6146ED2}"/>
              </a:ext>
            </a:extLst>
          </p:cNvPr>
          <p:cNvSpPr txBox="1"/>
          <p:nvPr/>
        </p:nvSpPr>
        <p:spPr>
          <a:xfrm>
            <a:off x="668214" y="2767280"/>
            <a:ext cx="10855569" cy="1323439"/>
          </a:xfrm>
          <a:prstGeom prst="rect">
            <a:avLst/>
          </a:prstGeom>
          <a:noFill/>
        </p:spPr>
        <p:txBody>
          <a:bodyPr wrap="square" rtlCol="0">
            <a:spAutoFit/>
          </a:bodyPr>
          <a:lstStyle/>
          <a:p>
            <a:pPr algn="just"/>
            <a:r>
              <a:rPr lang="es-ES" sz="2000" b="0" i="0" dirty="0">
                <a:effectLst/>
                <a:latin typeface="Arial" panose="020B0604020202020204" pitchFamily="34" charset="0"/>
                <a:cs typeface="Arial" panose="020B0604020202020204" pitchFamily="34" charset="0"/>
              </a:rPr>
              <a:t>Se trata de una herramienta qu</a:t>
            </a:r>
            <a:r>
              <a:rPr lang="es-ES" sz="2000" dirty="0">
                <a:latin typeface="Arial" panose="020B0604020202020204" pitchFamily="34" charset="0"/>
                <a:cs typeface="Arial" panose="020B0604020202020204" pitchFamily="34" charset="0"/>
              </a:rPr>
              <a:t>e facilita enormemente los ataque de SQL Injection, debido a que la herramienta de forma automática realiza tareas de  </a:t>
            </a:r>
            <a:r>
              <a:rPr lang="es-ES" sz="2000" dirty="0" err="1">
                <a:latin typeface="Arial" panose="020B0604020202020204" pitchFamily="34" charset="0"/>
                <a:cs typeface="Arial" panose="020B0604020202020204" pitchFamily="34" charset="0"/>
              </a:rPr>
              <a:t>fingerpint</a:t>
            </a:r>
            <a:r>
              <a:rPr lang="es-ES" sz="2000" dirty="0">
                <a:latin typeface="Arial" panose="020B0604020202020204" pitchFamily="34" charset="0"/>
                <a:cs typeface="Arial" panose="020B0604020202020204" pitchFamily="34" charset="0"/>
              </a:rPr>
              <a:t> dentro de un sitio web y busca la o las bases de datos y una vez que las ubica permite realizar tareas de extracción de información.</a:t>
            </a:r>
          </a:p>
        </p:txBody>
      </p:sp>
    </p:spTree>
    <p:extLst>
      <p:ext uri="{BB962C8B-B14F-4D97-AF65-F5344CB8AC3E}">
        <p14:creationId xmlns:p14="http://schemas.microsoft.com/office/powerpoint/2010/main" val="339350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pic>
        <p:nvPicPr>
          <p:cNvPr id="3" name="Imagen 2">
            <a:extLst>
              <a:ext uri="{FF2B5EF4-FFF2-40B4-BE49-F238E27FC236}">
                <a16:creationId xmlns:a16="http://schemas.microsoft.com/office/drawing/2014/main" id="{3D7C4568-92F9-9ADD-E91E-D847FF025584}"/>
              </a:ext>
            </a:extLst>
          </p:cNvPr>
          <p:cNvPicPr>
            <a:picLocks noChangeAspect="1"/>
          </p:cNvPicPr>
          <p:nvPr/>
        </p:nvPicPr>
        <p:blipFill>
          <a:blip r:embed="rId2"/>
          <a:stretch>
            <a:fillRect/>
          </a:stretch>
        </p:blipFill>
        <p:spPr>
          <a:xfrm>
            <a:off x="4228146" y="1926752"/>
            <a:ext cx="3735708" cy="4121962"/>
          </a:xfrm>
          <a:prstGeom prst="rect">
            <a:avLst/>
          </a:prstGeom>
        </p:spPr>
      </p:pic>
    </p:spTree>
    <p:extLst>
      <p:ext uri="{BB962C8B-B14F-4D97-AF65-F5344CB8AC3E}">
        <p14:creationId xmlns:p14="http://schemas.microsoft.com/office/powerpoint/2010/main" val="397413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trabajo</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pic>
        <p:nvPicPr>
          <p:cNvPr id="5" name="Imagen 4">
            <a:extLst>
              <a:ext uri="{FF2B5EF4-FFF2-40B4-BE49-F238E27FC236}">
                <a16:creationId xmlns:a16="http://schemas.microsoft.com/office/drawing/2014/main" id="{F1F89268-6ED9-E26B-1558-D5101F1A0B01}"/>
              </a:ext>
            </a:extLst>
          </p:cNvPr>
          <p:cNvPicPr>
            <a:picLocks noChangeAspect="1"/>
          </p:cNvPicPr>
          <p:nvPr/>
        </p:nvPicPr>
        <p:blipFill>
          <a:blip r:embed="rId2"/>
          <a:stretch>
            <a:fillRect/>
          </a:stretch>
        </p:blipFill>
        <p:spPr>
          <a:xfrm>
            <a:off x="2732837" y="1942456"/>
            <a:ext cx="6726323" cy="4062675"/>
          </a:xfrm>
          <a:prstGeom prst="rect">
            <a:avLst/>
          </a:prstGeom>
        </p:spPr>
      </p:pic>
    </p:spTree>
    <p:extLst>
      <p:ext uri="{BB962C8B-B14F-4D97-AF65-F5344CB8AC3E}">
        <p14:creationId xmlns:p14="http://schemas.microsoft.com/office/powerpoint/2010/main" val="3766682817"/>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905</TotalTime>
  <Words>462</Words>
  <Application>Microsoft Office PowerPoint</Application>
  <PresentationFormat>Panorámica</PresentationFormat>
  <Paragraphs>64</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Aero</vt:lpstr>
      <vt:lpstr>Arial</vt:lpstr>
      <vt:lpstr>Gill Sans MT</vt:lpstr>
      <vt:lpstr>Wingdings</vt:lpstr>
      <vt:lpstr>Galería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Emmanuel Palou Zubiaur</dc:creator>
  <cp:lastModifiedBy>Rodrigo Palou</cp:lastModifiedBy>
  <cp:revision>64</cp:revision>
  <dcterms:created xsi:type="dcterms:W3CDTF">2018-02-12T02:38:09Z</dcterms:created>
  <dcterms:modified xsi:type="dcterms:W3CDTF">2023-08-28T00:10:11Z</dcterms:modified>
</cp:coreProperties>
</file>