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8" r:id="rId5"/>
    <p:sldId id="279" r:id="rId6"/>
    <p:sldId id="280" r:id="rId7"/>
    <p:sldId id="281" r:id="rId8"/>
    <p:sldId id="282" r:id="rId9"/>
    <p:sldId id="283" r:id="rId10"/>
    <p:sldId id="284" r:id="rId11"/>
    <p:sldId id="285"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23/02/2021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23/02/2021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23/02/2021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23/02/2021</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 xmlns:a16="http://schemas.microsoft.com/office/drawing/2014/main" id="{C169D7CF-C883-40E7-A98D-6EDEE8AD3D58}"/>
              </a:ext>
            </a:extLst>
          </p:cNvPr>
          <p:cNvSpPr/>
          <p:nvPr/>
        </p:nvSpPr>
        <p:spPr>
          <a:xfrm>
            <a:off x="0" y="3755127"/>
            <a:ext cx="12192001" cy="1323439"/>
          </a:xfrm>
          <a:prstGeom prst="rect">
            <a:avLst/>
          </a:prstGeom>
          <a:noFill/>
        </p:spPr>
        <p:txBody>
          <a:bodyPr wrap="square" lIns="91440" tIns="45720" rIns="91440" bIns="45720">
            <a:spAutoFit/>
          </a:bodyPr>
          <a:lstStyle/>
          <a:p>
            <a:pPr algn="ctr"/>
            <a:r>
              <a:rPr lang="es-ES" sz="8000" b="1" dirty="0" smtClean="0">
                <a:ln w="0"/>
                <a:solidFill>
                  <a:srgbClr val="FF7200"/>
                </a:solidFill>
                <a:effectLst>
                  <a:outerShdw blurRad="38100" dist="25400" dir="5400000" algn="ctr" rotWithShape="0">
                    <a:srgbClr val="6E747A">
                      <a:alpha val="43000"/>
                    </a:srgbClr>
                  </a:outerShdw>
                </a:effectLst>
                <a:latin typeface="Aero" panose="02000603090000090004" pitchFamily="2" charset="0"/>
              </a:rPr>
              <a:t>Inducción a nmap</a:t>
            </a:r>
            <a:endParaRPr lang="es-ES" sz="8000" b="1" cap="none" spc="0" dirty="0">
              <a:ln w="0"/>
              <a:solidFill>
                <a:srgbClr val="FF7200"/>
              </a:solidFill>
              <a:effectLst>
                <a:outerShdw blurRad="38100" dist="25400" dir="5400000" algn="ctr" rotWithShape="0">
                  <a:srgbClr val="6E747A">
                    <a:alpha val="43000"/>
                  </a:srgbClr>
                </a:outerShdw>
              </a:effectLst>
              <a:latin typeface="Aero" panose="02000603090000090004" pitchFamily="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102644"/>
            <a:ext cx="3629673" cy="3286424"/>
          </a:xfrm>
          <a:prstGeom prst="rect">
            <a:avLst/>
          </a:prstGeom>
        </p:spPr>
      </p:pic>
    </p:spTree>
    <p:extLst>
      <p:ext uri="{BB962C8B-B14F-4D97-AF65-F5344CB8AC3E}">
        <p14:creationId xmlns:p14="http://schemas.microsoft.com/office/powerpoint/2010/main" val="2080695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Evasión de firewalls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 xmlns:a16="http://schemas.microsoft.com/office/drawing/2014/main" id="{01305C26-1568-435A-B19B-D0E40CBA1AB3}"/>
              </a:ext>
            </a:extLst>
          </p:cNvPr>
          <p:cNvSpPr txBox="1"/>
          <p:nvPr/>
        </p:nvSpPr>
        <p:spPr>
          <a:xfrm>
            <a:off x="621005" y="2490759"/>
            <a:ext cx="11125200" cy="1938992"/>
          </a:xfrm>
          <a:prstGeom prst="rect">
            <a:avLst/>
          </a:prstGeom>
          <a:noFill/>
        </p:spPr>
        <p:txBody>
          <a:bodyPr wrap="square" rtlCol="0">
            <a:spAutoFit/>
          </a:bodyPr>
          <a:lstStyle/>
          <a:p>
            <a:pPr algn="just"/>
            <a:r>
              <a:rPr lang="es-MX" sz="2400" dirty="0">
                <a:solidFill>
                  <a:schemeClr val="tx1">
                    <a:lumMod val="95000"/>
                    <a:lumOff val="5000"/>
                  </a:schemeClr>
                </a:solidFill>
                <a:latin typeface="Antipasto Pro " panose="02000506020000020004" pitchFamily="2" charset="0"/>
              </a:rPr>
              <a:t>Para poder evadir un firewall nmap tiene diversas opciones, la más común es  la ejecución de escaneos con fragmentación de paquetes.</a:t>
            </a:r>
          </a:p>
          <a:p>
            <a:pPr algn="just"/>
            <a:endParaRPr lang="es-MX" sz="2400" dirty="0">
              <a:solidFill>
                <a:schemeClr val="tx1">
                  <a:lumMod val="95000"/>
                  <a:lumOff val="5000"/>
                </a:schemeClr>
              </a:solidFill>
              <a:latin typeface="Antipasto Pro " panose="02000506020000020004" pitchFamily="2" charset="0"/>
            </a:endParaRPr>
          </a:p>
          <a:p>
            <a:pPr algn="just"/>
            <a:r>
              <a:rPr lang="es-MX" sz="2400" dirty="0">
                <a:solidFill>
                  <a:schemeClr val="tx1">
                    <a:lumMod val="95000"/>
                    <a:lumOff val="5000"/>
                  </a:schemeClr>
                </a:solidFill>
                <a:latin typeface="Antipasto Pro " panose="02000506020000020004" pitchFamily="2" charset="0"/>
              </a:rPr>
              <a:t>Al enviar un paquete fragmentado puede obtenerse una respuesta diferente, que en este caso se busca sea positiva</a:t>
            </a:r>
            <a:r>
              <a:rPr lang="es-MX" sz="2400" dirty="0" smtClean="0">
                <a:solidFill>
                  <a:schemeClr val="tx1">
                    <a:lumMod val="95000"/>
                    <a:lumOff val="5000"/>
                  </a:schemeClr>
                </a:solidFill>
                <a:latin typeface="Antipasto Pro " panose="02000506020000020004" pitchFamily="2" charset="0"/>
              </a:rPr>
              <a:t>.</a:t>
            </a:r>
            <a:endParaRPr lang="es-MX" sz="2400" dirty="0">
              <a:solidFill>
                <a:schemeClr val="tx1">
                  <a:lumMod val="95000"/>
                  <a:lumOff val="5000"/>
                </a:schemeClr>
              </a:solidFill>
              <a:latin typeface="Antipasto Pro " panose="02000506020000020004" pitchFamily="2" charset="0"/>
            </a:endParaRPr>
          </a:p>
        </p:txBody>
      </p:sp>
    </p:spTree>
    <p:extLst>
      <p:ext uri="{BB962C8B-B14F-4D97-AF65-F5344CB8AC3E}">
        <p14:creationId xmlns:p14="http://schemas.microsoft.com/office/powerpoint/2010/main" val="864954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del sistema operativo</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7" name="CuadroTexto 6">
            <a:extLst>
              <a:ext uri="{FF2B5EF4-FFF2-40B4-BE49-F238E27FC236}">
                <a16:creationId xmlns="" xmlns:a16="http://schemas.microsoft.com/office/drawing/2014/main" id="{01305C26-1568-435A-B19B-D0E40CBA1AB3}"/>
              </a:ext>
            </a:extLst>
          </p:cNvPr>
          <p:cNvSpPr txBox="1"/>
          <p:nvPr/>
        </p:nvSpPr>
        <p:spPr>
          <a:xfrm>
            <a:off x="533399" y="2537774"/>
            <a:ext cx="11125200" cy="1938992"/>
          </a:xfrm>
          <a:prstGeom prst="rect">
            <a:avLst/>
          </a:prstGeom>
          <a:noFill/>
        </p:spPr>
        <p:txBody>
          <a:bodyPr wrap="square" rtlCol="0">
            <a:spAutoFit/>
          </a:bodyPr>
          <a:lstStyle/>
          <a:p>
            <a:pPr algn="just"/>
            <a:r>
              <a:rPr lang="es-MX" sz="2400" dirty="0" smtClean="0">
                <a:latin typeface="Antipasto Pro " panose="02000506020000020004" pitchFamily="2" charset="0"/>
              </a:rPr>
              <a:t>Para </a:t>
            </a:r>
            <a:r>
              <a:rPr lang="es-MX" sz="2400" dirty="0">
                <a:latin typeface="Antipasto Pro " panose="02000506020000020004" pitchFamily="2" charset="0"/>
              </a:rPr>
              <a:t>detectar los sistemas operativos actuales podemos valernos </a:t>
            </a:r>
            <a:r>
              <a:rPr lang="es-MX" sz="2400" dirty="0" smtClean="0">
                <a:latin typeface="Antipasto Pro " panose="02000506020000020004" pitchFamily="2" charset="0"/>
              </a:rPr>
              <a:t> de </a:t>
            </a:r>
            <a:r>
              <a:rPr lang="es-MX" sz="2400" dirty="0">
                <a:latin typeface="Antipasto Pro " panose="02000506020000020004" pitchFamily="2" charset="0"/>
              </a:rPr>
              <a:t>un script que obtiene la información mediante el puerto </a:t>
            </a:r>
            <a:r>
              <a:rPr lang="es-MX" sz="2400" dirty="0">
                <a:latin typeface="+mj-lt"/>
              </a:rPr>
              <a:t>445</a:t>
            </a:r>
            <a:r>
              <a:rPr lang="es-MX" sz="2400" dirty="0" smtClean="0">
                <a:latin typeface="Antipasto Pro " panose="02000506020000020004" pitchFamily="2" charset="0"/>
              </a:rPr>
              <a:t>.</a:t>
            </a:r>
          </a:p>
          <a:p>
            <a:pPr algn="just"/>
            <a:endParaRPr lang="es-ES" sz="2400" dirty="0">
              <a:solidFill>
                <a:schemeClr val="tx1">
                  <a:lumMod val="95000"/>
                  <a:lumOff val="5000"/>
                </a:schemeClr>
              </a:solidFill>
              <a:latin typeface="Antipasto Pro " panose="02000506020000020004" pitchFamily="2" charset="0"/>
            </a:endParaRPr>
          </a:p>
          <a:p>
            <a:pPr algn="just"/>
            <a:endParaRPr lang="es-MX" sz="2400" dirty="0" smtClean="0">
              <a:solidFill>
                <a:schemeClr val="tx1">
                  <a:lumMod val="95000"/>
                  <a:lumOff val="5000"/>
                </a:schemeClr>
              </a:solidFill>
              <a:latin typeface="Antipasto Pro " panose="02000506020000020004" pitchFamily="2" charset="0"/>
            </a:endParaRPr>
          </a:p>
          <a:p>
            <a:pPr algn="just"/>
            <a:r>
              <a:rPr lang="es-MX" sz="2400" dirty="0" smtClean="0">
                <a:solidFill>
                  <a:schemeClr val="accent1"/>
                </a:solidFill>
                <a:latin typeface="Antipasto Pro " panose="02000506020000020004" pitchFamily="2" charset="0"/>
              </a:rPr>
              <a:t>nmap </a:t>
            </a:r>
            <a:r>
              <a:rPr lang="es-MX" sz="2400" dirty="0">
                <a:solidFill>
                  <a:schemeClr val="accent1"/>
                </a:solidFill>
                <a:latin typeface="Antipasto Pro " panose="02000506020000020004" pitchFamily="2" charset="0"/>
              </a:rPr>
              <a:t>--script </a:t>
            </a:r>
            <a:r>
              <a:rPr lang="es-MX" sz="2400" dirty="0" err="1">
                <a:solidFill>
                  <a:schemeClr val="accent1"/>
                </a:solidFill>
                <a:latin typeface="Antipasto Pro " panose="02000506020000020004" pitchFamily="2" charset="0"/>
              </a:rPr>
              <a:t>smb</a:t>
            </a:r>
            <a:r>
              <a:rPr lang="es-MX" sz="2400" dirty="0">
                <a:solidFill>
                  <a:schemeClr val="accent1"/>
                </a:solidFill>
                <a:latin typeface="Antipasto Pro " panose="02000506020000020004" pitchFamily="2" charset="0"/>
              </a:rPr>
              <a:t>-os-</a:t>
            </a:r>
            <a:r>
              <a:rPr lang="es-MX" sz="2400" dirty="0" err="1">
                <a:solidFill>
                  <a:schemeClr val="accent1"/>
                </a:solidFill>
                <a:latin typeface="Antipasto Pro " panose="02000506020000020004" pitchFamily="2" charset="0"/>
              </a:rPr>
              <a:t>discovery.nse</a:t>
            </a:r>
            <a:r>
              <a:rPr lang="es-MX" sz="2400" dirty="0">
                <a:solidFill>
                  <a:schemeClr val="accent1"/>
                </a:solidFill>
                <a:latin typeface="Antipasto Pro " panose="02000506020000020004" pitchFamily="2" charset="0"/>
              </a:rPr>
              <a:t> -</a:t>
            </a:r>
            <a:r>
              <a:rPr lang="es-MX" sz="2400" dirty="0">
                <a:solidFill>
                  <a:schemeClr val="accent1"/>
                </a:solidFill>
                <a:latin typeface="+mj-lt"/>
              </a:rPr>
              <a:t>p445 192.168.1.83</a:t>
            </a:r>
          </a:p>
        </p:txBody>
      </p:sp>
      <p:pic>
        <p:nvPicPr>
          <p:cNvPr id="8" name="Imagen 7">
            <a:extLst>
              <a:ext uri="{FF2B5EF4-FFF2-40B4-BE49-F238E27FC236}">
                <a16:creationId xmlns="" xmlns:a16="http://schemas.microsoft.com/office/drawing/2014/main" id="{527287D4-A416-4055-AEB8-2806940E7220}"/>
              </a:ext>
            </a:extLst>
          </p:cNvPr>
          <p:cNvPicPr>
            <a:picLocks noChangeAspect="1"/>
          </p:cNvPicPr>
          <p:nvPr/>
        </p:nvPicPr>
        <p:blipFill rotWithShape="1">
          <a:blip r:embed="rId2"/>
          <a:srcRect l="14623" r="16382"/>
          <a:stretch/>
        </p:blipFill>
        <p:spPr>
          <a:xfrm>
            <a:off x="9174076" y="3470546"/>
            <a:ext cx="2823070" cy="2517912"/>
          </a:xfrm>
          <a:prstGeom prst="rect">
            <a:avLst/>
          </a:prstGeom>
        </p:spPr>
      </p:pic>
    </p:spTree>
    <p:extLst>
      <p:ext uri="{BB962C8B-B14F-4D97-AF65-F5344CB8AC3E}">
        <p14:creationId xmlns:p14="http://schemas.microsoft.com/office/powerpoint/2010/main" val="2292325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0"/>
            <a:ext cx="3629673" cy="3286424"/>
          </a:xfrm>
          <a:prstGeom prst="rect">
            <a:avLst/>
          </a:prstGeom>
        </p:spPr>
      </p:pic>
    </p:spTree>
    <p:extLst>
      <p:ext uri="{BB962C8B-B14F-4D97-AF65-F5344CB8AC3E}">
        <p14:creationId xmlns:p14="http://schemas.microsoft.com/office/powerpoint/2010/main" val="1357537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1448973" y="927520"/>
            <a:ext cx="9608234"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Agenda de temas a tratar</a:t>
            </a:r>
          </a:p>
        </p:txBody>
      </p:sp>
      <p:sp>
        <p:nvSpPr>
          <p:cNvPr id="7" name="CuadroTexto 6">
            <a:extLst>
              <a:ext uri="{FF2B5EF4-FFF2-40B4-BE49-F238E27FC236}">
                <a16:creationId xmlns="" xmlns:a16="http://schemas.microsoft.com/office/drawing/2014/main" id="{C82E6563-A46C-4A3F-9C41-F2E6F2534BF5}"/>
              </a:ext>
            </a:extLst>
          </p:cNvPr>
          <p:cNvSpPr txBox="1"/>
          <p:nvPr/>
        </p:nvSpPr>
        <p:spPr>
          <a:xfrm>
            <a:off x="713689" y="2663688"/>
            <a:ext cx="8885583" cy="2554545"/>
          </a:xfrm>
          <a:prstGeom prst="rect">
            <a:avLst/>
          </a:prstGeom>
          <a:noFill/>
        </p:spPr>
        <p:txBody>
          <a:bodyPr wrap="square" rtlCol="0">
            <a:spAutoFit/>
          </a:bodyPr>
          <a:lstStyle/>
          <a:p>
            <a:pPr marL="457200" indent="-457200">
              <a:buFont typeface="Wingdings" panose="05000000000000000000" pitchFamily="2" charset="2"/>
              <a:buChar char="ü"/>
            </a:pPr>
            <a:r>
              <a:rPr lang="es-MX" sz="3200" dirty="0">
                <a:latin typeface="Antipasto Pro " panose="02000506020000020004" pitchFamily="2" charset="0"/>
              </a:rPr>
              <a:t>Definición de nmap</a:t>
            </a:r>
          </a:p>
          <a:p>
            <a:pPr marL="457200" indent="-457200">
              <a:buFont typeface="Wingdings" panose="05000000000000000000" pitchFamily="2" charset="2"/>
              <a:buChar char="ü"/>
            </a:pPr>
            <a:endParaRPr lang="es-MX" sz="3200" dirty="0">
              <a:latin typeface="Antipasto Pro " panose="02000506020000020004" pitchFamily="2" charset="0"/>
            </a:endParaRPr>
          </a:p>
          <a:p>
            <a:pPr marL="457200" indent="-457200">
              <a:buFont typeface="Wingdings" panose="05000000000000000000" pitchFamily="2" charset="2"/>
              <a:buChar char="ü"/>
            </a:pPr>
            <a:r>
              <a:rPr lang="es-MX" sz="3200" dirty="0">
                <a:latin typeface="Antipasto Pro " panose="02000506020000020004" pitchFamily="2" charset="0"/>
              </a:rPr>
              <a:t>Historia de nmap</a:t>
            </a:r>
          </a:p>
          <a:p>
            <a:pPr marL="457200" indent="-457200">
              <a:buFont typeface="Wingdings" panose="05000000000000000000" pitchFamily="2" charset="2"/>
              <a:buChar char="ü"/>
            </a:pPr>
            <a:endParaRPr lang="es-MX" sz="3200" dirty="0">
              <a:latin typeface="Antipasto Pro " panose="02000506020000020004" pitchFamily="2" charset="0"/>
            </a:endParaRPr>
          </a:p>
          <a:p>
            <a:pPr marL="457200" indent="-457200">
              <a:buFont typeface="Wingdings" panose="05000000000000000000" pitchFamily="2" charset="2"/>
              <a:buChar char="ü"/>
            </a:pPr>
            <a:r>
              <a:rPr lang="es-MX" sz="3200" dirty="0">
                <a:latin typeface="Antipasto Pro " panose="02000506020000020004" pitchFamily="2" charset="0"/>
              </a:rPr>
              <a:t>Network </a:t>
            </a:r>
            <a:r>
              <a:rPr lang="es-MX" sz="3200" dirty="0" err="1">
                <a:latin typeface="Antipasto Pro " panose="02000506020000020004" pitchFamily="2" charset="0"/>
              </a:rPr>
              <a:t>Mapper</a:t>
            </a:r>
            <a:endParaRPr lang="es-MX" sz="3200" dirty="0">
              <a:latin typeface="Antipasto Pro " panose="02000506020000020004" pitchFamily="2" charset="0"/>
            </a:endParaRPr>
          </a:p>
        </p:txBody>
      </p:sp>
    </p:spTree>
    <p:extLst>
      <p:ext uri="{BB962C8B-B14F-4D97-AF65-F5344CB8AC3E}">
        <p14:creationId xmlns:p14="http://schemas.microsoft.com/office/powerpoint/2010/main" val="47992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¿Qué es </a:t>
            </a: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nmap?</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 xmlns:a16="http://schemas.microsoft.com/office/drawing/2014/main" id="{C82E6563-A46C-4A3F-9C41-F2E6F2534BF5}"/>
              </a:ext>
            </a:extLst>
          </p:cNvPr>
          <p:cNvSpPr txBox="1"/>
          <p:nvPr/>
        </p:nvSpPr>
        <p:spPr>
          <a:xfrm>
            <a:off x="251790" y="2278772"/>
            <a:ext cx="11688418" cy="2677656"/>
          </a:xfrm>
          <a:prstGeom prst="rect">
            <a:avLst/>
          </a:prstGeom>
          <a:noFill/>
        </p:spPr>
        <p:txBody>
          <a:bodyPr wrap="square" rtlCol="0">
            <a:spAutoFit/>
          </a:bodyPr>
          <a:lstStyle/>
          <a:p>
            <a:pPr algn="just"/>
            <a:r>
              <a:rPr lang="es-MX" sz="2800" dirty="0">
                <a:latin typeface="Antipasto Pro " panose="02000506020000020004" pitchFamily="2" charset="0"/>
              </a:rPr>
              <a:t>Nmap es una herramienta de código abierto, la cual es muy utilizada para realizar escaneos de puertos y servicios.</a:t>
            </a:r>
          </a:p>
          <a:p>
            <a:pPr algn="just"/>
            <a:endParaRPr lang="es-MX" sz="2800" dirty="0">
              <a:latin typeface="Antipasto Pro " panose="02000506020000020004" pitchFamily="2" charset="0"/>
            </a:endParaRPr>
          </a:p>
          <a:p>
            <a:pPr algn="just"/>
            <a:endParaRPr lang="es-MX" sz="2800" dirty="0" smtClean="0">
              <a:latin typeface="Antipasto Pro " panose="02000506020000020004" pitchFamily="2" charset="0"/>
            </a:endParaRPr>
          </a:p>
          <a:p>
            <a:pPr algn="just"/>
            <a:r>
              <a:rPr lang="es-MX" sz="2800" dirty="0" smtClean="0">
                <a:latin typeface="Antipasto Pro " panose="02000506020000020004" pitchFamily="2" charset="0"/>
              </a:rPr>
              <a:t>Esta </a:t>
            </a:r>
            <a:r>
              <a:rPr lang="es-MX" sz="2800" dirty="0">
                <a:latin typeface="Antipasto Pro " panose="02000506020000020004" pitchFamily="2" charset="0"/>
              </a:rPr>
              <a:t>herramienta se utiliza para evaluar la seguridad en sistemas informáticos, así como para descubrir equipos dentro de una red informática. </a:t>
            </a:r>
          </a:p>
        </p:txBody>
      </p:sp>
    </p:spTree>
    <p:extLst>
      <p:ext uri="{BB962C8B-B14F-4D97-AF65-F5344CB8AC3E}">
        <p14:creationId xmlns:p14="http://schemas.microsoft.com/office/powerpoint/2010/main" val="382074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Historia de nmap</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 xmlns:a16="http://schemas.microsoft.com/office/drawing/2014/main" id="{C82E6563-A46C-4A3F-9C41-F2E6F2534BF5}"/>
              </a:ext>
            </a:extLst>
          </p:cNvPr>
          <p:cNvSpPr txBox="1"/>
          <p:nvPr/>
        </p:nvSpPr>
        <p:spPr>
          <a:xfrm>
            <a:off x="251790" y="2652845"/>
            <a:ext cx="11688418" cy="2246769"/>
          </a:xfrm>
          <a:prstGeom prst="rect">
            <a:avLst/>
          </a:prstGeom>
          <a:noFill/>
        </p:spPr>
        <p:txBody>
          <a:bodyPr wrap="square" rtlCol="0">
            <a:spAutoFit/>
          </a:bodyPr>
          <a:lstStyle/>
          <a:p>
            <a:pPr algn="just"/>
            <a:r>
              <a:rPr lang="es-MX" sz="2800" dirty="0">
                <a:latin typeface="Antipasto Pro " panose="02000506020000020004" pitchFamily="2" charset="0"/>
              </a:rPr>
              <a:t>Nmap es una herramienta que fue creada en el año </a:t>
            </a:r>
            <a:r>
              <a:rPr lang="es-MX" sz="2800" dirty="0"/>
              <a:t>1997</a:t>
            </a:r>
            <a:r>
              <a:rPr lang="es-MX" sz="2800" dirty="0">
                <a:latin typeface="Antipasto Pro " panose="02000506020000020004" pitchFamily="2" charset="0"/>
              </a:rPr>
              <a:t>, desde su creación ha </a:t>
            </a:r>
            <a:r>
              <a:rPr lang="es-MX" sz="2800" dirty="0" smtClean="0">
                <a:latin typeface="Antipasto Pro " panose="02000506020000020004" pitchFamily="2" charset="0"/>
              </a:rPr>
              <a:t>ido </a:t>
            </a:r>
            <a:r>
              <a:rPr lang="es-MX" sz="2800" dirty="0">
                <a:latin typeface="Antipasto Pro " panose="02000506020000020004" pitchFamily="2" charset="0"/>
              </a:rPr>
              <a:t>creciendo significativamente.</a:t>
            </a:r>
          </a:p>
          <a:p>
            <a:pPr algn="just"/>
            <a:endParaRPr lang="es-MX" sz="2800" dirty="0">
              <a:latin typeface="Antipasto Pro " panose="02000506020000020004" pitchFamily="2" charset="0"/>
            </a:endParaRPr>
          </a:p>
          <a:p>
            <a:pPr algn="just"/>
            <a:r>
              <a:rPr lang="es-MX" sz="2800" dirty="0">
                <a:latin typeface="Antipasto Pro " panose="02000506020000020004" pitchFamily="2" charset="0"/>
              </a:rPr>
              <a:t>En al año </a:t>
            </a:r>
            <a:r>
              <a:rPr lang="es-MX" sz="2800" dirty="0">
                <a:latin typeface="+mj-lt"/>
              </a:rPr>
              <a:t>2006 </a:t>
            </a:r>
            <a:r>
              <a:rPr lang="es-MX" sz="2800" dirty="0">
                <a:latin typeface="Antipasto Pro " panose="02000506020000020004" pitchFamily="2" charset="0"/>
              </a:rPr>
              <a:t>se integró  nmap scripting </a:t>
            </a:r>
            <a:r>
              <a:rPr lang="es-MX" sz="2800" dirty="0" err="1">
                <a:latin typeface="Antipasto Pro " panose="02000506020000020004" pitchFamily="2" charset="0"/>
              </a:rPr>
              <a:t>engine</a:t>
            </a:r>
            <a:r>
              <a:rPr lang="es-MX" sz="2800" dirty="0">
                <a:latin typeface="Antipasto Pro " panose="02000506020000020004" pitchFamily="2" charset="0"/>
              </a:rPr>
              <a:t> que permite automatizar tareas mediante el uso de scripts.</a:t>
            </a:r>
          </a:p>
        </p:txBody>
      </p:sp>
    </p:spTree>
    <p:extLst>
      <p:ext uri="{BB962C8B-B14F-4D97-AF65-F5344CB8AC3E}">
        <p14:creationId xmlns:p14="http://schemas.microsoft.com/office/powerpoint/2010/main" val="257342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Network </a:t>
            </a:r>
            <a:r>
              <a:rPr lang="es-ES" sz="4400" b="1" dirty="0" err="1" smtClean="0">
                <a:ln w="0"/>
                <a:solidFill>
                  <a:srgbClr val="002060"/>
                </a:solidFill>
                <a:effectLst>
                  <a:outerShdw blurRad="38100" dist="25400" dir="5400000" algn="ctr" rotWithShape="0">
                    <a:srgbClr val="6E747A">
                      <a:alpha val="43000"/>
                    </a:srgbClr>
                  </a:outerShdw>
                </a:effectLst>
                <a:latin typeface="Aero" panose="02000603090000090004" pitchFamily="2" charset="0"/>
              </a:rPr>
              <a:t>Mapper</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 xmlns:a16="http://schemas.microsoft.com/office/drawing/2014/main" id="{C82E6563-A46C-4A3F-9C41-F2E6F2534BF5}"/>
              </a:ext>
            </a:extLst>
          </p:cNvPr>
          <p:cNvSpPr txBox="1"/>
          <p:nvPr/>
        </p:nvSpPr>
        <p:spPr>
          <a:xfrm>
            <a:off x="331304" y="2459504"/>
            <a:ext cx="11688418" cy="2246769"/>
          </a:xfrm>
          <a:prstGeom prst="rect">
            <a:avLst/>
          </a:prstGeom>
          <a:noFill/>
        </p:spPr>
        <p:txBody>
          <a:bodyPr wrap="square" rtlCol="0">
            <a:spAutoFit/>
          </a:bodyPr>
          <a:lstStyle/>
          <a:p>
            <a:pPr algn="just"/>
            <a:r>
              <a:rPr lang="es-MX" sz="2800" dirty="0">
                <a:latin typeface="Antipasto Pro " panose="02000506020000020004" pitchFamily="2" charset="0"/>
              </a:rPr>
              <a:t>Nmap entre sus funciones crea mapas de red, estos se generan cuando lanzamos algún tipo de escaneo. Nmap tiene posibilidad de identificar diversos datos que resultan de utilidad para un auditor en seguridad informática.</a:t>
            </a:r>
          </a:p>
          <a:p>
            <a:pPr algn="just"/>
            <a:endParaRPr lang="es-MX" sz="2800" dirty="0">
              <a:solidFill>
                <a:schemeClr val="accent1"/>
              </a:solidFill>
              <a:latin typeface="Antipasto Pro " panose="02000506020000020004" pitchFamily="2" charset="0"/>
            </a:endParaRPr>
          </a:p>
          <a:p>
            <a:pPr algn="just"/>
            <a:r>
              <a:rPr lang="es-MX" sz="2800" dirty="0">
                <a:latin typeface="Antipasto Pro " panose="02000506020000020004" pitchFamily="2" charset="0"/>
              </a:rPr>
              <a:t>Veamos…</a:t>
            </a:r>
          </a:p>
        </p:txBody>
      </p:sp>
    </p:spTree>
    <p:extLst>
      <p:ext uri="{BB962C8B-B14F-4D97-AF65-F5344CB8AC3E}">
        <p14:creationId xmlns:p14="http://schemas.microsoft.com/office/powerpoint/2010/main" val="409802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Información de nmap</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 xmlns:a16="http://schemas.microsoft.com/office/drawing/2014/main" id="{8E968CA3-2CF2-4B73-8B1A-A234B6146ED2}"/>
              </a:ext>
            </a:extLst>
          </p:cNvPr>
          <p:cNvSpPr txBox="1"/>
          <p:nvPr/>
        </p:nvSpPr>
        <p:spPr>
          <a:xfrm>
            <a:off x="668214" y="2247105"/>
            <a:ext cx="10855569" cy="3970318"/>
          </a:xfrm>
          <a:prstGeom prst="rect">
            <a:avLst/>
          </a:prstGeom>
          <a:noFill/>
        </p:spPr>
        <p:txBody>
          <a:bodyPr wrap="square" rtlCol="0">
            <a:spAutoFit/>
          </a:bodyPr>
          <a:lstStyle/>
          <a:p>
            <a:pPr algn="just"/>
            <a:r>
              <a:rPr lang="es-MX" sz="2800" dirty="0" smtClean="0">
                <a:latin typeface="Antipasto" panose="02000506000000020004" pitchFamily="2" charset="0"/>
              </a:rPr>
              <a:t>Nmap nos ofrece la siguiente información tras realizar ciertos escaneos:</a:t>
            </a:r>
            <a:endParaRPr lang="es-MX" sz="2800" dirty="0">
              <a:latin typeface="Antipasto" panose="02000506000000020004" pitchFamily="2" charset="0"/>
            </a:endParaRPr>
          </a:p>
          <a:p>
            <a:pPr algn="just"/>
            <a:endParaRPr lang="es-MX" sz="2800" dirty="0">
              <a:latin typeface="Antipasto" panose="02000506000000020004" pitchFamily="2" charset="0"/>
            </a:endParaRP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Detecta dispositivo conectados a la red</a:t>
            </a: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Detecta puertos abiertos y los servicios que está corriendo</a:t>
            </a: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Detecta versiones de los servicios</a:t>
            </a: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Detecta sistemas operativos y sus versiones</a:t>
            </a: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Detecta firewalls o paquetes bloqueados</a:t>
            </a:r>
          </a:p>
          <a:p>
            <a:pPr marL="457200" indent="-457200">
              <a:buFont typeface="Wingdings" panose="05000000000000000000" pitchFamily="2" charset="2"/>
              <a:buChar char="ü"/>
            </a:pPr>
            <a:r>
              <a:rPr lang="es-MX" sz="2800" dirty="0">
                <a:solidFill>
                  <a:schemeClr val="accent1"/>
                </a:solidFill>
                <a:latin typeface="Antipasto Pro " panose="02000506020000020004" pitchFamily="2" charset="0"/>
              </a:rPr>
              <a:t>Puede hacer evasión de firewalls</a:t>
            </a:r>
          </a:p>
          <a:p>
            <a:pPr marL="457200" indent="-457200" algn="just">
              <a:buFont typeface="Wingdings" panose="05000000000000000000" pitchFamily="2" charset="2"/>
              <a:buChar char="ü"/>
            </a:pPr>
            <a:endParaRPr lang="es-MX" sz="2800" dirty="0">
              <a:latin typeface="Antipasto" panose="02000506000000020004" pitchFamily="2" charset="0"/>
            </a:endParaRPr>
          </a:p>
        </p:txBody>
      </p:sp>
    </p:spTree>
    <p:extLst>
      <p:ext uri="{BB962C8B-B14F-4D97-AF65-F5344CB8AC3E}">
        <p14:creationId xmlns:p14="http://schemas.microsoft.com/office/powerpoint/2010/main" val="2795506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 servicios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 xmlns:a16="http://schemas.microsoft.com/office/drawing/2014/main" id="{C82E6563-A46C-4A3F-9C41-F2E6F2534BF5}"/>
              </a:ext>
            </a:extLst>
          </p:cNvPr>
          <p:cNvSpPr txBox="1"/>
          <p:nvPr/>
        </p:nvSpPr>
        <p:spPr>
          <a:xfrm>
            <a:off x="252729" y="2625566"/>
            <a:ext cx="11688418" cy="2246769"/>
          </a:xfrm>
          <a:prstGeom prst="rect">
            <a:avLst/>
          </a:prstGeom>
          <a:noFill/>
        </p:spPr>
        <p:txBody>
          <a:bodyPr wrap="square" rtlCol="0">
            <a:spAutoFit/>
          </a:bodyPr>
          <a:lstStyle/>
          <a:p>
            <a:r>
              <a:rPr lang="es-MX" sz="2800" dirty="0">
                <a:latin typeface="Antipasto Pro " panose="02000506020000020004" pitchFamily="2" charset="0"/>
              </a:rPr>
              <a:t>Para poder detectar si un servicio está corriendo, nmap  realiza un intento de conexión aun puerto en especifico. </a:t>
            </a:r>
          </a:p>
          <a:p>
            <a:endParaRPr lang="es-MX" sz="2800" dirty="0">
              <a:latin typeface="Antipasto Pro " panose="02000506020000020004" pitchFamily="2" charset="0"/>
            </a:endParaRPr>
          </a:p>
          <a:p>
            <a:r>
              <a:rPr lang="es-MX" sz="2800" dirty="0" smtClean="0">
                <a:latin typeface="Antipasto Pro " panose="02000506020000020004" pitchFamily="2" charset="0"/>
              </a:rPr>
              <a:t>Nmap </a:t>
            </a:r>
            <a:r>
              <a:rPr lang="es-MX" sz="2800" dirty="0">
                <a:latin typeface="Antipasto Pro " panose="02000506020000020004" pitchFamily="2" charset="0"/>
              </a:rPr>
              <a:t>utiliza una tabla de puertos comunes, e intenta conectarse a cada uno de ellos, partiendo de un determinado rango de direcciones IP</a:t>
            </a:r>
            <a:r>
              <a:rPr lang="es-MX" sz="2800" dirty="0" smtClean="0">
                <a:latin typeface="Antipasto Pro " panose="02000506020000020004" pitchFamily="2" charset="0"/>
              </a:rPr>
              <a:t>.</a:t>
            </a:r>
            <a:endParaRPr lang="es-MX" sz="2800" dirty="0">
              <a:latin typeface="Antipasto Pro " panose="02000506020000020004" pitchFamily="2" charset="0"/>
            </a:endParaRPr>
          </a:p>
        </p:txBody>
      </p:sp>
    </p:spTree>
    <p:extLst>
      <p:ext uri="{BB962C8B-B14F-4D97-AF65-F5344CB8AC3E}">
        <p14:creationId xmlns:p14="http://schemas.microsoft.com/office/powerpoint/2010/main" val="479035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Conexión de 3 pasos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 xmlns:a16="http://schemas.microsoft.com/office/drawing/2014/main" id="{01305C26-1568-435A-B19B-D0E40CBA1AB3}"/>
              </a:ext>
            </a:extLst>
          </p:cNvPr>
          <p:cNvSpPr txBox="1"/>
          <p:nvPr/>
        </p:nvSpPr>
        <p:spPr>
          <a:xfrm>
            <a:off x="542925" y="4810827"/>
            <a:ext cx="11125200" cy="461665"/>
          </a:xfrm>
          <a:prstGeom prst="rect">
            <a:avLst/>
          </a:prstGeom>
          <a:noFill/>
        </p:spPr>
        <p:txBody>
          <a:bodyPr wrap="square" rtlCol="0">
            <a:spAutoFit/>
          </a:bodyPr>
          <a:lstStyle/>
          <a:p>
            <a:pPr algn="ctr"/>
            <a:r>
              <a:rPr lang="es-MX" sz="2400" dirty="0">
                <a:solidFill>
                  <a:schemeClr val="tx1">
                    <a:lumMod val="95000"/>
                    <a:lumOff val="5000"/>
                  </a:schemeClr>
                </a:solidFill>
                <a:latin typeface="Antipasto Pro " panose="02000506020000020004" pitchFamily="2" charset="0"/>
              </a:rPr>
              <a:t>Una vez se cumplen los </a:t>
            </a:r>
            <a:r>
              <a:rPr lang="es-MX" sz="2400" dirty="0">
                <a:solidFill>
                  <a:schemeClr val="tx1">
                    <a:lumMod val="95000"/>
                    <a:lumOff val="5000"/>
                  </a:schemeClr>
                </a:solidFill>
                <a:latin typeface="+mj-lt"/>
              </a:rPr>
              <a:t>3</a:t>
            </a:r>
            <a:r>
              <a:rPr lang="es-MX" sz="2400" dirty="0">
                <a:solidFill>
                  <a:schemeClr val="tx1">
                    <a:lumMod val="95000"/>
                    <a:lumOff val="5000"/>
                  </a:schemeClr>
                </a:solidFill>
                <a:latin typeface="Antipasto Pro " panose="02000506020000020004" pitchFamily="2" charset="0"/>
              </a:rPr>
              <a:t> pasos la conexión queda establecida</a:t>
            </a:r>
          </a:p>
        </p:txBody>
      </p:sp>
      <p:pic>
        <p:nvPicPr>
          <p:cNvPr id="7" name="Imagen 6">
            <a:extLst>
              <a:ext uri="{FF2B5EF4-FFF2-40B4-BE49-F238E27FC236}">
                <a16:creationId xmlns="" xmlns:a16="http://schemas.microsoft.com/office/drawing/2014/main" id="{14141B10-114E-4689-845D-B171B62A00A9}"/>
              </a:ext>
            </a:extLst>
          </p:cNvPr>
          <p:cNvPicPr>
            <a:picLocks noChangeAspect="1"/>
          </p:cNvPicPr>
          <p:nvPr/>
        </p:nvPicPr>
        <p:blipFill>
          <a:blip r:embed="rId2"/>
          <a:stretch>
            <a:fillRect/>
          </a:stretch>
        </p:blipFill>
        <p:spPr>
          <a:xfrm>
            <a:off x="533400" y="2671762"/>
            <a:ext cx="11134725" cy="1514475"/>
          </a:xfrm>
          <a:prstGeom prst="rect">
            <a:avLst/>
          </a:prstGeom>
        </p:spPr>
      </p:pic>
    </p:spTree>
    <p:extLst>
      <p:ext uri="{BB962C8B-B14F-4D97-AF65-F5344CB8AC3E}">
        <p14:creationId xmlns:p14="http://schemas.microsoft.com/office/powerpoint/2010/main" val="743671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 sistema operativo</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 xmlns:a16="http://schemas.microsoft.com/office/drawing/2014/main" id="{01305C26-1568-435A-B19B-D0E40CBA1AB3}"/>
              </a:ext>
            </a:extLst>
          </p:cNvPr>
          <p:cNvSpPr txBox="1"/>
          <p:nvPr/>
        </p:nvSpPr>
        <p:spPr>
          <a:xfrm>
            <a:off x="533400" y="2239906"/>
            <a:ext cx="11125200" cy="2677656"/>
          </a:xfrm>
          <a:prstGeom prst="rect">
            <a:avLst/>
          </a:prstGeom>
          <a:noFill/>
        </p:spPr>
        <p:txBody>
          <a:bodyPr wrap="square" rtlCol="0">
            <a:spAutoFit/>
          </a:bodyPr>
          <a:lstStyle/>
          <a:p>
            <a:pPr algn="just"/>
            <a:r>
              <a:rPr lang="es-MX" sz="2400" dirty="0">
                <a:solidFill>
                  <a:schemeClr val="tx1">
                    <a:lumMod val="95000"/>
                    <a:lumOff val="5000"/>
                  </a:schemeClr>
                </a:solidFill>
                <a:latin typeface="Antipasto Pro " panose="02000506020000020004" pitchFamily="2" charset="0"/>
              </a:rPr>
              <a:t>Realizar la detección de un firewall no es una tarea sencilla, debido a que nmap realiza su trabajo con normalidad y recibe una respuesta negativa  de todos los puertos.</a:t>
            </a:r>
          </a:p>
          <a:p>
            <a:pPr algn="just"/>
            <a:endParaRPr lang="es-MX" sz="2400" dirty="0">
              <a:solidFill>
                <a:schemeClr val="tx1">
                  <a:lumMod val="95000"/>
                  <a:lumOff val="5000"/>
                </a:schemeClr>
              </a:solidFill>
              <a:latin typeface="Antipasto Pro " panose="02000506020000020004" pitchFamily="2" charset="0"/>
            </a:endParaRPr>
          </a:p>
          <a:p>
            <a:pPr algn="just"/>
            <a:r>
              <a:rPr lang="es-MX" sz="2400" dirty="0">
                <a:solidFill>
                  <a:schemeClr val="tx1">
                    <a:lumMod val="95000"/>
                    <a:lumOff val="5000"/>
                  </a:schemeClr>
                </a:solidFill>
                <a:latin typeface="Antipasto Pro " panose="02000506020000020004" pitchFamily="2" charset="0"/>
              </a:rPr>
              <a:t>Esto quiere decir que los puertos pueden estar de dos formas:</a:t>
            </a:r>
          </a:p>
          <a:p>
            <a:pPr algn="just"/>
            <a:endParaRPr lang="es-MX" sz="2400" dirty="0">
              <a:solidFill>
                <a:schemeClr val="tx1">
                  <a:lumMod val="95000"/>
                  <a:lumOff val="5000"/>
                </a:schemeClr>
              </a:solidFill>
              <a:latin typeface="Antipasto Pro " panose="02000506020000020004" pitchFamily="2" charset="0"/>
            </a:endParaRPr>
          </a:p>
          <a:p>
            <a:pPr marL="342900" indent="-342900" algn="just">
              <a:buFont typeface="Wingdings" panose="05000000000000000000" pitchFamily="2" charset="2"/>
              <a:buChar char="ü"/>
            </a:pPr>
            <a:r>
              <a:rPr lang="es-MX" sz="2400" dirty="0">
                <a:solidFill>
                  <a:schemeClr val="accent1"/>
                </a:solidFill>
                <a:latin typeface="Antipasto Pro " panose="02000506020000020004" pitchFamily="2" charset="0"/>
              </a:rPr>
              <a:t>Los puertos están cerrados</a:t>
            </a:r>
          </a:p>
          <a:p>
            <a:pPr marL="342900" indent="-342900" algn="just">
              <a:buFont typeface="Wingdings" panose="05000000000000000000" pitchFamily="2" charset="2"/>
              <a:buChar char="ü"/>
            </a:pPr>
            <a:r>
              <a:rPr lang="es-MX" sz="2400" dirty="0">
                <a:solidFill>
                  <a:schemeClr val="accent1"/>
                </a:solidFill>
                <a:latin typeface="Antipasto Pro " panose="02000506020000020004" pitchFamily="2" charset="0"/>
              </a:rPr>
              <a:t>Los puertos están siendo bloqueados por un firewall</a:t>
            </a:r>
          </a:p>
        </p:txBody>
      </p:sp>
    </p:spTree>
    <p:extLst>
      <p:ext uri="{BB962C8B-B14F-4D97-AF65-F5344CB8AC3E}">
        <p14:creationId xmlns:p14="http://schemas.microsoft.com/office/powerpoint/2010/main" val="311635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314</TotalTime>
  <Words>398</Words>
  <Application>Microsoft Office PowerPoint</Application>
  <PresentationFormat>Panorámica</PresentationFormat>
  <Paragraphs>51</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Aero</vt:lpstr>
      <vt:lpstr>Antipasto</vt:lpstr>
      <vt:lpstr>Antipasto Pro </vt:lpstr>
      <vt:lpstr>Arial</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cp:lastModifiedBy>
  <cp:revision>36</cp:revision>
  <dcterms:created xsi:type="dcterms:W3CDTF">2018-02-12T02:38:09Z</dcterms:created>
  <dcterms:modified xsi:type="dcterms:W3CDTF">2021-02-23T23:48:58Z</dcterms:modified>
</cp:coreProperties>
</file>