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76" r:id="rId7"/>
    <p:sldId id="277" r:id="rId8"/>
    <p:sldId id="260" r:id="rId9"/>
    <p:sldId id="278" r:id="rId10"/>
    <p:sldId id="279" r:id="rId11"/>
    <p:sldId id="281" r:id="rId12"/>
    <p:sldId id="261" r:id="rId13"/>
    <p:sldId id="284" r:id="rId14"/>
    <p:sldId id="285" r:id="rId15"/>
    <p:sldId id="282" r:id="rId16"/>
    <p:sldId id="288" r:id="rId17"/>
    <p:sldId id="28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04/11/2020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96B0C3E-AEDD-4FCA-AA62-65F7310CE67A}"/>
              </a:ext>
            </a:extLst>
          </p:cNvPr>
          <p:cNvSpPr/>
          <p:nvPr/>
        </p:nvSpPr>
        <p:spPr>
          <a:xfrm>
            <a:off x="6178" y="-4119"/>
            <a:ext cx="12181701" cy="6904411"/>
          </a:xfrm>
          <a:prstGeom prst="rect">
            <a:avLst/>
          </a:prstGeom>
          <a:solidFill>
            <a:srgbClr val="E3E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33A0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1573" y="2519213"/>
            <a:ext cx="6880087" cy="642731"/>
          </a:xfrm>
        </p:spPr>
        <p:txBody>
          <a:bodyPr>
            <a:normAutofit/>
          </a:bodyPr>
          <a:lstStyle/>
          <a:p>
            <a:pPr algn="l"/>
            <a:r>
              <a:rPr lang="es-ES" sz="4000" b="1" dirty="0">
                <a:solidFill>
                  <a:srgbClr val="0033A0"/>
                </a:solidFill>
                <a:latin typeface="Calibri"/>
                <a:cs typeface="Calibri Light"/>
              </a:rPr>
              <a:t>Mejora Flujo Servicios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3975" y="374746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dirty="0">
                <a:latin typeface="Calibri Light"/>
                <a:cs typeface="Calibri"/>
              </a:rPr>
              <a:t>Noviembre 2020 </a:t>
            </a:r>
            <a:endParaRPr lang="es-ES" dirty="0">
              <a:latin typeface="Calibri" panose="020F0502020204030204"/>
              <a:cs typeface="Calibri"/>
            </a:endParaRPr>
          </a:p>
          <a:p>
            <a:pPr algn="l"/>
            <a:r>
              <a:rPr lang="es-ES" dirty="0">
                <a:latin typeface="Calibri Light"/>
                <a:cs typeface="Calibri"/>
              </a:rPr>
              <a:t>Equipo Web AFP</a:t>
            </a:r>
            <a:endParaRPr lang="es-ES" dirty="0">
              <a:cs typeface="Calibri"/>
            </a:endParaRPr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C0CC7A3E-2D9E-4FE4-BD6A-71C9516F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71" y="158062"/>
            <a:ext cx="2743200" cy="123444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E19AB68-14D6-49B7-BF0E-625F7903FBB2}"/>
              </a:ext>
            </a:extLst>
          </p:cNvPr>
          <p:cNvSpPr/>
          <p:nvPr/>
        </p:nvSpPr>
        <p:spPr>
          <a:xfrm>
            <a:off x="730080" y="3406488"/>
            <a:ext cx="4771431" cy="28947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BB44B97-1360-4F79-978E-DB18C224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19" y="1197057"/>
            <a:ext cx="4421658" cy="4467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CF300E5-083E-4587-8E94-8DFE0667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780" y="1197556"/>
            <a:ext cx="4431956" cy="2678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731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C6E7D1B1-A8E8-4BCF-B39D-A178F99C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44" y="1409224"/>
            <a:ext cx="9487929" cy="3421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167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91A833B-C4E5-44C7-B8AD-986CFA37F512}"/>
              </a:ext>
            </a:extLst>
          </p:cNvPr>
          <p:cNvSpPr/>
          <p:nvPr/>
        </p:nvSpPr>
        <p:spPr>
          <a:xfrm>
            <a:off x="6178" y="-4119"/>
            <a:ext cx="12181701" cy="1548325"/>
          </a:xfrm>
          <a:prstGeom prst="rect">
            <a:avLst/>
          </a:prstGeom>
          <a:solidFill>
            <a:srgbClr val="E3E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C7F6E9-DDF3-4CF0-B8BA-CA2ACFFA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14520"/>
          </a:xfrm>
        </p:spPr>
        <p:txBody>
          <a:bodyPr/>
          <a:lstStyle/>
          <a:p>
            <a:r>
              <a:rPr lang="es-ES" sz="3000" b="1">
                <a:solidFill>
                  <a:srgbClr val="0033A0"/>
                </a:solidFill>
                <a:latin typeface="Calibri"/>
                <a:cs typeface="Calibri"/>
              </a:rPr>
              <a:t>4. </a:t>
            </a:r>
            <a:r>
              <a:rPr lang="es-ES" sz="3000">
                <a:solidFill>
                  <a:srgbClr val="0033A0"/>
                </a:solidFill>
                <a:latin typeface="Calibri Light"/>
                <a:cs typeface="Calibri"/>
              </a:rPr>
              <a:t>Rediseño Para Gestión de Productos Voluntarios</a:t>
            </a:r>
            <a:endParaRPr lang="es-ES" sz="3000">
              <a:solidFill>
                <a:srgbClr val="0033A0"/>
              </a:solidFill>
              <a:latin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12B46-0C6A-49A5-9325-BB1FC42B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0033A0"/>
                </a:solidFill>
                <a:latin typeface="Calibri"/>
                <a:ea typeface="+mn-lt"/>
                <a:cs typeface="+mn-lt"/>
              </a:rPr>
              <a:t>Dolor: </a:t>
            </a:r>
            <a:r>
              <a:rPr lang="es-ES" sz="2400" dirty="0">
                <a:latin typeface="Calibri Light"/>
                <a:ea typeface="+mn-lt"/>
                <a:cs typeface="+mn-lt"/>
              </a:rPr>
              <a:t>Dificultad en la asesoría comercial al interactuar en el sitio privado y público, en cuanto a gestión y suscripción de productos voluntarios.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Problema: </a:t>
            </a:r>
            <a:r>
              <a:rPr lang="es-ES" sz="2400" dirty="0">
                <a:latin typeface="Calibri Light"/>
                <a:cs typeface="Calibri"/>
              </a:rPr>
              <a:t>Continuidad y claridad en la gestión de productos (estructura y lógica). Diseño desalineado en relación a las nuevas funcionalidades (flujos del 2014). 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Solución: </a:t>
            </a:r>
            <a:r>
              <a:rPr lang="es-ES" sz="2400" dirty="0">
                <a:latin typeface="Calibri Light"/>
                <a:cs typeface="Calibri"/>
              </a:rPr>
              <a:t>Reestructuración para una mejor experiencia y asesoría.</a:t>
            </a:r>
          </a:p>
        </p:txBody>
      </p:sp>
    </p:spTree>
    <p:extLst>
      <p:ext uri="{BB962C8B-B14F-4D97-AF65-F5344CB8AC3E}">
        <p14:creationId xmlns:p14="http://schemas.microsoft.com/office/powerpoint/2010/main" val="292507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AD7BF1C-00B8-45F1-A561-E58F0CA6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22" y="677954"/>
            <a:ext cx="10085172" cy="56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61331F13-21A9-427A-8F77-F33A4532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39" y="350303"/>
            <a:ext cx="8068961" cy="619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14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6260033-216C-470E-B282-FD6F8C2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40" y="406552"/>
            <a:ext cx="5678960" cy="6059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805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EAAE405-A07B-4A19-BD54-32991C05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8" y="1194216"/>
            <a:ext cx="7450424" cy="4471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97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B5FACA5-7983-4795-A5B1-0FC014EA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95" y="1254602"/>
            <a:ext cx="7933038" cy="44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9140B51-665E-4624-A0CC-60A8B2850F34}"/>
              </a:ext>
            </a:extLst>
          </p:cNvPr>
          <p:cNvSpPr/>
          <p:nvPr/>
        </p:nvSpPr>
        <p:spPr>
          <a:xfrm>
            <a:off x="6178" y="-4119"/>
            <a:ext cx="12181701" cy="1548325"/>
          </a:xfrm>
          <a:prstGeom prst="rect">
            <a:avLst/>
          </a:prstGeom>
          <a:solidFill>
            <a:srgbClr val="E3E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12B46-0C6A-49A5-9325-BB1FC42B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33A0"/>
                </a:solidFill>
                <a:latin typeface="Calibri Light"/>
                <a:ea typeface="+mn-lt"/>
                <a:cs typeface="+mn-lt"/>
              </a:rPr>
              <a:t>1.</a:t>
            </a:r>
            <a:r>
              <a:rPr lang="es-ES" sz="2400" dirty="0">
                <a:solidFill>
                  <a:srgbClr val="0033A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sz="2400" dirty="0">
                <a:latin typeface="Calibri Light"/>
                <a:ea typeface="+mn-lt"/>
                <a:cs typeface="+mn-lt"/>
              </a:rPr>
              <a:t>Suscripción APV afiliados sin empleador vigente (AFP de origen no disponible).</a:t>
            </a:r>
            <a:br>
              <a:rPr lang="es-ES" sz="2400" dirty="0">
                <a:latin typeface="Calibri Light"/>
                <a:ea typeface="+mn-lt"/>
                <a:cs typeface="+mn-lt"/>
              </a:rPr>
            </a:br>
            <a:r>
              <a:rPr lang="es-ES" sz="2400" dirty="0">
                <a:latin typeface="Calibri Light"/>
                <a:ea typeface="+mn-lt"/>
                <a:cs typeface="+mn-lt"/>
              </a:rPr>
              <a:t> </a:t>
            </a:r>
            <a:br>
              <a:rPr lang="es-ES" sz="2400" dirty="0">
                <a:latin typeface="Calibri Light"/>
                <a:ea typeface="+mn-lt"/>
                <a:cs typeface="+mn-lt"/>
              </a:rPr>
            </a:br>
            <a:r>
              <a:rPr lang="es-ES" sz="2400" b="1" dirty="0">
                <a:solidFill>
                  <a:srgbClr val="0033A0"/>
                </a:solidFill>
                <a:latin typeface="Calibri Light"/>
                <a:ea typeface="+mn-lt"/>
                <a:cs typeface="+mn-lt"/>
              </a:rPr>
              <a:t>2.</a:t>
            </a:r>
            <a:r>
              <a:rPr lang="es-ES" sz="2400" dirty="0">
                <a:latin typeface="Calibri Light"/>
                <a:ea typeface="+mn-lt"/>
                <a:cs typeface="+mn-lt"/>
              </a:rPr>
              <a:t> Clientes con cotización, sin suscripción de contrato.</a:t>
            </a:r>
            <a:br>
              <a:rPr lang="es-ES" sz="2400" dirty="0">
                <a:latin typeface="Calibri Light"/>
                <a:ea typeface="+mn-lt"/>
                <a:cs typeface="+mn-lt"/>
              </a:rPr>
            </a:br>
            <a:r>
              <a:rPr lang="es-ES" sz="2400" dirty="0">
                <a:latin typeface="Calibri Light"/>
                <a:ea typeface="+mn-lt"/>
                <a:cs typeface="+mn-lt"/>
              </a:rPr>
              <a:t> </a:t>
            </a:r>
            <a:br>
              <a:rPr lang="es-ES" sz="2400" dirty="0">
                <a:latin typeface="Calibri Light"/>
                <a:ea typeface="+mn-lt"/>
                <a:cs typeface="+mn-lt"/>
              </a:rPr>
            </a:br>
            <a:r>
              <a:rPr lang="es-ES" sz="2400" b="1" dirty="0">
                <a:solidFill>
                  <a:srgbClr val="0033A0"/>
                </a:solidFill>
                <a:latin typeface="Calibri Light"/>
                <a:ea typeface="+mn-lt"/>
                <a:cs typeface="+mn-lt"/>
              </a:rPr>
              <a:t>3.</a:t>
            </a:r>
            <a:r>
              <a:rPr lang="es-ES" sz="2400" dirty="0">
                <a:solidFill>
                  <a:srgbClr val="0033A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sz="2400" dirty="0" err="1">
                <a:latin typeface="Calibri Light"/>
                <a:ea typeface="+mn-lt"/>
                <a:cs typeface="+mn-lt"/>
              </a:rPr>
              <a:t>Renotificación</a:t>
            </a:r>
            <a:r>
              <a:rPr lang="es-ES" sz="2400" dirty="0">
                <a:latin typeface="Calibri Light"/>
                <a:ea typeface="+mn-lt"/>
                <a:cs typeface="+mn-lt"/>
              </a:rPr>
              <a:t> de revocación.</a:t>
            </a:r>
            <a:br>
              <a:rPr lang="es-ES" sz="2400" dirty="0">
                <a:latin typeface="Calibri Light"/>
                <a:ea typeface="+mn-lt"/>
                <a:cs typeface="+mn-lt"/>
              </a:rPr>
            </a:br>
            <a:r>
              <a:rPr lang="es-ES" sz="2400" dirty="0">
                <a:latin typeface="Calibri Light"/>
                <a:ea typeface="+mn-lt"/>
                <a:cs typeface="+mn-lt"/>
              </a:rPr>
              <a:t> </a:t>
            </a:r>
            <a:br>
              <a:rPr lang="es-ES" sz="2400" dirty="0">
                <a:latin typeface="Calibri Light"/>
                <a:ea typeface="+mn-lt"/>
                <a:cs typeface="+mn-lt"/>
              </a:rPr>
            </a:br>
            <a:r>
              <a:rPr lang="es-ES" sz="2400" b="1" dirty="0">
                <a:solidFill>
                  <a:srgbClr val="0033A0"/>
                </a:solidFill>
                <a:latin typeface="Calibri Light"/>
                <a:ea typeface="+mn-lt"/>
                <a:cs typeface="+mn-lt"/>
              </a:rPr>
              <a:t>4</a:t>
            </a:r>
            <a:r>
              <a:rPr lang="es-ES" sz="2400" b="1" dirty="0">
                <a:latin typeface="Calibri Light"/>
                <a:ea typeface="+mn-lt"/>
                <a:cs typeface="+mn-lt"/>
              </a:rPr>
              <a:t>.</a:t>
            </a:r>
            <a:r>
              <a:rPr lang="es-ES" sz="2400" dirty="0">
                <a:latin typeface="Calibri Light"/>
                <a:ea typeface="+mn-lt"/>
                <a:cs typeface="+mn-lt"/>
              </a:rPr>
              <a:t> Rediseño para gestión de Productos Voluntarios.</a:t>
            </a:r>
            <a:endParaRPr lang="es-ES" sz="2400" dirty="0">
              <a:latin typeface="Calibri Light"/>
              <a:cs typeface="Calibri" panose="020F0502020204030204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0FFEAF-932F-40A9-AC52-7943C837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911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0033A0"/>
                </a:solidFill>
                <a:cs typeface="Calibri Light"/>
              </a:rPr>
              <a:t>Problemas abordados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9CC0DE-81DD-41D5-9E12-D560DE754109}"/>
              </a:ext>
            </a:extLst>
          </p:cNvPr>
          <p:cNvSpPr/>
          <p:nvPr/>
        </p:nvSpPr>
        <p:spPr>
          <a:xfrm flipV="1">
            <a:off x="955917" y="1179770"/>
            <a:ext cx="552919" cy="41937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>
              <a:solidFill>
                <a:srgbClr val="0033A0"/>
              </a:solidFill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2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3669DFC-5A02-4B14-8CE8-A8C6EA668D64}"/>
              </a:ext>
            </a:extLst>
          </p:cNvPr>
          <p:cNvSpPr/>
          <p:nvPr/>
        </p:nvSpPr>
        <p:spPr>
          <a:xfrm>
            <a:off x="6178" y="-4119"/>
            <a:ext cx="12181701" cy="1548325"/>
          </a:xfrm>
          <a:prstGeom prst="rect">
            <a:avLst/>
          </a:prstGeom>
          <a:solidFill>
            <a:srgbClr val="E3E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C7F6E9-DDF3-4CF0-B8BA-CA2ACFFA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55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>
                <a:solidFill>
                  <a:srgbClr val="0033A0"/>
                </a:solidFill>
                <a:latin typeface="Calibri"/>
                <a:ea typeface="+mj-lt"/>
                <a:cs typeface="+mj-lt"/>
              </a:rPr>
              <a:t>1.</a:t>
            </a:r>
            <a:r>
              <a:rPr lang="es-ES" sz="3000">
                <a:solidFill>
                  <a:srgbClr val="0033A0"/>
                </a:solidFill>
                <a:latin typeface="Calibri Light"/>
                <a:ea typeface="+mj-lt"/>
                <a:cs typeface="+mj-lt"/>
              </a:rPr>
              <a:t> Suscripción APV afiliados sin empleador vigente (AFP de origen no disponible)</a:t>
            </a:r>
            <a:endParaRPr lang="es-ES" sz="3000">
              <a:solidFill>
                <a:srgbClr val="0033A0"/>
              </a:solidFill>
              <a:latin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12B46-0C6A-49A5-9325-BB1FC42B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5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Dolor:</a:t>
            </a:r>
            <a:r>
              <a:rPr lang="es-ES" sz="2400" b="1" dirty="0">
                <a:latin typeface="Calibri"/>
                <a:cs typeface="Calibri"/>
              </a:rPr>
              <a:t> </a:t>
            </a:r>
            <a:r>
              <a:rPr lang="es-ES" sz="2400" dirty="0">
                <a:latin typeface="Calibri Light"/>
                <a:cs typeface="Calibri"/>
              </a:rPr>
              <a:t>Afiliados no pueden realizar suscripción de APV post traspaso y en sitio privado.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Problema</a:t>
            </a:r>
            <a:r>
              <a:rPr lang="es-ES" sz="2400" b="1" dirty="0">
                <a:latin typeface="Calibri"/>
                <a:cs typeface="Calibri"/>
              </a:rPr>
              <a:t>:</a:t>
            </a:r>
            <a:r>
              <a:rPr lang="es-ES" sz="2400" dirty="0">
                <a:latin typeface="Calibri Light"/>
                <a:cs typeface="Calibri"/>
              </a:rPr>
              <a:t> Afiliados no registran cotizaciones o sin cuenta obligatoria. 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Solución:</a:t>
            </a:r>
            <a:r>
              <a:rPr lang="es-ES" sz="2400" dirty="0">
                <a:latin typeface="Calibri Light"/>
                <a:cs typeface="Calibri"/>
              </a:rPr>
              <a:t> Permitir suscripción de APV ingresando datos de empleador.</a:t>
            </a:r>
          </a:p>
        </p:txBody>
      </p:sp>
    </p:spTree>
    <p:extLst>
      <p:ext uri="{BB962C8B-B14F-4D97-AF65-F5344CB8AC3E}">
        <p14:creationId xmlns:p14="http://schemas.microsoft.com/office/powerpoint/2010/main" val="165243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A25A0D5-90C5-4CB4-846F-1180A5C9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89" y="952499"/>
            <a:ext cx="4834726" cy="5425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F62A689-BC95-4F84-9D4A-CE78B58EE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0526" y="959858"/>
            <a:ext cx="5110669" cy="4938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CAA68F1-0D4F-48DA-9AB7-7C5D62181837}"/>
              </a:ext>
            </a:extLst>
          </p:cNvPr>
          <p:cNvSpPr/>
          <p:nvPr/>
        </p:nvSpPr>
        <p:spPr>
          <a:xfrm>
            <a:off x="2461052" y="295806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33A0"/>
                </a:solidFill>
                <a:cs typeface="Calibri"/>
              </a:rPr>
              <a:t>Sitio Privado</a:t>
            </a:r>
            <a:r>
              <a:rPr lang="es-ES" dirty="0">
                <a:latin typeface="Calibri Light"/>
                <a:cs typeface="Calibri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AACF13-AF93-4C7D-B903-06165D3D4D4A}"/>
              </a:ext>
            </a:extLst>
          </p:cNvPr>
          <p:cNvSpPr/>
          <p:nvPr/>
        </p:nvSpPr>
        <p:spPr>
          <a:xfrm>
            <a:off x="7810502" y="295806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33A0"/>
                </a:solidFill>
                <a:cs typeface="Calibri"/>
              </a:rPr>
              <a:t>Post traspaso</a:t>
            </a:r>
            <a:endParaRPr lang="es-E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74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33D3F5F-65D2-4249-ACEB-B349C48FFF75}"/>
              </a:ext>
            </a:extLst>
          </p:cNvPr>
          <p:cNvSpPr/>
          <p:nvPr/>
        </p:nvSpPr>
        <p:spPr>
          <a:xfrm>
            <a:off x="6178" y="-4119"/>
            <a:ext cx="12181701" cy="1548325"/>
          </a:xfrm>
          <a:prstGeom prst="rect">
            <a:avLst/>
          </a:prstGeom>
          <a:solidFill>
            <a:srgbClr val="E3E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C7F6E9-DDF3-4CF0-B8BA-CA2ACFFA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>
                <a:solidFill>
                  <a:srgbClr val="0033A0"/>
                </a:solidFill>
                <a:latin typeface="Calibri"/>
                <a:ea typeface="+mj-lt"/>
                <a:cs typeface="+mj-lt"/>
              </a:rPr>
              <a:t>2.</a:t>
            </a:r>
            <a:r>
              <a:rPr lang="es-ES" sz="3000">
                <a:solidFill>
                  <a:srgbClr val="0033A0"/>
                </a:solidFill>
                <a:ea typeface="+mj-lt"/>
                <a:cs typeface="+mj-lt"/>
              </a:rPr>
              <a:t> Clientes con cotización, sin suscripción de contrato.</a:t>
            </a:r>
            <a:endParaRPr lang="es-ES" sz="3000">
              <a:solidFill>
                <a:srgbClr val="0033A0"/>
              </a:solidFill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12B46-0C6A-49A5-9325-BB1FC42B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Dolor:</a:t>
            </a:r>
            <a:r>
              <a:rPr lang="es-ES" sz="2400" dirty="0">
                <a:latin typeface="Calibri Light"/>
                <a:cs typeface="Calibri"/>
              </a:rPr>
              <a:t> Afiliados no pueden modificar (revocar) el monto cotizado.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Problema: </a:t>
            </a:r>
            <a:r>
              <a:rPr lang="es-ES" sz="2400" dirty="0">
                <a:latin typeface="Calibri Light"/>
                <a:cs typeface="Calibri"/>
              </a:rPr>
              <a:t>Afiliados no tienen contrato de descuento firmado en AFP Capital, sin embargo, su empleador realiza cotizaciones.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Solución:</a:t>
            </a:r>
            <a:r>
              <a:rPr lang="es-ES" sz="2400" dirty="0">
                <a:latin typeface="Calibri Light"/>
                <a:cs typeface="Calibri"/>
              </a:rPr>
              <a:t> Orientar con mensajería y permitir suscripción de productos voluntarios según sea el caso.</a:t>
            </a:r>
          </a:p>
        </p:txBody>
      </p:sp>
    </p:spTree>
    <p:extLst>
      <p:ext uri="{BB962C8B-B14F-4D97-AF65-F5344CB8AC3E}">
        <p14:creationId xmlns:p14="http://schemas.microsoft.com/office/powerpoint/2010/main" val="25132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71D9F6A3-A587-435E-B054-CC980A90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7189"/>
            <a:ext cx="10515600" cy="4145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DF4254C-B4C1-4159-B655-0052351C9AAE}"/>
              </a:ext>
            </a:extLst>
          </p:cNvPr>
          <p:cNvSpPr/>
          <p:nvPr/>
        </p:nvSpPr>
        <p:spPr>
          <a:xfrm>
            <a:off x="5470952" y="613306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33A0"/>
                </a:solidFill>
                <a:cs typeface="Calibri"/>
              </a:rPr>
              <a:t>Mensajería</a:t>
            </a:r>
            <a:endParaRPr lang="es-E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3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935857F-7FFB-4DA0-9827-9B111919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74" y="404597"/>
            <a:ext cx="4803834" cy="6040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2B652E7-F17A-49DD-99F4-D5359C13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04" y="606756"/>
            <a:ext cx="5311533" cy="2481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Imagen 2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4AC77C6-3D9F-49DD-88AD-61CA57C6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56" y="3763264"/>
            <a:ext cx="5317525" cy="2048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EBE3444-E069-41A6-B847-A416868F8FB1}"/>
              </a:ext>
            </a:extLst>
          </p:cNvPr>
          <p:cNvSpPr/>
          <p:nvPr/>
        </p:nvSpPr>
        <p:spPr>
          <a:xfrm>
            <a:off x="2126391" y="4397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33A0"/>
                </a:solidFill>
                <a:cs typeface="Calibri"/>
              </a:rPr>
              <a:t>Suscripción APV</a:t>
            </a:r>
            <a:endParaRPr lang="es-ES" dirty="0">
              <a:latin typeface="Calibri Light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FC0B80-7B1F-453B-BCE2-0821262C86B5}"/>
              </a:ext>
            </a:extLst>
          </p:cNvPr>
          <p:cNvSpPr/>
          <p:nvPr/>
        </p:nvSpPr>
        <p:spPr>
          <a:xfrm>
            <a:off x="7955691" y="84761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33A0"/>
                </a:solidFill>
                <a:cs typeface="Calibri"/>
              </a:rPr>
              <a:t>Suscripción CTA2</a:t>
            </a:r>
            <a:endParaRPr lang="es-E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17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73DB439-3F3E-4280-998B-0A8B5E39F88A}"/>
              </a:ext>
            </a:extLst>
          </p:cNvPr>
          <p:cNvSpPr/>
          <p:nvPr/>
        </p:nvSpPr>
        <p:spPr>
          <a:xfrm>
            <a:off x="6178" y="-4119"/>
            <a:ext cx="12181701" cy="1548325"/>
          </a:xfrm>
          <a:prstGeom prst="rect">
            <a:avLst/>
          </a:prstGeom>
          <a:solidFill>
            <a:srgbClr val="E3E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C7F6E9-DDF3-4CF0-B8BA-CA2ACFFA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>
                <a:solidFill>
                  <a:srgbClr val="0033A0"/>
                </a:solidFill>
                <a:latin typeface="Calibri"/>
                <a:cs typeface="Calibri"/>
              </a:rPr>
              <a:t>3. </a:t>
            </a:r>
            <a:r>
              <a:rPr lang="es-ES" sz="3000">
                <a:solidFill>
                  <a:srgbClr val="0033A0"/>
                </a:solidFill>
                <a:latin typeface="Calibri Light"/>
                <a:cs typeface="Calibri"/>
              </a:rPr>
              <a:t>Renotificación de revocación</a:t>
            </a:r>
            <a:endParaRPr lang="es-ES" sz="3000">
              <a:solidFill>
                <a:srgbClr val="0033A0"/>
              </a:solidFill>
              <a:latin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12B46-0C6A-49A5-9325-BB1FC42B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Dolor:</a:t>
            </a:r>
            <a:r>
              <a:rPr lang="es-ES" sz="2400" dirty="0">
                <a:latin typeface="Calibri Light"/>
                <a:cs typeface="Calibri"/>
              </a:rPr>
              <a:t> Afiliados con revocación ingresada no pueden revocar, puesto que aún presentan cotizaciones. 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Problema:</a:t>
            </a:r>
            <a:r>
              <a:rPr lang="es-ES" sz="2400" dirty="0">
                <a:latin typeface="Calibri Light"/>
                <a:cs typeface="Calibri"/>
              </a:rPr>
              <a:t> No existe cese de pago por parte del empleador, por lo que el sistema reconoce el flujo como vigente.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r>
              <a:rPr lang="es-ES" sz="2400" b="1" dirty="0">
                <a:solidFill>
                  <a:srgbClr val="0033A0"/>
                </a:solidFill>
                <a:latin typeface="Calibri"/>
                <a:cs typeface="Calibri"/>
              </a:rPr>
              <a:t>Solución:</a:t>
            </a:r>
            <a:r>
              <a:rPr lang="es-ES" sz="2400" dirty="0">
                <a:latin typeface="Calibri Light"/>
                <a:cs typeface="Calibri"/>
              </a:rPr>
              <a:t> Se crea flujo de </a:t>
            </a:r>
            <a:r>
              <a:rPr lang="es-ES" sz="2400" dirty="0" err="1">
                <a:latin typeface="Calibri Light"/>
                <a:cs typeface="Calibri"/>
              </a:rPr>
              <a:t>renotificación</a:t>
            </a:r>
            <a:r>
              <a:rPr lang="es-ES" sz="2400" dirty="0">
                <a:latin typeface="Calibri Light"/>
                <a:cs typeface="Calibri"/>
              </a:rPr>
              <a:t> dejando disponible carta de notificación para que afiliado pueda despachar al empleador, paralelo a gestión de operaciones.</a:t>
            </a:r>
          </a:p>
          <a:p>
            <a:endParaRPr lang="es-ES" sz="2400" dirty="0">
              <a:latin typeface="Calibri Light"/>
              <a:cs typeface="Calibri"/>
            </a:endParaRPr>
          </a:p>
          <a:p>
            <a:endParaRPr lang="es-ES" sz="2400" dirty="0">
              <a:latin typeface="Calibri Light"/>
              <a:cs typeface="Calibri"/>
            </a:endParaRPr>
          </a:p>
          <a:p>
            <a:endParaRPr lang="es-ES" sz="2400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10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488F883-837E-4FD8-842D-9729D3DA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91" y="1395580"/>
            <a:ext cx="9045145" cy="3819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7766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327</Words>
  <Application>Microsoft Office PowerPoint</Application>
  <PresentationFormat>Panorámica</PresentationFormat>
  <Paragraphs>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Mejora Flujo Servicios Web</vt:lpstr>
      <vt:lpstr>Problemas abordados</vt:lpstr>
      <vt:lpstr>1. Suscripción APV afiliados sin empleador vigente (AFP de origen no disponible)</vt:lpstr>
      <vt:lpstr>Presentación de PowerPoint</vt:lpstr>
      <vt:lpstr>2. Clientes con cotización, sin suscripción de contrato.</vt:lpstr>
      <vt:lpstr>Presentación de PowerPoint</vt:lpstr>
      <vt:lpstr>Presentación de PowerPoint</vt:lpstr>
      <vt:lpstr>3. Renotificación de revocación</vt:lpstr>
      <vt:lpstr>Presentación de PowerPoint</vt:lpstr>
      <vt:lpstr>Presentación de PowerPoint</vt:lpstr>
      <vt:lpstr>Presentación de PowerPoint</vt:lpstr>
      <vt:lpstr>4. Rediseño Para Gestión de Productos Voluntarios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Hermosilla Mardones Rodolfo Ignacio</dc:creator>
  <cp:lastModifiedBy>Hermosilla Mardones Rodolfo Ignacio</cp:lastModifiedBy>
  <cp:revision>4</cp:revision>
  <dcterms:created xsi:type="dcterms:W3CDTF">2020-11-04T14:26:33Z</dcterms:created>
  <dcterms:modified xsi:type="dcterms:W3CDTF">2020-11-04T20:02:14Z</dcterms:modified>
</cp:coreProperties>
</file>