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8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6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6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C90A-9BA0-44DD-93AA-CCD3D648495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795F4-5918-4789-91E7-6F8A5420ED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new features in </a:t>
            </a:r>
            <a:r>
              <a:rPr lang="en-US" dirty="0" err="1" smtClean="0"/>
              <a:t>Numjuggler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Patrick </a:t>
            </a:r>
            <a:r>
              <a:rPr lang="en-US" sz="2800" dirty="0" err="1" smtClean="0">
                <a:solidFill>
                  <a:schemeClr val="tx1"/>
                </a:solidFill>
              </a:rPr>
              <a:t>Sauvan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463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Redundant parentheses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467544" y="1268760"/>
            <a:ext cx="8212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Redundant parentheses have the following pattern: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 anything  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:      </a:t>
            </a:r>
            <a:r>
              <a:rPr lang="en-US" dirty="0" smtClean="0"/>
              <a:t>;     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  anything 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:      </a:t>
            </a:r>
            <a:r>
              <a:rPr lang="en-US" dirty="0" smtClean="0"/>
              <a:t>;       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  anything 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)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067944" y="2739172"/>
            <a:ext cx="121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Redundant</a:t>
            </a:r>
            <a:endParaRPr lang="en-US" dirty="0"/>
          </a:p>
        </p:txBody>
      </p:sp>
      <p:cxnSp>
        <p:nvCxnSpPr>
          <p:cNvPr id="7" name="6 Conector recto de flecha"/>
          <p:cNvCxnSpPr>
            <a:stCxn id="5" idx="0"/>
          </p:cNvCxnSpPr>
          <p:nvPr/>
        </p:nvCxnSpPr>
        <p:spPr>
          <a:xfrm flipH="1" flipV="1">
            <a:off x="1547664" y="2284423"/>
            <a:ext cx="3128107" cy="454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0"/>
          </p:cNvCxnSpPr>
          <p:nvPr/>
        </p:nvCxnSpPr>
        <p:spPr>
          <a:xfrm flipH="1" flipV="1">
            <a:off x="3057758" y="2233539"/>
            <a:ext cx="1618013" cy="50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5" idx="0"/>
          </p:cNvCxnSpPr>
          <p:nvPr/>
        </p:nvCxnSpPr>
        <p:spPr>
          <a:xfrm flipH="1" flipV="1">
            <a:off x="4139952" y="2233539"/>
            <a:ext cx="535819" cy="50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5" idx="0"/>
          </p:cNvCxnSpPr>
          <p:nvPr/>
        </p:nvCxnSpPr>
        <p:spPr>
          <a:xfrm flipV="1">
            <a:off x="4675771" y="2235116"/>
            <a:ext cx="90434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5" idx="0"/>
          </p:cNvCxnSpPr>
          <p:nvPr/>
        </p:nvCxnSpPr>
        <p:spPr>
          <a:xfrm flipV="1">
            <a:off x="4675771" y="2233539"/>
            <a:ext cx="2128477" cy="50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5" idx="0"/>
          </p:cNvCxnSpPr>
          <p:nvPr/>
        </p:nvCxnSpPr>
        <p:spPr>
          <a:xfrm flipV="1">
            <a:off x="4675771" y="2233539"/>
            <a:ext cx="3496629" cy="50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034610" y="3861048"/>
            <a:ext cx="699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  A B  … only intersection … </a:t>
            </a:r>
            <a:r>
              <a:rPr lang="en-US" dirty="0" smtClean="0">
                <a:solidFill>
                  <a:srgbClr val="FF0000"/>
                </a:solidFill>
              </a:rPr>
              <a:t>)     </a:t>
            </a:r>
            <a:r>
              <a:rPr lang="en-US" dirty="0" smtClean="0"/>
              <a:t> with   A, B = ( anything)  or   number </a:t>
            </a:r>
            <a:endParaRPr lang="en-US" dirty="0"/>
          </a:p>
        </p:txBody>
      </p:sp>
      <p:sp>
        <p:nvSpPr>
          <p:cNvPr id="24" name="23 Rectángulo"/>
          <p:cNvSpPr/>
          <p:nvPr/>
        </p:nvSpPr>
        <p:spPr>
          <a:xfrm>
            <a:off x="2362136" y="4725144"/>
            <a:ext cx="121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Redundant</a:t>
            </a:r>
            <a:endParaRPr lang="en-US" dirty="0"/>
          </a:p>
        </p:txBody>
      </p:sp>
      <p:cxnSp>
        <p:nvCxnSpPr>
          <p:cNvPr id="26" name="25 Conector recto de flecha"/>
          <p:cNvCxnSpPr>
            <a:stCxn id="24" idx="0"/>
          </p:cNvCxnSpPr>
          <p:nvPr/>
        </p:nvCxnSpPr>
        <p:spPr>
          <a:xfrm flipH="1" flipV="1">
            <a:off x="1547664" y="4230380"/>
            <a:ext cx="1422299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4" idx="0"/>
          </p:cNvCxnSpPr>
          <p:nvPr/>
        </p:nvCxnSpPr>
        <p:spPr>
          <a:xfrm flipV="1">
            <a:off x="2969963" y="4230380"/>
            <a:ext cx="1097981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Memory information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323528" y="1268760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Command line : </a:t>
            </a:r>
            <a:r>
              <a:rPr lang="en-US" dirty="0" err="1" smtClean="0"/>
              <a:t>minfo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numjuggler</a:t>
            </a:r>
            <a:r>
              <a:rPr lang="en-US" dirty="0" smtClean="0"/>
              <a:t>  --mode </a:t>
            </a:r>
            <a:r>
              <a:rPr lang="en-US" dirty="0" err="1" smtClean="0"/>
              <a:t>minfo</a:t>
            </a:r>
            <a:r>
              <a:rPr lang="en-US" dirty="0" smtClean="0"/>
              <a:t>   input  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3" y="245776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information on the number of words and  # operator present in the input  and memory required by MCNP to store the geometry.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" b="37537"/>
          <a:stretch/>
        </p:blipFill>
        <p:spPr bwMode="auto">
          <a:xfrm>
            <a:off x="1835696" y="3159328"/>
            <a:ext cx="4315301" cy="336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9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Verification 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323528" y="1268760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kinds of verification were performed.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MCNP </a:t>
            </a:r>
            <a:r>
              <a:rPr lang="en-US" dirty="0" err="1" smtClean="0"/>
              <a:t>lja</a:t>
            </a:r>
            <a:r>
              <a:rPr lang="en-US" dirty="0" smtClean="0"/>
              <a:t> array (which store the MCNP geometry) has been written in a file after MCNP geometry processing. </a:t>
            </a:r>
            <a:r>
              <a:rPr lang="en-US" dirty="0"/>
              <a:t> </a:t>
            </a:r>
            <a:r>
              <a:rPr lang="en-US" dirty="0" smtClean="0"/>
              <a:t>Arrays produced by original input file and input file processed by </a:t>
            </a:r>
            <a:r>
              <a:rPr lang="en-US" dirty="0" err="1" smtClean="0"/>
              <a:t>numjuggler</a:t>
            </a:r>
            <a:r>
              <a:rPr lang="en-US" dirty="0" smtClean="0"/>
              <a:t> were compared. </a:t>
            </a:r>
            <a:r>
              <a:rPr lang="en-US" b="1" dirty="0"/>
              <a:t>A</a:t>
            </a:r>
            <a:r>
              <a:rPr lang="en-US" b="1" dirty="0" smtClean="0"/>
              <a:t>rrays were identical</a:t>
            </a:r>
            <a:r>
              <a:rPr lang="en-US" dirty="0" smtClean="0"/>
              <a:t>.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volume evaluation has been performed on the geometry of the original and modified input files. </a:t>
            </a:r>
            <a:r>
              <a:rPr lang="en-US" b="1" dirty="0" smtClean="0"/>
              <a:t>Both simulations give identical results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95536" y="450744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These test have been applied successfully to Clite-R131031,  Cmodel-R2.1-161214, and Cmodel-R171031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Model performances 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323528" y="1268760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kinds of verification were performed.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MCNP </a:t>
            </a:r>
            <a:r>
              <a:rPr lang="en-US" dirty="0" err="1" smtClean="0"/>
              <a:t>lja</a:t>
            </a:r>
            <a:r>
              <a:rPr lang="en-US" dirty="0" smtClean="0"/>
              <a:t> array (which store the MCNP geometry) has been written in a file after MCNP geometry processing. </a:t>
            </a:r>
            <a:r>
              <a:rPr lang="en-US" dirty="0"/>
              <a:t> </a:t>
            </a:r>
            <a:r>
              <a:rPr lang="en-US" dirty="0" smtClean="0"/>
              <a:t>Arrays produced by original input file and input file processed by </a:t>
            </a:r>
            <a:r>
              <a:rPr lang="en-US" dirty="0" err="1" smtClean="0"/>
              <a:t>numjuggler</a:t>
            </a:r>
            <a:r>
              <a:rPr lang="en-US" dirty="0" smtClean="0"/>
              <a:t> were compared. </a:t>
            </a:r>
            <a:r>
              <a:rPr lang="en-US" b="1" dirty="0"/>
              <a:t>A</a:t>
            </a:r>
            <a:r>
              <a:rPr lang="en-US" b="1" dirty="0" smtClean="0"/>
              <a:t>rrays were identical</a:t>
            </a:r>
            <a:r>
              <a:rPr lang="en-US" dirty="0" smtClean="0"/>
              <a:t>.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volume evaluation has been performed on the geometry of the original and modified input files. </a:t>
            </a:r>
            <a:r>
              <a:rPr lang="en-US" b="1" dirty="0" smtClean="0"/>
              <a:t>Both simulations give identical results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95536" y="450744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These test have been applied successfully to Clite-R131031,  Cmodel-R2.1-161214, and Cmodel-R171031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Model performances 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53925"/>
              </p:ext>
            </p:extLst>
          </p:nvPr>
        </p:nvGraphicFramePr>
        <p:xfrm>
          <a:off x="251520" y="2276872"/>
          <a:ext cx="8661650" cy="2952333"/>
        </p:xfrm>
        <a:graphic>
          <a:graphicData uri="http://schemas.openxmlformats.org/drawingml/2006/table">
            <a:tbl>
              <a:tblPr/>
              <a:tblGrid>
                <a:gridCol w="737162"/>
                <a:gridCol w="1597183"/>
                <a:gridCol w="453638"/>
                <a:gridCol w="453638"/>
                <a:gridCol w="1625536"/>
                <a:gridCol w="503255"/>
                <a:gridCol w="453638"/>
                <a:gridCol w="1625536"/>
                <a:gridCol w="758426"/>
                <a:gridCol w="453638"/>
              </a:tblGrid>
              <a:tr h="183168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Run_time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 &lt; 1min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Removal of Hash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Removal of Hash + Brakets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dump file exists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dump file exists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dump file exists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words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191540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words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192818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words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162172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hash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hash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hash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Hashcel   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Hashcel   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Hashcel   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Hashsurf  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Hashsurf  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Hashsurf  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Longest cell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Longest cell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Longest cell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Words in longest cell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Words in longest cell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Words in longest cell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922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MCNP estimation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MCNP estimation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MCNP estimation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mlja            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2873960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mlja            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1363446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52,56%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mlja                        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1146524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60,11%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28037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Estimated memory requirement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43.9MB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Estimated memory requirement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20.8MB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Estimated memory requirement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17.5MB 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--&gt;</a:t>
                      </a:r>
                      <a:r>
                        <a:rPr lang="es-E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Words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47,10%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484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--&gt; 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52,90%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8182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48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cp0 w-MCNP6.1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1,05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4,55%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0,95</a:t>
                      </a: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13,64%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8" marR="6738" marT="67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131840" y="1268760"/>
            <a:ext cx="2442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C-lite_R131031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2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Model performances 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2699792" y="1268760"/>
            <a:ext cx="374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C-Model_2016_v1_R2.1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46694"/>
              </p:ext>
            </p:extLst>
          </p:nvPr>
        </p:nvGraphicFramePr>
        <p:xfrm>
          <a:off x="107504" y="2348880"/>
          <a:ext cx="8892482" cy="2973777"/>
        </p:xfrm>
        <a:graphic>
          <a:graphicData uri="http://schemas.openxmlformats.org/drawingml/2006/table">
            <a:tbl>
              <a:tblPr/>
              <a:tblGrid>
                <a:gridCol w="745020"/>
                <a:gridCol w="1614209"/>
                <a:gridCol w="534887"/>
                <a:gridCol w="458473"/>
                <a:gridCol w="1642865"/>
                <a:gridCol w="534887"/>
                <a:gridCol w="477576"/>
                <a:gridCol w="1642865"/>
                <a:gridCol w="773675"/>
                <a:gridCol w="468025"/>
              </a:tblGrid>
              <a:tr h="187635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 time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 &lt; 5min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Removal of Hash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Removal of Hash + Brakets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dump file exists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dump file exists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dump file exists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words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6253646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words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6267600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words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5483493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hash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689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hash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hash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Hashcel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594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Hashcel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Hashcel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Hashsurf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Hashsurf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Hashsurf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Longest cell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Longest cell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Longest cell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Words in longest cell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Words in longest cell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in longest cell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922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MCNP estimation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MCNP estimation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MCNP estimation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mlja         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69354982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mlja         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43918320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36,68%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mlja         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38420171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44,60</a:t>
                      </a: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Estimated memory requirement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1.0GB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Estimated memory requirement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670.1MB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Estimated memory requirement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586.2MB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910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--&gt; </a:t>
                      </a:r>
                      <a:r>
                        <a:rPr lang="es-E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Words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63,20%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98450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--&gt;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36,80%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2283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91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cp0 w-MCNP6.1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-10,84</a:t>
                      </a: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53,69%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Model performances 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2699792" y="1529176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C-Model_R171031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18593"/>
              </p:ext>
            </p:extLst>
          </p:nvPr>
        </p:nvGraphicFramePr>
        <p:xfrm>
          <a:off x="74153" y="2492896"/>
          <a:ext cx="8890335" cy="3024334"/>
        </p:xfrm>
        <a:graphic>
          <a:graphicData uri="http://schemas.openxmlformats.org/drawingml/2006/table">
            <a:tbl>
              <a:tblPr/>
              <a:tblGrid>
                <a:gridCol w="744840"/>
                <a:gridCol w="1613820"/>
                <a:gridCol w="534758"/>
                <a:gridCol w="458362"/>
                <a:gridCol w="1642468"/>
                <a:gridCol w="534758"/>
                <a:gridCol w="477461"/>
                <a:gridCol w="1642468"/>
                <a:gridCol w="773488"/>
                <a:gridCol w="467912"/>
              </a:tblGrid>
              <a:tr h="189744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 time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 &lt; 5min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Removal of Hash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Removal of Hash + Brakets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dump file exists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dump file exists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dump file exists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words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8304762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words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8316434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words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7209386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hash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hash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hash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Hashcel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Hashcel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Hashcel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Hashsurf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Hashsurf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Hashsurf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Longest cell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Longest cell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Longest cell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Words in longest cell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Words in longest cell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Words in longest cell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922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MCNP estimation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MCNP estimation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MCNP estimation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mlja         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70778854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mlja         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58260158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17,69%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mlja                        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50501422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28,65%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Estimated memory requirement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1.1GB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Estimated memory requirement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889.0MB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Estimated memory requirement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770.6MB 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39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--&gt; </a:t>
                      </a:r>
                      <a:r>
                        <a:rPr lang="es-E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Words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82,20%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--&gt;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17,80%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39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cp0 w-MCNP6.1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345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-7,81</a:t>
                      </a: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127,5</a:t>
                      </a: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60,16%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30" marR="6630" marT="6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08008" y="1556792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request of F4E  new capabilities have been implemented in the last version of </a:t>
            </a:r>
            <a:r>
              <a:rPr lang="en-US" dirty="0" err="1" smtClean="0"/>
              <a:t>numjuggler</a:t>
            </a:r>
            <a:r>
              <a:rPr lang="en-US" dirty="0" smtClean="0"/>
              <a:t>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features requested were: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complementary operators in MCNP cell definition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redundant parentheses in </a:t>
            </a:r>
            <a:r>
              <a:rPr lang="en-US" dirty="0" smtClean="0"/>
              <a:t>MCNP cell definition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information relative the memory consumption of the geometry definition in MCNP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Numjuggler</a:t>
            </a:r>
            <a:r>
              <a:rPr lang="en-US" dirty="0" smtClean="0"/>
              <a:t> modifications</a:t>
            </a:r>
            <a:endParaRPr lang="en-US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75648" y="1772816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new </a:t>
            </a:r>
            <a:r>
              <a:rPr lang="en-US" dirty="0" err="1" smtClean="0"/>
              <a:t>numjuggler</a:t>
            </a:r>
            <a:r>
              <a:rPr lang="en-US" dirty="0" smtClean="0"/>
              <a:t> module has been developed independently of original </a:t>
            </a:r>
            <a:r>
              <a:rPr lang="en-US" dirty="0" err="1" smtClean="0"/>
              <a:t>numjuggler</a:t>
            </a:r>
            <a:r>
              <a:rPr lang="en-US" dirty="0" smtClean="0"/>
              <a:t> module (only main.py module has been modified to integrate new capabilities in the tool)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original </a:t>
            </a:r>
            <a:r>
              <a:rPr lang="en-US" dirty="0" err="1" smtClean="0"/>
              <a:t>numjuggler</a:t>
            </a:r>
            <a:r>
              <a:rPr lang="en-US" dirty="0" smtClean="0"/>
              <a:t> capabilities haven’t been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syntax for calling new capabilities is identical to original </a:t>
            </a:r>
            <a:r>
              <a:rPr lang="en-US" dirty="0" err="1" smtClean="0"/>
              <a:t>numjuggler</a:t>
            </a:r>
            <a:r>
              <a:rPr lang="en-US" dirty="0" smtClean="0"/>
              <a:t>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line help of new features has been added in </a:t>
            </a:r>
            <a:r>
              <a:rPr lang="en-US" dirty="0" err="1" smtClean="0"/>
              <a:t>numjuggler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help.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Removing complementary operator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67544" y="1268760"/>
            <a:ext cx="8212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line : </a:t>
            </a:r>
            <a:r>
              <a:rPr lang="en-US" i="1" dirty="0" err="1" smtClean="0"/>
              <a:t>remh</a:t>
            </a:r>
            <a:r>
              <a:rPr lang="en-US" dirty="0" smtClean="0"/>
              <a:t>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		</a:t>
            </a:r>
            <a:r>
              <a:rPr lang="en-US" dirty="0" err="1" smtClean="0">
                <a:cs typeface="Consolas" panose="020B0609020204030204" pitchFamily="49" charset="0"/>
              </a:rPr>
              <a:t>numjuggler</a:t>
            </a:r>
            <a:r>
              <a:rPr lang="en-US" dirty="0" smtClean="0">
                <a:cs typeface="Consolas" panose="020B0609020204030204" pitchFamily="49" charset="0"/>
              </a:rPr>
              <a:t>  --mode </a:t>
            </a:r>
            <a:r>
              <a:rPr lang="en-US" dirty="0" err="1" smtClean="0">
                <a:cs typeface="Consolas" panose="020B0609020204030204" pitchFamily="49" charset="0"/>
              </a:rPr>
              <a:t>remh</a:t>
            </a:r>
            <a:r>
              <a:rPr lang="en-US" dirty="0" smtClean="0">
                <a:cs typeface="Consolas" panose="020B0609020204030204" pitchFamily="49" charset="0"/>
              </a:rPr>
              <a:t>   input  &gt;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Information on substituted operator can be obtain with the option </a:t>
            </a:r>
            <a:r>
              <a:rPr lang="en-US" i="1" dirty="0" smtClean="0"/>
              <a:t>--log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/>
            <a:r>
              <a:rPr lang="en-US" dirty="0" smtClean="0">
                <a:cs typeface="Consolas" panose="020B0609020204030204" pitchFamily="49" charset="0"/>
              </a:rPr>
              <a:t>		</a:t>
            </a:r>
            <a:r>
              <a:rPr lang="en-US" dirty="0" err="1" smtClean="0">
                <a:cs typeface="Consolas" panose="020B0609020204030204" pitchFamily="49" charset="0"/>
              </a:rPr>
              <a:t>numjuggler</a:t>
            </a:r>
            <a:r>
              <a:rPr lang="en-US" dirty="0" smtClean="0">
                <a:cs typeface="Consolas" panose="020B0609020204030204" pitchFamily="49" charset="0"/>
              </a:rPr>
              <a:t>  --mode </a:t>
            </a:r>
            <a:r>
              <a:rPr lang="en-US" dirty="0" err="1" smtClean="0">
                <a:cs typeface="Consolas" panose="020B0609020204030204" pitchFamily="49" charset="0"/>
              </a:rPr>
              <a:t>remh</a:t>
            </a:r>
            <a:r>
              <a:rPr lang="en-US" dirty="0" smtClean="0">
                <a:cs typeface="Consolas" panose="020B0609020204030204" pitchFamily="49" charset="0"/>
              </a:rPr>
              <a:t> --log </a:t>
            </a:r>
            <a:r>
              <a:rPr lang="en-US" dirty="0" err="1" smtClean="0">
                <a:cs typeface="Consolas" panose="020B0609020204030204" pitchFamily="49" charset="0"/>
              </a:rPr>
              <a:t>remhlog</a:t>
            </a:r>
            <a:r>
              <a:rPr lang="en-US" dirty="0" smtClean="0">
                <a:cs typeface="Consolas" panose="020B0609020204030204" pitchFamily="49" charset="0"/>
              </a:rPr>
              <a:t> input &gt;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700" r="-11" b="24026"/>
          <a:stretch/>
        </p:blipFill>
        <p:spPr>
          <a:xfrm>
            <a:off x="3995936" y="3854083"/>
            <a:ext cx="3180398" cy="2916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7" name="6 CuadroTexto"/>
          <p:cNvSpPr txBox="1"/>
          <p:nvPr/>
        </p:nvSpPr>
        <p:spPr>
          <a:xfrm>
            <a:off x="1763688" y="5013176"/>
            <a:ext cx="17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file example</a:t>
            </a:r>
            <a:endParaRPr lang="en-US" dirty="0"/>
          </a:p>
        </p:txBody>
      </p:sp>
      <p:cxnSp>
        <p:nvCxnSpPr>
          <p:cNvPr id="9" name="8 Conector recto de flecha"/>
          <p:cNvCxnSpPr>
            <a:stCxn id="7" idx="3"/>
          </p:cNvCxnSpPr>
          <p:nvPr/>
        </p:nvCxnSpPr>
        <p:spPr>
          <a:xfrm flipV="1">
            <a:off x="3466783" y="5085184"/>
            <a:ext cx="385137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Removing complementary operator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95536" y="1453426"/>
            <a:ext cx="821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complementary operator is removed only if the complementary cell is not a transformed  cell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5656" y="2287905"/>
            <a:ext cx="2621615" cy="92333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0      (3 : -4)   5     #10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 10   0      like 9 but   </a:t>
            </a:r>
            <a:r>
              <a:rPr lang="en-US" dirty="0" err="1" smtClean="0"/>
              <a:t>trcl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362957" y="2562900"/>
            <a:ext cx="366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 #10 in cell 1 is not removed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95536" y="3861048"/>
            <a:ext cx="82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complementary operators are removed.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331640" y="4365104"/>
            <a:ext cx="2334293" cy="12003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0      (3 : -4)   5    #2</a:t>
            </a:r>
          </a:p>
          <a:p>
            <a:r>
              <a:rPr lang="en-US" dirty="0" smtClean="0"/>
              <a:t> 2   0       6  -5   -7     #3</a:t>
            </a:r>
          </a:p>
          <a:p>
            <a:r>
              <a:rPr lang="en-US" dirty="0"/>
              <a:t> </a:t>
            </a:r>
            <a:r>
              <a:rPr lang="en-US" dirty="0" smtClean="0"/>
              <a:t>3   0      -6 : -8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Removing complementary operator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95536" y="1453426"/>
            <a:ext cx="8212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Complementary cell algorithm:   e.g.    	     3  -4  :  5   9  ( 1 : 6)</a:t>
            </a:r>
          </a:p>
          <a:p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Bracket the cell ()  			  ( </a:t>
            </a:r>
            <a:r>
              <a:rPr lang="en-US" dirty="0" smtClean="0"/>
              <a:t>3  -4  :  5   9    ( 1 : 6)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Change cell sign			  ( -3  4  :  -5   -9 ( -1 : -6)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Subs  “:”  </a:t>
            </a:r>
            <a:r>
              <a:rPr lang="en-US" dirty="0" smtClean="0">
                <a:sym typeface="Symbol"/>
              </a:rPr>
              <a:t> “)(“	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“  “ </a:t>
            </a:r>
            <a:r>
              <a:rPr lang="en-US" dirty="0" smtClean="0">
                <a:sym typeface="Symbol"/>
              </a:rPr>
              <a:t> “ : “		</a:t>
            </a: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( -3 : 4 )(  -5 : -9 ( -1 )( -6)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Remove redundant parentheses	 </a:t>
            </a:r>
            <a:r>
              <a:rPr lang="en-US" dirty="0" smtClean="0"/>
              <a:t>( -3 : 4 )(  -5 : -9  -1  -6 )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55576" y="4684494"/>
            <a:ext cx="475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algorithm is taken from MCNP(vol. I)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Removing redundant parentheses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67544" y="1268760"/>
            <a:ext cx="8212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line : </a:t>
            </a:r>
            <a:r>
              <a:rPr lang="en-US" i="1" dirty="0" err="1" smtClean="0"/>
              <a:t>remrp</a:t>
            </a:r>
            <a:r>
              <a:rPr lang="en-US" dirty="0" smtClean="0"/>
              <a:t>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		</a:t>
            </a:r>
            <a:r>
              <a:rPr lang="en-US" dirty="0" err="1" smtClean="0">
                <a:cs typeface="Consolas" panose="020B0609020204030204" pitchFamily="49" charset="0"/>
              </a:rPr>
              <a:t>numjuggler</a:t>
            </a:r>
            <a:r>
              <a:rPr lang="en-US" dirty="0" smtClean="0">
                <a:cs typeface="Consolas" panose="020B0609020204030204" pitchFamily="49" charset="0"/>
              </a:rPr>
              <a:t>  --mode </a:t>
            </a:r>
            <a:r>
              <a:rPr lang="en-US" dirty="0" err="1" smtClean="0">
                <a:cs typeface="Consolas" panose="020B0609020204030204" pitchFamily="49" charset="0"/>
              </a:rPr>
              <a:t>remrp</a:t>
            </a:r>
            <a:r>
              <a:rPr lang="en-US" dirty="0" smtClean="0">
                <a:cs typeface="Consolas" panose="020B0609020204030204" pitchFamily="49" charset="0"/>
              </a:rPr>
              <a:t>   input  &gt;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Information on number of </a:t>
            </a:r>
            <a:r>
              <a:rPr lang="en-US" dirty="0" err="1" smtClean="0"/>
              <a:t>parenthese</a:t>
            </a:r>
            <a:r>
              <a:rPr lang="en-US" dirty="0" smtClean="0"/>
              <a:t> removed in each cell can be obtain with the option </a:t>
            </a:r>
            <a:r>
              <a:rPr lang="en-US" i="1" dirty="0" smtClean="0"/>
              <a:t>--log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1"/>
            <a:r>
              <a:rPr lang="en-US" dirty="0" smtClean="0">
                <a:cs typeface="Consolas" panose="020B0609020204030204" pitchFamily="49" charset="0"/>
              </a:rPr>
              <a:t>		</a:t>
            </a:r>
            <a:r>
              <a:rPr lang="en-US" dirty="0" err="1" smtClean="0">
                <a:cs typeface="Consolas" panose="020B0609020204030204" pitchFamily="49" charset="0"/>
              </a:rPr>
              <a:t>numjuggler</a:t>
            </a:r>
            <a:r>
              <a:rPr lang="en-US" dirty="0" smtClean="0">
                <a:cs typeface="Consolas" panose="020B0609020204030204" pitchFamily="49" charset="0"/>
              </a:rPr>
              <a:t>  --mode </a:t>
            </a:r>
            <a:r>
              <a:rPr lang="en-US" dirty="0" err="1" smtClean="0">
                <a:cs typeface="Consolas" panose="020B0609020204030204" pitchFamily="49" charset="0"/>
              </a:rPr>
              <a:t>remrp</a:t>
            </a:r>
            <a:r>
              <a:rPr lang="en-US" dirty="0" smtClean="0">
                <a:cs typeface="Consolas" panose="020B0609020204030204" pitchFamily="49" charset="0"/>
              </a:rPr>
              <a:t> --log </a:t>
            </a:r>
            <a:r>
              <a:rPr lang="en-US" dirty="0" err="1" smtClean="0">
                <a:cs typeface="Consolas" panose="020B0609020204030204" pitchFamily="49" charset="0"/>
              </a:rPr>
              <a:t>remrplog</a:t>
            </a:r>
            <a:r>
              <a:rPr lang="en-US" dirty="0" smtClean="0">
                <a:cs typeface="Consolas" panose="020B0609020204030204" pitchFamily="49" charset="0"/>
              </a:rPr>
              <a:t> input &gt;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1763688" y="5013176"/>
            <a:ext cx="17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file example</a:t>
            </a:r>
            <a:endParaRPr lang="en-US" dirty="0"/>
          </a:p>
        </p:txBody>
      </p:sp>
      <p:cxnSp>
        <p:nvCxnSpPr>
          <p:cNvPr id="9" name="8 Conector recto de flecha"/>
          <p:cNvCxnSpPr>
            <a:stCxn id="7" idx="3"/>
          </p:cNvCxnSpPr>
          <p:nvPr/>
        </p:nvCxnSpPr>
        <p:spPr>
          <a:xfrm flipV="1">
            <a:off x="3466783" y="5085184"/>
            <a:ext cx="385137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51955"/>
            <a:ext cx="29146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 flipH="1">
            <a:off x="5309246" y="4437112"/>
            <a:ext cx="171102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7020272" y="4131082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parenthesis is the couple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1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Removing redundant parentheses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67544" y="1268760"/>
            <a:ext cx="8212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MCNP the presence of parenthesis in the cell definition make it complex </a:t>
            </a:r>
            <a:r>
              <a:rPr lang="en-US" dirty="0" smtClean="0">
                <a:cs typeface="Consolas" panose="020B0609020204030204" pitchFamily="49" charset="0"/>
              </a:rPr>
              <a:t>(complex cells are treated differently vs simple cells in MCNP during transport)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           			   2 -4  5    : simple cell</a:t>
            </a:r>
          </a:p>
          <a:p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          			 ( 2 -4 5)   : complex cell</a:t>
            </a:r>
          </a:p>
          <a:p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         			    2 : 4      : complex cell</a:t>
            </a:r>
            <a:endParaRPr lang="en-US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391984" y="3212976"/>
            <a:ext cx="821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geometry error / MCNP bug  with coincident surfaces, the transport is not exactly the same if cells are considered simple or complex.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1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984" y="188641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Removing redundant parentheses</a:t>
            </a:r>
            <a:endParaRPr lang="en-US" sz="3200" dirty="0"/>
          </a:p>
        </p:txBody>
      </p:sp>
      <p:pic>
        <p:nvPicPr>
          <p:cNvPr id="4" name="Picture 2" descr="http://portal.uned.es/pls/portal/docs/1/4343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88640"/>
            <a:ext cx="864096" cy="864096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467544" y="1268760"/>
            <a:ext cx="8212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remrp</a:t>
            </a:r>
            <a:r>
              <a:rPr lang="en-US" dirty="0" smtClean="0"/>
              <a:t> mode has options to define how the user wants to remove the parentheses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nochg</a:t>
            </a:r>
            <a:r>
              <a:rPr lang="en-US" dirty="0" smtClean="0"/>
              <a:t>” (default) : the characteristic (simple/complex) of the cell is preserved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“cc” : All cells are considered as complex (extra parentheses are added if needed).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“all” : </a:t>
            </a:r>
            <a:r>
              <a:rPr lang="en-US" dirty="0"/>
              <a:t>A</a:t>
            </a:r>
            <a:r>
              <a:rPr lang="en-US" dirty="0" smtClean="0"/>
              <a:t>ll redundant parentheses are removed independently of preserving cell characteristics.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619672" y="464384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cs typeface="Consolas" panose="020B0609020204030204" pitchFamily="49" charset="0"/>
              </a:rPr>
              <a:t>numjuggler</a:t>
            </a:r>
            <a:r>
              <a:rPr lang="en-US" dirty="0" smtClean="0">
                <a:cs typeface="Consolas" panose="020B0609020204030204" pitchFamily="49" charset="0"/>
              </a:rPr>
              <a:t>  --mode </a:t>
            </a:r>
            <a:r>
              <a:rPr lang="en-US" dirty="0" err="1" smtClean="0">
                <a:cs typeface="Consolas" panose="020B0609020204030204" pitchFamily="49" charset="0"/>
              </a:rPr>
              <a:t>remrp</a:t>
            </a:r>
            <a:r>
              <a:rPr lang="en-US" dirty="0" smtClean="0">
                <a:cs typeface="Consolas" panose="020B0609020204030204" pitchFamily="49" charset="0"/>
              </a:rPr>
              <a:t>  -opt </a:t>
            </a:r>
            <a:r>
              <a:rPr lang="en-US" i="1" dirty="0" smtClean="0">
                <a:cs typeface="Consolas" panose="020B0609020204030204" pitchFamily="49" charset="0"/>
              </a:rPr>
              <a:t>all</a:t>
            </a:r>
            <a:r>
              <a:rPr lang="en-US" dirty="0" smtClean="0">
                <a:cs typeface="Consolas" panose="020B0609020204030204" pitchFamily="49" charset="0"/>
              </a:rPr>
              <a:t> input  &gt; output</a:t>
            </a:r>
            <a:endParaRPr lang="en-US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76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1164</Words>
  <Application>Microsoft Office PowerPoint</Application>
  <PresentationFormat>Presentación en pantalla (4:3)</PresentationFormat>
  <Paragraphs>378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Implementation of new features in Numjuggler  </vt:lpstr>
      <vt:lpstr>Outline</vt:lpstr>
      <vt:lpstr>Numjuggler modifications</vt:lpstr>
      <vt:lpstr>Removing complementary operator</vt:lpstr>
      <vt:lpstr>Removing complementary operator</vt:lpstr>
      <vt:lpstr>Removing complementary operator</vt:lpstr>
      <vt:lpstr>Removing redundant parentheses</vt:lpstr>
      <vt:lpstr>Removing redundant parentheses</vt:lpstr>
      <vt:lpstr>Removing redundant parentheses</vt:lpstr>
      <vt:lpstr>Redundant parentheses</vt:lpstr>
      <vt:lpstr>Memory information</vt:lpstr>
      <vt:lpstr>Verification </vt:lpstr>
      <vt:lpstr>Model performances </vt:lpstr>
      <vt:lpstr>Model performances </vt:lpstr>
      <vt:lpstr>Model performances </vt:lpstr>
      <vt:lpstr>Model performances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new features in Numjuggler</dc:title>
  <dc:creator>Patrick</dc:creator>
  <cp:lastModifiedBy>Patrick</cp:lastModifiedBy>
  <cp:revision>28</cp:revision>
  <dcterms:created xsi:type="dcterms:W3CDTF">2018-03-07T15:29:36Z</dcterms:created>
  <dcterms:modified xsi:type="dcterms:W3CDTF">2018-03-07T18:56:50Z</dcterms:modified>
</cp:coreProperties>
</file>