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0"/>
  </p:notesMasterIdLst>
  <p:handoutMasterIdLst>
    <p:handoutMasterId r:id="rId31"/>
  </p:handoutMasterIdLst>
  <p:sldIdLst>
    <p:sldId id="256" r:id="rId2"/>
    <p:sldId id="262" r:id="rId3"/>
    <p:sldId id="263" r:id="rId4"/>
    <p:sldId id="264" r:id="rId5"/>
    <p:sldId id="261" r:id="rId6"/>
    <p:sldId id="266" r:id="rId7"/>
    <p:sldId id="265" r:id="rId8"/>
    <p:sldId id="267" r:id="rId9"/>
    <p:sldId id="268" r:id="rId10"/>
    <p:sldId id="269" r:id="rId11"/>
    <p:sldId id="270" r:id="rId12"/>
    <p:sldId id="271" r:id="rId13"/>
    <p:sldId id="272" r:id="rId14"/>
    <p:sldId id="273" r:id="rId15"/>
    <p:sldId id="274" r:id="rId16"/>
    <p:sldId id="275" r:id="rId17"/>
    <p:sldId id="276" r:id="rId18"/>
    <p:sldId id="278" r:id="rId19"/>
    <p:sldId id="277" r:id="rId20"/>
    <p:sldId id="280" r:id="rId21"/>
    <p:sldId id="279" r:id="rId22"/>
    <p:sldId id="281" r:id="rId23"/>
    <p:sldId id="283" r:id="rId24"/>
    <p:sldId id="282" r:id="rId25"/>
    <p:sldId id="284" r:id="rId26"/>
    <p:sldId id="285" r:id="rId27"/>
    <p:sldId id="258" r:id="rId28"/>
    <p:sldId id="260" r:id="rId2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12/01/2023</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12/01/2023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11</a:t>
            </a:fld>
            <a:endParaRPr lang="es-ES"/>
          </a:p>
        </p:txBody>
      </p:sp>
    </p:spTree>
    <p:extLst>
      <p:ext uri="{BB962C8B-B14F-4D97-AF65-F5344CB8AC3E}">
        <p14:creationId xmlns:p14="http://schemas.microsoft.com/office/powerpoint/2010/main" val="419453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17</a:t>
            </a:fld>
            <a:endParaRPr lang="es-ES"/>
          </a:p>
        </p:txBody>
      </p:sp>
    </p:spTree>
    <p:extLst>
      <p:ext uri="{BB962C8B-B14F-4D97-AF65-F5344CB8AC3E}">
        <p14:creationId xmlns:p14="http://schemas.microsoft.com/office/powerpoint/2010/main" val="85304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27</a:t>
            </a:fld>
            <a:endParaRPr lang="es-ES"/>
          </a:p>
        </p:txBody>
      </p:sp>
    </p:spTree>
    <p:extLst>
      <p:ext uri="{BB962C8B-B14F-4D97-AF65-F5344CB8AC3E}">
        <p14:creationId xmlns:p14="http://schemas.microsoft.com/office/powerpoint/2010/main" val="408296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28</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12/01/2023</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12/01/2023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12/01/2023</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12/01/2023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12/01/2023</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12/01/2023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12/01/2023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12/01/2023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12/01/2023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12/01/2023</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12/01/2023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12/01/2023</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5400" dirty="0">
                <a:solidFill>
                  <a:schemeClr val="bg1"/>
                </a:solidFill>
              </a:rPr>
              <a:t>Salarios en la industria </a:t>
            </a:r>
            <a:r>
              <a:rPr lang="es-ES" sz="5400" dirty="0" err="1">
                <a:solidFill>
                  <a:schemeClr val="bg1"/>
                </a:solidFill>
              </a:rPr>
              <a:t>TEch</a:t>
            </a:r>
            <a:endParaRPr lang="es-ES" sz="54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Ariel </a:t>
            </a:r>
            <a:r>
              <a:rPr lang="es-ES" dirty="0" err="1">
                <a:solidFill>
                  <a:srgbClr val="7CEBFF"/>
                </a:solidFill>
              </a:rPr>
              <a:t>Rusak</a:t>
            </a:r>
            <a:r>
              <a:rPr lang="es-ES" dirty="0">
                <a:solidFill>
                  <a:srgbClr val="7CEBFF"/>
                </a:solidFill>
              </a:rPr>
              <a:t> y Alvaro Nucamendi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4BA68-6E59-DFC2-8497-C25ED262E436}"/>
              </a:ext>
            </a:extLst>
          </p:cNvPr>
          <p:cNvSpPr>
            <a:spLocks noGrp="1"/>
          </p:cNvSpPr>
          <p:nvPr>
            <p:ph type="title"/>
          </p:nvPr>
        </p:nvSpPr>
        <p:spPr/>
        <p:txBody>
          <a:bodyPr/>
          <a:lstStyle/>
          <a:p>
            <a:r>
              <a:rPr lang="es-MX" dirty="0"/>
              <a:t>Manipulaciones extras</a:t>
            </a:r>
          </a:p>
        </p:txBody>
      </p:sp>
      <p:sp>
        <p:nvSpPr>
          <p:cNvPr id="3" name="Marcador de contenido 2">
            <a:extLst>
              <a:ext uri="{FF2B5EF4-FFF2-40B4-BE49-F238E27FC236}">
                <a16:creationId xmlns:a16="http://schemas.microsoft.com/office/drawing/2014/main" id="{62E67EE2-785A-7C20-8806-015B786A9522}"/>
              </a:ext>
            </a:extLst>
          </p:cNvPr>
          <p:cNvSpPr>
            <a:spLocks noGrp="1"/>
          </p:cNvSpPr>
          <p:nvPr>
            <p:ph idx="1"/>
          </p:nvPr>
        </p:nvSpPr>
        <p:spPr/>
        <p:txBody>
          <a:bodyPr/>
          <a:lstStyle/>
          <a:p>
            <a:r>
              <a:rPr lang="es-MX" dirty="0">
                <a:solidFill>
                  <a:schemeClr val="accent1">
                    <a:lumMod val="75000"/>
                  </a:schemeClr>
                </a:solidFill>
                <a:effectLst/>
                <a:latin typeface="Consolas" panose="020B0609020204030204" pitchFamily="49" charset="0"/>
              </a:rPr>
              <a:t>Las columnas Raza y Educación mencionadas anteriormente están en formato </a:t>
            </a:r>
            <a:r>
              <a:rPr lang="es-MX" dirty="0" err="1">
                <a:solidFill>
                  <a:schemeClr val="accent1">
                    <a:lumMod val="75000"/>
                  </a:schemeClr>
                </a:solidFill>
                <a:effectLst/>
                <a:latin typeface="Consolas" panose="020B0609020204030204" pitchFamily="49" charset="0"/>
              </a:rPr>
              <a:t>string</a:t>
            </a:r>
            <a:r>
              <a:rPr lang="es-MX" dirty="0">
                <a:solidFill>
                  <a:schemeClr val="accent1">
                    <a:lumMod val="75000"/>
                  </a:schemeClr>
                </a:solidFill>
                <a:effectLst/>
                <a:latin typeface="Consolas" panose="020B0609020204030204" pitchFamily="49" charset="0"/>
              </a:rPr>
              <a:t> pues son variables cualitativas, sin embargo, al momento de trabajar con un modelo de regresión es más fácil hacerlo con variables cuantitativas, por lo cual asignamos valores numéricos a cada variable cualitativa en una nueva columna.</a:t>
            </a:r>
          </a:p>
          <a:p>
            <a:r>
              <a:rPr lang="es-MX" dirty="0">
                <a:solidFill>
                  <a:schemeClr val="accent1">
                    <a:lumMod val="75000"/>
                  </a:schemeClr>
                </a:solidFill>
                <a:effectLst/>
                <a:latin typeface="Consolas" panose="020B0609020204030204" pitchFamily="49" charset="0"/>
              </a:rPr>
              <a:t>Se convirtió la columna </a:t>
            </a:r>
            <a:r>
              <a:rPr lang="es-MX" dirty="0" err="1">
                <a:solidFill>
                  <a:schemeClr val="accent1">
                    <a:lumMod val="75000"/>
                  </a:schemeClr>
                </a:solidFill>
                <a:latin typeface="Consolas" panose="020B0609020204030204" pitchFamily="49" charset="0"/>
              </a:rPr>
              <a:t>timestamp</a:t>
            </a:r>
            <a:r>
              <a:rPr lang="es-MX" dirty="0">
                <a:solidFill>
                  <a:schemeClr val="accent1">
                    <a:lumMod val="75000"/>
                  </a:schemeClr>
                </a:solidFill>
                <a:latin typeface="Consolas" panose="020B0609020204030204" pitchFamily="49" charset="0"/>
              </a:rPr>
              <a:t> </a:t>
            </a:r>
            <a:r>
              <a:rPr lang="es-MX" dirty="0">
                <a:solidFill>
                  <a:schemeClr val="accent1">
                    <a:lumMod val="75000"/>
                  </a:schemeClr>
                </a:solidFill>
                <a:effectLst/>
                <a:latin typeface="Consolas" panose="020B0609020204030204" pitchFamily="49" charset="0"/>
              </a:rPr>
              <a:t>en solo una fecha, para evitar que el dato de la hora nos genere algún inconveniente.</a:t>
            </a:r>
          </a:p>
          <a:p>
            <a:r>
              <a:rPr lang="es-MX" dirty="0">
                <a:solidFill>
                  <a:schemeClr val="accent1">
                    <a:lumMod val="75000"/>
                  </a:schemeClr>
                </a:solidFill>
                <a:effectLst/>
                <a:latin typeface="Consolas" panose="020B0609020204030204" pitchFamily="49" charset="0"/>
              </a:rPr>
              <a:t>Separamos la variable de locación en ciudad, estado y país, así podemos hacer un análisis cruzado más profundo y poder comparar diferentes regiones del mundo.</a:t>
            </a:r>
          </a:p>
          <a:p>
            <a:endParaRPr lang="es-MX" dirty="0"/>
          </a:p>
        </p:txBody>
      </p:sp>
    </p:spTree>
    <p:extLst>
      <p:ext uri="{BB962C8B-B14F-4D97-AF65-F5344CB8AC3E}">
        <p14:creationId xmlns:p14="http://schemas.microsoft.com/office/powerpoint/2010/main" val="250065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EDA</a:t>
            </a:r>
          </a:p>
        </p:txBody>
      </p:sp>
      <p:sp>
        <p:nvSpPr>
          <p:cNvPr id="3" name="Rectángulo 2" descr="Gráfico circular con relleno sólido">
            <a:extLst>
              <a:ext uri="{FF2B5EF4-FFF2-40B4-BE49-F238E27FC236}">
                <a16:creationId xmlns:a16="http://schemas.microsoft.com/office/drawing/2014/main" id="{B825478D-DF46-5D4F-DA06-2705D845D0B5}"/>
              </a:ext>
            </a:extLst>
          </p:cNvPr>
          <p:cNvSpPr/>
          <p:nvPr/>
        </p:nvSpPr>
        <p:spPr>
          <a:xfrm>
            <a:off x="4950249" y="1774238"/>
            <a:ext cx="2285995" cy="2285995"/>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27847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B25E6-BC23-95DE-FEDC-1D32BA7BFAB4}"/>
              </a:ext>
            </a:extLst>
          </p:cNvPr>
          <p:cNvSpPr>
            <a:spLocks noGrp="1"/>
          </p:cNvSpPr>
          <p:nvPr>
            <p:ph type="title"/>
          </p:nvPr>
        </p:nvSpPr>
        <p:spPr/>
        <p:txBody>
          <a:bodyPr/>
          <a:lstStyle/>
          <a:p>
            <a:r>
              <a:rPr lang="es-MX" dirty="0"/>
              <a:t>Distribución principales variables independientes</a:t>
            </a:r>
          </a:p>
        </p:txBody>
      </p:sp>
      <p:pic>
        <p:nvPicPr>
          <p:cNvPr id="7" name="Imagen 6">
            <a:extLst>
              <a:ext uri="{FF2B5EF4-FFF2-40B4-BE49-F238E27FC236}">
                <a16:creationId xmlns:a16="http://schemas.microsoft.com/office/drawing/2014/main" id="{1CF4B74F-1375-7D42-E088-E7838586CA46}"/>
              </a:ext>
            </a:extLst>
          </p:cNvPr>
          <p:cNvPicPr>
            <a:picLocks noChangeAspect="1"/>
          </p:cNvPicPr>
          <p:nvPr/>
        </p:nvPicPr>
        <p:blipFill>
          <a:blip r:embed="rId2"/>
          <a:stretch>
            <a:fillRect/>
          </a:stretch>
        </p:blipFill>
        <p:spPr>
          <a:xfrm>
            <a:off x="290596" y="2370710"/>
            <a:ext cx="11610807" cy="3411285"/>
          </a:xfrm>
          <a:prstGeom prst="rect">
            <a:avLst/>
          </a:prstGeom>
        </p:spPr>
      </p:pic>
    </p:spTree>
    <p:extLst>
      <p:ext uri="{BB962C8B-B14F-4D97-AF65-F5344CB8AC3E}">
        <p14:creationId xmlns:p14="http://schemas.microsoft.com/office/powerpoint/2010/main" val="154018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B25E6-BC23-95DE-FEDC-1D32BA7BFAB4}"/>
              </a:ext>
            </a:extLst>
          </p:cNvPr>
          <p:cNvSpPr>
            <a:spLocks noGrp="1"/>
          </p:cNvSpPr>
          <p:nvPr>
            <p:ph type="title"/>
          </p:nvPr>
        </p:nvSpPr>
        <p:spPr/>
        <p:txBody>
          <a:bodyPr/>
          <a:lstStyle/>
          <a:p>
            <a:r>
              <a:rPr lang="es-MX" dirty="0"/>
              <a:t>Distribución principales variables independientes</a:t>
            </a:r>
          </a:p>
        </p:txBody>
      </p:sp>
      <p:pic>
        <p:nvPicPr>
          <p:cNvPr id="4" name="Imagen 3">
            <a:extLst>
              <a:ext uri="{FF2B5EF4-FFF2-40B4-BE49-F238E27FC236}">
                <a16:creationId xmlns:a16="http://schemas.microsoft.com/office/drawing/2014/main" id="{6E2BA6C6-4D0A-C648-5CE1-94672113AD76}"/>
              </a:ext>
            </a:extLst>
          </p:cNvPr>
          <p:cNvPicPr>
            <a:picLocks noChangeAspect="1"/>
          </p:cNvPicPr>
          <p:nvPr/>
        </p:nvPicPr>
        <p:blipFill>
          <a:blip r:embed="rId2"/>
          <a:stretch>
            <a:fillRect/>
          </a:stretch>
        </p:blipFill>
        <p:spPr>
          <a:xfrm>
            <a:off x="304800" y="2343938"/>
            <a:ext cx="11582400" cy="4100436"/>
          </a:xfrm>
          <a:prstGeom prst="rect">
            <a:avLst/>
          </a:prstGeom>
        </p:spPr>
      </p:pic>
    </p:spTree>
    <p:extLst>
      <p:ext uri="{BB962C8B-B14F-4D97-AF65-F5344CB8AC3E}">
        <p14:creationId xmlns:p14="http://schemas.microsoft.com/office/powerpoint/2010/main" val="142829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BF722-3EAC-DC43-8D3B-BECDF6B5C224}"/>
              </a:ext>
            </a:extLst>
          </p:cNvPr>
          <p:cNvSpPr>
            <a:spLocks noGrp="1"/>
          </p:cNvSpPr>
          <p:nvPr>
            <p:ph type="title"/>
          </p:nvPr>
        </p:nvSpPr>
        <p:spPr/>
        <p:txBody>
          <a:bodyPr/>
          <a:lstStyle/>
          <a:p>
            <a:r>
              <a:rPr lang="es-MX"/>
              <a:t>Distribución principales variables independientes</a:t>
            </a:r>
          </a:p>
        </p:txBody>
      </p:sp>
      <p:sp>
        <p:nvSpPr>
          <p:cNvPr id="3" name="Marcador de contenido 2">
            <a:extLst>
              <a:ext uri="{FF2B5EF4-FFF2-40B4-BE49-F238E27FC236}">
                <a16:creationId xmlns:a16="http://schemas.microsoft.com/office/drawing/2014/main" id="{13A50D3B-5CDC-0284-B6D0-2076EB4CCAF2}"/>
              </a:ext>
            </a:extLst>
          </p:cNvPr>
          <p:cNvSpPr>
            <a:spLocks noGrp="1"/>
          </p:cNvSpPr>
          <p:nvPr>
            <p:ph idx="1"/>
          </p:nvPr>
        </p:nvSpPr>
        <p:spPr/>
        <p:txBody>
          <a:bodyPr>
            <a:normAutofit/>
          </a:bodyPr>
          <a:lstStyle/>
          <a:p>
            <a:pPr algn="just"/>
            <a:r>
              <a:rPr lang="es-MX" dirty="0">
                <a:solidFill>
                  <a:schemeClr val="accent1">
                    <a:lumMod val="75000"/>
                  </a:schemeClr>
                </a:solidFill>
                <a:latin typeface="Consolas" panose="020B0609020204030204" pitchFamily="49" charset="0"/>
              </a:rPr>
              <a:t>Dada la distribución de los datos podemos ver que e</a:t>
            </a:r>
            <a:r>
              <a:rPr lang="es-MX" b="0" dirty="0">
                <a:solidFill>
                  <a:schemeClr val="accent1">
                    <a:lumMod val="75000"/>
                  </a:schemeClr>
                </a:solidFill>
                <a:effectLst/>
                <a:latin typeface="Consolas" panose="020B0609020204030204" pitchFamily="49" charset="0"/>
              </a:rPr>
              <a:t>xisten ciertas características en el trabajador promedio de la industria </a:t>
            </a:r>
            <a:r>
              <a:rPr lang="es-MX" b="0" dirty="0" err="1">
                <a:solidFill>
                  <a:schemeClr val="accent1">
                    <a:lumMod val="75000"/>
                  </a:schemeClr>
                </a:solidFill>
                <a:effectLst/>
                <a:latin typeface="Consolas" panose="020B0609020204030204" pitchFamily="49" charset="0"/>
              </a:rPr>
              <a:t>Tech</a:t>
            </a:r>
            <a:r>
              <a:rPr lang="es-MX" b="0" dirty="0">
                <a:solidFill>
                  <a:schemeClr val="accent1">
                    <a:lumMod val="75000"/>
                  </a:schemeClr>
                </a:solidFill>
                <a:effectLst/>
                <a:latin typeface="Consolas" panose="020B0609020204030204" pitchFamily="49" charset="0"/>
              </a:rPr>
              <a:t>, suelen ser hombres de ascendencia asiática o caucásica, residentes en USA, con licenciatura o maestría, y con menos de 10 años de experiencia, y menos de 5 años en su compañía.</a:t>
            </a:r>
          </a:p>
          <a:p>
            <a:pPr algn="just"/>
            <a:r>
              <a:rPr lang="es-MX" b="0" dirty="0">
                <a:solidFill>
                  <a:schemeClr val="accent1">
                    <a:lumMod val="75000"/>
                  </a:schemeClr>
                </a:solidFill>
                <a:effectLst/>
                <a:latin typeface="Consolas" panose="020B0609020204030204" pitchFamily="49" charset="0"/>
              </a:rPr>
              <a:t>Con este perfil, analizaremos como cada uno de estos aspectos afecta en su remuneración anual.</a:t>
            </a:r>
          </a:p>
        </p:txBody>
      </p:sp>
    </p:spTree>
    <p:extLst>
      <p:ext uri="{BB962C8B-B14F-4D97-AF65-F5344CB8AC3E}">
        <p14:creationId xmlns:p14="http://schemas.microsoft.com/office/powerpoint/2010/main" val="79974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DB33D9-E9C5-66B1-4574-353F2554E938}"/>
              </a:ext>
            </a:extLst>
          </p:cNvPr>
          <p:cNvPicPr>
            <a:picLocks noChangeAspect="1"/>
          </p:cNvPicPr>
          <p:nvPr/>
        </p:nvPicPr>
        <p:blipFill>
          <a:blip r:embed="rId2"/>
          <a:stretch>
            <a:fillRect/>
          </a:stretch>
        </p:blipFill>
        <p:spPr>
          <a:xfrm>
            <a:off x="3235115" y="620713"/>
            <a:ext cx="5721769" cy="6169025"/>
          </a:xfrm>
          <a:prstGeom prst="rect">
            <a:avLst/>
          </a:prstGeom>
          <a:noFill/>
        </p:spPr>
      </p:pic>
    </p:spTree>
    <p:extLst>
      <p:ext uri="{BB962C8B-B14F-4D97-AF65-F5344CB8AC3E}">
        <p14:creationId xmlns:p14="http://schemas.microsoft.com/office/powerpoint/2010/main" val="419462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73300-C5CE-47A7-EC4A-F06B1B16B2A2}"/>
              </a:ext>
            </a:extLst>
          </p:cNvPr>
          <p:cNvSpPr>
            <a:spLocks noGrp="1"/>
          </p:cNvSpPr>
          <p:nvPr>
            <p:ph type="title"/>
          </p:nvPr>
        </p:nvSpPr>
        <p:spPr/>
        <p:txBody>
          <a:bodyPr/>
          <a:lstStyle/>
          <a:p>
            <a:r>
              <a:rPr lang="es-MX" dirty="0"/>
              <a:t>Correlación de variables</a:t>
            </a:r>
          </a:p>
        </p:txBody>
      </p:sp>
      <p:sp>
        <p:nvSpPr>
          <p:cNvPr id="3" name="Marcador de contenido 2">
            <a:extLst>
              <a:ext uri="{FF2B5EF4-FFF2-40B4-BE49-F238E27FC236}">
                <a16:creationId xmlns:a16="http://schemas.microsoft.com/office/drawing/2014/main" id="{A7E5C3A7-5770-9559-8BF5-BEF60A6FBF07}"/>
              </a:ext>
            </a:extLst>
          </p:cNvPr>
          <p:cNvSpPr>
            <a:spLocks noGrp="1"/>
          </p:cNvSpPr>
          <p:nvPr>
            <p:ph idx="1"/>
          </p:nvPr>
        </p:nvSpPr>
        <p:spPr/>
        <p:txBody>
          <a:bodyPr>
            <a:normAutofit/>
          </a:bodyPr>
          <a:lstStyle/>
          <a:p>
            <a:pPr algn="just"/>
            <a:r>
              <a:rPr lang="es-MX" b="0" dirty="0">
                <a:solidFill>
                  <a:schemeClr val="accent1">
                    <a:lumMod val="75000"/>
                  </a:schemeClr>
                </a:solidFill>
                <a:effectLst/>
                <a:latin typeface="Consolas" panose="020B0609020204030204" pitchFamily="49" charset="0"/>
              </a:rPr>
              <a:t>Al hacer un mapa de calor podemos ver que las principales variables con las que el salario total anual tiene relación son las variables de años de experiencia y años en la compañía, de igual manera vemos correlación con variables que también involucran una compensación monetaria como lo son salario base (una variable que es parte del salario anual, por lo cual no resulta de nuestro interés particular), bonos y el valor de las acciones.</a:t>
            </a:r>
          </a:p>
          <a:p>
            <a:pPr algn="just"/>
            <a:r>
              <a:rPr lang="es-MX" b="0" dirty="0">
                <a:solidFill>
                  <a:schemeClr val="accent1">
                    <a:lumMod val="75000"/>
                  </a:schemeClr>
                </a:solidFill>
                <a:effectLst/>
                <a:latin typeface="Consolas" panose="020B0609020204030204" pitchFamily="49" charset="0"/>
              </a:rPr>
              <a:t>Las correlaciones más fuertes con variables independientes se dan en las variables de Educación, años de experiencia y años en la compañía, así que ahondaremos en estas para la investigación.</a:t>
            </a:r>
          </a:p>
          <a:p>
            <a:pPr algn="just"/>
            <a:r>
              <a:rPr lang="es-MX" b="0" dirty="0">
                <a:solidFill>
                  <a:schemeClr val="accent1">
                    <a:lumMod val="75000"/>
                  </a:schemeClr>
                </a:solidFill>
                <a:effectLst/>
                <a:latin typeface="Consolas" panose="020B0609020204030204" pitchFamily="49" charset="0"/>
              </a:rPr>
              <a:t>La relación entre género y raza con la compensación anual total es negativa, por lo cual podemos comenzar a teorizar sobre la última hipótesis propuesta.</a:t>
            </a:r>
          </a:p>
        </p:txBody>
      </p:sp>
    </p:spTree>
    <p:extLst>
      <p:ext uri="{BB962C8B-B14F-4D97-AF65-F5344CB8AC3E}">
        <p14:creationId xmlns:p14="http://schemas.microsoft.com/office/powerpoint/2010/main" val="1878695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Análisis bivariado </a:t>
            </a:r>
          </a:p>
        </p:txBody>
      </p:sp>
      <p:sp>
        <p:nvSpPr>
          <p:cNvPr id="3" name="Rectángulo 2" descr="Inteligencia artificial con relleno sólido">
            <a:extLst>
              <a:ext uri="{FF2B5EF4-FFF2-40B4-BE49-F238E27FC236}">
                <a16:creationId xmlns:a16="http://schemas.microsoft.com/office/drawing/2014/main" id="{B825478D-DF46-5D4F-DA06-2705D845D0B5}"/>
              </a:ext>
            </a:extLst>
          </p:cNvPr>
          <p:cNvSpPr/>
          <p:nvPr/>
        </p:nvSpPr>
        <p:spPr>
          <a:xfrm>
            <a:off x="4950249" y="1774238"/>
            <a:ext cx="2285995" cy="2285995"/>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91645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0FF56-3EE3-D8B8-66F8-3591CB3110D9}"/>
              </a:ext>
            </a:extLst>
          </p:cNvPr>
          <p:cNvSpPr>
            <a:spLocks noGrp="1"/>
          </p:cNvSpPr>
          <p:nvPr>
            <p:ph type="title"/>
          </p:nvPr>
        </p:nvSpPr>
        <p:spPr/>
        <p:txBody>
          <a:bodyPr/>
          <a:lstStyle/>
          <a:p>
            <a:r>
              <a:rPr lang="es-MX" dirty="0"/>
              <a:t>Salario vs país </a:t>
            </a:r>
          </a:p>
        </p:txBody>
      </p:sp>
      <p:sp>
        <p:nvSpPr>
          <p:cNvPr id="3" name="Marcador de contenido 2">
            <a:extLst>
              <a:ext uri="{FF2B5EF4-FFF2-40B4-BE49-F238E27FC236}">
                <a16:creationId xmlns:a16="http://schemas.microsoft.com/office/drawing/2014/main" id="{8B36E82F-A600-71E1-9653-F883BA3CCED7}"/>
              </a:ext>
            </a:extLst>
          </p:cNvPr>
          <p:cNvSpPr>
            <a:spLocks noGrp="1"/>
          </p:cNvSpPr>
          <p:nvPr>
            <p:ph idx="1"/>
          </p:nvPr>
        </p:nvSpPr>
        <p:spPr/>
        <p:txBody>
          <a:bodyPr/>
          <a:lstStyle/>
          <a:p>
            <a:pPr algn="just"/>
            <a:r>
              <a:rPr lang="es-MX" b="0" dirty="0">
                <a:solidFill>
                  <a:schemeClr val="accent1">
                    <a:lumMod val="75000"/>
                  </a:schemeClr>
                </a:solidFill>
                <a:effectLst/>
                <a:latin typeface="Consolas" panose="020B0609020204030204" pitchFamily="49" charset="0"/>
              </a:rPr>
              <a:t>Un primer análisis obligatorio dada la naturaleza de este data set que compara salarios de puestos </a:t>
            </a:r>
            <a:r>
              <a:rPr lang="es-MX" b="0" dirty="0" err="1">
                <a:solidFill>
                  <a:schemeClr val="accent1">
                    <a:lumMod val="75000"/>
                  </a:schemeClr>
                </a:solidFill>
                <a:effectLst/>
                <a:latin typeface="Consolas" panose="020B0609020204030204" pitchFamily="49" charset="0"/>
              </a:rPr>
              <a:t>Tech</a:t>
            </a:r>
            <a:r>
              <a:rPr lang="es-MX" b="0" dirty="0">
                <a:solidFill>
                  <a:schemeClr val="accent1">
                    <a:lumMod val="75000"/>
                  </a:schemeClr>
                </a:solidFill>
                <a:effectLst/>
                <a:latin typeface="Consolas" panose="020B0609020204030204" pitchFamily="49" charset="0"/>
              </a:rPr>
              <a:t> en diferentes países y con diferentes puestos, es hacer un análisis salarial transversal entre los salarios de los diferentes países.</a:t>
            </a:r>
          </a:p>
          <a:p>
            <a:pPr algn="just"/>
            <a:r>
              <a:rPr lang="es-MX" b="0" dirty="0">
                <a:solidFill>
                  <a:schemeClr val="accent1">
                    <a:lumMod val="75000"/>
                  </a:schemeClr>
                </a:solidFill>
                <a:effectLst/>
                <a:latin typeface="Consolas" panose="020B0609020204030204" pitchFamily="49" charset="0"/>
              </a:rPr>
              <a:t>Lo primero que podemos ver es que los mínimos y máximos son muy contrastantes, a tal grado que el salario promedio más grande que existe entre estos países es 26 veces más que el salario promedio del país con menor retribución en esta área.</a:t>
            </a:r>
          </a:p>
          <a:p>
            <a:endParaRPr lang="es-MX" dirty="0"/>
          </a:p>
        </p:txBody>
      </p:sp>
    </p:spTree>
    <p:extLst>
      <p:ext uri="{BB962C8B-B14F-4D97-AF65-F5344CB8AC3E}">
        <p14:creationId xmlns:p14="http://schemas.microsoft.com/office/powerpoint/2010/main" val="20807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CA4E155-D8F5-AE13-857E-72384AA95644}"/>
              </a:ext>
            </a:extLst>
          </p:cNvPr>
          <p:cNvPicPr>
            <a:picLocks noChangeAspect="1"/>
          </p:cNvPicPr>
          <p:nvPr/>
        </p:nvPicPr>
        <p:blipFill>
          <a:blip r:embed="rId2"/>
          <a:stretch>
            <a:fillRect/>
          </a:stretch>
        </p:blipFill>
        <p:spPr>
          <a:xfrm>
            <a:off x="140847" y="539535"/>
            <a:ext cx="6860028" cy="6318466"/>
          </a:xfrm>
          <a:prstGeom prst="rect">
            <a:avLst/>
          </a:prstGeom>
          <a:noFill/>
        </p:spPr>
      </p:pic>
      <p:sp>
        <p:nvSpPr>
          <p:cNvPr id="6" name="Marcador de contenido 2">
            <a:extLst>
              <a:ext uri="{FF2B5EF4-FFF2-40B4-BE49-F238E27FC236}">
                <a16:creationId xmlns:a16="http://schemas.microsoft.com/office/drawing/2014/main" id="{E6B1428F-D99F-310D-8247-444EDBE40C8F}"/>
              </a:ext>
            </a:extLst>
          </p:cNvPr>
          <p:cNvSpPr txBox="1">
            <a:spLocks/>
          </p:cNvSpPr>
          <p:nvPr/>
        </p:nvSpPr>
        <p:spPr>
          <a:xfrm>
            <a:off x="7103513" y="998788"/>
            <a:ext cx="4609932" cy="4860424"/>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pPr marL="285750" indent="-285750" algn="just">
              <a:buFont typeface="Wingdings" panose="05000000000000000000" pitchFamily="2" charset="2"/>
              <a:buChar char="§"/>
            </a:pPr>
            <a:r>
              <a:rPr lang="es-MX" b="0" dirty="0">
                <a:solidFill>
                  <a:schemeClr val="accent1">
                    <a:lumMod val="75000"/>
                  </a:schemeClr>
                </a:solidFill>
                <a:effectLst/>
                <a:latin typeface="Consolas" panose="020B0609020204030204" pitchFamily="49" charset="0"/>
              </a:rPr>
              <a:t>Enfocando este análisis en países latinoamericanos, tenemos solo 7, y todos se encuentran debajo de la mediana, y por lo menos 100,000 dólares debajo de la media (197,845.76 </a:t>
            </a:r>
            <a:r>
              <a:rPr lang="es-MX" b="0" dirty="0" err="1">
                <a:solidFill>
                  <a:schemeClr val="accent1">
                    <a:lumMod val="75000"/>
                  </a:schemeClr>
                </a:solidFill>
                <a:effectLst/>
                <a:latin typeface="Consolas" panose="020B0609020204030204" pitchFamily="49" charset="0"/>
              </a:rPr>
              <a:t>dlls</a:t>
            </a:r>
            <a:r>
              <a:rPr lang="es-MX" b="0" dirty="0">
                <a:solidFill>
                  <a:schemeClr val="accent1">
                    <a:lumMod val="75000"/>
                  </a:schemeClr>
                </a:solidFill>
                <a:effectLst/>
                <a:latin typeface="Consolas" panose="020B0609020204030204" pitchFamily="49" charset="0"/>
              </a:rPr>
              <a:t>), lo cual nos muestra la enorme brecha salarial que existe en el sur y un largo camino que recorrer para igualar la industria a la de otros países.</a:t>
            </a:r>
          </a:p>
          <a:p>
            <a:pPr marL="285750" indent="-285750" algn="just">
              <a:buFont typeface="Wingdings" panose="05000000000000000000" pitchFamily="2" charset="2"/>
              <a:buChar char="§"/>
            </a:pPr>
            <a:r>
              <a:rPr lang="es-MX" b="0" dirty="0">
                <a:solidFill>
                  <a:schemeClr val="accent1">
                    <a:lumMod val="75000"/>
                  </a:schemeClr>
                </a:solidFill>
                <a:effectLst/>
                <a:latin typeface="Consolas" panose="020B0609020204030204" pitchFamily="49" charset="0"/>
              </a:rPr>
              <a:t>Sin embargo, no hay una zona definida del planeta que sea la más óptima para ejercer este tipo de profesiones, podemos ver que en el top 10 hay 3 países Europeos y 4 Países asiáticos, aunque muy dispersos geográficamente entre sí.</a:t>
            </a:r>
          </a:p>
          <a:p>
            <a:endParaRPr lang="es-MX" dirty="0"/>
          </a:p>
        </p:txBody>
      </p:sp>
    </p:spTree>
    <p:extLst>
      <p:ext uri="{BB962C8B-B14F-4D97-AF65-F5344CB8AC3E}">
        <p14:creationId xmlns:p14="http://schemas.microsoft.com/office/powerpoint/2010/main" val="269670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820E5-1D10-2988-73AD-F6D3EE897EFE}"/>
              </a:ext>
            </a:extLst>
          </p:cNvPr>
          <p:cNvSpPr>
            <a:spLocks noGrp="1"/>
          </p:cNvSpPr>
          <p:nvPr>
            <p:ph type="title"/>
          </p:nvPr>
        </p:nvSpPr>
        <p:spPr/>
        <p:txBody>
          <a:bodyPr/>
          <a:lstStyle/>
          <a:p>
            <a:r>
              <a:rPr lang="es-MX" dirty="0"/>
              <a:t>Motivantes</a:t>
            </a:r>
          </a:p>
        </p:txBody>
      </p:sp>
      <p:sp>
        <p:nvSpPr>
          <p:cNvPr id="3" name="Marcador de contenido 2">
            <a:extLst>
              <a:ext uri="{FF2B5EF4-FFF2-40B4-BE49-F238E27FC236}">
                <a16:creationId xmlns:a16="http://schemas.microsoft.com/office/drawing/2014/main" id="{43D01B9A-2661-A00D-E8B1-0BBBEA70CAC4}"/>
              </a:ext>
            </a:extLst>
          </p:cNvPr>
          <p:cNvSpPr>
            <a:spLocks noGrp="1"/>
          </p:cNvSpPr>
          <p:nvPr>
            <p:ph idx="1"/>
          </p:nvPr>
        </p:nvSpPr>
        <p:spPr/>
        <p:txBody>
          <a:bodyPr/>
          <a:lstStyle/>
          <a:p>
            <a:pPr algn="just"/>
            <a:r>
              <a:rPr lang="es-MX" b="0" dirty="0">
                <a:solidFill>
                  <a:schemeClr val="bg2">
                    <a:lumMod val="25000"/>
                  </a:schemeClr>
                </a:solidFill>
                <a:effectLst/>
                <a:latin typeface="Consolas" panose="020B0609020204030204" pitchFamily="49" charset="0"/>
              </a:rPr>
              <a:t>La industria Tecnológica es una de las que ha tenido un crecimiento sostenido y notable en los últimos años; por ejemplo, en 2020, el año más fuerte de la pandemia del COVID-19, en el cual muchas industrias decrecieron notablemente, la industria </a:t>
            </a:r>
            <a:r>
              <a:rPr lang="es-MX" b="0" dirty="0" err="1">
                <a:solidFill>
                  <a:schemeClr val="bg2">
                    <a:lumMod val="25000"/>
                  </a:schemeClr>
                </a:solidFill>
                <a:effectLst/>
                <a:latin typeface="Consolas" panose="020B0609020204030204" pitchFamily="49" charset="0"/>
              </a:rPr>
              <a:t>Tech</a:t>
            </a:r>
            <a:r>
              <a:rPr lang="es-MX" b="0" dirty="0">
                <a:solidFill>
                  <a:schemeClr val="bg2">
                    <a:lumMod val="25000"/>
                  </a:schemeClr>
                </a:solidFill>
                <a:effectLst/>
                <a:latin typeface="Consolas" panose="020B0609020204030204" pitchFamily="49" charset="0"/>
              </a:rPr>
              <a:t> consiguió un aumento del 4.2% en Estados Unidos, y se ha colocado en el tercer lugar como motor económico mundial.</a:t>
            </a:r>
          </a:p>
          <a:p>
            <a:pPr algn="just"/>
            <a:r>
              <a:rPr lang="es-MX" b="0" dirty="0">
                <a:solidFill>
                  <a:schemeClr val="bg2">
                    <a:lumMod val="25000"/>
                  </a:schemeClr>
                </a:solidFill>
                <a:effectLst/>
                <a:latin typeface="Consolas" panose="020B0609020204030204" pitchFamily="49" charset="0"/>
              </a:rPr>
              <a:t>Dado que el principal activo generador de riqueza en esta industria son los propios trabajadores que logran desarrollar nuevas implementaciones, una de las principales inversiones serán los salarios de estos, para poder atraer a los mejores y motivarlos a mejorarse constantemente; simplemente en México, un país que apenas comienza a adoptar en mayor escala esta industria, los salarios promedio que ofrecen son alrededor del 8% más alto en comparación con el resto de las industrias.</a:t>
            </a:r>
          </a:p>
          <a:p>
            <a:endParaRPr lang="es-MX" dirty="0"/>
          </a:p>
        </p:txBody>
      </p:sp>
    </p:spTree>
    <p:extLst>
      <p:ext uri="{BB962C8B-B14F-4D97-AF65-F5344CB8AC3E}">
        <p14:creationId xmlns:p14="http://schemas.microsoft.com/office/powerpoint/2010/main" val="126002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FDBC5-641E-553B-D918-58ACB67B8C0B}"/>
              </a:ext>
            </a:extLst>
          </p:cNvPr>
          <p:cNvSpPr>
            <a:spLocks noGrp="1"/>
          </p:cNvSpPr>
          <p:nvPr>
            <p:ph type="title"/>
          </p:nvPr>
        </p:nvSpPr>
        <p:spPr/>
        <p:txBody>
          <a:bodyPr/>
          <a:lstStyle/>
          <a:p>
            <a:r>
              <a:rPr lang="es-MX" dirty="0"/>
              <a:t>Salario vs años de experiencia</a:t>
            </a:r>
          </a:p>
        </p:txBody>
      </p:sp>
      <p:sp>
        <p:nvSpPr>
          <p:cNvPr id="3" name="Marcador de contenido 2">
            <a:extLst>
              <a:ext uri="{FF2B5EF4-FFF2-40B4-BE49-F238E27FC236}">
                <a16:creationId xmlns:a16="http://schemas.microsoft.com/office/drawing/2014/main" id="{68BD494D-2631-911E-1B50-FF526BBD2853}"/>
              </a:ext>
            </a:extLst>
          </p:cNvPr>
          <p:cNvSpPr>
            <a:spLocks noGrp="1"/>
          </p:cNvSpPr>
          <p:nvPr>
            <p:ph idx="1"/>
          </p:nvPr>
        </p:nvSpPr>
        <p:spPr/>
        <p:txBody>
          <a:bodyPr/>
          <a:lstStyle/>
          <a:p>
            <a:pPr algn="just"/>
            <a:r>
              <a:rPr lang="es-MX" b="0" dirty="0">
                <a:solidFill>
                  <a:schemeClr val="accent1">
                    <a:lumMod val="75000"/>
                  </a:schemeClr>
                </a:solidFill>
                <a:effectLst/>
                <a:latin typeface="Consolas" panose="020B0609020204030204" pitchFamily="49" charset="0"/>
              </a:rPr>
              <a:t>En cuestión de años de experiencia, una variable fuertemente relacionada con el salario Anual, vemos un fenómeno interesante, conforme se va aumentando en años de experiencia se va aumentando el salario anual hasta llegar al pico más alto que son 29 años en la industria </a:t>
            </a:r>
            <a:r>
              <a:rPr lang="es-MX" b="0" dirty="0" err="1">
                <a:solidFill>
                  <a:schemeClr val="accent1">
                    <a:lumMod val="75000"/>
                  </a:schemeClr>
                </a:solidFill>
                <a:effectLst/>
                <a:latin typeface="Consolas" panose="020B0609020204030204" pitchFamily="49" charset="0"/>
              </a:rPr>
              <a:t>Tech</a:t>
            </a:r>
            <a:r>
              <a:rPr lang="es-MX" b="0" dirty="0">
                <a:solidFill>
                  <a:schemeClr val="accent1">
                    <a:lumMod val="75000"/>
                  </a:schemeClr>
                </a:solidFill>
                <a:effectLst/>
                <a:latin typeface="Consolas" panose="020B0609020204030204" pitchFamily="49" charset="0"/>
              </a:rPr>
              <a:t> como el momento cumbre en cuestión salarial.</a:t>
            </a:r>
          </a:p>
          <a:p>
            <a:pPr algn="just"/>
            <a:r>
              <a:rPr lang="es-MX" b="0" dirty="0">
                <a:solidFill>
                  <a:schemeClr val="accent1">
                    <a:lumMod val="75000"/>
                  </a:schemeClr>
                </a:solidFill>
                <a:effectLst/>
                <a:latin typeface="Consolas" panose="020B0609020204030204" pitchFamily="49" charset="0"/>
              </a:rPr>
              <a:t>Sin embargo, desde los 24 años, el salario comienza a decaer o "estabilizarse" alrededor de los 336,000 </a:t>
            </a:r>
            <a:r>
              <a:rPr lang="es-MX" b="0" dirty="0" err="1">
                <a:solidFill>
                  <a:schemeClr val="accent1">
                    <a:lumMod val="75000"/>
                  </a:schemeClr>
                </a:solidFill>
                <a:effectLst/>
                <a:latin typeface="Consolas" panose="020B0609020204030204" pitchFamily="49" charset="0"/>
              </a:rPr>
              <a:t>dlls</a:t>
            </a:r>
            <a:r>
              <a:rPr lang="es-MX" b="0" dirty="0">
                <a:solidFill>
                  <a:schemeClr val="accent1">
                    <a:lumMod val="75000"/>
                  </a:schemeClr>
                </a:solidFill>
                <a:effectLst/>
                <a:latin typeface="Consolas" panose="020B0609020204030204" pitchFamily="49" charset="0"/>
              </a:rPr>
              <a:t>, es decir, y posterior a los 30 años de experiencia, llega incluso a decaer fuertemente.</a:t>
            </a:r>
          </a:p>
          <a:p>
            <a:pPr algn="just"/>
            <a:r>
              <a:rPr lang="es-MX" b="0" dirty="0">
                <a:solidFill>
                  <a:schemeClr val="accent1">
                    <a:lumMod val="75000"/>
                  </a:schemeClr>
                </a:solidFill>
                <a:effectLst/>
                <a:latin typeface="Consolas" panose="020B0609020204030204" pitchFamily="49" charset="0"/>
              </a:rPr>
              <a:t>El momento cumbre para un trabajador de la industria </a:t>
            </a:r>
            <a:r>
              <a:rPr lang="es-MX" b="0" dirty="0" err="1">
                <a:solidFill>
                  <a:schemeClr val="accent1">
                    <a:lumMod val="75000"/>
                  </a:schemeClr>
                </a:solidFill>
                <a:effectLst/>
                <a:latin typeface="Consolas" panose="020B0609020204030204" pitchFamily="49" charset="0"/>
              </a:rPr>
              <a:t>Tech</a:t>
            </a:r>
            <a:r>
              <a:rPr lang="es-MX" b="0" dirty="0">
                <a:solidFill>
                  <a:schemeClr val="accent1">
                    <a:lumMod val="75000"/>
                  </a:schemeClr>
                </a:solidFill>
                <a:effectLst/>
                <a:latin typeface="Consolas" panose="020B0609020204030204" pitchFamily="49" charset="0"/>
              </a:rPr>
              <a:t> parece ser posterior a los 20 años.</a:t>
            </a:r>
          </a:p>
          <a:p>
            <a:endParaRPr lang="es-MX" dirty="0"/>
          </a:p>
        </p:txBody>
      </p:sp>
    </p:spTree>
    <p:extLst>
      <p:ext uri="{BB962C8B-B14F-4D97-AF65-F5344CB8AC3E}">
        <p14:creationId xmlns:p14="http://schemas.microsoft.com/office/powerpoint/2010/main" val="73313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9AB1504-0833-2B6E-2B9A-686DA23A28E2}"/>
              </a:ext>
            </a:extLst>
          </p:cNvPr>
          <p:cNvPicPr>
            <a:picLocks noChangeAspect="1"/>
          </p:cNvPicPr>
          <p:nvPr/>
        </p:nvPicPr>
        <p:blipFill>
          <a:blip r:embed="rId2"/>
          <a:stretch>
            <a:fillRect/>
          </a:stretch>
        </p:blipFill>
        <p:spPr>
          <a:xfrm>
            <a:off x="2832133" y="526062"/>
            <a:ext cx="6527733" cy="6266624"/>
          </a:xfrm>
          <a:prstGeom prst="rect">
            <a:avLst/>
          </a:prstGeom>
          <a:noFill/>
        </p:spPr>
      </p:pic>
    </p:spTree>
    <p:extLst>
      <p:ext uri="{BB962C8B-B14F-4D97-AF65-F5344CB8AC3E}">
        <p14:creationId xmlns:p14="http://schemas.microsoft.com/office/powerpoint/2010/main" val="2629153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02179AF-30DC-AACA-D2E0-40AC7148D3E8}"/>
              </a:ext>
            </a:extLst>
          </p:cNvPr>
          <p:cNvSpPr>
            <a:spLocks noGrp="1"/>
          </p:cNvSpPr>
          <p:nvPr>
            <p:ph type="title"/>
          </p:nvPr>
        </p:nvSpPr>
        <p:spPr>
          <a:xfrm>
            <a:off x="581192" y="702156"/>
            <a:ext cx="11029616" cy="1013800"/>
          </a:xfrm>
        </p:spPr>
        <p:txBody>
          <a:bodyPr/>
          <a:lstStyle/>
          <a:p>
            <a:r>
              <a:rPr lang="en-US" dirty="0"/>
              <a:t>SALARIO VS PUESTO</a:t>
            </a:r>
          </a:p>
        </p:txBody>
      </p:sp>
      <p:pic>
        <p:nvPicPr>
          <p:cNvPr id="7" name="Imagen 6">
            <a:extLst>
              <a:ext uri="{FF2B5EF4-FFF2-40B4-BE49-F238E27FC236}">
                <a16:creationId xmlns:a16="http://schemas.microsoft.com/office/drawing/2014/main" id="{B3529AC6-58FD-724C-19CE-175F0044322B}"/>
              </a:ext>
            </a:extLst>
          </p:cNvPr>
          <p:cNvPicPr>
            <a:picLocks noChangeAspect="1"/>
          </p:cNvPicPr>
          <p:nvPr/>
        </p:nvPicPr>
        <p:blipFill>
          <a:blip r:embed="rId2"/>
          <a:stretch>
            <a:fillRect/>
          </a:stretch>
        </p:blipFill>
        <p:spPr>
          <a:xfrm>
            <a:off x="163316" y="1874385"/>
            <a:ext cx="11865368" cy="3109229"/>
          </a:xfrm>
          <a:prstGeom prst="rect">
            <a:avLst/>
          </a:prstGeom>
        </p:spPr>
      </p:pic>
      <p:sp>
        <p:nvSpPr>
          <p:cNvPr id="8" name="Marcador de contenido 2">
            <a:extLst>
              <a:ext uri="{FF2B5EF4-FFF2-40B4-BE49-F238E27FC236}">
                <a16:creationId xmlns:a16="http://schemas.microsoft.com/office/drawing/2014/main" id="{BEE1CA81-477A-829B-DCF4-77E208A822C9}"/>
              </a:ext>
            </a:extLst>
          </p:cNvPr>
          <p:cNvSpPr>
            <a:spLocks noGrp="1"/>
          </p:cNvSpPr>
          <p:nvPr>
            <p:ph idx="1"/>
          </p:nvPr>
        </p:nvSpPr>
        <p:spPr>
          <a:xfrm>
            <a:off x="581192" y="4983614"/>
            <a:ext cx="11029615" cy="1477299"/>
          </a:xfrm>
        </p:spPr>
        <p:txBody>
          <a:bodyPr>
            <a:normAutofit fontScale="92500"/>
          </a:bodyPr>
          <a:lstStyle/>
          <a:p>
            <a:pPr algn="just"/>
            <a:r>
              <a:rPr lang="es-MX" b="0" dirty="0">
                <a:solidFill>
                  <a:schemeClr val="accent1">
                    <a:lumMod val="75000"/>
                  </a:schemeClr>
                </a:solidFill>
                <a:effectLst/>
                <a:latin typeface="Consolas" panose="020B0609020204030204" pitchFamily="49" charset="0"/>
              </a:rPr>
              <a:t>Dentro de la industria </a:t>
            </a:r>
            <a:r>
              <a:rPr lang="es-MX" b="0" dirty="0" err="1">
                <a:solidFill>
                  <a:schemeClr val="accent1">
                    <a:lumMod val="75000"/>
                  </a:schemeClr>
                </a:solidFill>
                <a:effectLst/>
                <a:latin typeface="Consolas" panose="020B0609020204030204" pitchFamily="49" charset="0"/>
              </a:rPr>
              <a:t>Tech</a:t>
            </a:r>
            <a:r>
              <a:rPr lang="es-MX" b="0" dirty="0">
                <a:solidFill>
                  <a:schemeClr val="accent1">
                    <a:lumMod val="75000"/>
                  </a:schemeClr>
                </a:solidFill>
                <a:effectLst/>
                <a:latin typeface="Consolas" panose="020B0609020204030204" pitchFamily="49" charset="0"/>
              </a:rPr>
              <a:t> se requieren diferentes tipos de puesto, no solo analistas o ingenieros; podemos encontrar datos interesantes como que un vendedor tenderá a ganar más que un Data </a:t>
            </a:r>
            <a:r>
              <a:rPr lang="es-MX" b="0" dirty="0" err="1">
                <a:solidFill>
                  <a:schemeClr val="accent1">
                    <a:lumMod val="75000"/>
                  </a:schemeClr>
                </a:solidFill>
                <a:effectLst/>
                <a:latin typeface="Consolas" panose="020B0609020204030204" pitchFamily="49" charset="0"/>
              </a:rPr>
              <a:t>Scientist</a:t>
            </a:r>
            <a:r>
              <a:rPr lang="es-MX" b="0" dirty="0">
                <a:solidFill>
                  <a:schemeClr val="accent1">
                    <a:lumMod val="75000"/>
                  </a:schemeClr>
                </a:solidFill>
                <a:effectLst/>
                <a:latin typeface="Consolas" panose="020B0609020204030204" pitchFamily="49" charset="0"/>
              </a:rPr>
              <a:t> o un Ingeniero de Hardware, sin embargo, el Top 5 de este gráfica sí se lo llevan puestos relacionados directamente con la producción/desarrollo, ingenieros, técnicos o managers siguen siendo los mejor recompensados.</a:t>
            </a:r>
          </a:p>
        </p:txBody>
      </p:sp>
    </p:spTree>
    <p:extLst>
      <p:ext uri="{BB962C8B-B14F-4D97-AF65-F5344CB8AC3E}">
        <p14:creationId xmlns:p14="http://schemas.microsoft.com/office/powerpoint/2010/main" val="36982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681DD-9F89-6A9B-CAC3-48C2325E58EE}"/>
              </a:ext>
            </a:extLst>
          </p:cNvPr>
          <p:cNvSpPr>
            <a:spLocks noGrp="1"/>
          </p:cNvSpPr>
          <p:nvPr>
            <p:ph type="title"/>
          </p:nvPr>
        </p:nvSpPr>
        <p:spPr/>
        <p:txBody>
          <a:bodyPr/>
          <a:lstStyle/>
          <a:p>
            <a:r>
              <a:rPr lang="es-MX" dirty="0"/>
              <a:t>SALARIO VS RAZA/EDUCACION</a:t>
            </a:r>
          </a:p>
        </p:txBody>
      </p:sp>
      <p:sp>
        <p:nvSpPr>
          <p:cNvPr id="3" name="Marcador de contenido 2">
            <a:extLst>
              <a:ext uri="{FF2B5EF4-FFF2-40B4-BE49-F238E27FC236}">
                <a16:creationId xmlns:a16="http://schemas.microsoft.com/office/drawing/2014/main" id="{5ADBAF60-3AAA-1DF4-61B0-26DF6FFE17E1}"/>
              </a:ext>
            </a:extLst>
          </p:cNvPr>
          <p:cNvSpPr>
            <a:spLocks noGrp="1"/>
          </p:cNvSpPr>
          <p:nvPr>
            <p:ph idx="1"/>
          </p:nvPr>
        </p:nvSpPr>
        <p:spPr/>
        <p:txBody>
          <a:bodyPr>
            <a:normAutofit fontScale="92500"/>
          </a:bodyPr>
          <a:lstStyle/>
          <a:p>
            <a:pPr algn="just"/>
            <a:r>
              <a:rPr lang="es-MX" b="0" dirty="0">
                <a:solidFill>
                  <a:schemeClr val="accent1">
                    <a:lumMod val="75000"/>
                  </a:schemeClr>
                </a:solidFill>
                <a:effectLst/>
                <a:latin typeface="Consolas" panose="020B0609020204030204" pitchFamily="49" charset="0"/>
              </a:rPr>
              <a:t>En esta última sección analizamos dos variables a la vez, pues su impacto en la variable dependiente aunque puede ser individual, también se pueden encontrar particularidades en conjunto</a:t>
            </a:r>
          </a:p>
          <a:p>
            <a:pPr algn="just"/>
            <a:r>
              <a:rPr lang="es-MX" b="0" dirty="0">
                <a:solidFill>
                  <a:schemeClr val="accent1">
                    <a:lumMod val="75000"/>
                  </a:schemeClr>
                </a:solidFill>
                <a:effectLst/>
                <a:latin typeface="Consolas" panose="020B0609020204030204" pitchFamily="49" charset="0"/>
              </a:rPr>
              <a:t>En cuestión de raza contra salario, encontramos que la mayoría de los datos parecen estar distribuidos dentro de un mismo rango, sin embargo, al momento de checar los promedios por raza encontramos que las personas "Blancas" o que tienen dos o más ascendentes ganan en promedio 20,000 </a:t>
            </a:r>
            <a:r>
              <a:rPr lang="es-MX" b="0" dirty="0" err="1">
                <a:solidFill>
                  <a:schemeClr val="accent1">
                    <a:lumMod val="75000"/>
                  </a:schemeClr>
                </a:solidFill>
                <a:effectLst/>
                <a:latin typeface="Consolas" panose="020B0609020204030204" pitchFamily="49" charset="0"/>
              </a:rPr>
              <a:t>dlls</a:t>
            </a:r>
            <a:r>
              <a:rPr lang="es-MX" b="0" dirty="0">
                <a:solidFill>
                  <a:schemeClr val="accent1">
                    <a:lumMod val="75000"/>
                  </a:schemeClr>
                </a:solidFill>
                <a:effectLst/>
                <a:latin typeface="Consolas" panose="020B0609020204030204" pitchFamily="49" charset="0"/>
              </a:rPr>
              <a:t> más que el resto.</a:t>
            </a:r>
          </a:p>
          <a:p>
            <a:pPr algn="just"/>
            <a:r>
              <a:rPr lang="es-MX" b="0" dirty="0">
                <a:solidFill>
                  <a:schemeClr val="accent1">
                    <a:lumMod val="75000"/>
                  </a:schemeClr>
                </a:solidFill>
                <a:effectLst/>
                <a:latin typeface="Consolas" panose="020B0609020204030204" pitchFamily="49" charset="0"/>
              </a:rPr>
              <a:t>A su vez, vemos que los </a:t>
            </a:r>
            <a:r>
              <a:rPr lang="es-MX" b="0" dirty="0" err="1">
                <a:solidFill>
                  <a:schemeClr val="accent1">
                    <a:lumMod val="75000"/>
                  </a:schemeClr>
                </a:solidFill>
                <a:effectLst/>
                <a:latin typeface="Consolas" panose="020B0609020204030204" pitchFamily="49" charset="0"/>
              </a:rPr>
              <a:t>Outliers</a:t>
            </a:r>
            <a:r>
              <a:rPr lang="es-MX" b="0" dirty="0">
                <a:solidFill>
                  <a:schemeClr val="accent1">
                    <a:lumMod val="75000"/>
                  </a:schemeClr>
                </a:solidFill>
                <a:effectLst/>
                <a:latin typeface="Consolas" panose="020B0609020204030204" pitchFamily="49" charset="0"/>
              </a:rPr>
              <a:t> de las personas blancas son mayores y mucho más distribuidos que el resto de "razas", a excepción de las personas asiáticas, que tienen un par de </a:t>
            </a:r>
            <a:r>
              <a:rPr lang="es-MX" b="0" dirty="0" err="1">
                <a:solidFill>
                  <a:schemeClr val="accent1">
                    <a:lumMod val="75000"/>
                  </a:schemeClr>
                </a:solidFill>
                <a:effectLst/>
                <a:latin typeface="Consolas" panose="020B0609020204030204" pitchFamily="49" charset="0"/>
              </a:rPr>
              <a:t>outliers</a:t>
            </a:r>
            <a:r>
              <a:rPr lang="es-MX" b="0" dirty="0">
                <a:solidFill>
                  <a:schemeClr val="accent1">
                    <a:lumMod val="75000"/>
                  </a:schemeClr>
                </a:solidFill>
                <a:effectLst/>
                <a:latin typeface="Consolas" panose="020B0609020204030204" pitchFamily="49" charset="0"/>
              </a:rPr>
              <a:t>, con salarios muy altos y su distribución es la segunda mejor.</a:t>
            </a:r>
          </a:p>
          <a:p>
            <a:pPr algn="just"/>
            <a:r>
              <a:rPr lang="es-MX" b="0" dirty="0">
                <a:solidFill>
                  <a:schemeClr val="accent1">
                    <a:lumMod val="75000"/>
                  </a:schemeClr>
                </a:solidFill>
                <a:effectLst/>
                <a:latin typeface="Consolas" panose="020B0609020204030204" pitchFamily="49" charset="0"/>
              </a:rPr>
              <a:t>A pesar de ello, de que estos últimos parecen tener salarios similares a los de las personas blancas, en promedio tienen igual, 20,000 </a:t>
            </a:r>
            <a:r>
              <a:rPr lang="es-MX" b="0" dirty="0" err="1">
                <a:solidFill>
                  <a:schemeClr val="accent1">
                    <a:lumMod val="75000"/>
                  </a:schemeClr>
                </a:solidFill>
                <a:effectLst/>
                <a:latin typeface="Consolas" panose="020B0609020204030204" pitchFamily="49" charset="0"/>
              </a:rPr>
              <a:t>dlls</a:t>
            </a:r>
            <a:r>
              <a:rPr lang="es-MX" b="0" dirty="0">
                <a:solidFill>
                  <a:schemeClr val="accent1">
                    <a:lumMod val="75000"/>
                  </a:schemeClr>
                </a:solidFill>
                <a:effectLst/>
                <a:latin typeface="Consolas" panose="020B0609020204030204" pitchFamily="49" charset="0"/>
              </a:rPr>
              <a:t> menos que ellos.</a:t>
            </a:r>
          </a:p>
        </p:txBody>
      </p:sp>
    </p:spTree>
    <p:extLst>
      <p:ext uri="{BB962C8B-B14F-4D97-AF65-F5344CB8AC3E}">
        <p14:creationId xmlns:p14="http://schemas.microsoft.com/office/powerpoint/2010/main" val="1509308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2AC0349-BF73-F45D-245B-82A98A52DD6B}"/>
              </a:ext>
            </a:extLst>
          </p:cNvPr>
          <p:cNvPicPr>
            <a:picLocks noChangeAspect="1"/>
          </p:cNvPicPr>
          <p:nvPr/>
        </p:nvPicPr>
        <p:blipFill>
          <a:blip r:embed="rId2"/>
          <a:stretch>
            <a:fillRect/>
          </a:stretch>
        </p:blipFill>
        <p:spPr>
          <a:xfrm>
            <a:off x="124055" y="688749"/>
            <a:ext cx="5971945" cy="6062889"/>
          </a:xfrm>
          <a:prstGeom prst="rect">
            <a:avLst/>
          </a:prstGeom>
          <a:noFill/>
        </p:spPr>
      </p:pic>
      <p:pic>
        <p:nvPicPr>
          <p:cNvPr id="7" name="Imagen 6">
            <a:extLst>
              <a:ext uri="{FF2B5EF4-FFF2-40B4-BE49-F238E27FC236}">
                <a16:creationId xmlns:a16="http://schemas.microsoft.com/office/drawing/2014/main" id="{9F6AC2AF-ECF1-F812-0D70-A9740F06CD61}"/>
              </a:ext>
            </a:extLst>
          </p:cNvPr>
          <p:cNvPicPr>
            <a:picLocks noChangeAspect="1"/>
          </p:cNvPicPr>
          <p:nvPr/>
        </p:nvPicPr>
        <p:blipFill>
          <a:blip r:embed="rId3"/>
          <a:stretch>
            <a:fillRect/>
          </a:stretch>
        </p:blipFill>
        <p:spPr>
          <a:xfrm>
            <a:off x="6096000" y="675620"/>
            <a:ext cx="6096000" cy="6182380"/>
          </a:xfrm>
          <a:prstGeom prst="rect">
            <a:avLst/>
          </a:prstGeom>
        </p:spPr>
      </p:pic>
    </p:spTree>
    <p:extLst>
      <p:ext uri="{BB962C8B-B14F-4D97-AF65-F5344CB8AC3E}">
        <p14:creationId xmlns:p14="http://schemas.microsoft.com/office/powerpoint/2010/main" val="215847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681DD-9F89-6A9B-CAC3-48C2325E58EE}"/>
              </a:ext>
            </a:extLst>
          </p:cNvPr>
          <p:cNvSpPr>
            <a:spLocks noGrp="1"/>
          </p:cNvSpPr>
          <p:nvPr>
            <p:ph type="title"/>
          </p:nvPr>
        </p:nvSpPr>
        <p:spPr/>
        <p:txBody>
          <a:bodyPr/>
          <a:lstStyle/>
          <a:p>
            <a:r>
              <a:rPr lang="es-MX" dirty="0"/>
              <a:t>SALARIO VS RAZA/EDUCACION</a:t>
            </a:r>
          </a:p>
        </p:txBody>
      </p:sp>
      <p:sp>
        <p:nvSpPr>
          <p:cNvPr id="3" name="Marcador de contenido 2">
            <a:extLst>
              <a:ext uri="{FF2B5EF4-FFF2-40B4-BE49-F238E27FC236}">
                <a16:creationId xmlns:a16="http://schemas.microsoft.com/office/drawing/2014/main" id="{5ADBAF60-3AAA-1DF4-61B0-26DF6FFE17E1}"/>
              </a:ext>
            </a:extLst>
          </p:cNvPr>
          <p:cNvSpPr>
            <a:spLocks noGrp="1"/>
          </p:cNvSpPr>
          <p:nvPr>
            <p:ph idx="1"/>
          </p:nvPr>
        </p:nvSpPr>
        <p:spPr/>
        <p:txBody>
          <a:bodyPr>
            <a:normAutofit/>
          </a:bodyPr>
          <a:lstStyle/>
          <a:p>
            <a:pPr algn="just"/>
            <a:r>
              <a:rPr lang="es-MX" b="0" dirty="0">
                <a:solidFill>
                  <a:schemeClr val="accent1">
                    <a:lumMod val="75000"/>
                  </a:schemeClr>
                </a:solidFill>
                <a:effectLst/>
                <a:latin typeface="Consolas" panose="020B0609020204030204" pitchFamily="49" charset="0"/>
              </a:rPr>
              <a:t>En el caso de la educación, vemos que el grado de licenciado no agrega mucho valor al salario anual pues las categorías </a:t>
            </a:r>
            <a:r>
              <a:rPr lang="es-MX" b="0" dirty="0" err="1">
                <a:solidFill>
                  <a:schemeClr val="accent1">
                    <a:lumMod val="75000"/>
                  </a:schemeClr>
                </a:solidFill>
                <a:effectLst/>
                <a:latin typeface="Consolas" panose="020B0609020204030204" pitchFamily="49" charset="0"/>
              </a:rPr>
              <a:t>high</a:t>
            </a:r>
            <a:r>
              <a:rPr lang="es-MX" b="0" dirty="0">
                <a:solidFill>
                  <a:schemeClr val="accent1">
                    <a:lumMod val="75000"/>
                  </a:schemeClr>
                </a:solidFill>
                <a:effectLst/>
                <a:latin typeface="Consolas" panose="020B0609020204030204" pitchFamily="49" charset="0"/>
              </a:rPr>
              <a:t> </a:t>
            </a:r>
            <a:r>
              <a:rPr lang="es-MX" b="0" dirty="0" err="1">
                <a:solidFill>
                  <a:schemeClr val="accent1">
                    <a:lumMod val="75000"/>
                  </a:schemeClr>
                </a:solidFill>
                <a:effectLst/>
                <a:latin typeface="Consolas" panose="020B0609020204030204" pitchFamily="49" charset="0"/>
              </a:rPr>
              <a:t>school</a:t>
            </a:r>
            <a:r>
              <a:rPr lang="es-MX" b="0" dirty="0">
                <a:solidFill>
                  <a:schemeClr val="accent1">
                    <a:lumMod val="75000"/>
                  </a:schemeClr>
                </a:solidFill>
                <a:effectLst/>
                <a:latin typeface="Consolas" panose="020B0609020204030204" pitchFamily="49" charset="0"/>
              </a:rPr>
              <a:t> o algún tipo de estudio parecen superar a esta primera.</a:t>
            </a:r>
          </a:p>
          <a:p>
            <a:pPr algn="just"/>
            <a:r>
              <a:rPr lang="es-MX" b="0" dirty="0">
                <a:solidFill>
                  <a:schemeClr val="accent1">
                    <a:lumMod val="75000"/>
                  </a:schemeClr>
                </a:solidFill>
                <a:effectLst/>
                <a:latin typeface="Consolas" panose="020B0609020204030204" pitchFamily="49" charset="0"/>
              </a:rPr>
              <a:t>Existe cierta obviedad al ver que la agrupación de datos de personas con un Doctorado este un poco más arriba en la gráfica salaria, sin embargo su </a:t>
            </a:r>
            <a:r>
              <a:rPr lang="es-MX" b="0" dirty="0" err="1">
                <a:solidFill>
                  <a:schemeClr val="accent1">
                    <a:lumMod val="75000"/>
                  </a:schemeClr>
                </a:solidFill>
                <a:effectLst/>
                <a:latin typeface="Consolas" panose="020B0609020204030204" pitchFamily="49" charset="0"/>
              </a:rPr>
              <a:t>dispoersión</a:t>
            </a:r>
            <a:r>
              <a:rPr lang="es-MX" b="0" dirty="0">
                <a:solidFill>
                  <a:schemeClr val="accent1">
                    <a:lumMod val="75000"/>
                  </a:schemeClr>
                </a:solidFill>
                <a:effectLst/>
                <a:latin typeface="Consolas" panose="020B0609020204030204" pitchFamily="49" charset="0"/>
              </a:rPr>
              <a:t> es pobre en comparación con las personas con grado de maestría, que son los que tienen los </a:t>
            </a:r>
            <a:r>
              <a:rPr lang="es-MX" b="0" dirty="0" err="1">
                <a:solidFill>
                  <a:schemeClr val="accent1">
                    <a:lumMod val="75000"/>
                  </a:schemeClr>
                </a:solidFill>
                <a:effectLst/>
                <a:latin typeface="Consolas" panose="020B0609020204030204" pitchFamily="49" charset="0"/>
              </a:rPr>
              <a:t>outliers</a:t>
            </a:r>
            <a:r>
              <a:rPr lang="es-MX" b="0" dirty="0">
                <a:solidFill>
                  <a:schemeClr val="accent1">
                    <a:lumMod val="75000"/>
                  </a:schemeClr>
                </a:solidFill>
                <a:effectLst/>
                <a:latin typeface="Consolas" panose="020B0609020204030204" pitchFamily="49" charset="0"/>
              </a:rPr>
              <a:t> más grandes, lo cual no </a:t>
            </a:r>
            <a:r>
              <a:rPr lang="es-MX" b="0" dirty="0" err="1">
                <a:solidFill>
                  <a:schemeClr val="accent1">
                    <a:lumMod val="75000"/>
                  </a:schemeClr>
                </a:solidFill>
                <a:effectLst/>
                <a:latin typeface="Consolas" panose="020B0609020204030204" pitchFamily="49" charset="0"/>
              </a:rPr>
              <a:t>sdice</a:t>
            </a:r>
            <a:r>
              <a:rPr lang="es-MX" b="0" dirty="0">
                <a:solidFill>
                  <a:schemeClr val="accent1">
                    <a:lumMod val="75000"/>
                  </a:schemeClr>
                </a:solidFill>
                <a:effectLst/>
                <a:latin typeface="Consolas" panose="020B0609020204030204" pitchFamily="49" charset="0"/>
              </a:rPr>
              <a:t> que el tener un Doctorado si te asegura un salario alto, pero un grado de maestro junto con otras variables, posiblemente más relacionadas a lo laboral, son las variables correctas para alcanzar el máximo sueldo posible en esta industria.</a:t>
            </a:r>
          </a:p>
        </p:txBody>
      </p:sp>
    </p:spTree>
    <p:extLst>
      <p:ext uri="{BB962C8B-B14F-4D97-AF65-F5344CB8AC3E}">
        <p14:creationId xmlns:p14="http://schemas.microsoft.com/office/powerpoint/2010/main" val="3133796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6D431CF-1D84-D335-C10A-01ED40735388}"/>
              </a:ext>
            </a:extLst>
          </p:cNvPr>
          <p:cNvPicPr>
            <a:picLocks noChangeAspect="1"/>
          </p:cNvPicPr>
          <p:nvPr/>
        </p:nvPicPr>
        <p:blipFill>
          <a:blip r:embed="rId2"/>
          <a:stretch>
            <a:fillRect/>
          </a:stretch>
        </p:blipFill>
        <p:spPr>
          <a:xfrm>
            <a:off x="0" y="624788"/>
            <a:ext cx="6330489" cy="6233212"/>
          </a:xfrm>
          <a:prstGeom prst="rect">
            <a:avLst/>
          </a:prstGeom>
        </p:spPr>
      </p:pic>
      <p:sp>
        <p:nvSpPr>
          <p:cNvPr id="4" name="Marcador de contenido 2">
            <a:extLst>
              <a:ext uri="{FF2B5EF4-FFF2-40B4-BE49-F238E27FC236}">
                <a16:creationId xmlns:a16="http://schemas.microsoft.com/office/drawing/2014/main" id="{8A913C7F-A9BD-455B-472E-315DACCC5F27}"/>
              </a:ext>
            </a:extLst>
          </p:cNvPr>
          <p:cNvSpPr txBox="1">
            <a:spLocks/>
          </p:cNvSpPr>
          <p:nvPr/>
        </p:nvSpPr>
        <p:spPr>
          <a:xfrm>
            <a:off x="6615404" y="1231641"/>
            <a:ext cx="4982547" cy="4627159"/>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pPr marL="285750" indent="-285750" algn="just">
              <a:buFont typeface="Wingdings" panose="05000000000000000000" pitchFamily="2" charset="2"/>
              <a:buChar char="§"/>
            </a:pPr>
            <a:r>
              <a:rPr lang="es-MX" b="0" dirty="0">
                <a:solidFill>
                  <a:schemeClr val="accent1">
                    <a:lumMod val="75000"/>
                  </a:schemeClr>
                </a:solidFill>
                <a:effectLst/>
                <a:latin typeface="Consolas" panose="020B0609020204030204" pitchFamily="49" charset="0"/>
              </a:rPr>
              <a:t>Por último, un análisis que no incluye el salario anual directamente pero que nos hace preguntarnos más acerca de como funciona esta industria es la comparación entre la "raza" y el nivel de estudios.</a:t>
            </a:r>
          </a:p>
          <a:p>
            <a:pPr marL="285750" indent="-285750" algn="just">
              <a:buFont typeface="Wingdings" panose="05000000000000000000" pitchFamily="2" charset="2"/>
              <a:buChar char="§"/>
            </a:pPr>
            <a:r>
              <a:rPr lang="es-MX" b="0" dirty="0">
                <a:solidFill>
                  <a:schemeClr val="accent1">
                    <a:lumMod val="75000"/>
                  </a:schemeClr>
                </a:solidFill>
                <a:effectLst/>
                <a:latin typeface="Consolas" panose="020B0609020204030204" pitchFamily="49" charset="0"/>
              </a:rPr>
              <a:t>En la gráfica de abajo podemos ver que en general todas las "etnias" tienen un nivel de estudio similar, sin embargo, las personas asiáticas resaltan por tener un nivel mayor de estudios que el resto; esto resulta interesante pues nos muestra que estas personas pueden estar mejor preparadas académicamente, sin embargo, eso no les garantiza un mejor sueldo, como vimos anteriormente, y reafirmando la hipótesis anterior de que un grado de maestría es más que suficiente para tener un gran sueldo en la industria </a:t>
            </a:r>
            <a:r>
              <a:rPr lang="es-MX" b="0" dirty="0" err="1">
                <a:solidFill>
                  <a:schemeClr val="accent1">
                    <a:lumMod val="75000"/>
                  </a:schemeClr>
                </a:solidFill>
                <a:effectLst/>
                <a:latin typeface="Consolas" panose="020B0609020204030204" pitchFamily="49" charset="0"/>
              </a:rPr>
              <a:t>Tech</a:t>
            </a:r>
            <a:r>
              <a:rPr lang="es-MX" b="0" dirty="0">
                <a:solidFill>
                  <a:schemeClr val="accent1">
                    <a:lumMod val="75000"/>
                  </a:schemeClr>
                </a:solidFill>
                <a:effectLst/>
                <a:latin typeface="Consolas" panose="020B0609020204030204" pitchFamily="49" charset="0"/>
              </a:rPr>
              <a:t>.</a:t>
            </a:r>
          </a:p>
          <a:p>
            <a:pPr algn="just"/>
            <a:endParaRPr lang="es-MX"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276845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Conclusiones TEMPORALES</a:t>
            </a:r>
          </a:p>
        </p:txBody>
      </p:sp>
      <p:pic>
        <p:nvPicPr>
          <p:cNvPr id="11" name="Marcador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191" y="2462693"/>
            <a:ext cx="4955607" cy="3312955"/>
          </a:xfrm>
        </p:spPr>
      </p:pic>
      <p:sp>
        <p:nvSpPr>
          <p:cNvPr id="4" name="Marcador de contenido 3">
            <a:extLst>
              <a:ext uri="{FF2B5EF4-FFF2-40B4-BE49-F238E27FC236}">
                <a16:creationId xmlns:a16="http://schemas.microsoft.com/office/drawing/2014/main" id="{F8BCE9DA-CBFB-AD88-C3D0-BA90AFB953C3}"/>
              </a:ext>
            </a:extLst>
          </p:cNvPr>
          <p:cNvSpPr>
            <a:spLocks noGrp="1"/>
          </p:cNvSpPr>
          <p:nvPr>
            <p:ph sz="half" idx="2"/>
          </p:nvPr>
        </p:nvSpPr>
        <p:spPr>
          <a:xfrm>
            <a:off x="5784980" y="1894114"/>
            <a:ext cx="5825829" cy="4544008"/>
          </a:xfrm>
        </p:spPr>
        <p:txBody>
          <a:bodyPr>
            <a:normAutofit lnSpcReduction="10000"/>
          </a:bodyPr>
          <a:lstStyle/>
          <a:p>
            <a:pPr algn="just"/>
            <a:r>
              <a:rPr lang="es-MX" sz="1200" b="0" dirty="0">
                <a:solidFill>
                  <a:schemeClr val="accent1">
                    <a:lumMod val="75000"/>
                  </a:schemeClr>
                </a:solidFill>
                <a:effectLst/>
                <a:latin typeface="Consolas" panose="020B0609020204030204" pitchFamily="49" charset="0"/>
              </a:rPr>
              <a:t>La industria </a:t>
            </a:r>
            <a:r>
              <a:rPr lang="es-MX" sz="1200" b="0" dirty="0" err="1">
                <a:solidFill>
                  <a:schemeClr val="accent1">
                    <a:lumMod val="75000"/>
                  </a:schemeClr>
                </a:solidFill>
                <a:effectLst/>
                <a:latin typeface="Consolas" panose="020B0609020204030204" pitchFamily="49" charset="0"/>
              </a:rPr>
              <a:t>Tech</a:t>
            </a:r>
            <a:r>
              <a:rPr lang="es-MX" sz="1200" b="0" dirty="0">
                <a:solidFill>
                  <a:schemeClr val="accent1">
                    <a:lumMod val="75000"/>
                  </a:schemeClr>
                </a:solidFill>
                <a:effectLst/>
                <a:latin typeface="Consolas" panose="020B0609020204030204" pitchFamily="49" charset="0"/>
              </a:rPr>
              <a:t> ha tenido un crecimiento desbordado desde hace algunos años, el crecimiento de la industria 4.0 y el cada vez mayor alcance del internet hacen que se creen fenómenos interesantes en el desarrollo de diferentes industrias tecnológicas, como el hecho de que Arabía Saudita le gané en salarios promedio a Estados Unidos en este rubro, algo que hace algunos años hubiera sonado a broma.</a:t>
            </a:r>
          </a:p>
          <a:p>
            <a:pPr algn="just"/>
            <a:r>
              <a:rPr lang="es-MX" sz="1200" b="0" dirty="0">
                <a:solidFill>
                  <a:schemeClr val="accent1">
                    <a:lumMod val="75000"/>
                  </a:schemeClr>
                </a:solidFill>
                <a:effectLst/>
                <a:latin typeface="Consolas" panose="020B0609020204030204" pitchFamily="49" charset="0"/>
              </a:rPr>
              <a:t>Por esto es difícil encontrar patrones o entender cuales son las variables que pueden brindarte un mejor salario; la educación ya no es suficiente, alguien con estudios de secundaria puede ganar más que un licenciado, en este ámbito, y un doctorado te asegura un buen salario, sí, pero no el mejor; por ello es importante recabar más información y cruzar más variables para ver como juegan estas entre sí, y cuales son los factores a los que nos debemos enfocar, y cuales debemos comenzar a dejar de lado, como las personas asiáticas, que tal vez deban comenzar a cambiar su estrategia de carrera.</a:t>
            </a:r>
          </a:p>
          <a:p>
            <a:pPr algn="just"/>
            <a:r>
              <a:rPr lang="es-MX" sz="1200" b="0" dirty="0">
                <a:solidFill>
                  <a:schemeClr val="accent1">
                    <a:lumMod val="75000"/>
                  </a:schemeClr>
                </a:solidFill>
                <a:effectLst/>
                <a:latin typeface="Consolas" panose="020B0609020204030204" pitchFamily="49" charset="0"/>
              </a:rPr>
              <a:t>Hemos encontrado una serie de variables que parecen tener repercusión en el salario anual percibido por un empleado de la industria </a:t>
            </a:r>
            <a:r>
              <a:rPr lang="es-MX" sz="1200" b="0" dirty="0" err="1">
                <a:solidFill>
                  <a:schemeClr val="accent1">
                    <a:lumMod val="75000"/>
                  </a:schemeClr>
                </a:solidFill>
                <a:effectLst/>
                <a:latin typeface="Consolas" panose="020B0609020204030204" pitchFamily="49" charset="0"/>
              </a:rPr>
              <a:t>Tech</a:t>
            </a:r>
            <a:r>
              <a:rPr lang="es-MX" sz="1200" b="0" dirty="0">
                <a:solidFill>
                  <a:schemeClr val="accent1">
                    <a:lumMod val="75000"/>
                  </a:schemeClr>
                </a:solidFill>
                <a:effectLst/>
                <a:latin typeface="Consolas" panose="020B0609020204030204" pitchFamily="49" charset="0"/>
              </a:rPr>
              <a:t>, los siguientes pasos serán encontrar un modelo de </a:t>
            </a:r>
            <a:r>
              <a:rPr lang="es-MX" sz="1200" b="0" dirty="0" err="1">
                <a:solidFill>
                  <a:schemeClr val="accent1">
                    <a:lumMod val="75000"/>
                  </a:schemeClr>
                </a:solidFill>
                <a:effectLst/>
                <a:latin typeface="Consolas" panose="020B0609020204030204" pitchFamily="49" charset="0"/>
              </a:rPr>
              <a:t>clusterización</a:t>
            </a:r>
            <a:r>
              <a:rPr lang="es-MX" sz="1200" b="0" dirty="0">
                <a:solidFill>
                  <a:schemeClr val="accent1">
                    <a:lumMod val="75000"/>
                  </a:schemeClr>
                </a:solidFill>
                <a:effectLst/>
                <a:latin typeface="Consolas" panose="020B0609020204030204" pitchFamily="49" charset="0"/>
              </a:rPr>
              <a:t> o regresión que nos permita encontrar la mejor explicación a cuales son los factores más relevantes que ayudan a incrementar el salario siendo un trabajador de esta industria.</a:t>
            </a:r>
          </a:p>
        </p:txBody>
      </p:sp>
    </p:spTree>
    <p:extLst>
      <p:ext uri="{BB962C8B-B14F-4D97-AF65-F5344CB8AC3E}">
        <p14:creationId xmlns:p14="http://schemas.microsoft.com/office/powerpoint/2010/main" val="49760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E7098-45CB-BF5D-E013-49CD40EDDEDE}"/>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C75E489B-FB2C-8602-6E3B-43DD9BBB60F8}"/>
              </a:ext>
            </a:extLst>
          </p:cNvPr>
          <p:cNvSpPr>
            <a:spLocks noGrp="1"/>
          </p:cNvSpPr>
          <p:nvPr>
            <p:ph idx="1"/>
          </p:nvPr>
        </p:nvSpPr>
        <p:spPr/>
        <p:txBody>
          <a:bodyPr/>
          <a:lstStyle/>
          <a:p>
            <a:pPr algn="just"/>
            <a:endParaRPr lang="es-MX" dirty="0">
              <a:solidFill>
                <a:schemeClr val="bg2">
                  <a:lumMod val="25000"/>
                </a:schemeClr>
              </a:solidFill>
              <a:latin typeface="Consolas" panose="020B0609020204030204" pitchFamily="49" charset="0"/>
            </a:endParaRPr>
          </a:p>
          <a:p>
            <a:pPr algn="just"/>
            <a:r>
              <a:rPr lang="es-MX" b="0" dirty="0">
                <a:solidFill>
                  <a:schemeClr val="bg2">
                    <a:lumMod val="25000"/>
                  </a:schemeClr>
                </a:solidFill>
                <a:effectLst/>
                <a:latin typeface="Consolas" panose="020B0609020204030204" pitchFamily="49" charset="0"/>
              </a:rPr>
              <a:t>Una idea general que existe en el mundo laboral es que, a mayor educación, se tendrá un mejor salario, sin embargo, esta industria tiende a romper paradigmas, así que analizaremos cuales son los factores que influyen en el salario de los empleados de la industria </a:t>
            </a:r>
            <a:r>
              <a:rPr lang="es-MX" b="0" dirty="0" err="1">
                <a:solidFill>
                  <a:schemeClr val="bg2">
                    <a:lumMod val="25000"/>
                  </a:schemeClr>
                </a:solidFill>
                <a:effectLst/>
                <a:latin typeface="Consolas" panose="020B0609020204030204" pitchFamily="49" charset="0"/>
              </a:rPr>
              <a:t>Tech</a:t>
            </a:r>
            <a:r>
              <a:rPr lang="es-MX" b="0" dirty="0">
                <a:solidFill>
                  <a:schemeClr val="bg2">
                    <a:lumMod val="25000"/>
                  </a:schemeClr>
                </a:solidFill>
                <a:effectLst/>
                <a:latin typeface="Consolas" panose="020B0609020204030204" pitchFamily="49" charset="0"/>
              </a:rPr>
              <a:t>, a partir de una base que recopila información básica de trabajadores en esta industria como puesto, compañía, salario y algunas variables independientes del trabajador.</a:t>
            </a:r>
          </a:p>
          <a:p>
            <a:endParaRPr lang="es-MX" dirty="0"/>
          </a:p>
        </p:txBody>
      </p:sp>
    </p:spTree>
    <p:extLst>
      <p:ext uri="{BB962C8B-B14F-4D97-AF65-F5344CB8AC3E}">
        <p14:creationId xmlns:p14="http://schemas.microsoft.com/office/powerpoint/2010/main" val="345929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314C25-1A97-C8B4-7F7D-BC98506A2C21}"/>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CC564837-3AD8-89B8-5BBF-AA3CF1DBB9B0}"/>
              </a:ext>
            </a:extLst>
          </p:cNvPr>
          <p:cNvSpPr>
            <a:spLocks noGrp="1"/>
          </p:cNvSpPr>
          <p:nvPr>
            <p:ph idx="1"/>
          </p:nvPr>
        </p:nvSpPr>
        <p:spPr>
          <a:xfrm>
            <a:off x="375918" y="1891248"/>
            <a:ext cx="4065453" cy="2167568"/>
          </a:xfrm>
        </p:spPr>
        <p:txBody>
          <a:bodyPr/>
          <a:lstStyle/>
          <a:p>
            <a:r>
              <a:rPr lang="es-MX" b="0" dirty="0">
                <a:solidFill>
                  <a:schemeClr val="bg2">
                    <a:lumMod val="25000"/>
                  </a:schemeClr>
                </a:solidFill>
                <a:effectLst/>
                <a:latin typeface="Consolas" panose="020B0609020204030204" pitchFamily="49" charset="0"/>
              </a:rPr>
              <a:t>Determinar cuáles son los variables que más impactan en tener un salario competitivo en una empresa </a:t>
            </a:r>
            <a:r>
              <a:rPr lang="es-MX" b="0" dirty="0" err="1">
                <a:solidFill>
                  <a:schemeClr val="bg2">
                    <a:lumMod val="25000"/>
                  </a:schemeClr>
                </a:solidFill>
                <a:effectLst/>
                <a:latin typeface="Consolas" panose="020B0609020204030204" pitchFamily="49" charset="0"/>
              </a:rPr>
              <a:t>Tech</a:t>
            </a:r>
            <a:r>
              <a:rPr lang="es-MX" b="0" dirty="0">
                <a:solidFill>
                  <a:schemeClr val="bg2">
                    <a:lumMod val="25000"/>
                  </a:schemeClr>
                </a:solidFill>
                <a:effectLst/>
                <a:latin typeface="Consolas" panose="020B0609020204030204" pitchFamily="49" charset="0"/>
              </a:rPr>
              <a:t>.</a:t>
            </a:r>
          </a:p>
        </p:txBody>
      </p:sp>
      <p:sp>
        <p:nvSpPr>
          <p:cNvPr id="6" name="Marcador de contenido 2">
            <a:extLst>
              <a:ext uri="{FF2B5EF4-FFF2-40B4-BE49-F238E27FC236}">
                <a16:creationId xmlns:a16="http://schemas.microsoft.com/office/drawing/2014/main" id="{611C043E-FC45-7993-D0C5-138E4535AA81}"/>
              </a:ext>
            </a:extLst>
          </p:cNvPr>
          <p:cNvSpPr txBox="1">
            <a:spLocks/>
          </p:cNvSpPr>
          <p:nvPr/>
        </p:nvSpPr>
        <p:spPr>
          <a:xfrm>
            <a:off x="6543869" y="3293706"/>
            <a:ext cx="4951445" cy="319872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lgn="r">
              <a:buFont typeface="Arial" panose="020B0604020202020204" pitchFamily="34" charset="0"/>
              <a:buChar char="•"/>
            </a:pPr>
            <a:r>
              <a:rPr lang="es-MX" b="0" dirty="0">
                <a:solidFill>
                  <a:schemeClr val="bg2">
                    <a:lumMod val="25000"/>
                  </a:schemeClr>
                </a:solidFill>
                <a:effectLst/>
                <a:latin typeface="Consolas" panose="020B0609020204030204" pitchFamily="49" charset="0"/>
              </a:rPr>
              <a:t>El salario anual está condicionado por el estado (US)</a:t>
            </a:r>
          </a:p>
          <a:p>
            <a:pPr marL="285750" indent="-285750" algn="r">
              <a:buFont typeface="Arial" panose="020B0604020202020204" pitchFamily="34" charset="0"/>
              <a:buChar char="•"/>
            </a:pPr>
            <a:r>
              <a:rPr lang="es-MX" b="0" dirty="0">
                <a:solidFill>
                  <a:schemeClr val="bg2">
                    <a:lumMod val="25000"/>
                  </a:schemeClr>
                </a:solidFill>
                <a:effectLst/>
                <a:latin typeface="Consolas" panose="020B0609020204030204" pitchFamily="49" charset="0"/>
              </a:rPr>
              <a:t>El salario anual está condicionado por los años de experiencia</a:t>
            </a:r>
          </a:p>
          <a:p>
            <a:pPr marL="285750" indent="-285750" algn="r">
              <a:buFont typeface="Arial" panose="020B0604020202020204" pitchFamily="34" charset="0"/>
              <a:buChar char="•"/>
            </a:pPr>
            <a:r>
              <a:rPr lang="es-MX" b="0" dirty="0">
                <a:solidFill>
                  <a:schemeClr val="bg2">
                    <a:lumMod val="25000"/>
                  </a:schemeClr>
                </a:solidFill>
                <a:effectLst/>
                <a:latin typeface="Consolas" panose="020B0609020204030204" pitchFamily="49" charset="0"/>
              </a:rPr>
              <a:t>En US se gana más que en el resto de los países</a:t>
            </a:r>
          </a:p>
          <a:p>
            <a:pPr marL="285750" indent="-285750" algn="r">
              <a:buFont typeface="Arial" panose="020B0604020202020204" pitchFamily="34" charset="0"/>
              <a:buChar char="•"/>
            </a:pPr>
            <a:r>
              <a:rPr lang="es-MX" b="0" dirty="0">
                <a:solidFill>
                  <a:schemeClr val="bg2">
                    <a:lumMod val="25000"/>
                  </a:schemeClr>
                </a:solidFill>
                <a:effectLst/>
                <a:latin typeface="Consolas" panose="020B0609020204030204" pitchFamily="49" charset="0"/>
              </a:rPr>
              <a:t>Variables como género o ascendencia racial no influyen en el salario para esta industria</a:t>
            </a:r>
          </a:p>
        </p:txBody>
      </p:sp>
      <p:sp>
        <p:nvSpPr>
          <p:cNvPr id="7" name="Título 1">
            <a:extLst>
              <a:ext uri="{FF2B5EF4-FFF2-40B4-BE49-F238E27FC236}">
                <a16:creationId xmlns:a16="http://schemas.microsoft.com/office/drawing/2014/main" id="{657A008C-DBF7-81F7-8A0D-ADDB0B451477}"/>
              </a:ext>
            </a:extLst>
          </p:cNvPr>
          <p:cNvSpPr txBox="1">
            <a:spLocks/>
          </p:cNvSpPr>
          <p:nvPr/>
        </p:nvSpPr>
        <p:spPr>
          <a:xfrm>
            <a:off x="1406950" y="4234108"/>
            <a:ext cx="2003388" cy="10263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solidFill>
                  <a:schemeClr val="accent1">
                    <a:lumMod val="75000"/>
                  </a:schemeClr>
                </a:solidFill>
              </a:rPr>
              <a:t>Objetivo</a:t>
            </a:r>
          </a:p>
          <a:p>
            <a:endParaRPr lang="es-MX" dirty="0">
              <a:solidFill>
                <a:schemeClr val="accent1">
                  <a:lumMod val="75000"/>
                </a:schemeClr>
              </a:solidFill>
            </a:endParaRPr>
          </a:p>
        </p:txBody>
      </p:sp>
      <p:sp>
        <p:nvSpPr>
          <p:cNvPr id="8" name="Título 1">
            <a:extLst>
              <a:ext uri="{FF2B5EF4-FFF2-40B4-BE49-F238E27FC236}">
                <a16:creationId xmlns:a16="http://schemas.microsoft.com/office/drawing/2014/main" id="{44348A31-AC6C-FD31-3B01-959388FB36A7}"/>
              </a:ext>
            </a:extLst>
          </p:cNvPr>
          <p:cNvSpPr txBox="1">
            <a:spLocks/>
          </p:cNvSpPr>
          <p:nvPr/>
        </p:nvSpPr>
        <p:spPr>
          <a:xfrm>
            <a:off x="8482665" y="2267338"/>
            <a:ext cx="2003388" cy="10263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solidFill>
                  <a:schemeClr val="accent1">
                    <a:lumMod val="75000"/>
                  </a:schemeClr>
                </a:solidFill>
              </a:rPr>
              <a:t>Hipótesis</a:t>
            </a:r>
          </a:p>
          <a:p>
            <a:endParaRPr lang="es-MX" dirty="0">
              <a:solidFill>
                <a:schemeClr val="accent1">
                  <a:lumMod val="75000"/>
                </a:schemeClr>
              </a:solidFill>
            </a:endParaRPr>
          </a:p>
        </p:txBody>
      </p:sp>
    </p:spTree>
    <p:extLst>
      <p:ext uri="{BB962C8B-B14F-4D97-AF65-F5344CB8AC3E}">
        <p14:creationId xmlns:p14="http://schemas.microsoft.com/office/powerpoint/2010/main" val="196001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Data </a:t>
            </a:r>
            <a:r>
              <a:rPr lang="es-ES" dirty="0" err="1">
                <a:solidFill>
                  <a:srgbClr val="FFFEFF"/>
                </a:solidFill>
              </a:rPr>
              <a:t>Wrangling</a:t>
            </a:r>
            <a:endParaRPr lang="es-ES" dirty="0">
              <a:solidFill>
                <a:srgbClr val="FFFEFF"/>
              </a:solidFill>
            </a:endParaRPr>
          </a:p>
        </p:txBody>
      </p:sp>
      <p:sp>
        <p:nvSpPr>
          <p:cNvPr id="3" name="Rectángulo 2" descr="Base de datos con relleno sólido">
            <a:extLst>
              <a:ext uri="{FF2B5EF4-FFF2-40B4-BE49-F238E27FC236}">
                <a16:creationId xmlns:a16="http://schemas.microsoft.com/office/drawing/2014/main" id="{B825478D-DF46-5D4F-DA06-2705D845D0B5}"/>
              </a:ext>
            </a:extLst>
          </p:cNvPr>
          <p:cNvSpPr/>
          <p:nvPr/>
        </p:nvSpPr>
        <p:spPr>
          <a:xfrm>
            <a:off x="4950249" y="1774238"/>
            <a:ext cx="2285995" cy="2285995"/>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5DD9A-582B-2CD6-0736-65432D79E459}"/>
              </a:ext>
            </a:extLst>
          </p:cNvPr>
          <p:cNvSpPr>
            <a:spLocks noGrp="1"/>
          </p:cNvSpPr>
          <p:nvPr>
            <p:ph type="title"/>
          </p:nvPr>
        </p:nvSpPr>
        <p:spPr/>
        <p:txBody>
          <a:bodyPr/>
          <a:lstStyle/>
          <a:p>
            <a:r>
              <a:rPr lang="es-MX" dirty="0"/>
              <a:t>DATASET</a:t>
            </a:r>
          </a:p>
        </p:txBody>
      </p:sp>
      <p:sp>
        <p:nvSpPr>
          <p:cNvPr id="3" name="Marcador de contenido 2">
            <a:extLst>
              <a:ext uri="{FF2B5EF4-FFF2-40B4-BE49-F238E27FC236}">
                <a16:creationId xmlns:a16="http://schemas.microsoft.com/office/drawing/2014/main" id="{0B52306F-1A11-A3A1-2B6A-ADA2AA139937}"/>
              </a:ext>
            </a:extLst>
          </p:cNvPr>
          <p:cNvSpPr>
            <a:spLocks noGrp="1"/>
          </p:cNvSpPr>
          <p:nvPr>
            <p:ph idx="1"/>
          </p:nvPr>
        </p:nvSpPr>
        <p:spPr/>
        <p:txBody>
          <a:bodyPr/>
          <a:lstStyle/>
          <a:p>
            <a:pPr algn="just"/>
            <a:r>
              <a:rPr lang="es-MX" dirty="0"/>
              <a:t>Elegimos un </a:t>
            </a:r>
            <a:r>
              <a:rPr lang="es-MX" dirty="0" err="1"/>
              <a:t>Dataset</a:t>
            </a:r>
            <a:r>
              <a:rPr lang="es-MX" dirty="0"/>
              <a:t> de 62,642 registros y 29 columnas, cada una de estas columnas es una variable sobre el salario de la industria </a:t>
            </a:r>
            <a:r>
              <a:rPr lang="es-MX" dirty="0" err="1"/>
              <a:t>Tech</a:t>
            </a:r>
            <a:r>
              <a:rPr lang="es-MX" dirty="0"/>
              <a:t>, siendo algunas datos sobre el propio salario base, bonos, compensación anual, etc.; otras describen las características del puesto, su título, nivel, locación; y por último, características principales del empleado, como género, etnia, estudios, etcétera.</a:t>
            </a:r>
          </a:p>
        </p:txBody>
      </p:sp>
    </p:spTree>
    <p:extLst>
      <p:ext uri="{BB962C8B-B14F-4D97-AF65-F5344CB8AC3E}">
        <p14:creationId xmlns:p14="http://schemas.microsoft.com/office/powerpoint/2010/main" val="237266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816D6-813E-8BF2-4760-3DD07166889F}"/>
              </a:ext>
            </a:extLst>
          </p:cNvPr>
          <p:cNvSpPr>
            <a:spLocks noGrp="1"/>
          </p:cNvSpPr>
          <p:nvPr>
            <p:ph type="title"/>
          </p:nvPr>
        </p:nvSpPr>
        <p:spPr/>
        <p:txBody>
          <a:bodyPr/>
          <a:lstStyle/>
          <a:p>
            <a:r>
              <a:rPr lang="es-MX" dirty="0"/>
              <a:t>Variables descartables</a:t>
            </a:r>
          </a:p>
        </p:txBody>
      </p:sp>
      <p:sp>
        <p:nvSpPr>
          <p:cNvPr id="3" name="Marcador de contenido 2">
            <a:extLst>
              <a:ext uri="{FF2B5EF4-FFF2-40B4-BE49-F238E27FC236}">
                <a16:creationId xmlns:a16="http://schemas.microsoft.com/office/drawing/2014/main" id="{2914AEA0-056E-417B-1A41-108320D56694}"/>
              </a:ext>
            </a:extLst>
          </p:cNvPr>
          <p:cNvSpPr>
            <a:spLocks noGrp="1"/>
          </p:cNvSpPr>
          <p:nvPr>
            <p:ph idx="1"/>
          </p:nvPr>
        </p:nvSpPr>
        <p:spPr/>
        <p:txBody>
          <a:bodyPr>
            <a:normAutofit fontScale="85000" lnSpcReduction="10000"/>
          </a:bodyPr>
          <a:lstStyle/>
          <a:p>
            <a:pPr algn="just"/>
            <a:r>
              <a:rPr lang="es-MX" b="0" dirty="0">
                <a:solidFill>
                  <a:schemeClr val="accent1">
                    <a:lumMod val="75000"/>
                  </a:schemeClr>
                </a:solidFill>
                <a:effectLst/>
                <a:latin typeface="Consolas" panose="020B0609020204030204" pitchFamily="49" charset="0"/>
              </a:rPr>
              <a:t>Lo primero que notamos en este data set, es que existían columnas que contenían la misma información solo que en formato desagregado, las columnas de “raza” y educación, tienen su propia columna independiente donde registran para cada registro cual es su valor en este caso, sin embargo, estas mismas columnas están desagregadas por cada valor existente, en cada una de estas columnas desagregadas encontramos valores de 1 y 0 (tiene la característica o no tiene la característica).</a:t>
            </a:r>
          </a:p>
          <a:p>
            <a:pPr algn="just"/>
            <a:r>
              <a:rPr lang="es-MX" b="0" dirty="0">
                <a:solidFill>
                  <a:schemeClr val="accent1">
                    <a:lumMod val="75000"/>
                  </a:schemeClr>
                </a:solidFill>
                <a:effectLst/>
                <a:latin typeface="Consolas" panose="020B0609020204030204" pitchFamily="49" charset="0"/>
              </a:rPr>
              <a:t>Para nuestro trabajo, es más útil manejar estos datos en una sola columna, por lo cual se retiraron las columnas desagregadas para tener un </a:t>
            </a:r>
            <a:r>
              <a:rPr lang="es-MX" b="0" dirty="0" err="1">
                <a:solidFill>
                  <a:schemeClr val="accent1">
                    <a:lumMod val="75000"/>
                  </a:schemeClr>
                </a:solidFill>
                <a:effectLst/>
                <a:latin typeface="Consolas" panose="020B0609020204030204" pitchFamily="49" charset="0"/>
              </a:rPr>
              <a:t>dataset</a:t>
            </a:r>
            <a:r>
              <a:rPr lang="es-MX" b="0" dirty="0">
                <a:solidFill>
                  <a:schemeClr val="accent1">
                    <a:lumMod val="75000"/>
                  </a:schemeClr>
                </a:solidFill>
                <a:effectLst/>
                <a:latin typeface="Consolas" panose="020B0609020204030204" pitchFamily="49" charset="0"/>
              </a:rPr>
              <a:t> más limpio.</a:t>
            </a:r>
          </a:p>
          <a:p>
            <a:pPr algn="just"/>
            <a:r>
              <a:rPr lang="es-MX" b="0" dirty="0">
                <a:solidFill>
                  <a:schemeClr val="accent1">
                    <a:lumMod val="75000"/>
                  </a:schemeClr>
                </a:solidFill>
                <a:effectLst/>
                <a:latin typeface="Consolas" panose="020B0609020204030204" pitchFamily="49" charset="0"/>
              </a:rPr>
              <a:t>La columna ‘</a:t>
            </a:r>
            <a:r>
              <a:rPr lang="es-MX" b="0" dirty="0" err="1">
                <a:solidFill>
                  <a:schemeClr val="accent1">
                    <a:lumMod val="75000"/>
                  </a:schemeClr>
                </a:solidFill>
                <a:effectLst/>
                <a:latin typeface="Consolas" panose="020B0609020204030204" pitchFamily="49" charset="0"/>
              </a:rPr>
              <a:t>level</a:t>
            </a:r>
            <a:r>
              <a:rPr lang="es-MX" b="0" dirty="0">
                <a:solidFill>
                  <a:schemeClr val="accent1">
                    <a:lumMod val="75000"/>
                  </a:schemeClr>
                </a:solidFill>
                <a:effectLst/>
                <a:latin typeface="Consolas" panose="020B0609020204030204" pitchFamily="49" charset="0"/>
              </a:rPr>
              <a:t>’ no tiene categorías comparables entre sí dado que cada compañía asigna el nivel del empleado a su modo, por ello no la podremos utilizar y podemos retirarla del data set.</a:t>
            </a:r>
          </a:p>
          <a:p>
            <a:pPr algn="just"/>
            <a:r>
              <a:rPr lang="es-MX" b="0" dirty="0">
                <a:solidFill>
                  <a:schemeClr val="accent1">
                    <a:lumMod val="75000"/>
                  </a:schemeClr>
                </a:solidFill>
                <a:effectLst/>
                <a:latin typeface="Consolas" panose="020B0609020204030204" pitchFamily="49" charset="0"/>
              </a:rPr>
              <a:t>La columna ‘tag’ es solo una referencia al título del puesto, no nos es útil para el modelo.</a:t>
            </a:r>
          </a:p>
          <a:p>
            <a:pPr algn="just"/>
            <a:r>
              <a:rPr lang="es-MX" b="0" dirty="0">
                <a:solidFill>
                  <a:schemeClr val="accent1">
                    <a:lumMod val="75000"/>
                  </a:schemeClr>
                </a:solidFill>
                <a:effectLst/>
                <a:latin typeface="Consolas" panose="020B0609020204030204" pitchFamily="49" charset="0"/>
              </a:rPr>
              <a:t>Por último, las columnas ‘</a:t>
            </a:r>
            <a:r>
              <a:rPr lang="es-MX" b="0" dirty="0" err="1">
                <a:solidFill>
                  <a:schemeClr val="accent1">
                    <a:lumMod val="75000"/>
                  </a:schemeClr>
                </a:solidFill>
                <a:effectLst/>
                <a:latin typeface="Consolas" panose="020B0609020204030204" pitchFamily="49" charset="0"/>
              </a:rPr>
              <a:t>dma</a:t>
            </a:r>
            <a:r>
              <a:rPr lang="es-MX" b="0" dirty="0">
                <a:solidFill>
                  <a:schemeClr val="accent1">
                    <a:lumMod val="75000"/>
                  </a:schemeClr>
                </a:solidFill>
                <a:effectLst/>
                <a:latin typeface="Consolas" panose="020B0609020204030204" pitchFamily="49" charset="0"/>
              </a:rPr>
              <a:t> id’ y ‘</a:t>
            </a:r>
            <a:r>
              <a:rPr lang="es-MX" b="0" dirty="0" err="1">
                <a:solidFill>
                  <a:schemeClr val="accent1">
                    <a:lumMod val="75000"/>
                  </a:schemeClr>
                </a:solidFill>
                <a:effectLst/>
                <a:latin typeface="Consolas" panose="020B0609020204030204" pitchFamily="49" charset="0"/>
              </a:rPr>
              <a:t>city</a:t>
            </a:r>
            <a:r>
              <a:rPr lang="es-MX" b="0" dirty="0">
                <a:solidFill>
                  <a:schemeClr val="accent1">
                    <a:lumMod val="75000"/>
                  </a:schemeClr>
                </a:solidFill>
                <a:effectLst/>
                <a:latin typeface="Consolas" panose="020B0609020204030204" pitchFamily="49" charset="0"/>
              </a:rPr>
              <a:t> id’ son </a:t>
            </a:r>
            <a:r>
              <a:rPr lang="es-MX" b="0" dirty="0" err="1">
                <a:solidFill>
                  <a:schemeClr val="accent1">
                    <a:lumMod val="75000"/>
                  </a:schemeClr>
                </a:solidFill>
                <a:effectLst/>
                <a:latin typeface="Consolas" panose="020B0609020204030204" pitchFamily="49" charset="0"/>
              </a:rPr>
              <a:t>codigos</a:t>
            </a:r>
            <a:r>
              <a:rPr lang="es-MX" b="0" dirty="0">
                <a:solidFill>
                  <a:schemeClr val="accent1">
                    <a:lumMod val="75000"/>
                  </a:schemeClr>
                </a:solidFill>
                <a:effectLst/>
                <a:latin typeface="Consolas" panose="020B0609020204030204" pitchFamily="49" charset="0"/>
              </a:rPr>
              <a:t> de geolocalización que no sirven para los propósitos de la investigación.</a:t>
            </a:r>
          </a:p>
        </p:txBody>
      </p:sp>
    </p:spTree>
    <p:extLst>
      <p:ext uri="{BB962C8B-B14F-4D97-AF65-F5344CB8AC3E}">
        <p14:creationId xmlns:p14="http://schemas.microsoft.com/office/powerpoint/2010/main" val="101288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65E05-3B21-1353-6016-EBC20C502173}"/>
              </a:ext>
            </a:extLst>
          </p:cNvPr>
          <p:cNvSpPr>
            <a:spLocks noGrp="1"/>
          </p:cNvSpPr>
          <p:nvPr>
            <p:ph type="title"/>
          </p:nvPr>
        </p:nvSpPr>
        <p:spPr/>
        <p:txBody>
          <a:bodyPr/>
          <a:lstStyle/>
          <a:p>
            <a:r>
              <a:rPr lang="es-MX" dirty="0"/>
              <a:t>Limpieza de valores Nulos</a:t>
            </a:r>
          </a:p>
        </p:txBody>
      </p:sp>
      <p:pic>
        <p:nvPicPr>
          <p:cNvPr id="5" name="Marcador de contenido 4">
            <a:extLst>
              <a:ext uri="{FF2B5EF4-FFF2-40B4-BE49-F238E27FC236}">
                <a16:creationId xmlns:a16="http://schemas.microsoft.com/office/drawing/2014/main" id="{A958E825-300B-9082-6E0F-239D542EAC09}"/>
              </a:ext>
            </a:extLst>
          </p:cNvPr>
          <p:cNvPicPr>
            <a:picLocks noGrp="1" noChangeAspect="1"/>
          </p:cNvPicPr>
          <p:nvPr>
            <p:ph idx="1"/>
          </p:nvPr>
        </p:nvPicPr>
        <p:blipFill>
          <a:blip r:embed="rId2"/>
          <a:stretch>
            <a:fillRect/>
          </a:stretch>
        </p:blipFill>
        <p:spPr>
          <a:xfrm>
            <a:off x="1063799" y="1974984"/>
            <a:ext cx="10064401" cy="4732204"/>
          </a:xfrm>
        </p:spPr>
      </p:pic>
    </p:spTree>
    <p:extLst>
      <p:ext uri="{BB962C8B-B14F-4D97-AF65-F5344CB8AC3E}">
        <p14:creationId xmlns:p14="http://schemas.microsoft.com/office/powerpoint/2010/main" val="116837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DDA5A-BDA1-D203-2368-86B820275AAB}"/>
              </a:ext>
            </a:extLst>
          </p:cNvPr>
          <p:cNvSpPr>
            <a:spLocks noGrp="1"/>
          </p:cNvSpPr>
          <p:nvPr>
            <p:ph type="title"/>
          </p:nvPr>
        </p:nvSpPr>
        <p:spPr/>
        <p:txBody>
          <a:bodyPr/>
          <a:lstStyle/>
          <a:p>
            <a:r>
              <a:rPr lang="es-MX" dirty="0"/>
              <a:t>Limpieza de valores nulos</a:t>
            </a:r>
          </a:p>
        </p:txBody>
      </p:sp>
      <p:sp>
        <p:nvSpPr>
          <p:cNvPr id="3" name="Marcador de contenido 2">
            <a:extLst>
              <a:ext uri="{FF2B5EF4-FFF2-40B4-BE49-F238E27FC236}">
                <a16:creationId xmlns:a16="http://schemas.microsoft.com/office/drawing/2014/main" id="{FF07C135-F2A9-B4D3-BFA3-63756ECDD0E4}"/>
              </a:ext>
            </a:extLst>
          </p:cNvPr>
          <p:cNvSpPr>
            <a:spLocks noGrp="1"/>
          </p:cNvSpPr>
          <p:nvPr>
            <p:ph idx="1"/>
          </p:nvPr>
        </p:nvSpPr>
        <p:spPr/>
        <p:txBody>
          <a:bodyPr/>
          <a:lstStyle/>
          <a:p>
            <a:pPr algn="just"/>
            <a:r>
              <a:rPr lang="es-MX" b="0" dirty="0">
                <a:solidFill>
                  <a:schemeClr val="accent1">
                    <a:lumMod val="75000"/>
                  </a:schemeClr>
                </a:solidFill>
                <a:effectLst/>
                <a:latin typeface="Consolas" panose="020B0609020204030204" pitchFamily="49" charset="0"/>
              </a:rPr>
              <a:t>Como se puede observar en la imagen anterior, las variables que tienen más valores nulos son las variables de género, 'raza' y Educación, dado que estás últimas dos son variables que tienen más peso en la investigación, les daremos prioridad al momento de eliminar valores.</a:t>
            </a:r>
          </a:p>
          <a:p>
            <a:pPr algn="just"/>
            <a:r>
              <a:rPr lang="es-MX" b="0" dirty="0">
                <a:solidFill>
                  <a:schemeClr val="accent1">
                    <a:lumMod val="75000"/>
                  </a:schemeClr>
                </a:solidFill>
                <a:effectLst/>
                <a:latin typeface="Consolas" panose="020B0609020204030204" pitchFamily="49" charset="0"/>
              </a:rPr>
              <a:t>Para este caso hicimos una limpieza jerárquica, al momento de quitar valores nulos de la variable educación, se pueden eliminar otros de igual manera principalmente para la variable 'raza', comprometiendo lo menos posible los datos de esta primer columna.</a:t>
            </a:r>
          </a:p>
          <a:p>
            <a:pPr algn="just"/>
            <a:r>
              <a:rPr lang="es-MX" b="0" dirty="0">
                <a:solidFill>
                  <a:schemeClr val="accent1">
                    <a:lumMod val="75000"/>
                  </a:schemeClr>
                </a:solidFill>
                <a:effectLst/>
                <a:latin typeface="Consolas" panose="020B0609020204030204" pitchFamily="49" charset="0"/>
              </a:rPr>
              <a:t>Se repitió el proceso con las variables género y raza.</a:t>
            </a:r>
          </a:p>
        </p:txBody>
      </p:sp>
    </p:spTree>
    <p:extLst>
      <p:ext uri="{BB962C8B-B14F-4D97-AF65-F5344CB8AC3E}">
        <p14:creationId xmlns:p14="http://schemas.microsoft.com/office/powerpoint/2010/main" val="18624134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64</TotalTime>
  <Words>2138</Words>
  <Application>Microsoft Office PowerPoint</Application>
  <PresentationFormat>Panorámica</PresentationFormat>
  <Paragraphs>77</Paragraphs>
  <Slides>28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Consolas</vt:lpstr>
      <vt:lpstr>Gill Sans MT</vt:lpstr>
      <vt:lpstr>Wingdings</vt:lpstr>
      <vt:lpstr>Wingdings 2</vt:lpstr>
      <vt:lpstr>Dividendo</vt:lpstr>
      <vt:lpstr>Salarios en la industria TEch</vt:lpstr>
      <vt:lpstr>Motivantes</vt:lpstr>
      <vt:lpstr>Introducción </vt:lpstr>
      <vt:lpstr>Introducción</vt:lpstr>
      <vt:lpstr>Data Wrangling</vt:lpstr>
      <vt:lpstr>DATASET</vt:lpstr>
      <vt:lpstr>Variables descartables</vt:lpstr>
      <vt:lpstr>Limpieza de valores Nulos</vt:lpstr>
      <vt:lpstr>Limpieza de valores nulos</vt:lpstr>
      <vt:lpstr>Manipulaciones extras</vt:lpstr>
      <vt:lpstr>EDA</vt:lpstr>
      <vt:lpstr>Distribución principales variables independientes</vt:lpstr>
      <vt:lpstr>Distribución principales variables independientes</vt:lpstr>
      <vt:lpstr>Distribución principales variables independientes</vt:lpstr>
      <vt:lpstr>Presentación de PowerPoint</vt:lpstr>
      <vt:lpstr>Correlación de variables</vt:lpstr>
      <vt:lpstr>Análisis bivariado </vt:lpstr>
      <vt:lpstr>Salario vs país </vt:lpstr>
      <vt:lpstr>Presentación de PowerPoint</vt:lpstr>
      <vt:lpstr>Salario vs años de experiencia</vt:lpstr>
      <vt:lpstr>Presentación de PowerPoint</vt:lpstr>
      <vt:lpstr>SALARIO VS PUESTO</vt:lpstr>
      <vt:lpstr>SALARIO VS RAZA/EDUCACION</vt:lpstr>
      <vt:lpstr>Presentación de PowerPoint</vt:lpstr>
      <vt:lpstr>SALARIO VS RAZA/EDUCACION</vt:lpstr>
      <vt:lpstr>Presentación de PowerPoint</vt:lpstr>
      <vt:lpstr>Conclusiones TEMPORALES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Salarios en la industria TEch</dc:title>
  <dc:creator>Alvaro Nucamendi</dc:creator>
  <cp:lastModifiedBy>Alvaro Nucamendi</cp:lastModifiedBy>
  <cp:revision>4</cp:revision>
  <dcterms:created xsi:type="dcterms:W3CDTF">2023-01-13T03:06:43Z</dcterms:created>
  <dcterms:modified xsi:type="dcterms:W3CDTF">2023-01-13T04:11:21Z</dcterms:modified>
</cp:coreProperties>
</file>