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0" r:id="rId3"/>
    <p:sldId id="258" r:id="rId4"/>
    <p:sldId id="259" r:id="rId5"/>
    <p:sldId id="260" r:id="rId6"/>
    <p:sldId id="261" r:id="rId7"/>
    <p:sldId id="262" r:id="rId8"/>
    <p:sldId id="263" r:id="rId9"/>
    <p:sldId id="264" r:id="rId10"/>
    <p:sldId id="257" r:id="rId11"/>
    <p:sldId id="265" r:id="rId12"/>
    <p:sldId id="266" r:id="rId13"/>
    <p:sldId id="267" r:id="rId14"/>
    <p:sldId id="270" r:id="rId15"/>
    <p:sldId id="269" r:id="rId16"/>
    <p:sldId id="26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8E998F-6E57-49DB-A69A-D962448C7F93}" type="datetimeFigureOut">
              <a:rPr lang="es-MX" smtClean="0"/>
              <a:t>29/03/2023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412099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8E998F-6E57-49DB-A69A-D962448C7F93}" type="datetimeFigureOut">
              <a:rPr lang="es-MX" smtClean="0"/>
              <a:t>29/03/2023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158687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8E998F-6E57-49DB-A69A-D962448C7F93}" type="datetimeFigureOut">
              <a:rPr lang="es-MX" smtClean="0"/>
              <a:t>29/03/2023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72856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8E998F-6E57-49DB-A69A-D962448C7F93}" type="datetimeFigureOut">
              <a:rPr lang="es-MX" smtClean="0"/>
              <a:t>29/03/2023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295656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8E998F-6E57-49DB-A69A-D962448C7F93}" type="datetimeFigureOut">
              <a:rPr lang="es-MX" smtClean="0"/>
              <a:t>29/03/2023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6895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B8E998F-6E57-49DB-A69A-D962448C7F93}" type="datetimeFigureOut">
              <a:rPr lang="es-MX" smtClean="0"/>
              <a:t>29/03/2023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148897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8E998F-6E57-49DB-A69A-D962448C7F93}" type="datetimeFigureOut">
              <a:rPr lang="es-MX" smtClean="0"/>
              <a:t>29/03/2023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236263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8E998F-6E57-49DB-A69A-D962448C7F93}" type="datetimeFigureOut">
              <a:rPr lang="es-MX" smtClean="0"/>
              <a:t>29/03/2023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239329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E998F-6E57-49DB-A69A-D962448C7F93}" type="datetimeFigureOut">
              <a:rPr lang="es-MX" smtClean="0"/>
              <a:t>29/03/2023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38518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8E998F-6E57-49DB-A69A-D962448C7F93}" type="datetimeFigureOut">
              <a:rPr lang="es-MX" smtClean="0"/>
              <a:t>29/03/2023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1229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8E998F-6E57-49DB-A69A-D962448C7F93}" type="datetimeFigureOut">
              <a:rPr lang="es-MX" smtClean="0"/>
              <a:t>29/03/2023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D0902D-DD0E-46A0-94D1-524B71FD2A7F}" type="slidenum">
              <a:rPr lang="es-MX" smtClean="0"/>
              <a:t>‹Nº›</a:t>
            </a:fld>
            <a:endParaRPr lang="es-MX"/>
          </a:p>
        </p:txBody>
      </p:sp>
    </p:spTree>
    <p:extLst>
      <p:ext uri="{BB962C8B-B14F-4D97-AF65-F5344CB8AC3E}">
        <p14:creationId xmlns:p14="http://schemas.microsoft.com/office/powerpoint/2010/main" val="203979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E998F-6E57-49DB-A69A-D962448C7F93}" type="datetimeFigureOut">
              <a:rPr lang="es-MX" smtClean="0"/>
              <a:t>29/03/2023</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0902D-DD0E-46A0-94D1-524B71FD2A7F}" type="slidenum">
              <a:rPr lang="es-MX" smtClean="0"/>
              <a:t>‹Nº›</a:t>
            </a:fld>
            <a:endParaRPr lang="es-MX"/>
          </a:p>
        </p:txBody>
      </p:sp>
    </p:spTree>
    <p:extLst>
      <p:ext uri="{BB962C8B-B14F-4D97-AF65-F5344CB8AC3E}">
        <p14:creationId xmlns:p14="http://schemas.microsoft.com/office/powerpoint/2010/main" val="19101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text&#10;&#10;Description automatically generated">
            <a:extLst>
              <a:ext uri="{FF2B5EF4-FFF2-40B4-BE49-F238E27FC236}">
                <a16:creationId xmlns:a16="http://schemas.microsoft.com/office/drawing/2014/main" id="{DCB05EB2-1BA8-A696-6E6F-19DB7FEFC32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0" y="1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321225" y="4017818"/>
            <a:ext cx="8383387" cy="1938992"/>
          </a:xfrm>
          <a:prstGeom prst="rect">
            <a:avLst/>
          </a:prstGeom>
          <a:noFill/>
        </p:spPr>
        <p:txBody>
          <a:bodyPr wrap="square" rtlCol="0">
            <a:spAutoFit/>
          </a:bodyPr>
          <a:lstStyle/>
          <a:p>
            <a:r>
              <a:rPr lang="es-AR" sz="4000" b="1" dirty="0">
                <a:latin typeface="Consolas" panose="020B0609020204030204" pitchFamily="49" charset="0"/>
              </a:rPr>
              <a:t>Análisis de variables que influyen en el valor de un jugador de futbol</a:t>
            </a:r>
            <a:endParaRPr lang="es-MX" sz="4000" b="1" dirty="0">
              <a:latin typeface="Consolas" panose="020B0609020204030204" pitchFamily="49" charset="0"/>
            </a:endParaRPr>
          </a:p>
        </p:txBody>
      </p:sp>
      <p:sp>
        <p:nvSpPr>
          <p:cNvPr id="6" name="TextBox 7">
            <a:extLst>
              <a:ext uri="{FF2B5EF4-FFF2-40B4-BE49-F238E27FC236}">
                <a16:creationId xmlns:a16="http://schemas.microsoft.com/office/drawing/2014/main" id="{4C851412-B94D-4102-9BDD-5ED201928D3F}"/>
              </a:ext>
            </a:extLst>
          </p:cNvPr>
          <p:cNvSpPr txBox="1"/>
          <p:nvPr/>
        </p:nvSpPr>
        <p:spPr>
          <a:xfrm flipH="1">
            <a:off x="321225" y="5946269"/>
            <a:ext cx="8383387" cy="584775"/>
          </a:xfrm>
          <a:prstGeom prst="rect">
            <a:avLst/>
          </a:prstGeom>
          <a:noFill/>
        </p:spPr>
        <p:txBody>
          <a:bodyPr wrap="square" rtlCol="0">
            <a:spAutoFit/>
          </a:bodyPr>
          <a:lstStyle/>
          <a:p>
            <a:r>
              <a:rPr lang="es-AR" sz="3200" dirty="0">
                <a:latin typeface="Consolas" panose="020B0609020204030204" pitchFamily="49" charset="0"/>
              </a:rPr>
              <a:t>Ariel </a:t>
            </a:r>
            <a:r>
              <a:rPr lang="es-AR" sz="3200" dirty="0" err="1">
                <a:latin typeface="Consolas" panose="020B0609020204030204" pitchFamily="49" charset="0"/>
              </a:rPr>
              <a:t>Rusak</a:t>
            </a:r>
            <a:r>
              <a:rPr lang="es-AR" sz="3200" dirty="0">
                <a:latin typeface="Consolas" panose="020B0609020204030204" pitchFamily="49" charset="0"/>
              </a:rPr>
              <a:t> y Alvaro Nucamendi</a:t>
            </a:r>
            <a:endParaRPr lang="es-MX" sz="3200" dirty="0">
              <a:latin typeface="Consolas" panose="020B0609020204030204" pitchFamily="49" charset="0"/>
            </a:endParaRPr>
          </a:p>
        </p:txBody>
      </p:sp>
    </p:spTree>
    <p:extLst>
      <p:ext uri="{BB962C8B-B14F-4D97-AF65-F5344CB8AC3E}">
        <p14:creationId xmlns:p14="http://schemas.microsoft.com/office/powerpoint/2010/main" val="360434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a:extLst>
              <a:ext uri="{FF2B5EF4-FFF2-40B4-BE49-F238E27FC236}">
                <a16:creationId xmlns:a16="http://schemas.microsoft.com/office/drawing/2014/main" id="{3D2EA8C2-CAA6-3EDA-E716-9B888AB0D51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7" name="Picture 6">
            <a:extLst>
              <a:ext uri="{FF2B5EF4-FFF2-40B4-BE49-F238E27FC236}">
                <a16:creationId xmlns:a16="http://schemas.microsoft.com/office/drawing/2014/main" id="{E302604D-A58B-455A-1429-9452FC158821}"/>
              </a:ext>
            </a:extLst>
          </p:cNvPr>
          <p:cNvPicPr>
            <a:picLocks noChangeAspect="1"/>
          </p:cNvPicPr>
          <p:nvPr/>
        </p:nvPicPr>
        <p:blipFill>
          <a:blip r:embed="rId3"/>
          <a:stretch>
            <a:fillRect/>
          </a:stretch>
        </p:blipFill>
        <p:spPr>
          <a:xfrm>
            <a:off x="1027612" y="488928"/>
            <a:ext cx="9962604" cy="5880144"/>
          </a:xfrm>
          <a:prstGeom prst="rect">
            <a:avLst/>
          </a:prstGeom>
        </p:spPr>
      </p:pic>
    </p:spTree>
    <p:extLst>
      <p:ext uri="{BB962C8B-B14F-4D97-AF65-F5344CB8AC3E}">
        <p14:creationId xmlns:p14="http://schemas.microsoft.com/office/powerpoint/2010/main" val="24894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26E37D08-CC4A-3218-643F-1BA1D631031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dirty="0">
                <a:latin typeface="Consolas" panose="020B0609020204030204" pitchFamily="49" charset="0"/>
              </a:rPr>
              <a:t>ANALISIS UNIVARIADO</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4031873"/>
          </a:xfrm>
          <a:prstGeom prst="rect">
            <a:avLst/>
          </a:prstGeom>
          <a:noFill/>
        </p:spPr>
        <p:txBody>
          <a:bodyPr wrap="square" rtlCol="0">
            <a:spAutoFit/>
          </a:bodyPr>
          <a:lstStyle/>
          <a:p>
            <a:r>
              <a:rPr lang="es-MX" sz="1600" b="0" dirty="0">
                <a:effectLst/>
                <a:latin typeface="Consolas" panose="020B0609020204030204" pitchFamily="49" charset="0"/>
              </a:rPr>
              <a:t>El primer análisis </a:t>
            </a:r>
            <a:r>
              <a:rPr lang="es-MX" sz="1600" b="0" dirty="0" err="1">
                <a:effectLst/>
                <a:latin typeface="Consolas" panose="020B0609020204030204" pitchFamily="49" charset="0"/>
              </a:rPr>
              <a:t>univariado</a:t>
            </a:r>
            <a:r>
              <a:rPr lang="es-MX" sz="1600" b="0" dirty="0">
                <a:effectLst/>
                <a:latin typeface="Consolas" panose="020B0609020204030204" pitchFamily="49" charset="0"/>
              </a:rPr>
              <a:t> corresponde a 3 cortes que son división en la que se juega, país de nacimiento y posición preferida de los jugadores.</a:t>
            </a:r>
          </a:p>
          <a:p>
            <a:br>
              <a:rPr lang="es-MX" sz="1600" b="0" dirty="0">
                <a:effectLst/>
                <a:latin typeface="Consolas" panose="020B0609020204030204" pitchFamily="49" charset="0"/>
              </a:rPr>
            </a:br>
            <a:r>
              <a:rPr lang="es-MX" sz="1600" b="0" dirty="0">
                <a:effectLst/>
                <a:latin typeface="Consolas" panose="020B0609020204030204" pitchFamily="49" charset="0"/>
              </a:rPr>
              <a:t>En cuanto a división es interesante ver que en el top 20 encontramos principalmente ligas latinoamericanas y europeas, con solo algunas divisiones de Asia o África, y dentro de estas divisiones encontramos más de la mitad de los datos, esto es impresionante </a:t>
            </a:r>
            <a:r>
              <a:rPr lang="es-MX" sz="1600" b="0" dirty="0" err="1">
                <a:effectLst/>
                <a:latin typeface="Consolas" panose="020B0609020204030204" pitchFamily="49" charset="0"/>
              </a:rPr>
              <a:t>consideranto</a:t>
            </a:r>
            <a:r>
              <a:rPr lang="es-MX" sz="1600" b="0" dirty="0">
                <a:effectLst/>
                <a:latin typeface="Consolas" panose="020B0609020204030204" pitchFamily="49" charset="0"/>
              </a:rPr>
              <a:t> que hablamos de casi 100 ligas que se están comparando, por lo cual podemos ver quienes son los continentes que definen como se mueve el mercado.</a:t>
            </a:r>
          </a:p>
          <a:p>
            <a:br>
              <a:rPr lang="es-MX" sz="1600" b="0" dirty="0">
                <a:effectLst/>
                <a:latin typeface="Consolas" panose="020B0609020204030204" pitchFamily="49" charset="0"/>
              </a:rPr>
            </a:br>
            <a:r>
              <a:rPr lang="es-MX" sz="1600" b="0" dirty="0">
                <a:effectLst/>
                <a:latin typeface="Consolas" panose="020B0609020204030204" pitchFamily="49" charset="0"/>
              </a:rPr>
              <a:t>En cuanto a países de nacimiento, la tendencia es similar, por lo cual podemos intuir que el hecho de acaparar el mercado también influye en el desarrollo de nuevos jugadores, Europa no es solo consumidor, también busca generar jugadores.</a:t>
            </a:r>
          </a:p>
          <a:p>
            <a:br>
              <a:rPr lang="es-MX" sz="1600" b="0" dirty="0">
                <a:effectLst/>
                <a:latin typeface="Consolas" panose="020B0609020204030204" pitchFamily="49" charset="0"/>
              </a:rPr>
            </a:br>
            <a:r>
              <a:rPr lang="es-MX" sz="1600" b="0" dirty="0">
                <a:effectLst/>
                <a:latin typeface="Consolas" panose="020B0609020204030204" pitchFamily="49" charset="0"/>
              </a:rPr>
              <a:t>Por último, </a:t>
            </a:r>
            <a:r>
              <a:rPr lang="es-MX" sz="1600" b="0" dirty="0" err="1">
                <a:effectLst/>
                <a:latin typeface="Consolas" panose="020B0609020204030204" pitchFamily="49" charset="0"/>
              </a:rPr>
              <a:t>soprende</a:t>
            </a:r>
            <a:r>
              <a:rPr lang="es-MX" sz="1600" b="0" dirty="0">
                <a:effectLst/>
                <a:latin typeface="Consolas" panose="020B0609020204030204" pitchFamily="49" charset="0"/>
              </a:rPr>
              <a:t> un poco que en cuanto a posiciones, la que más domine es la posición de defensa, seguida de la de tirador, no hay un comportamiento predecible entre las posiciones de campo y la cantidad de jugadores en ella.</a:t>
            </a:r>
          </a:p>
        </p:txBody>
      </p:sp>
    </p:spTree>
    <p:extLst>
      <p:ext uri="{BB962C8B-B14F-4D97-AF65-F5344CB8AC3E}">
        <p14:creationId xmlns:p14="http://schemas.microsoft.com/office/powerpoint/2010/main" val="2820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a:extLst>
              <a:ext uri="{FF2B5EF4-FFF2-40B4-BE49-F238E27FC236}">
                <a16:creationId xmlns:a16="http://schemas.microsoft.com/office/drawing/2014/main" id="{16804240-29C5-3D92-92B0-806E95821001}"/>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5" name="Picture 4" descr="Histogram&#10;&#10;Description automatically generated">
            <a:extLst>
              <a:ext uri="{FF2B5EF4-FFF2-40B4-BE49-F238E27FC236}">
                <a16:creationId xmlns:a16="http://schemas.microsoft.com/office/drawing/2014/main" id="{50A8B249-40AC-F599-0C4B-5D031C350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0"/>
            <a:ext cx="5486400" cy="6858000"/>
          </a:xfrm>
          <a:prstGeom prst="rect">
            <a:avLst/>
          </a:prstGeom>
        </p:spPr>
      </p:pic>
    </p:spTree>
    <p:extLst>
      <p:ext uri="{BB962C8B-B14F-4D97-AF65-F5344CB8AC3E}">
        <p14:creationId xmlns:p14="http://schemas.microsoft.com/office/powerpoint/2010/main" val="188317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a:extLst>
              <a:ext uri="{FF2B5EF4-FFF2-40B4-BE49-F238E27FC236}">
                <a16:creationId xmlns:a16="http://schemas.microsoft.com/office/drawing/2014/main" id="{622D376A-2666-3A41-350D-E1A3E90B47CB}"/>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3" name="Content Placeholder 2">
            <a:extLst>
              <a:ext uri="{FF2B5EF4-FFF2-40B4-BE49-F238E27FC236}">
                <a16:creationId xmlns:a16="http://schemas.microsoft.com/office/drawing/2014/main" id="{DF29BF2A-F945-4592-0EB7-F99A9C523C4B}"/>
              </a:ext>
            </a:extLst>
          </p:cNvPr>
          <p:cNvSpPr>
            <a:spLocks noGrp="1"/>
          </p:cNvSpPr>
          <p:nvPr>
            <p:ph idx="1"/>
          </p:nvPr>
        </p:nvSpPr>
        <p:spPr>
          <a:xfrm>
            <a:off x="838200" y="1407613"/>
            <a:ext cx="10515600" cy="4351338"/>
          </a:xfrm>
        </p:spPr>
        <p:txBody>
          <a:bodyPr>
            <a:normAutofit fontScale="62500" lnSpcReduction="20000"/>
          </a:bodyPr>
          <a:lstStyle/>
          <a:p>
            <a:pPr marL="0" indent="0">
              <a:buNone/>
            </a:pPr>
            <a:r>
              <a:rPr lang="es-MX" b="0" dirty="0">
                <a:effectLst/>
                <a:latin typeface="Consolas" panose="020B0609020204030204" pitchFamily="49" charset="0"/>
              </a:rPr>
              <a:t>En cuanto a las características de los jugadores vemos que en cuestión de edad, la mayoría se concentran al rededor de los 19 años, y después comienza una caída abrupta de cantidad de jugadores por edad, pareciera que entre los 20 y 23 años comienzan a salirse jugadores, ya sea por falta de equipo o falta de talento, y posterior a esto, después de los 25 comienza una caída natural en las </a:t>
            </a:r>
            <a:r>
              <a:rPr lang="es-MX" b="0" dirty="0" err="1">
                <a:effectLst/>
                <a:latin typeface="Consolas" panose="020B0609020204030204" pitchFamily="49" charset="0"/>
              </a:rPr>
              <a:t>catidades</a:t>
            </a:r>
            <a:r>
              <a:rPr lang="es-MX" b="0" dirty="0">
                <a:effectLst/>
                <a:latin typeface="Consolas" panose="020B0609020204030204" pitchFamily="49" charset="0"/>
              </a:rPr>
              <a:t>, posiblemente debido a las salidas naturales o por lesiones.</a:t>
            </a:r>
          </a:p>
          <a:p>
            <a:pPr marL="0" indent="0">
              <a:buNone/>
            </a:pPr>
            <a:br>
              <a:rPr lang="es-MX" b="0" dirty="0">
                <a:effectLst/>
                <a:latin typeface="Consolas" panose="020B0609020204030204" pitchFamily="49" charset="0"/>
              </a:rPr>
            </a:br>
            <a:r>
              <a:rPr lang="es-MX" b="0" dirty="0">
                <a:effectLst/>
                <a:latin typeface="Consolas" panose="020B0609020204030204" pitchFamily="49" charset="0"/>
              </a:rPr>
              <a:t>En cuanto a altura, los datos también tienen a una normal, con ciertos picos cada tanto, por lo cual esta variable parece estar mal recolectada, por ello tenderemos a ignorarla.</a:t>
            </a:r>
          </a:p>
          <a:p>
            <a:pPr marL="0" indent="0">
              <a:buNone/>
            </a:pPr>
            <a:br>
              <a:rPr lang="es-MX" b="0" dirty="0">
                <a:effectLst/>
                <a:latin typeface="Consolas" panose="020B0609020204030204" pitchFamily="49" charset="0"/>
              </a:rPr>
            </a:br>
            <a:r>
              <a:rPr lang="es-MX" b="0" dirty="0">
                <a:effectLst/>
                <a:latin typeface="Consolas" panose="020B0609020204030204" pitchFamily="49" charset="0"/>
              </a:rPr>
              <a:t>La variable de habilidad general parece una normal cargada a su lado derecho, es decir, los jugadores, aunque repartidos de manera uniforme en cuestión de habilidad, tienden a buscar ser mejores, o los clubes tienden a buscar los mejores, por ello se agruparán algunas más en la segunda parte de la curva.</a:t>
            </a:r>
          </a:p>
          <a:p>
            <a:pPr marL="0" indent="0">
              <a:buNone/>
            </a:pPr>
            <a:br>
              <a:rPr lang="es-MX" b="0" dirty="0">
                <a:effectLst/>
                <a:latin typeface="Consolas" panose="020B0609020204030204" pitchFamily="49" charset="0"/>
              </a:rPr>
            </a:br>
            <a:r>
              <a:rPr lang="es-MX" b="0" dirty="0">
                <a:effectLst/>
                <a:latin typeface="Consolas" panose="020B0609020204030204" pitchFamily="49" charset="0"/>
              </a:rPr>
              <a:t>Por último, vemos que los jugadores diestro son más del 75%, con solo un 20% aprox. de jugadores zurdos, y el restante jugadores ambidiestros, es un dato interesante ver si estos grupos minoritarios tienden a ser parte de los jugadores con mayores habilidades.</a:t>
            </a:r>
          </a:p>
          <a:p>
            <a:pPr marL="0" indent="0">
              <a:buNone/>
            </a:pPr>
            <a:endParaRPr lang="es-MX" dirty="0"/>
          </a:p>
        </p:txBody>
      </p:sp>
    </p:spTree>
    <p:extLst>
      <p:ext uri="{BB962C8B-B14F-4D97-AF65-F5344CB8AC3E}">
        <p14:creationId xmlns:p14="http://schemas.microsoft.com/office/powerpoint/2010/main" val="242774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a:extLst>
              <a:ext uri="{FF2B5EF4-FFF2-40B4-BE49-F238E27FC236}">
                <a16:creationId xmlns:a16="http://schemas.microsoft.com/office/drawing/2014/main" id="{7935737B-B163-8AB8-CE21-66326DC7566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5" name="Picture 4" descr="Chart, histogram&#10;&#10;Description automatically generated">
            <a:extLst>
              <a:ext uri="{FF2B5EF4-FFF2-40B4-BE49-F238E27FC236}">
                <a16:creationId xmlns:a16="http://schemas.microsoft.com/office/drawing/2014/main" id="{53554E0E-A65E-7324-A866-EC828600D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73719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AFFB5E25-98AD-96F1-F59B-27F212971AF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3" name="Content Placeholder 2">
            <a:extLst>
              <a:ext uri="{FF2B5EF4-FFF2-40B4-BE49-F238E27FC236}">
                <a16:creationId xmlns:a16="http://schemas.microsoft.com/office/drawing/2014/main" id="{DF29BF2A-F945-4592-0EB7-F99A9C523C4B}"/>
              </a:ext>
            </a:extLst>
          </p:cNvPr>
          <p:cNvSpPr>
            <a:spLocks noGrp="1"/>
          </p:cNvSpPr>
          <p:nvPr>
            <p:ph idx="1"/>
          </p:nvPr>
        </p:nvSpPr>
        <p:spPr>
          <a:xfrm>
            <a:off x="838200" y="423544"/>
            <a:ext cx="10515600" cy="4351338"/>
          </a:xfrm>
        </p:spPr>
        <p:txBody>
          <a:bodyPr>
            <a:noAutofit/>
          </a:bodyPr>
          <a:lstStyle/>
          <a:p>
            <a:pPr marL="0" indent="0">
              <a:buNone/>
            </a:pPr>
            <a:r>
              <a:rPr lang="es-MX" sz="1500" b="0" dirty="0">
                <a:effectLst/>
                <a:latin typeface="Consolas" panose="020B0609020204030204" pitchFamily="49" charset="0"/>
              </a:rPr>
              <a:t>En el análisis multivariado encontramos </a:t>
            </a:r>
            <a:r>
              <a:rPr lang="es-MX" sz="1500" b="0" dirty="0" err="1">
                <a:effectLst/>
                <a:latin typeface="Consolas" panose="020B0609020204030204" pitchFamily="49" charset="0"/>
              </a:rPr>
              <a:t>insigths</a:t>
            </a:r>
            <a:r>
              <a:rPr lang="es-MX" sz="1500" b="0" dirty="0">
                <a:effectLst/>
                <a:latin typeface="Consolas" panose="020B0609020204030204" pitchFamily="49" charset="0"/>
              </a:rPr>
              <a:t> importantes acerca del comportamiento del mercado de jugadores y de como su habilidad general influye en su valor.</a:t>
            </a:r>
          </a:p>
          <a:p>
            <a:pPr marL="0" indent="0">
              <a:buNone/>
            </a:pPr>
            <a:br>
              <a:rPr lang="es-MX" sz="1500" b="0" dirty="0">
                <a:effectLst/>
                <a:latin typeface="Consolas" panose="020B0609020204030204" pitchFamily="49" charset="0"/>
              </a:rPr>
            </a:br>
            <a:r>
              <a:rPr lang="es-MX" sz="1500" b="0" dirty="0">
                <a:effectLst/>
                <a:latin typeface="Consolas" panose="020B0609020204030204" pitchFamily="49" charset="0"/>
              </a:rPr>
              <a:t>En cuestión de habilidad por edad, vemos que entre los 17 y los 40 años, los jugadores suelen tener una habilidad mayor de 60 puntos, un valor mínimo para jugar en  profesionalmente, por lo cual estos son los años en los que son valiosos para el mercado, entre los 22 y los 37 se encuentran los jugadores con más de 80 puntos de nivel un mínimo para una primera división, un nivel top. Por último, el pico de habilidad se encuentra en los 32 años, llegando a tener un nivel promedio de 95 puntos.</a:t>
            </a:r>
          </a:p>
          <a:p>
            <a:pPr marL="0" indent="0">
              <a:buNone/>
            </a:pPr>
            <a:br>
              <a:rPr lang="es-MX" sz="1500" b="0" dirty="0">
                <a:effectLst/>
                <a:latin typeface="Consolas" panose="020B0609020204030204" pitchFamily="49" charset="0"/>
              </a:rPr>
            </a:br>
            <a:r>
              <a:rPr lang="es-MX" sz="1500" b="0" dirty="0">
                <a:effectLst/>
                <a:latin typeface="Consolas" panose="020B0609020204030204" pitchFamily="49" charset="0"/>
              </a:rPr>
              <a:t>Esto nos muestra lo competitivo del mercado y que desde adolescentes los jugadores tienen que buscar mejorar su nivel y alcanzar por lo menos un nivel de 80 puntos a los 22 años.</a:t>
            </a:r>
          </a:p>
          <a:p>
            <a:pPr marL="0" indent="0">
              <a:buNone/>
            </a:pPr>
            <a:br>
              <a:rPr lang="es-MX" sz="1500" b="0" dirty="0">
                <a:effectLst/>
                <a:latin typeface="Consolas" panose="020B0609020204030204" pitchFamily="49" charset="0"/>
              </a:rPr>
            </a:br>
            <a:r>
              <a:rPr lang="es-MX" sz="1500" b="0" dirty="0">
                <a:effectLst/>
                <a:latin typeface="Consolas" panose="020B0609020204030204" pitchFamily="49" charset="0"/>
              </a:rPr>
              <a:t>El segundo gráfico nos muestra el valor del mercado contra la habilidad, divido por los diferentes continentes, lo </a:t>
            </a:r>
            <a:r>
              <a:rPr lang="es-MX" sz="1500" b="0" dirty="0" err="1">
                <a:effectLst/>
                <a:latin typeface="Consolas" panose="020B0609020204030204" pitchFamily="49" charset="0"/>
              </a:rPr>
              <a:t>ineteresante</a:t>
            </a:r>
            <a:r>
              <a:rPr lang="es-MX" sz="1500" b="0" dirty="0">
                <a:effectLst/>
                <a:latin typeface="Consolas" panose="020B0609020204030204" pitchFamily="49" charset="0"/>
              </a:rPr>
              <a:t> a observar aquí es que en general las ligas de diferentes lugares no suelen tener jugadores con un nivel mayor a 155, todos los jugadores que superen este nivel tenderán a irse al </a:t>
            </a:r>
            <a:r>
              <a:rPr lang="es-MX" sz="1500" b="0" dirty="0" err="1">
                <a:effectLst/>
                <a:latin typeface="Consolas" panose="020B0609020204030204" pitchFamily="49" charset="0"/>
              </a:rPr>
              <a:t>contienente</a:t>
            </a:r>
            <a:r>
              <a:rPr lang="es-MX" sz="1500" b="0" dirty="0">
                <a:effectLst/>
                <a:latin typeface="Consolas" panose="020B0609020204030204" pitchFamily="49" charset="0"/>
              </a:rPr>
              <a:t> Europeo para seguir con su trayectoria.</a:t>
            </a:r>
          </a:p>
          <a:p>
            <a:pPr marL="0" indent="0">
              <a:buNone/>
            </a:pPr>
            <a:br>
              <a:rPr lang="es-MX" sz="1500" b="0" dirty="0">
                <a:effectLst/>
                <a:latin typeface="Consolas" panose="020B0609020204030204" pitchFamily="49" charset="0"/>
              </a:rPr>
            </a:br>
            <a:r>
              <a:rPr lang="es-MX" sz="1500" b="0" dirty="0">
                <a:effectLst/>
                <a:latin typeface="Consolas" panose="020B0609020204030204" pitchFamily="49" charset="0"/>
              </a:rPr>
              <a:t>También es interesante ver como los jugadores europeos están mejor valuados que sus contrapartes de LATAM por ejemplo, aun con niveles similares de habilidad.</a:t>
            </a:r>
          </a:p>
          <a:p>
            <a:pPr marL="0" indent="0">
              <a:buNone/>
            </a:pPr>
            <a:br>
              <a:rPr lang="es-MX" sz="1500" b="0" dirty="0">
                <a:effectLst/>
                <a:latin typeface="Consolas" panose="020B0609020204030204" pitchFamily="49" charset="0"/>
              </a:rPr>
            </a:br>
            <a:r>
              <a:rPr lang="es-MX" sz="1500" b="0" dirty="0">
                <a:effectLst/>
                <a:latin typeface="Consolas" panose="020B0609020204030204" pitchFamily="49" charset="0"/>
              </a:rPr>
              <a:t>Por último, también vemos discriminaciones parecidas entre posiciones, pues solo la posición de delantero tiende a tener valores de mercado arriba de 60M de dólares, así como jugadores con nivel mayor a 180, esto nos puede indicar una discriminación al momento de potenciar a los jugadores, o una valoración inequitativa entre los atacantes y el resto de los jugadores.</a:t>
            </a:r>
          </a:p>
          <a:p>
            <a:pPr marL="0" indent="0">
              <a:buNone/>
            </a:pPr>
            <a:endParaRPr lang="es-MX" sz="1500" dirty="0"/>
          </a:p>
        </p:txBody>
      </p:sp>
    </p:spTree>
    <p:extLst>
      <p:ext uri="{BB962C8B-B14F-4D97-AF65-F5344CB8AC3E}">
        <p14:creationId xmlns:p14="http://schemas.microsoft.com/office/powerpoint/2010/main" val="126723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a:extLst>
              <a:ext uri="{FF2B5EF4-FFF2-40B4-BE49-F238E27FC236}">
                <a16:creationId xmlns:a16="http://schemas.microsoft.com/office/drawing/2014/main" id="{10435E1B-0A3D-194B-5CCC-273A2A2F9E1A}"/>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26CA8094-63DE-4EFE-0AA3-3657BD062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3882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F977775E-1333-E72D-A69A-54CD84F9230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3" name="Content Placeholder 2">
            <a:extLst>
              <a:ext uri="{FF2B5EF4-FFF2-40B4-BE49-F238E27FC236}">
                <a16:creationId xmlns:a16="http://schemas.microsoft.com/office/drawing/2014/main" id="{DF29BF2A-F945-4592-0EB7-F99A9C523C4B}"/>
              </a:ext>
            </a:extLst>
          </p:cNvPr>
          <p:cNvSpPr>
            <a:spLocks noGrp="1"/>
          </p:cNvSpPr>
          <p:nvPr>
            <p:ph idx="1"/>
          </p:nvPr>
        </p:nvSpPr>
        <p:spPr>
          <a:xfrm>
            <a:off x="1015753" y="2891537"/>
            <a:ext cx="10515600" cy="2461698"/>
          </a:xfrm>
        </p:spPr>
        <p:txBody>
          <a:bodyPr>
            <a:noAutofit/>
          </a:bodyPr>
          <a:lstStyle/>
          <a:p>
            <a:pPr marL="0" indent="0">
              <a:buNone/>
            </a:pPr>
            <a:r>
              <a:rPr lang="es-MX" sz="1600" b="0" dirty="0">
                <a:effectLst/>
                <a:latin typeface="Consolas" panose="020B0609020204030204" pitchFamily="49" charset="0"/>
              </a:rPr>
              <a:t>Por último para ver la repartición del mercado, comparamos el valor promedio acumulado por continente y división, y confirmamos lo anteriormente visto, el continente europeo tiende a acumular a los jugadores con mayor valuación, o a valuar de mejor manera a sus propios jugadores, y en comparación con LATAM (el segundo mejor continente valuado), la diferencia es abismal, de 70% a menos del 10% del mercado, en este sentido, es importante ver que características rigen la valuación de un jugador, y </a:t>
            </a:r>
            <a:r>
              <a:rPr lang="es-MX" sz="1600" b="0" dirty="0" err="1">
                <a:effectLst/>
                <a:latin typeface="Consolas" panose="020B0609020204030204" pitchFamily="49" charset="0"/>
              </a:rPr>
              <a:t>pq</a:t>
            </a:r>
            <a:r>
              <a:rPr lang="es-MX" sz="1600" b="0" dirty="0">
                <a:effectLst/>
                <a:latin typeface="Consolas" panose="020B0609020204030204" pitchFamily="49" charset="0"/>
              </a:rPr>
              <a:t> su valor entre dos continentes varia tanto, por ello la importancia de esta investigación para comenzar a observar si existen otras características que aporten a la valoración de un jugador.</a:t>
            </a:r>
          </a:p>
          <a:p>
            <a:pPr marL="0" indent="0">
              <a:buNone/>
            </a:pPr>
            <a:endParaRPr lang="es-MX" sz="1500" dirty="0"/>
          </a:p>
        </p:txBody>
      </p:sp>
    </p:spTree>
    <p:extLst>
      <p:ext uri="{BB962C8B-B14F-4D97-AF65-F5344CB8AC3E}">
        <p14:creationId xmlns:p14="http://schemas.microsoft.com/office/powerpoint/2010/main" val="302642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37FCF18F-5756-0B3B-9CB5-AF9B4EF1521E}"/>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4" name="Picture 3" descr="Chart, sunburst chart&#10;&#10;Description automatically generated">
            <a:extLst>
              <a:ext uri="{FF2B5EF4-FFF2-40B4-BE49-F238E27FC236}">
                <a16:creationId xmlns:a16="http://schemas.microsoft.com/office/drawing/2014/main" id="{DD08EC54-BD2D-F2CF-4657-2D721CBC4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4448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C594DD7E-C561-2436-EFEC-FD016F576A7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7" y="478970"/>
            <a:ext cx="4822375" cy="923330"/>
          </a:xfrm>
          <a:prstGeom prst="rect">
            <a:avLst/>
          </a:prstGeom>
          <a:noFill/>
        </p:spPr>
        <p:txBody>
          <a:bodyPr wrap="square" rtlCol="0">
            <a:spAutoFit/>
          </a:bodyPr>
          <a:lstStyle/>
          <a:p>
            <a:r>
              <a:rPr lang="es-AR" sz="5400" dirty="0">
                <a:latin typeface="Consolas" panose="020B0609020204030204" pitchFamily="49" charset="0"/>
              </a:rPr>
              <a:t>REGRESIONES</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7" y="2347157"/>
            <a:ext cx="10178144" cy="923330"/>
          </a:xfrm>
          <a:prstGeom prst="rect">
            <a:avLst/>
          </a:prstGeom>
          <a:noFill/>
        </p:spPr>
        <p:txBody>
          <a:bodyPr wrap="square" rtlCol="0">
            <a:spAutoFit/>
          </a:bodyPr>
          <a:lstStyle/>
          <a:p>
            <a:r>
              <a:rPr lang="es-MX" b="0" dirty="0">
                <a:effectLst/>
                <a:latin typeface="Consolas" panose="020B0609020204030204" pitchFamily="49" charset="0"/>
              </a:rPr>
              <a:t>Nos enfocaremos solo en jugadores de campo, por lo que </a:t>
            </a:r>
            <a:r>
              <a:rPr lang="es-MX" b="0" dirty="0" err="1">
                <a:effectLst/>
                <a:latin typeface="Consolas" panose="020B0609020204030204" pitchFamily="49" charset="0"/>
              </a:rPr>
              <a:t>elimianremos</a:t>
            </a:r>
            <a:r>
              <a:rPr lang="es-MX" b="0" dirty="0">
                <a:effectLst/>
                <a:latin typeface="Consolas" panose="020B0609020204030204" pitchFamily="49" charset="0"/>
              </a:rPr>
              <a:t> las variables que corresponden a cualidades de los porteros, así como sus registros del </a:t>
            </a:r>
            <a:r>
              <a:rPr lang="es-MX" b="0" dirty="0" err="1">
                <a:effectLst/>
                <a:latin typeface="Consolas" panose="020B0609020204030204" pitchFamily="49" charset="0"/>
              </a:rPr>
              <a:t>dataframe</a:t>
            </a:r>
            <a:r>
              <a:rPr lang="es-MX" b="0" dirty="0">
                <a:effectLst/>
                <a:latin typeface="Consolas" panose="020B0609020204030204" pitchFamily="49" charset="0"/>
              </a:rPr>
              <a:t>.</a:t>
            </a:r>
          </a:p>
        </p:txBody>
      </p:sp>
      <p:sp>
        <p:nvSpPr>
          <p:cNvPr id="2" name="TextBox 1">
            <a:extLst>
              <a:ext uri="{FF2B5EF4-FFF2-40B4-BE49-F238E27FC236}">
                <a16:creationId xmlns:a16="http://schemas.microsoft.com/office/drawing/2014/main" id="{ACFB884E-060C-0B8B-5042-AA5A772CFB0A}"/>
              </a:ext>
            </a:extLst>
          </p:cNvPr>
          <p:cNvSpPr txBox="1"/>
          <p:nvPr/>
        </p:nvSpPr>
        <p:spPr>
          <a:xfrm flipH="1">
            <a:off x="463727" y="1604629"/>
            <a:ext cx="6749144" cy="523220"/>
          </a:xfrm>
          <a:prstGeom prst="rect">
            <a:avLst/>
          </a:prstGeom>
          <a:noFill/>
        </p:spPr>
        <p:txBody>
          <a:bodyPr wrap="square" rtlCol="0">
            <a:spAutoFit/>
          </a:bodyPr>
          <a:lstStyle/>
          <a:p>
            <a:r>
              <a:rPr lang="es-AR" sz="2800" dirty="0">
                <a:latin typeface="Consolas" panose="020B0609020204030204" pitchFamily="49" charset="0"/>
              </a:rPr>
              <a:t>Limpieza para la regresión</a:t>
            </a:r>
            <a:endParaRPr lang="es-MX" sz="2800" dirty="0">
              <a:latin typeface="Consolas" panose="020B0609020204030204" pitchFamily="49" charset="0"/>
            </a:endParaRPr>
          </a:p>
        </p:txBody>
      </p:sp>
    </p:spTree>
    <p:extLst>
      <p:ext uri="{BB962C8B-B14F-4D97-AF65-F5344CB8AC3E}">
        <p14:creationId xmlns:p14="http://schemas.microsoft.com/office/powerpoint/2010/main" val="145007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text&#10;&#10;Description automatically generated">
            <a:extLst>
              <a:ext uri="{FF2B5EF4-FFF2-40B4-BE49-F238E27FC236}">
                <a16:creationId xmlns:a16="http://schemas.microsoft.com/office/drawing/2014/main" id="{DCB05EB2-1BA8-A696-6E6F-19DB7FEFC32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0" y="1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9" y="478970"/>
            <a:ext cx="3751218" cy="923330"/>
          </a:xfrm>
          <a:prstGeom prst="rect">
            <a:avLst/>
          </a:prstGeom>
          <a:noFill/>
        </p:spPr>
        <p:txBody>
          <a:bodyPr wrap="square" rtlCol="0">
            <a:spAutoFit/>
          </a:bodyPr>
          <a:lstStyle/>
          <a:p>
            <a:r>
              <a:rPr lang="es-AR" sz="5400" dirty="0">
                <a:latin typeface="Consolas" panose="020B0609020204030204" pitchFamily="49" charset="0"/>
              </a:rPr>
              <a:t>ABSTRACT</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5232202"/>
          </a:xfrm>
          <a:prstGeom prst="rect">
            <a:avLst/>
          </a:prstGeom>
          <a:noFill/>
        </p:spPr>
        <p:txBody>
          <a:bodyPr wrap="square" rtlCol="0">
            <a:spAutoFit/>
          </a:bodyPr>
          <a:lstStyle/>
          <a:p>
            <a:pPr algn="just">
              <a:lnSpc>
                <a:spcPct val="90000"/>
              </a:lnSpc>
              <a:spcAft>
                <a:spcPts val="600"/>
              </a:spcAft>
            </a:pPr>
            <a:r>
              <a:rPr lang="en-US" sz="1600" b="0" dirty="0">
                <a:effectLst/>
                <a:latin typeface="Consolas" panose="020B0609020204030204" pitchFamily="49" charset="0"/>
              </a:rPr>
              <a:t>En </a:t>
            </a:r>
            <a:r>
              <a:rPr lang="en-US" sz="1600" b="0" dirty="0" err="1">
                <a:effectLst/>
                <a:latin typeface="Consolas" panose="020B0609020204030204" pitchFamily="49" charset="0"/>
              </a:rPr>
              <a:t>el</a:t>
            </a:r>
            <a:r>
              <a:rPr lang="en-US" sz="1600" b="0" dirty="0">
                <a:effectLst/>
                <a:latin typeface="Consolas" panose="020B0609020204030204" pitchFamily="49" charset="0"/>
              </a:rPr>
              <a:t> </a:t>
            </a:r>
            <a:r>
              <a:rPr lang="en-US" sz="1600" b="0" dirty="0" err="1">
                <a:effectLst/>
                <a:latin typeface="Consolas" panose="020B0609020204030204" pitchFamily="49" charset="0"/>
              </a:rPr>
              <a:t>mundo</a:t>
            </a:r>
            <a:r>
              <a:rPr lang="en-US" sz="1600" b="0" dirty="0">
                <a:effectLst/>
                <a:latin typeface="Consolas" panose="020B0609020204030204" pitchFamily="49" charset="0"/>
              </a:rPr>
              <a:t> del </a:t>
            </a:r>
            <a:r>
              <a:rPr lang="en-US" sz="1600" b="0" dirty="0" err="1">
                <a:effectLst/>
                <a:latin typeface="Consolas" panose="020B0609020204030204" pitchFamily="49" charset="0"/>
              </a:rPr>
              <a:t>fútbol</a:t>
            </a:r>
            <a:r>
              <a:rPr lang="en-US" sz="1600" b="0" dirty="0">
                <a:effectLst/>
                <a:latin typeface="Consolas" panose="020B0609020204030204" pitchFamily="49" charset="0"/>
              </a:rPr>
              <a:t> es bien </a:t>
            </a:r>
            <a:r>
              <a:rPr lang="en-US" sz="1600" b="0" dirty="0" err="1">
                <a:effectLst/>
                <a:latin typeface="Consolas" panose="020B0609020204030204" pitchFamily="49" charset="0"/>
              </a:rPr>
              <a:t>sabido</a:t>
            </a:r>
            <a:r>
              <a:rPr lang="en-US" sz="1600" b="0" dirty="0">
                <a:effectLst/>
                <a:latin typeface="Consolas" panose="020B0609020204030204" pitchFamily="49" charset="0"/>
              </a:rPr>
              <a:t> que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jugadores</a:t>
            </a:r>
            <a:r>
              <a:rPr lang="en-US" sz="1600" b="0" dirty="0">
                <a:effectLst/>
                <a:latin typeface="Consolas" panose="020B0609020204030204" pitchFamily="49" charset="0"/>
              </a:rPr>
              <a:t> </a:t>
            </a:r>
            <a:r>
              <a:rPr lang="en-US" sz="1600" b="0" dirty="0" err="1">
                <a:effectLst/>
                <a:latin typeface="Consolas" panose="020B0609020204030204" pitchFamily="49" charset="0"/>
              </a:rPr>
              <a:t>mejor</a:t>
            </a:r>
            <a:r>
              <a:rPr lang="en-US" sz="1600" b="0" dirty="0">
                <a:effectLst/>
                <a:latin typeface="Consolas" panose="020B0609020204030204" pitchFamily="49" charset="0"/>
              </a:rPr>
              <a:t> </a:t>
            </a:r>
            <a:r>
              <a:rPr lang="en-US" sz="1600" b="0" dirty="0" err="1">
                <a:effectLst/>
                <a:latin typeface="Consolas" panose="020B0609020204030204" pitchFamily="49" charset="0"/>
              </a:rPr>
              <a:t>valuados</a:t>
            </a:r>
            <a:r>
              <a:rPr lang="en-US" sz="1600" b="0" dirty="0">
                <a:effectLst/>
                <a:latin typeface="Consolas" panose="020B0609020204030204" pitchFamily="49" charset="0"/>
              </a:rPr>
              <a:t> </a:t>
            </a:r>
            <a:r>
              <a:rPr lang="en-US" sz="1600" b="0" dirty="0" err="1">
                <a:effectLst/>
                <a:latin typeface="Consolas" panose="020B0609020204030204" pitchFamily="49" charset="0"/>
              </a:rPr>
              <a:t>suelen</a:t>
            </a:r>
            <a:r>
              <a:rPr lang="en-US" sz="1600" b="0" dirty="0">
                <a:effectLst/>
                <a:latin typeface="Consolas" panose="020B0609020204030204" pitchFamily="49" charset="0"/>
              </a:rPr>
              <a:t> ser </a:t>
            </a:r>
            <a:r>
              <a:rPr lang="en-US" sz="1600" b="0" dirty="0" err="1">
                <a:effectLst/>
                <a:latin typeface="Consolas" panose="020B0609020204030204" pitchFamily="49" charset="0"/>
              </a:rPr>
              <a:t>aquellos</a:t>
            </a:r>
            <a:r>
              <a:rPr lang="en-US" sz="1600" b="0" dirty="0">
                <a:effectLst/>
                <a:latin typeface="Consolas" panose="020B0609020204030204" pitchFamily="49" charset="0"/>
              </a:rPr>
              <a:t> con </a:t>
            </a:r>
            <a:r>
              <a:rPr lang="en-US" sz="1600" b="0" dirty="0" err="1">
                <a:effectLst/>
                <a:latin typeface="Consolas" panose="020B0609020204030204" pitchFamily="49" charset="0"/>
              </a:rPr>
              <a:t>mejores</a:t>
            </a:r>
            <a:r>
              <a:rPr lang="en-US" sz="1600" b="0" dirty="0">
                <a:effectLst/>
                <a:latin typeface="Consolas" panose="020B0609020204030204" pitchFamily="49" charset="0"/>
              </a:rPr>
              <a:t> y </a:t>
            </a:r>
            <a:r>
              <a:rPr lang="en-US" sz="1600" b="0" dirty="0" err="1">
                <a:effectLst/>
                <a:latin typeface="Consolas" panose="020B0609020204030204" pitchFamily="49" charset="0"/>
              </a:rPr>
              <a:t>más</a:t>
            </a:r>
            <a:r>
              <a:rPr lang="en-US" sz="1600" b="0" dirty="0">
                <a:effectLst/>
                <a:latin typeface="Consolas" panose="020B0609020204030204" pitchFamily="49" charset="0"/>
              </a:rPr>
              <a:t> </a:t>
            </a:r>
            <a:r>
              <a:rPr lang="en-US" sz="1600" b="0" dirty="0" err="1">
                <a:effectLst/>
                <a:latin typeface="Consolas" panose="020B0609020204030204" pitchFamily="49" charset="0"/>
              </a:rPr>
              <a:t>grandes</a:t>
            </a:r>
            <a:r>
              <a:rPr lang="en-US" sz="1600" b="0" dirty="0">
                <a:effectLst/>
                <a:latin typeface="Consolas" panose="020B0609020204030204" pitchFamily="49" charset="0"/>
              </a:rPr>
              <a:t> </a:t>
            </a:r>
            <a:r>
              <a:rPr lang="en-US" sz="1600" b="0" dirty="0" err="1">
                <a:effectLst/>
                <a:latin typeface="Consolas" panose="020B0609020204030204" pitchFamily="49" charset="0"/>
              </a:rPr>
              <a:t>logros</a:t>
            </a:r>
            <a:r>
              <a:rPr lang="en-US" sz="1600" b="0" dirty="0">
                <a:effectLst/>
                <a:latin typeface="Consolas" panose="020B0609020204030204" pitchFamily="49" charset="0"/>
              </a:rPr>
              <a:t> </a:t>
            </a:r>
            <a:r>
              <a:rPr lang="en-US" sz="1600" b="0" dirty="0" err="1">
                <a:effectLst/>
                <a:latin typeface="Consolas" panose="020B0609020204030204" pitchFamily="49" charset="0"/>
              </a:rPr>
              <a:t>individuales</a:t>
            </a:r>
            <a:r>
              <a:rPr lang="en-US" sz="1600" b="0" dirty="0">
                <a:effectLst/>
                <a:latin typeface="Consolas" panose="020B0609020204030204" pitchFamily="49" charset="0"/>
              </a:rPr>
              <a:t>, mayor </a:t>
            </a:r>
            <a:r>
              <a:rPr lang="en-US" sz="1600" b="0" dirty="0" err="1">
                <a:effectLst/>
                <a:latin typeface="Consolas" panose="020B0609020204030204" pitchFamily="49" charset="0"/>
              </a:rPr>
              <a:t>número</a:t>
            </a:r>
            <a:r>
              <a:rPr lang="en-US" sz="1600" b="0" dirty="0">
                <a:effectLst/>
                <a:latin typeface="Consolas" panose="020B0609020204030204" pitchFamily="49" charset="0"/>
              </a:rPr>
              <a:t> de </a:t>
            </a:r>
            <a:r>
              <a:rPr lang="en-US" sz="1600" b="0" dirty="0" err="1">
                <a:effectLst/>
                <a:latin typeface="Consolas" panose="020B0609020204030204" pitchFamily="49" charset="0"/>
              </a:rPr>
              <a:t>goles</a:t>
            </a:r>
            <a:r>
              <a:rPr lang="en-US" sz="1600" b="0" dirty="0">
                <a:effectLst/>
                <a:latin typeface="Consolas" panose="020B0609020204030204" pitchFamily="49" charset="0"/>
              </a:rPr>
              <a:t>, mayor </a:t>
            </a:r>
            <a:r>
              <a:rPr lang="en-US" sz="1600" b="0" dirty="0" err="1">
                <a:effectLst/>
                <a:latin typeface="Consolas" panose="020B0609020204030204" pitchFamily="49" charset="0"/>
              </a:rPr>
              <a:t>cantidad</a:t>
            </a:r>
            <a:r>
              <a:rPr lang="en-US" sz="1600" b="0" dirty="0">
                <a:effectLst/>
                <a:latin typeface="Consolas" panose="020B0609020204030204" pitchFamily="49" charset="0"/>
              </a:rPr>
              <a:t> de </a:t>
            </a:r>
            <a:r>
              <a:rPr lang="en-US" sz="1600" b="0" dirty="0" err="1">
                <a:effectLst/>
                <a:latin typeface="Consolas" panose="020B0609020204030204" pitchFamily="49" charset="0"/>
              </a:rPr>
              <a:t>pases</a:t>
            </a:r>
            <a:r>
              <a:rPr lang="en-US" sz="1600" b="0" dirty="0">
                <a:effectLst/>
                <a:latin typeface="Consolas" panose="020B0609020204030204" pitchFamily="49" charset="0"/>
              </a:rPr>
              <a:t> </a:t>
            </a:r>
            <a:r>
              <a:rPr lang="en-US" sz="1600" b="0" dirty="0" err="1">
                <a:effectLst/>
                <a:latin typeface="Consolas" panose="020B0609020204030204" pitchFamily="49" charset="0"/>
              </a:rPr>
              <a:t>completados</a:t>
            </a:r>
            <a:r>
              <a:rPr lang="en-US" sz="1600" b="0" dirty="0">
                <a:effectLst/>
                <a:latin typeface="Consolas" panose="020B0609020204030204" pitchFamily="49" charset="0"/>
              </a:rPr>
              <a:t>, </a:t>
            </a:r>
            <a:r>
              <a:rPr lang="en-US" sz="1600" b="0" dirty="0" err="1">
                <a:effectLst/>
                <a:latin typeface="Consolas" panose="020B0609020204030204" pitchFamily="49" charset="0"/>
              </a:rPr>
              <a:t>mejor</a:t>
            </a:r>
            <a:r>
              <a:rPr lang="en-US" sz="1600" b="0" dirty="0">
                <a:effectLst/>
                <a:latin typeface="Consolas" panose="020B0609020204030204" pitchFamily="49" charset="0"/>
              </a:rPr>
              <a:t> </a:t>
            </a:r>
            <a:r>
              <a:rPr lang="en-US" sz="1600" b="0" dirty="0" err="1">
                <a:effectLst/>
                <a:latin typeface="Consolas" panose="020B0609020204030204" pitchFamily="49" charset="0"/>
              </a:rPr>
              <a:t>tasa</a:t>
            </a:r>
            <a:r>
              <a:rPr lang="en-US" sz="1600" b="0" dirty="0">
                <a:effectLst/>
                <a:latin typeface="Consolas" panose="020B0609020204030204" pitchFamily="49" charset="0"/>
              </a:rPr>
              <a:t> de </a:t>
            </a:r>
            <a:r>
              <a:rPr lang="en-US" sz="1600" b="0" dirty="0" err="1">
                <a:effectLst/>
                <a:latin typeface="Consolas" panose="020B0609020204030204" pitchFamily="49" charset="0"/>
              </a:rPr>
              <a:t>intercepciones</a:t>
            </a:r>
            <a:r>
              <a:rPr lang="en-US" sz="1600" b="0" dirty="0">
                <a:effectLst/>
                <a:latin typeface="Consolas" panose="020B0609020204030204" pitchFamily="49" charset="0"/>
              </a:rPr>
              <a:t>, </a:t>
            </a:r>
            <a:r>
              <a:rPr lang="en-US" sz="1600" b="0" dirty="0" err="1">
                <a:effectLst/>
                <a:latin typeface="Consolas" panose="020B0609020204030204" pitchFamily="49" charset="0"/>
              </a:rPr>
              <a:t>etcétera</a:t>
            </a:r>
            <a:r>
              <a:rPr lang="en-US" sz="1600" b="0" dirty="0">
                <a:effectLst/>
                <a:latin typeface="Consolas" panose="020B0609020204030204" pitchFamily="49" charset="0"/>
              </a:rPr>
              <a:t>, sin embargo, </a:t>
            </a:r>
            <a:r>
              <a:rPr lang="en-US" sz="1600" b="0" dirty="0" err="1">
                <a:effectLst/>
                <a:latin typeface="Consolas" panose="020B0609020204030204" pitchFamily="49" charset="0"/>
              </a:rPr>
              <a:t>una</a:t>
            </a:r>
            <a:r>
              <a:rPr lang="en-US" sz="1600" b="0" dirty="0">
                <a:effectLst/>
                <a:latin typeface="Consolas" panose="020B0609020204030204" pitchFamily="49" charset="0"/>
              </a:rPr>
              <a:t> </a:t>
            </a:r>
            <a:r>
              <a:rPr lang="en-US" sz="1600" b="0" dirty="0" err="1">
                <a:effectLst/>
                <a:latin typeface="Consolas" panose="020B0609020204030204" pitchFamily="49" charset="0"/>
              </a:rPr>
              <a:t>pregunta</a:t>
            </a:r>
            <a:r>
              <a:rPr lang="en-US" sz="1600" b="0" dirty="0">
                <a:effectLst/>
                <a:latin typeface="Consolas" panose="020B0609020204030204" pitchFamily="49" charset="0"/>
              </a:rPr>
              <a:t> que </a:t>
            </a:r>
            <a:r>
              <a:rPr lang="en-US" sz="1600" b="0" dirty="0" err="1">
                <a:effectLst/>
                <a:latin typeface="Consolas" panose="020B0609020204030204" pitchFamily="49" charset="0"/>
              </a:rPr>
              <a:t>nos</a:t>
            </a:r>
            <a:r>
              <a:rPr lang="en-US" sz="1600" b="0" dirty="0">
                <a:effectLst/>
                <a:latin typeface="Consolas" panose="020B0609020204030204" pitchFamily="49" charset="0"/>
              </a:rPr>
              <a:t> </a:t>
            </a:r>
            <a:r>
              <a:rPr lang="en-US" sz="1600" b="0" dirty="0" err="1">
                <a:effectLst/>
                <a:latin typeface="Consolas" panose="020B0609020204030204" pitchFamily="49" charset="0"/>
              </a:rPr>
              <a:t>queda</a:t>
            </a:r>
            <a:r>
              <a:rPr lang="en-US" sz="1600" b="0" dirty="0">
                <a:effectLst/>
                <a:latin typeface="Consolas" panose="020B0609020204030204" pitchFamily="49" charset="0"/>
              </a:rPr>
              <a:t> </a:t>
            </a:r>
            <a:r>
              <a:rPr lang="en-US" sz="1600" b="0" dirty="0" err="1">
                <a:effectLst/>
                <a:latin typeface="Consolas" panose="020B0609020204030204" pitchFamily="49" charset="0"/>
              </a:rPr>
              <a:t>hacernos</a:t>
            </a:r>
            <a:r>
              <a:rPr lang="en-US" sz="1600" b="0" dirty="0">
                <a:effectLst/>
                <a:latin typeface="Consolas" panose="020B0609020204030204" pitchFamily="49" charset="0"/>
              </a:rPr>
              <a:t> bajo </a:t>
            </a:r>
            <a:r>
              <a:rPr lang="en-US" sz="1600" b="0" dirty="0" err="1">
                <a:effectLst/>
                <a:latin typeface="Consolas" panose="020B0609020204030204" pitchFamily="49" charset="0"/>
              </a:rPr>
              <a:t>este</a:t>
            </a:r>
            <a:r>
              <a:rPr lang="en-US" sz="1600" b="0" dirty="0">
                <a:effectLst/>
                <a:latin typeface="Consolas" panose="020B0609020204030204" pitchFamily="49" charset="0"/>
              </a:rPr>
              <a:t> </a:t>
            </a:r>
            <a:r>
              <a:rPr lang="en-US" sz="1600" b="0" dirty="0" err="1">
                <a:effectLst/>
                <a:latin typeface="Consolas" panose="020B0609020204030204" pitchFamily="49" charset="0"/>
              </a:rPr>
              <a:t>escenario</a:t>
            </a:r>
            <a:r>
              <a:rPr lang="en-US" sz="1600" b="0" dirty="0">
                <a:effectLst/>
                <a:latin typeface="Consolas" panose="020B0609020204030204" pitchFamily="49" charset="0"/>
              </a:rPr>
              <a:t>, es </a:t>
            </a:r>
            <a:r>
              <a:rPr lang="en-US" sz="1600" b="0" dirty="0" err="1">
                <a:effectLst/>
                <a:latin typeface="Consolas" panose="020B0609020204030204" pitchFamily="49" charset="0"/>
              </a:rPr>
              <a:t>si</a:t>
            </a:r>
            <a:r>
              <a:rPr lang="en-US" sz="1600" b="0" dirty="0">
                <a:effectLst/>
                <a:latin typeface="Consolas" panose="020B0609020204030204" pitchFamily="49" charset="0"/>
              </a:rPr>
              <a:t> </a:t>
            </a:r>
            <a:r>
              <a:rPr lang="en-US" sz="1600" b="0" dirty="0" err="1">
                <a:effectLst/>
                <a:latin typeface="Consolas" panose="020B0609020204030204" pitchFamily="49" charset="0"/>
              </a:rPr>
              <a:t>estas</a:t>
            </a:r>
            <a:r>
              <a:rPr lang="en-US" sz="1600" b="0" dirty="0">
                <a:effectLst/>
                <a:latin typeface="Consolas" panose="020B0609020204030204" pitchFamily="49" charset="0"/>
              </a:rPr>
              <a:t> </a:t>
            </a:r>
            <a:r>
              <a:rPr lang="en-US" sz="1600" b="0" dirty="0" err="1">
                <a:effectLst/>
                <a:latin typeface="Consolas" panose="020B0609020204030204" pitchFamily="49" charset="0"/>
              </a:rPr>
              <a:t>métricas</a:t>
            </a:r>
            <a:r>
              <a:rPr lang="en-US" sz="1600" b="0" dirty="0">
                <a:effectLst/>
                <a:latin typeface="Consolas" panose="020B0609020204030204" pitchFamily="49" charset="0"/>
              </a:rPr>
              <a:t> </a:t>
            </a:r>
            <a:r>
              <a:rPr lang="en-US" sz="1600" b="0" dirty="0" err="1">
                <a:effectLst/>
                <a:latin typeface="Consolas" panose="020B0609020204030204" pitchFamily="49" charset="0"/>
              </a:rPr>
              <a:t>individuales</a:t>
            </a:r>
            <a:r>
              <a:rPr lang="en-US" sz="1600" b="0" dirty="0">
                <a:effectLst/>
                <a:latin typeface="Consolas" panose="020B0609020204030204" pitchFamily="49" charset="0"/>
              </a:rPr>
              <a:t> </a:t>
            </a:r>
            <a:r>
              <a:rPr lang="en-US" sz="1600" b="0" dirty="0" err="1">
                <a:effectLst/>
                <a:latin typeface="Consolas" panose="020B0609020204030204" pitchFamily="49" charset="0"/>
              </a:rPr>
              <a:t>están</a:t>
            </a:r>
            <a:r>
              <a:rPr lang="en-US" sz="1600" b="0" dirty="0">
                <a:effectLst/>
                <a:latin typeface="Consolas" panose="020B0609020204030204" pitchFamily="49" charset="0"/>
              </a:rPr>
              <a:t> </a:t>
            </a:r>
            <a:r>
              <a:rPr lang="en-US" sz="1600" b="0" dirty="0" err="1">
                <a:effectLst/>
                <a:latin typeface="Consolas" panose="020B0609020204030204" pitchFamily="49" charset="0"/>
              </a:rPr>
              <a:t>correlacionadas</a:t>
            </a:r>
            <a:r>
              <a:rPr lang="en-US" sz="1600" b="0" dirty="0">
                <a:effectLst/>
                <a:latin typeface="Consolas" panose="020B0609020204030204" pitchFamily="49" charset="0"/>
              </a:rPr>
              <a:t> con sus </a:t>
            </a:r>
            <a:r>
              <a:rPr lang="en-US" sz="1600" b="0" dirty="0" err="1">
                <a:effectLst/>
                <a:latin typeface="Consolas" panose="020B0609020204030204" pitchFamily="49" charset="0"/>
              </a:rPr>
              <a:t>habilidades</a:t>
            </a:r>
            <a:r>
              <a:rPr lang="en-US" sz="1600" b="0" dirty="0">
                <a:effectLst/>
                <a:latin typeface="Consolas" panose="020B0609020204030204" pitchFamily="49" charset="0"/>
              </a:rPr>
              <a:t> </a:t>
            </a:r>
            <a:r>
              <a:rPr lang="en-US" sz="1600" b="0" dirty="0" err="1">
                <a:effectLst/>
                <a:latin typeface="Consolas" panose="020B0609020204030204" pitchFamily="49" charset="0"/>
              </a:rPr>
              <a:t>físicas</a:t>
            </a:r>
            <a:r>
              <a:rPr lang="en-US" sz="1600" b="0" dirty="0">
                <a:effectLst/>
                <a:latin typeface="Consolas" panose="020B0609020204030204" pitchFamily="49" charset="0"/>
              </a:rPr>
              <a:t>, y </a:t>
            </a:r>
            <a:r>
              <a:rPr lang="en-US" sz="1600" b="0" dirty="0" err="1">
                <a:effectLst/>
                <a:latin typeface="Consolas" panose="020B0609020204030204" pitchFamily="49" charset="0"/>
              </a:rPr>
              <a:t>si</a:t>
            </a:r>
            <a:r>
              <a:rPr lang="en-US" sz="1600" b="0" dirty="0">
                <a:effectLst/>
                <a:latin typeface="Consolas" panose="020B0609020204030204" pitchFamily="49" charset="0"/>
              </a:rPr>
              <a:t> </a:t>
            </a:r>
            <a:r>
              <a:rPr lang="en-US" sz="1600" b="0" dirty="0" err="1">
                <a:effectLst/>
                <a:latin typeface="Consolas" panose="020B0609020204030204" pitchFamily="49" charset="0"/>
              </a:rPr>
              <a:t>esto</a:t>
            </a:r>
            <a:r>
              <a:rPr lang="en-US" sz="1600" b="0" dirty="0">
                <a:effectLst/>
                <a:latin typeface="Consolas" panose="020B0609020204030204" pitchFamily="49" charset="0"/>
              </a:rPr>
              <a:t> </a:t>
            </a:r>
            <a:r>
              <a:rPr lang="en-US" sz="1600" b="0" dirty="0" err="1">
                <a:effectLst/>
                <a:latin typeface="Consolas" panose="020B0609020204030204" pitchFamily="49" charset="0"/>
              </a:rPr>
              <a:t>afecta</a:t>
            </a:r>
            <a:r>
              <a:rPr lang="en-US" sz="1600" b="0" dirty="0">
                <a:effectLst/>
                <a:latin typeface="Consolas" panose="020B0609020204030204" pitchFamily="49" charset="0"/>
              </a:rPr>
              <a:t>, </a:t>
            </a:r>
            <a:r>
              <a:rPr lang="en-US" sz="1600" b="0" dirty="0" err="1">
                <a:effectLst/>
                <a:latin typeface="Consolas" panose="020B0609020204030204" pitchFamily="49" charset="0"/>
              </a:rPr>
              <a:t>por</a:t>
            </a:r>
            <a:r>
              <a:rPr lang="en-US" sz="1600" b="0" dirty="0">
                <a:effectLst/>
                <a:latin typeface="Consolas" panose="020B0609020204030204" pitchFamily="49" charset="0"/>
              </a:rPr>
              <a:t> </a:t>
            </a:r>
            <a:r>
              <a:rPr lang="en-US" sz="1600" b="0" dirty="0" err="1">
                <a:effectLst/>
                <a:latin typeface="Consolas" panose="020B0609020204030204" pitchFamily="49" charset="0"/>
              </a:rPr>
              <a:t>ende</a:t>
            </a:r>
            <a:r>
              <a:rPr lang="en-US" sz="1600" b="0" dirty="0">
                <a:effectLst/>
                <a:latin typeface="Consolas" panose="020B0609020204030204" pitchFamily="49" charset="0"/>
              </a:rPr>
              <a:t>, </a:t>
            </a:r>
            <a:r>
              <a:rPr lang="en-US" sz="1600" b="0" dirty="0" err="1">
                <a:effectLst/>
                <a:latin typeface="Consolas" panose="020B0609020204030204" pitchFamily="49" charset="0"/>
              </a:rPr>
              <a:t>su</a:t>
            </a:r>
            <a:r>
              <a:rPr lang="en-US" sz="1600" b="0" dirty="0">
                <a:effectLst/>
                <a:latin typeface="Consolas" panose="020B0609020204030204" pitchFamily="49" charset="0"/>
              </a:rPr>
              <a:t> valor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el</a:t>
            </a:r>
            <a:r>
              <a:rPr lang="en-US" sz="1600" b="0" dirty="0">
                <a:effectLst/>
                <a:latin typeface="Consolas" panose="020B0609020204030204" pitchFamily="49" charset="0"/>
              </a:rPr>
              <a:t> mercado.</a:t>
            </a:r>
          </a:p>
          <a:p>
            <a:pPr algn="just">
              <a:lnSpc>
                <a:spcPct val="90000"/>
              </a:lnSpc>
              <a:spcAft>
                <a:spcPts val="600"/>
              </a:spcAft>
            </a:pPr>
            <a:br>
              <a:rPr lang="en-US" sz="1600" b="0" dirty="0">
                <a:effectLst/>
                <a:latin typeface="Consolas" panose="020B0609020204030204" pitchFamily="49" charset="0"/>
              </a:rPr>
            </a:br>
            <a:r>
              <a:rPr lang="en-US" sz="1600" b="0" dirty="0" err="1">
                <a:effectLst/>
                <a:latin typeface="Consolas" panose="020B0609020204030204" pitchFamily="49" charset="0"/>
              </a:rPr>
              <a:t>Aunque</a:t>
            </a:r>
            <a:r>
              <a:rPr lang="en-US" sz="1600" b="0" dirty="0">
                <a:effectLst/>
                <a:latin typeface="Consolas" panose="020B0609020204030204" pitchFamily="49" charset="0"/>
              </a:rPr>
              <a:t> </a:t>
            </a:r>
            <a:r>
              <a:rPr lang="en-US" sz="1600" b="0" dirty="0" err="1">
                <a:effectLst/>
                <a:latin typeface="Consolas" panose="020B0609020204030204" pitchFamily="49" charset="0"/>
              </a:rPr>
              <a:t>subjetivamente</a:t>
            </a:r>
            <a:r>
              <a:rPr lang="en-US" sz="1600" b="0" dirty="0">
                <a:effectLst/>
                <a:latin typeface="Consolas" panose="020B0609020204030204" pitchFamily="49" charset="0"/>
              </a:rPr>
              <a:t>, </a:t>
            </a:r>
            <a:r>
              <a:rPr lang="en-US" sz="1600" b="0" dirty="0" err="1">
                <a:effectLst/>
                <a:latin typeface="Consolas" panose="020B0609020204030204" pitchFamily="49" charset="0"/>
              </a:rPr>
              <a:t>entrenadores</a:t>
            </a:r>
            <a:r>
              <a:rPr lang="en-US" sz="1600" b="0" dirty="0">
                <a:effectLst/>
                <a:latin typeface="Consolas" panose="020B0609020204030204" pitchFamily="49" charset="0"/>
              </a:rPr>
              <a:t>, </a:t>
            </a:r>
            <a:r>
              <a:rPr lang="en-US" sz="1600" b="0" dirty="0" err="1">
                <a:effectLst/>
                <a:latin typeface="Consolas" panose="020B0609020204030204" pitchFamily="49" charset="0"/>
              </a:rPr>
              <a:t>comentaristas</a:t>
            </a:r>
            <a:r>
              <a:rPr lang="en-US" sz="1600" b="0" dirty="0">
                <a:effectLst/>
                <a:latin typeface="Consolas" panose="020B0609020204030204" pitchFamily="49" charset="0"/>
              </a:rPr>
              <a:t> y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mismos</a:t>
            </a:r>
            <a:r>
              <a:rPr lang="en-US" sz="1600" b="0" dirty="0">
                <a:effectLst/>
                <a:latin typeface="Consolas" panose="020B0609020204030204" pitchFamily="49" charset="0"/>
              </a:rPr>
              <a:t> aficionados </a:t>
            </a:r>
            <a:r>
              <a:rPr lang="en-US" sz="1600" b="0" dirty="0" err="1">
                <a:effectLst/>
                <a:latin typeface="Consolas" panose="020B0609020204030204" pitchFamily="49" charset="0"/>
              </a:rPr>
              <a:t>tendemos</a:t>
            </a:r>
            <a:r>
              <a:rPr lang="en-US" sz="1600" b="0" dirty="0">
                <a:effectLst/>
                <a:latin typeface="Consolas" panose="020B0609020204030204" pitchFamily="49" charset="0"/>
              </a:rPr>
              <a:t> a </a:t>
            </a:r>
            <a:r>
              <a:rPr lang="en-US" sz="1600" b="0" dirty="0" err="1">
                <a:effectLst/>
                <a:latin typeface="Consolas" panose="020B0609020204030204" pitchFamily="49" charset="0"/>
              </a:rPr>
              <a:t>medir</a:t>
            </a:r>
            <a:r>
              <a:rPr lang="en-US" sz="1600" b="0" dirty="0">
                <a:effectLst/>
                <a:latin typeface="Consolas" panose="020B0609020204030204" pitchFamily="49" charset="0"/>
              </a:rPr>
              <a:t> las </a:t>
            </a:r>
            <a:r>
              <a:rPr lang="en-US" sz="1600" b="0" dirty="0" err="1">
                <a:effectLst/>
                <a:latin typeface="Consolas" panose="020B0609020204030204" pitchFamily="49" charset="0"/>
              </a:rPr>
              <a:t>capacidades</a:t>
            </a:r>
            <a:r>
              <a:rPr lang="en-US" sz="1600" b="0" dirty="0">
                <a:effectLst/>
                <a:latin typeface="Consolas" panose="020B0609020204030204" pitchFamily="49" charset="0"/>
              </a:rPr>
              <a:t> </a:t>
            </a:r>
            <a:r>
              <a:rPr lang="en-US" sz="1600" b="0" dirty="0" err="1">
                <a:effectLst/>
                <a:latin typeface="Consolas" panose="020B0609020204030204" pitchFamily="49" charset="0"/>
              </a:rPr>
              <a:t>físicas</a:t>
            </a:r>
            <a:r>
              <a:rPr lang="en-US" sz="1600" b="0" dirty="0">
                <a:effectLst/>
                <a:latin typeface="Consolas" panose="020B0609020204030204" pitchFamily="49" charset="0"/>
              </a:rPr>
              <a:t> de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jugadores</a:t>
            </a:r>
            <a:r>
              <a:rPr lang="en-US" sz="1600" b="0" dirty="0">
                <a:effectLst/>
                <a:latin typeface="Consolas" panose="020B0609020204030204" pitchFamily="49" charset="0"/>
              </a:rPr>
              <a:t> </a:t>
            </a:r>
            <a:r>
              <a:rPr lang="en-US" sz="1600" b="0" dirty="0" err="1">
                <a:effectLst/>
                <a:latin typeface="Consolas" panose="020B0609020204030204" pitchFamily="49" charset="0"/>
              </a:rPr>
              <a:t>basándonos</a:t>
            </a:r>
            <a:r>
              <a:rPr lang="en-US" sz="1600" b="0" dirty="0">
                <a:effectLst/>
                <a:latin typeface="Consolas" panose="020B0609020204030204" pitchFamily="49" charset="0"/>
              </a:rPr>
              <a:t>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nuestro</a:t>
            </a:r>
            <a:r>
              <a:rPr lang="en-US" sz="1600" b="0" dirty="0">
                <a:effectLst/>
                <a:latin typeface="Consolas" panose="020B0609020204030204" pitchFamily="49" charset="0"/>
              </a:rPr>
              <a:t> </a:t>
            </a:r>
            <a:r>
              <a:rPr lang="en-US" sz="1600" b="0" dirty="0" err="1">
                <a:effectLst/>
                <a:latin typeface="Consolas" panose="020B0609020204030204" pitchFamily="49" charset="0"/>
              </a:rPr>
              <a:t>criterio</a:t>
            </a:r>
            <a:r>
              <a:rPr lang="en-US" sz="1600" b="0" dirty="0">
                <a:effectLst/>
                <a:latin typeface="Consolas" panose="020B0609020204030204" pitchFamily="49" charset="0"/>
              </a:rPr>
              <a:t>, </a:t>
            </a:r>
            <a:r>
              <a:rPr lang="en-US" sz="1600" b="0" dirty="0" err="1">
                <a:effectLst/>
                <a:latin typeface="Consolas" panose="020B0609020204030204" pitchFamily="49" charset="0"/>
              </a:rPr>
              <a:t>esto</a:t>
            </a:r>
            <a:r>
              <a:rPr lang="en-US" sz="1600" b="0" dirty="0">
                <a:effectLst/>
                <a:latin typeface="Consolas" panose="020B0609020204030204" pitchFamily="49" charset="0"/>
              </a:rPr>
              <a:t> no </a:t>
            </a:r>
            <a:r>
              <a:rPr lang="en-US" sz="1600" b="0" dirty="0" err="1">
                <a:effectLst/>
                <a:latin typeface="Consolas" panose="020B0609020204030204" pitchFamily="49" charset="0"/>
              </a:rPr>
              <a:t>suele</a:t>
            </a:r>
            <a:r>
              <a:rPr lang="en-US" sz="1600" b="0" dirty="0">
                <a:effectLst/>
                <a:latin typeface="Consolas" panose="020B0609020204030204" pitchFamily="49" charset="0"/>
              </a:rPr>
              <a:t> </a:t>
            </a:r>
            <a:r>
              <a:rPr lang="en-US" sz="1600" b="0" dirty="0" err="1">
                <a:effectLst/>
                <a:latin typeface="Consolas" panose="020B0609020204030204" pitchFamily="49" charset="0"/>
              </a:rPr>
              <a:t>tener</a:t>
            </a:r>
            <a:r>
              <a:rPr lang="en-US" sz="1600" b="0" dirty="0">
                <a:effectLst/>
                <a:latin typeface="Consolas" panose="020B0609020204030204" pitchFamily="49" charset="0"/>
              </a:rPr>
              <a:t> </a:t>
            </a:r>
            <a:r>
              <a:rPr lang="en-US" sz="1600" b="0" dirty="0" err="1">
                <a:effectLst/>
                <a:latin typeface="Consolas" panose="020B0609020204030204" pitchFamily="49" charset="0"/>
              </a:rPr>
              <a:t>una</a:t>
            </a:r>
            <a:r>
              <a:rPr lang="en-US" sz="1600" b="0" dirty="0">
                <a:effectLst/>
                <a:latin typeface="Consolas" panose="020B0609020204030204" pitchFamily="49" charset="0"/>
              </a:rPr>
              <a:t> </a:t>
            </a:r>
            <a:r>
              <a:rPr lang="en-US" sz="1600" b="0" dirty="0" err="1">
                <a:effectLst/>
                <a:latin typeface="Consolas" panose="020B0609020204030204" pitchFamily="49" charset="0"/>
              </a:rPr>
              <a:t>repercusión</a:t>
            </a:r>
            <a:r>
              <a:rPr lang="en-US" sz="1600" b="0" dirty="0">
                <a:effectLst/>
                <a:latin typeface="Consolas" panose="020B0609020204030204" pitchFamily="49" charset="0"/>
              </a:rPr>
              <a:t> mayor y </a:t>
            </a:r>
            <a:r>
              <a:rPr lang="en-US" sz="1600" b="0" dirty="0" err="1">
                <a:effectLst/>
                <a:latin typeface="Consolas" panose="020B0609020204030204" pitchFamily="49" charset="0"/>
              </a:rPr>
              <a:t>pocos</a:t>
            </a:r>
            <a:r>
              <a:rPr lang="en-US" sz="1600" b="0" dirty="0">
                <a:effectLst/>
                <a:latin typeface="Consolas" panose="020B0609020204030204" pitchFamily="49" charset="0"/>
              </a:rPr>
              <a:t> son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analistas</a:t>
            </a:r>
            <a:r>
              <a:rPr lang="en-US" sz="1600" b="0" dirty="0">
                <a:effectLst/>
                <a:latin typeface="Consolas" panose="020B0609020204030204" pitchFamily="49" charset="0"/>
              </a:rPr>
              <a:t> que </a:t>
            </a:r>
            <a:r>
              <a:rPr lang="en-US" sz="1600" b="0" dirty="0" err="1">
                <a:effectLst/>
                <a:latin typeface="Consolas" panose="020B0609020204030204" pitchFamily="49" charset="0"/>
              </a:rPr>
              <a:t>buscan</a:t>
            </a:r>
            <a:r>
              <a:rPr lang="en-US" sz="1600" b="0" dirty="0">
                <a:effectLst/>
                <a:latin typeface="Consolas" panose="020B0609020204030204" pitchFamily="49" charset="0"/>
              </a:rPr>
              <a:t> </a:t>
            </a:r>
            <a:r>
              <a:rPr lang="en-US" sz="1600" b="0" dirty="0" err="1">
                <a:effectLst/>
                <a:latin typeface="Consolas" panose="020B0609020204030204" pitchFamily="49" charset="0"/>
              </a:rPr>
              <a:t>medir</a:t>
            </a:r>
            <a:r>
              <a:rPr lang="en-US" sz="1600" b="0" dirty="0">
                <a:effectLst/>
                <a:latin typeface="Consolas" panose="020B0609020204030204" pitchFamily="49" charset="0"/>
              </a:rPr>
              <a:t> y </a:t>
            </a:r>
            <a:r>
              <a:rPr lang="en-US" sz="1600" b="0" dirty="0" err="1">
                <a:effectLst/>
                <a:latin typeface="Consolas" panose="020B0609020204030204" pitchFamily="49" charset="0"/>
              </a:rPr>
              <a:t>comparar</a:t>
            </a:r>
            <a:r>
              <a:rPr lang="en-US" sz="1600" b="0" dirty="0">
                <a:effectLst/>
                <a:latin typeface="Consolas" panose="020B0609020204030204" pitchFamily="49" charset="0"/>
              </a:rPr>
              <a:t> </a:t>
            </a:r>
            <a:r>
              <a:rPr lang="en-US" sz="1600" b="0" dirty="0" err="1">
                <a:effectLst/>
                <a:latin typeface="Consolas" panose="020B0609020204030204" pitchFamily="49" charset="0"/>
              </a:rPr>
              <a:t>estos</a:t>
            </a:r>
            <a:r>
              <a:rPr lang="en-US" sz="1600" b="0" dirty="0">
                <a:effectLst/>
                <a:latin typeface="Consolas" panose="020B0609020204030204" pitchFamily="49" charset="0"/>
              </a:rPr>
              <a:t> </a:t>
            </a:r>
            <a:r>
              <a:rPr lang="en-US" sz="1600" b="0" dirty="0" err="1">
                <a:effectLst/>
                <a:latin typeface="Consolas" panose="020B0609020204030204" pitchFamily="49" charset="0"/>
              </a:rPr>
              <a:t>atributos</a:t>
            </a:r>
            <a:r>
              <a:rPr lang="en-US" sz="1600" b="0" dirty="0">
                <a:effectLst/>
                <a:latin typeface="Consolas" panose="020B0609020204030204" pitchFamily="49" charset="0"/>
              </a:rPr>
              <a:t> de </a:t>
            </a:r>
            <a:r>
              <a:rPr lang="en-US" sz="1600" b="0" dirty="0" err="1">
                <a:effectLst/>
                <a:latin typeface="Consolas" panose="020B0609020204030204" pitchFamily="49" charset="0"/>
              </a:rPr>
              <a:t>manera</a:t>
            </a:r>
            <a:r>
              <a:rPr lang="en-US" sz="1600" b="0" dirty="0">
                <a:effectLst/>
                <a:latin typeface="Consolas" panose="020B0609020204030204" pitchFamily="49" charset="0"/>
              </a:rPr>
              <a:t> </a:t>
            </a:r>
            <a:r>
              <a:rPr lang="en-US" sz="1600" b="0" dirty="0" err="1">
                <a:effectLst/>
                <a:latin typeface="Consolas" panose="020B0609020204030204" pitchFamily="49" charset="0"/>
              </a:rPr>
              <a:t>cuantitava</a:t>
            </a:r>
            <a:r>
              <a:rPr lang="en-US" sz="1600" b="0" dirty="0">
                <a:effectLst/>
                <a:latin typeface="Consolas" panose="020B0609020204030204" pitchFamily="49" charset="0"/>
              </a:rPr>
              <a:t>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una</a:t>
            </a:r>
            <a:r>
              <a:rPr lang="en-US" sz="1600" b="0" dirty="0">
                <a:effectLst/>
                <a:latin typeface="Consolas" panose="020B0609020204030204" pitchFamily="49" charset="0"/>
              </a:rPr>
              <a:t> </a:t>
            </a:r>
            <a:r>
              <a:rPr lang="en-US" sz="1600" b="0" dirty="0" err="1">
                <a:effectLst/>
                <a:latin typeface="Consolas" panose="020B0609020204030204" pitchFamily="49" charset="0"/>
              </a:rPr>
              <a:t>escala</a:t>
            </a:r>
            <a:r>
              <a:rPr lang="en-US" sz="1600" b="0" dirty="0">
                <a:effectLst/>
                <a:latin typeface="Consolas" panose="020B0609020204030204" pitchFamily="49" charset="0"/>
              </a:rPr>
              <a:t> real. Una de las </a:t>
            </a:r>
            <a:r>
              <a:rPr lang="en-US" sz="1600" b="0" dirty="0" err="1">
                <a:effectLst/>
                <a:latin typeface="Consolas" panose="020B0609020204030204" pitchFamily="49" charset="0"/>
              </a:rPr>
              <a:t>mejores</a:t>
            </a:r>
            <a:r>
              <a:rPr lang="en-US" sz="1600" b="0" dirty="0">
                <a:effectLst/>
                <a:latin typeface="Consolas" panose="020B0609020204030204" pitchFamily="49" charset="0"/>
              </a:rPr>
              <a:t> </a:t>
            </a:r>
            <a:r>
              <a:rPr lang="en-US" sz="1600" b="0" dirty="0" err="1">
                <a:effectLst/>
                <a:latin typeface="Consolas" panose="020B0609020204030204" pitchFamily="49" charset="0"/>
              </a:rPr>
              <a:t>fuentes</a:t>
            </a:r>
            <a:r>
              <a:rPr lang="en-US" sz="1600" b="0" dirty="0">
                <a:effectLst/>
                <a:latin typeface="Consolas" panose="020B0609020204030204" pitchFamily="49" charset="0"/>
              </a:rPr>
              <a:t> para </a:t>
            </a:r>
            <a:r>
              <a:rPr lang="en-US" sz="1600" b="0" dirty="0" err="1">
                <a:effectLst/>
                <a:latin typeface="Consolas" panose="020B0609020204030204" pitchFamily="49" charset="0"/>
              </a:rPr>
              <a:t>poder</a:t>
            </a:r>
            <a:r>
              <a:rPr lang="en-US" sz="1600" b="0" dirty="0">
                <a:effectLst/>
                <a:latin typeface="Consolas" panose="020B0609020204030204" pitchFamily="49" charset="0"/>
              </a:rPr>
              <a:t> </a:t>
            </a:r>
            <a:r>
              <a:rPr lang="en-US" sz="1600" b="0" dirty="0" err="1">
                <a:effectLst/>
                <a:latin typeface="Consolas" panose="020B0609020204030204" pitchFamily="49" charset="0"/>
              </a:rPr>
              <a:t>analizar</a:t>
            </a:r>
            <a:r>
              <a:rPr lang="en-US" sz="1600" b="0" dirty="0">
                <a:effectLst/>
                <a:latin typeface="Consolas" panose="020B0609020204030204" pitchFamily="49" charset="0"/>
              </a:rPr>
              <a:t> con </a:t>
            </a:r>
            <a:r>
              <a:rPr lang="en-US" sz="1600" b="0" dirty="0" err="1">
                <a:effectLst/>
                <a:latin typeface="Consolas" panose="020B0609020204030204" pitchFamily="49" charset="0"/>
              </a:rPr>
              <a:t>números</a:t>
            </a:r>
            <a:r>
              <a:rPr lang="en-US" sz="1600" b="0" dirty="0">
                <a:effectLst/>
                <a:latin typeface="Consolas" panose="020B0609020204030204" pitchFamily="49" charset="0"/>
              </a:rPr>
              <a:t> las </a:t>
            </a:r>
            <a:r>
              <a:rPr lang="en-US" sz="1600" b="0" dirty="0" err="1">
                <a:effectLst/>
                <a:latin typeface="Consolas" panose="020B0609020204030204" pitchFamily="49" charset="0"/>
              </a:rPr>
              <a:t>capacidades</a:t>
            </a:r>
            <a:r>
              <a:rPr lang="en-US" sz="1600" b="0" dirty="0">
                <a:effectLst/>
                <a:latin typeface="Consolas" panose="020B0609020204030204" pitchFamily="49" charset="0"/>
              </a:rPr>
              <a:t> </a:t>
            </a:r>
            <a:r>
              <a:rPr lang="en-US" sz="1600" b="0" dirty="0" err="1">
                <a:effectLst/>
                <a:latin typeface="Consolas" panose="020B0609020204030204" pitchFamily="49" charset="0"/>
              </a:rPr>
              <a:t>físicas</a:t>
            </a:r>
            <a:r>
              <a:rPr lang="en-US" sz="1600" b="0" dirty="0">
                <a:effectLst/>
                <a:latin typeface="Consolas" panose="020B0609020204030204" pitchFamily="49" charset="0"/>
              </a:rPr>
              <a:t> y </a:t>
            </a:r>
            <a:r>
              <a:rPr lang="en-US" sz="1600" b="0" dirty="0" err="1">
                <a:effectLst/>
                <a:latin typeface="Consolas" panose="020B0609020204030204" pitchFamily="49" charset="0"/>
              </a:rPr>
              <a:t>futbolísticas</a:t>
            </a:r>
            <a:r>
              <a:rPr lang="en-US" sz="1600" b="0" dirty="0">
                <a:effectLst/>
                <a:latin typeface="Consolas" panose="020B0609020204030204" pitchFamily="49" charset="0"/>
              </a:rPr>
              <a:t> de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jugadores</a:t>
            </a:r>
            <a:r>
              <a:rPr lang="en-US" sz="1600" b="0" dirty="0">
                <a:effectLst/>
                <a:latin typeface="Consolas" panose="020B0609020204030204" pitchFamily="49" charset="0"/>
              </a:rPr>
              <a:t> </a:t>
            </a:r>
            <a:r>
              <a:rPr lang="en-US" sz="1600" b="0" dirty="0" err="1">
                <a:effectLst/>
                <a:latin typeface="Consolas" panose="020B0609020204030204" pitchFamily="49" charset="0"/>
              </a:rPr>
              <a:t>suelen</a:t>
            </a:r>
            <a:r>
              <a:rPr lang="en-US" sz="1600" b="0" dirty="0">
                <a:effectLst/>
                <a:latin typeface="Consolas" panose="020B0609020204030204" pitchFamily="49" charset="0"/>
              </a:rPr>
              <a:t> ser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juegos</a:t>
            </a:r>
            <a:r>
              <a:rPr lang="en-US" sz="1600" b="0" dirty="0">
                <a:effectLst/>
                <a:latin typeface="Consolas" panose="020B0609020204030204" pitchFamily="49" charset="0"/>
              </a:rPr>
              <a:t> de video que </a:t>
            </a:r>
            <a:r>
              <a:rPr lang="en-US" sz="1600" b="0" dirty="0" err="1">
                <a:effectLst/>
                <a:latin typeface="Consolas" panose="020B0609020204030204" pitchFamily="49" charset="0"/>
              </a:rPr>
              <a:t>simulan</a:t>
            </a:r>
            <a:r>
              <a:rPr lang="en-US" sz="1600" b="0" dirty="0">
                <a:effectLst/>
                <a:latin typeface="Consolas" panose="020B0609020204030204" pitchFamily="49" charset="0"/>
              </a:rPr>
              <a:t> la </a:t>
            </a:r>
            <a:r>
              <a:rPr lang="en-US" sz="1600" b="0" dirty="0" err="1">
                <a:effectLst/>
                <a:latin typeface="Consolas" panose="020B0609020204030204" pitchFamily="49" charset="0"/>
              </a:rPr>
              <a:t>realidad</a:t>
            </a:r>
            <a:r>
              <a:rPr lang="en-US" sz="1600" b="0" dirty="0">
                <a:effectLst/>
                <a:latin typeface="Consolas" panose="020B0609020204030204" pitchFamily="49" charset="0"/>
              </a:rPr>
              <a:t> </a:t>
            </a:r>
            <a:r>
              <a:rPr lang="en-US" sz="1600" b="0" dirty="0" err="1">
                <a:effectLst/>
                <a:latin typeface="Consolas" panose="020B0609020204030204" pitchFamily="49" charset="0"/>
              </a:rPr>
              <a:t>mediante</a:t>
            </a:r>
            <a:r>
              <a:rPr lang="en-US" sz="1600" b="0" dirty="0">
                <a:effectLst/>
                <a:latin typeface="Consolas" panose="020B0609020204030204" pitchFamily="49" charset="0"/>
              </a:rPr>
              <a:t> </a:t>
            </a:r>
            <a:r>
              <a:rPr lang="en-US" sz="1600" b="0" dirty="0" err="1">
                <a:effectLst/>
                <a:latin typeface="Consolas" panose="020B0609020204030204" pitchFamily="49" charset="0"/>
              </a:rPr>
              <a:t>su</a:t>
            </a:r>
            <a:r>
              <a:rPr lang="en-US" sz="1600" b="0" dirty="0">
                <a:effectLst/>
                <a:latin typeface="Consolas" panose="020B0609020204030204" pitchFamily="49" charset="0"/>
              </a:rPr>
              <a:t> </a:t>
            </a:r>
            <a:r>
              <a:rPr lang="en-US" sz="1600" b="0" dirty="0" err="1">
                <a:effectLst/>
                <a:latin typeface="Consolas" panose="020B0609020204030204" pitchFamily="49" charset="0"/>
              </a:rPr>
              <a:t>programación</a:t>
            </a:r>
            <a:r>
              <a:rPr lang="en-US" sz="1600" b="0" dirty="0">
                <a:effectLst/>
                <a:latin typeface="Consolas" panose="020B0609020204030204" pitchFamily="49" charset="0"/>
              </a:rPr>
              <a:t>;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estos</a:t>
            </a:r>
            <a:r>
              <a:rPr lang="en-US" sz="1600" b="0" dirty="0">
                <a:effectLst/>
                <a:latin typeface="Consolas" panose="020B0609020204030204" pitchFamily="49" charset="0"/>
              </a:rPr>
              <a:t> </a:t>
            </a:r>
            <a:r>
              <a:rPr lang="en-US" sz="1600" b="0" dirty="0" err="1">
                <a:effectLst/>
                <a:latin typeface="Consolas" panose="020B0609020204030204" pitchFamily="49" charset="0"/>
              </a:rPr>
              <a:t>podemos</a:t>
            </a:r>
            <a:r>
              <a:rPr lang="en-US" sz="1600" b="0" dirty="0">
                <a:effectLst/>
                <a:latin typeface="Consolas" panose="020B0609020204030204" pitchFamily="49" charset="0"/>
              </a:rPr>
              <a:t> </a:t>
            </a:r>
            <a:r>
              <a:rPr lang="en-US" sz="1600" b="0" dirty="0" err="1">
                <a:effectLst/>
                <a:latin typeface="Consolas" panose="020B0609020204030204" pitchFamily="49" charset="0"/>
              </a:rPr>
              <a:t>ver</a:t>
            </a:r>
            <a:r>
              <a:rPr lang="en-US" sz="1600" b="0" dirty="0">
                <a:effectLst/>
                <a:latin typeface="Consolas" panose="020B0609020204030204" pitchFamily="49" charset="0"/>
              </a:rPr>
              <a:t> no solo </a:t>
            </a:r>
            <a:r>
              <a:rPr lang="en-US" sz="1600" b="0" dirty="0" err="1">
                <a:effectLst/>
                <a:latin typeface="Consolas" panose="020B0609020204030204" pitchFamily="49" charset="0"/>
              </a:rPr>
              <a:t>una</a:t>
            </a:r>
            <a:r>
              <a:rPr lang="en-US" sz="1600" b="0" dirty="0">
                <a:effectLst/>
                <a:latin typeface="Consolas" panose="020B0609020204030204" pitchFamily="49" charset="0"/>
              </a:rPr>
              <a:t> </a:t>
            </a:r>
            <a:r>
              <a:rPr lang="en-US" sz="1600" b="0" dirty="0" err="1">
                <a:effectLst/>
                <a:latin typeface="Consolas" panose="020B0609020204030204" pitchFamily="49" charset="0"/>
              </a:rPr>
              <a:t>réplica</a:t>
            </a:r>
            <a:r>
              <a:rPr lang="en-US" sz="1600" b="0" dirty="0">
                <a:effectLst/>
                <a:latin typeface="Consolas" panose="020B0609020204030204" pitchFamily="49" charset="0"/>
              </a:rPr>
              <a:t> de la imagen </a:t>
            </a:r>
            <a:r>
              <a:rPr lang="en-US" sz="1600" b="0" dirty="0" err="1">
                <a:effectLst/>
                <a:latin typeface="Consolas" panose="020B0609020204030204" pitchFamily="49" charset="0"/>
              </a:rPr>
              <a:t>física</a:t>
            </a:r>
            <a:r>
              <a:rPr lang="en-US" sz="1600" b="0" dirty="0">
                <a:effectLst/>
                <a:latin typeface="Consolas" panose="020B0609020204030204" pitchFamily="49" charset="0"/>
              </a:rPr>
              <a:t> de </a:t>
            </a:r>
            <a:r>
              <a:rPr lang="en-US" sz="1600" b="0" dirty="0" err="1">
                <a:effectLst/>
                <a:latin typeface="Consolas" panose="020B0609020204030204" pitchFamily="49" charset="0"/>
              </a:rPr>
              <a:t>los</a:t>
            </a:r>
            <a:r>
              <a:rPr lang="en-US" sz="1600" b="0" dirty="0">
                <a:effectLst/>
                <a:latin typeface="Consolas" panose="020B0609020204030204" pitchFamily="49" charset="0"/>
              </a:rPr>
              <a:t> </a:t>
            </a:r>
            <a:r>
              <a:rPr lang="en-US" sz="1600" b="0" dirty="0" err="1">
                <a:effectLst/>
                <a:latin typeface="Consolas" panose="020B0609020204030204" pitchFamily="49" charset="0"/>
              </a:rPr>
              <a:t>jugadores</a:t>
            </a:r>
            <a:r>
              <a:rPr lang="en-US" sz="1600" b="0" dirty="0">
                <a:effectLst/>
                <a:latin typeface="Consolas" panose="020B0609020204030204" pitchFamily="49" charset="0"/>
              </a:rPr>
              <a:t>, </a:t>
            </a:r>
            <a:r>
              <a:rPr lang="en-US" sz="1600" b="0" dirty="0" err="1">
                <a:effectLst/>
                <a:latin typeface="Consolas" panose="020B0609020204030204" pitchFamily="49" charset="0"/>
              </a:rPr>
              <a:t>si</a:t>
            </a:r>
            <a:r>
              <a:rPr lang="en-US" sz="1600" b="0" dirty="0">
                <a:effectLst/>
                <a:latin typeface="Consolas" panose="020B0609020204030204" pitchFamily="49" charset="0"/>
              </a:rPr>
              <a:t> no que </a:t>
            </a:r>
            <a:r>
              <a:rPr lang="en-US" sz="1600" b="0" dirty="0" err="1">
                <a:effectLst/>
                <a:latin typeface="Consolas" panose="020B0609020204030204" pitchFamily="49" charset="0"/>
              </a:rPr>
              <a:t>también</a:t>
            </a:r>
            <a:r>
              <a:rPr lang="en-US" sz="1600" b="0" dirty="0">
                <a:effectLst/>
                <a:latin typeface="Consolas" panose="020B0609020204030204" pitchFamily="49" charset="0"/>
              </a:rPr>
              <a:t> le </a:t>
            </a:r>
            <a:r>
              <a:rPr lang="en-US" sz="1600" b="0" dirty="0" err="1">
                <a:effectLst/>
                <a:latin typeface="Consolas" panose="020B0609020204030204" pitchFamily="49" charset="0"/>
              </a:rPr>
              <a:t>añaden</a:t>
            </a:r>
            <a:r>
              <a:rPr lang="en-US" sz="1600" b="0" dirty="0">
                <a:effectLst/>
                <a:latin typeface="Consolas" panose="020B0609020204030204" pitchFamily="49" charset="0"/>
              </a:rPr>
              <a:t> sus </a:t>
            </a:r>
            <a:r>
              <a:rPr lang="en-US" sz="1600" b="0" dirty="0" err="1">
                <a:effectLst/>
                <a:latin typeface="Consolas" panose="020B0609020204030204" pitchFamily="49" charset="0"/>
              </a:rPr>
              <a:t>características</a:t>
            </a:r>
            <a:r>
              <a:rPr lang="en-US" sz="1600" b="0" dirty="0">
                <a:effectLst/>
                <a:latin typeface="Consolas" panose="020B0609020204030204" pitchFamily="49" charset="0"/>
              </a:rPr>
              <a:t> de </a:t>
            </a:r>
            <a:r>
              <a:rPr lang="en-US" sz="1600" b="0" dirty="0" err="1">
                <a:effectLst/>
                <a:latin typeface="Consolas" panose="020B0609020204030204" pitchFamily="49" charset="0"/>
              </a:rPr>
              <a:t>juego</a:t>
            </a:r>
            <a:r>
              <a:rPr lang="en-US" sz="1600" b="0" dirty="0">
                <a:effectLst/>
                <a:latin typeface="Consolas" panose="020B0609020204030204" pitchFamily="49" charset="0"/>
              </a:rPr>
              <a:t> </a:t>
            </a:r>
            <a:r>
              <a:rPr lang="en-US" sz="1600" b="0" dirty="0" err="1">
                <a:effectLst/>
                <a:latin typeface="Consolas" panose="020B0609020204030204" pitchFamily="49" charset="0"/>
              </a:rPr>
              <a:t>mediante</a:t>
            </a:r>
            <a:r>
              <a:rPr lang="en-US" sz="1600" b="0" dirty="0">
                <a:effectLst/>
                <a:latin typeface="Consolas" panose="020B0609020204030204" pitchFamily="49" charset="0"/>
              </a:rPr>
              <a:t> la </a:t>
            </a:r>
            <a:r>
              <a:rPr lang="en-US" sz="1600" b="0" dirty="0" err="1">
                <a:effectLst/>
                <a:latin typeface="Consolas" panose="020B0609020204030204" pitchFamily="49" charset="0"/>
              </a:rPr>
              <a:t>cuantificación</a:t>
            </a:r>
            <a:r>
              <a:rPr lang="en-US" sz="1600" b="0" dirty="0">
                <a:effectLst/>
                <a:latin typeface="Consolas" panose="020B0609020204030204" pitchFamily="49" charset="0"/>
              </a:rPr>
              <a:t> de sus </a:t>
            </a:r>
            <a:r>
              <a:rPr lang="en-US" sz="1600" b="0" dirty="0" err="1">
                <a:effectLst/>
                <a:latin typeface="Consolas" panose="020B0609020204030204" pitchFamily="49" charset="0"/>
              </a:rPr>
              <a:t>habilidades</a:t>
            </a:r>
            <a:r>
              <a:rPr lang="en-US" sz="1600" b="0" dirty="0">
                <a:effectLst/>
                <a:latin typeface="Consolas" panose="020B0609020204030204" pitchFamily="49" charset="0"/>
              </a:rPr>
              <a:t>, </a:t>
            </a:r>
            <a:r>
              <a:rPr lang="en-US" sz="1600" b="0" dirty="0" err="1">
                <a:effectLst/>
                <a:latin typeface="Consolas" panose="020B0609020204030204" pitchFamily="49" charset="0"/>
              </a:rPr>
              <a:t>dándonos</a:t>
            </a:r>
            <a:r>
              <a:rPr lang="en-US" sz="1600" b="0" dirty="0">
                <a:effectLst/>
                <a:latin typeface="Consolas" panose="020B0609020204030204" pitchFamily="49" charset="0"/>
              </a:rPr>
              <a:t> </a:t>
            </a:r>
            <a:r>
              <a:rPr lang="en-US" sz="1600" b="0" dirty="0" err="1">
                <a:effectLst/>
                <a:latin typeface="Consolas" panose="020B0609020204030204" pitchFamily="49" charset="0"/>
              </a:rPr>
              <a:t>como</a:t>
            </a:r>
            <a:r>
              <a:rPr lang="en-US" sz="1600" b="0" dirty="0">
                <a:effectLst/>
                <a:latin typeface="Consolas" panose="020B0609020204030204" pitchFamily="49" charset="0"/>
              </a:rPr>
              <a:t> </a:t>
            </a:r>
            <a:r>
              <a:rPr lang="en-US" sz="1600" b="0" dirty="0" err="1">
                <a:effectLst/>
                <a:latin typeface="Consolas" panose="020B0609020204030204" pitchFamily="49" charset="0"/>
              </a:rPr>
              <a:t>resultado</a:t>
            </a:r>
            <a:r>
              <a:rPr lang="en-US" sz="1600" b="0" dirty="0">
                <a:effectLst/>
                <a:latin typeface="Consolas" panose="020B0609020204030204" pitchFamily="49" charset="0"/>
              </a:rPr>
              <a:t> </a:t>
            </a:r>
            <a:r>
              <a:rPr lang="en-US" sz="1600" b="0" dirty="0" err="1">
                <a:effectLst/>
                <a:latin typeface="Consolas" panose="020B0609020204030204" pitchFamily="49" charset="0"/>
              </a:rPr>
              <a:t>una</a:t>
            </a:r>
            <a:r>
              <a:rPr lang="en-US" sz="1600" b="0" dirty="0">
                <a:effectLst/>
                <a:latin typeface="Consolas" panose="020B0609020204030204" pitchFamily="49" charset="0"/>
              </a:rPr>
              <a:t> </a:t>
            </a:r>
            <a:r>
              <a:rPr lang="en-US" sz="1600" b="0" dirty="0" err="1">
                <a:effectLst/>
                <a:latin typeface="Consolas" panose="020B0609020204030204" pitchFamily="49" charset="0"/>
              </a:rPr>
              <a:t>réplica</a:t>
            </a:r>
            <a:r>
              <a:rPr lang="en-US" sz="1600" b="0" dirty="0">
                <a:effectLst/>
                <a:latin typeface="Consolas" panose="020B0609020204030204" pitchFamily="49" charset="0"/>
              </a:rPr>
              <a:t> virtual lo </a:t>
            </a:r>
            <a:r>
              <a:rPr lang="en-US" sz="1600" b="0" dirty="0" err="1">
                <a:effectLst/>
                <a:latin typeface="Consolas" panose="020B0609020204030204" pitchFamily="49" charset="0"/>
              </a:rPr>
              <a:t>más</a:t>
            </a:r>
            <a:r>
              <a:rPr lang="en-US" sz="1600" b="0" dirty="0">
                <a:effectLst/>
                <a:latin typeface="Consolas" panose="020B0609020204030204" pitchFamily="49" charset="0"/>
              </a:rPr>
              <a:t> </a:t>
            </a:r>
            <a:r>
              <a:rPr lang="en-US" sz="1600" b="0" dirty="0" err="1">
                <a:effectLst/>
                <a:latin typeface="Consolas" panose="020B0609020204030204" pitchFamily="49" charset="0"/>
              </a:rPr>
              <a:t>parecida</a:t>
            </a:r>
            <a:r>
              <a:rPr lang="en-US" sz="1600" b="0" dirty="0">
                <a:effectLst/>
                <a:latin typeface="Consolas" panose="020B0609020204030204" pitchFamily="49" charset="0"/>
              </a:rPr>
              <a:t> </a:t>
            </a:r>
            <a:r>
              <a:rPr lang="en-US" sz="1600" b="0" dirty="0" err="1">
                <a:effectLst/>
                <a:latin typeface="Consolas" panose="020B0609020204030204" pitchFamily="49" charset="0"/>
              </a:rPr>
              <a:t>posible</a:t>
            </a:r>
            <a:r>
              <a:rPr lang="en-US" sz="1600" b="0" dirty="0">
                <a:effectLst/>
                <a:latin typeface="Consolas" panose="020B0609020204030204" pitchFamily="49" charset="0"/>
              </a:rPr>
              <a:t> al </a:t>
            </a:r>
            <a:r>
              <a:rPr lang="en-US" sz="1600" b="0" dirty="0" err="1">
                <a:effectLst/>
                <a:latin typeface="Consolas" panose="020B0609020204030204" pitchFamily="49" charset="0"/>
              </a:rPr>
              <a:t>jugador</a:t>
            </a:r>
            <a:r>
              <a:rPr lang="en-US" sz="1600" b="0" dirty="0">
                <a:effectLst/>
                <a:latin typeface="Consolas" panose="020B0609020204030204" pitchFamily="49" charset="0"/>
              </a:rPr>
              <a:t>.</a:t>
            </a:r>
          </a:p>
          <a:p>
            <a:pPr algn="just">
              <a:lnSpc>
                <a:spcPct val="90000"/>
              </a:lnSpc>
              <a:spcAft>
                <a:spcPts val="600"/>
              </a:spcAft>
            </a:pPr>
            <a:br>
              <a:rPr lang="en-US" sz="1600" b="0" dirty="0">
                <a:effectLst/>
                <a:latin typeface="Consolas" panose="020B0609020204030204" pitchFamily="49" charset="0"/>
              </a:rPr>
            </a:br>
            <a:r>
              <a:rPr lang="en-US" sz="1600" b="0" dirty="0">
                <a:effectLst/>
                <a:latin typeface="Consolas" panose="020B0609020204030204" pitchFamily="49" charset="0"/>
              </a:rPr>
              <a:t>Con </a:t>
            </a:r>
            <a:r>
              <a:rPr lang="en-US" sz="1600" b="0" dirty="0" err="1">
                <a:effectLst/>
                <a:latin typeface="Consolas" panose="020B0609020204030204" pitchFamily="49" charset="0"/>
              </a:rPr>
              <a:t>estos</a:t>
            </a:r>
            <a:r>
              <a:rPr lang="en-US" sz="1600" b="0" dirty="0">
                <a:effectLst/>
                <a:latin typeface="Consolas" panose="020B0609020204030204" pitchFamily="49" charset="0"/>
              </a:rPr>
              <a:t> </a:t>
            </a:r>
            <a:r>
              <a:rPr lang="en-US" sz="1600" b="0" dirty="0" err="1">
                <a:effectLst/>
                <a:latin typeface="Consolas" panose="020B0609020204030204" pitchFamily="49" charset="0"/>
              </a:rPr>
              <a:t>datos</a:t>
            </a:r>
            <a:r>
              <a:rPr lang="en-US" sz="1600" b="0" dirty="0">
                <a:effectLst/>
                <a:latin typeface="Consolas" panose="020B0609020204030204" pitchFamily="49" charset="0"/>
              </a:rPr>
              <a:t> </a:t>
            </a:r>
            <a:r>
              <a:rPr lang="en-US" sz="1600" b="0" dirty="0" err="1">
                <a:effectLst/>
                <a:latin typeface="Consolas" panose="020B0609020204030204" pitchFamily="49" charset="0"/>
              </a:rPr>
              <a:t>buscaremos</a:t>
            </a:r>
            <a:r>
              <a:rPr lang="en-US" sz="1600" b="0" dirty="0">
                <a:effectLst/>
                <a:latin typeface="Consolas" panose="020B0609020204030204" pitchFamily="49" charset="0"/>
              </a:rPr>
              <a:t> </a:t>
            </a:r>
            <a:r>
              <a:rPr lang="en-US" sz="1600" b="0" dirty="0" err="1">
                <a:effectLst/>
                <a:latin typeface="Consolas" panose="020B0609020204030204" pitchFamily="49" charset="0"/>
              </a:rPr>
              <a:t>realizar</a:t>
            </a:r>
            <a:r>
              <a:rPr lang="en-US" sz="1600" b="0" dirty="0">
                <a:effectLst/>
                <a:latin typeface="Consolas" panose="020B0609020204030204" pitchFamily="49" charset="0"/>
              </a:rPr>
              <a:t> </a:t>
            </a:r>
            <a:r>
              <a:rPr lang="en-US" sz="1600" b="0" dirty="0" err="1">
                <a:effectLst/>
                <a:latin typeface="Consolas" panose="020B0609020204030204" pitchFamily="49" charset="0"/>
              </a:rPr>
              <a:t>este</a:t>
            </a:r>
            <a:r>
              <a:rPr lang="en-US" sz="1600" b="0" dirty="0">
                <a:effectLst/>
                <a:latin typeface="Consolas" panose="020B0609020204030204" pitchFamily="49" charset="0"/>
              </a:rPr>
              <a:t> </a:t>
            </a:r>
            <a:r>
              <a:rPr lang="en-US" sz="1600" b="0" dirty="0" err="1">
                <a:effectLst/>
                <a:latin typeface="Consolas" panose="020B0609020204030204" pitchFamily="49" charset="0"/>
              </a:rPr>
              <a:t>análisis</a:t>
            </a:r>
            <a:r>
              <a:rPr lang="en-US" sz="1600" b="0" dirty="0">
                <a:effectLst/>
                <a:latin typeface="Consolas" panose="020B0609020204030204" pitchFamily="49" charset="0"/>
              </a:rPr>
              <a:t>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el</a:t>
            </a:r>
            <a:r>
              <a:rPr lang="en-US" sz="1600" b="0" dirty="0">
                <a:effectLst/>
                <a:latin typeface="Consolas" panose="020B0609020204030204" pitchFamily="49" charset="0"/>
              </a:rPr>
              <a:t> </a:t>
            </a:r>
            <a:r>
              <a:rPr lang="en-US" sz="1600" b="0" dirty="0" err="1">
                <a:effectLst/>
                <a:latin typeface="Consolas" panose="020B0609020204030204" pitchFamily="49" charset="0"/>
              </a:rPr>
              <a:t>cual</a:t>
            </a:r>
            <a:r>
              <a:rPr lang="en-US" sz="1600" b="0" dirty="0">
                <a:effectLst/>
                <a:latin typeface="Consolas" panose="020B0609020204030204" pitchFamily="49" charset="0"/>
              </a:rPr>
              <a:t> </a:t>
            </a:r>
            <a:r>
              <a:rPr lang="en-US" sz="1600" b="0" dirty="0" err="1">
                <a:effectLst/>
                <a:latin typeface="Consolas" panose="020B0609020204030204" pitchFamily="49" charset="0"/>
              </a:rPr>
              <a:t>mediante</a:t>
            </a:r>
            <a:r>
              <a:rPr lang="en-US" sz="1600" b="0" dirty="0">
                <a:effectLst/>
                <a:latin typeface="Consolas" panose="020B0609020204030204" pitchFamily="49" charset="0"/>
              </a:rPr>
              <a:t> </a:t>
            </a:r>
            <a:r>
              <a:rPr lang="en-US" sz="1600" b="0" dirty="0" err="1">
                <a:effectLst/>
                <a:latin typeface="Consolas" panose="020B0609020204030204" pitchFamily="49" charset="0"/>
              </a:rPr>
              <a:t>modelos</a:t>
            </a:r>
            <a:r>
              <a:rPr lang="en-US" sz="1600" b="0" dirty="0">
                <a:effectLst/>
                <a:latin typeface="Consolas" panose="020B0609020204030204" pitchFamily="49" charset="0"/>
              </a:rPr>
              <a:t> </a:t>
            </a:r>
            <a:r>
              <a:rPr lang="en-US" sz="1600" b="0" dirty="0" err="1">
                <a:effectLst/>
                <a:latin typeface="Consolas" panose="020B0609020204030204" pitchFamily="49" charset="0"/>
              </a:rPr>
              <a:t>econométricos</a:t>
            </a:r>
            <a:r>
              <a:rPr lang="en-US" sz="1600" b="0" dirty="0">
                <a:effectLst/>
                <a:latin typeface="Consolas" panose="020B0609020204030204" pitchFamily="49" charset="0"/>
              </a:rPr>
              <a:t> </a:t>
            </a:r>
            <a:r>
              <a:rPr lang="en-US" sz="1600" b="0" dirty="0" err="1">
                <a:effectLst/>
                <a:latin typeface="Consolas" panose="020B0609020204030204" pitchFamily="49" charset="0"/>
              </a:rPr>
              <a:t>veremos</a:t>
            </a:r>
            <a:r>
              <a:rPr lang="en-US" sz="1600" b="0" dirty="0">
                <a:effectLst/>
                <a:latin typeface="Consolas" panose="020B0609020204030204" pitchFamily="49" charset="0"/>
              </a:rPr>
              <a:t> </a:t>
            </a:r>
            <a:r>
              <a:rPr lang="en-US" sz="1600" b="0" dirty="0" err="1">
                <a:effectLst/>
                <a:latin typeface="Consolas" panose="020B0609020204030204" pitchFamily="49" charset="0"/>
              </a:rPr>
              <a:t>si</a:t>
            </a:r>
            <a:r>
              <a:rPr lang="en-US" sz="1600" b="0" dirty="0">
                <a:effectLst/>
                <a:latin typeface="Consolas" panose="020B0609020204030204" pitchFamily="49" charset="0"/>
              </a:rPr>
              <a:t> las </a:t>
            </a:r>
            <a:r>
              <a:rPr lang="en-US" sz="1600" b="0" dirty="0" err="1">
                <a:effectLst/>
                <a:latin typeface="Consolas" panose="020B0609020204030204" pitchFamily="49" charset="0"/>
              </a:rPr>
              <a:t>cualidades</a:t>
            </a:r>
            <a:r>
              <a:rPr lang="en-US" sz="1600" b="0" dirty="0">
                <a:effectLst/>
                <a:latin typeface="Consolas" panose="020B0609020204030204" pitchFamily="49" charset="0"/>
              </a:rPr>
              <a:t> </a:t>
            </a:r>
            <a:r>
              <a:rPr lang="en-US" sz="1600" b="0" dirty="0" err="1">
                <a:effectLst/>
                <a:latin typeface="Consolas" panose="020B0609020204030204" pitchFamily="49" charset="0"/>
              </a:rPr>
              <a:t>físicas</a:t>
            </a:r>
            <a:r>
              <a:rPr lang="en-US" sz="1600" b="0" dirty="0">
                <a:effectLst/>
                <a:latin typeface="Consolas" panose="020B0609020204030204" pitchFamily="49" charset="0"/>
              </a:rPr>
              <a:t> </a:t>
            </a:r>
            <a:r>
              <a:rPr lang="en-US" sz="1600" b="0" dirty="0" err="1">
                <a:effectLst/>
                <a:latin typeface="Consolas" panose="020B0609020204030204" pitchFamily="49" charset="0"/>
              </a:rPr>
              <a:t>pesan</a:t>
            </a:r>
            <a:r>
              <a:rPr lang="en-US" sz="1600" b="0" dirty="0">
                <a:effectLst/>
                <a:latin typeface="Consolas" panose="020B0609020204030204" pitchFamily="49" charset="0"/>
              </a:rPr>
              <a:t> </a:t>
            </a:r>
            <a:r>
              <a:rPr lang="en-US" sz="1600" b="0" dirty="0" err="1">
                <a:effectLst/>
                <a:latin typeface="Consolas" panose="020B0609020204030204" pitchFamily="49" charset="0"/>
              </a:rPr>
              <a:t>igual</a:t>
            </a:r>
            <a:r>
              <a:rPr lang="en-US" sz="1600" b="0" dirty="0">
                <a:effectLst/>
                <a:latin typeface="Consolas" panose="020B0609020204030204" pitchFamily="49" charset="0"/>
              </a:rPr>
              <a:t> que las </a:t>
            </a:r>
            <a:r>
              <a:rPr lang="en-US" sz="1600" b="0" dirty="0" err="1">
                <a:effectLst/>
                <a:latin typeface="Consolas" panose="020B0609020204030204" pitchFamily="49" charset="0"/>
              </a:rPr>
              <a:t>métricas</a:t>
            </a:r>
            <a:r>
              <a:rPr lang="en-US" sz="1600" b="0" dirty="0">
                <a:effectLst/>
                <a:latin typeface="Consolas" panose="020B0609020204030204" pitchFamily="49" charset="0"/>
              </a:rPr>
              <a:t> </a:t>
            </a:r>
            <a:r>
              <a:rPr lang="en-US" sz="1600" b="0" dirty="0" err="1">
                <a:effectLst/>
                <a:latin typeface="Consolas" panose="020B0609020204030204" pitchFamily="49" charset="0"/>
              </a:rPr>
              <a:t>individuales</a:t>
            </a:r>
            <a:r>
              <a:rPr lang="en-US" sz="1600" b="0" dirty="0">
                <a:effectLst/>
                <a:latin typeface="Consolas" panose="020B0609020204030204" pitchFamily="49" charset="0"/>
              </a:rPr>
              <a:t> </a:t>
            </a:r>
            <a:r>
              <a:rPr lang="en-US" sz="1600" b="0" dirty="0" err="1">
                <a:effectLst/>
                <a:latin typeface="Consolas" panose="020B0609020204030204" pitchFamily="49" charset="0"/>
              </a:rPr>
              <a:t>en</a:t>
            </a:r>
            <a:r>
              <a:rPr lang="en-US" sz="1600" b="0" dirty="0">
                <a:effectLst/>
                <a:latin typeface="Consolas" panose="020B0609020204030204" pitchFamily="49" charset="0"/>
              </a:rPr>
              <a:t> </a:t>
            </a:r>
            <a:r>
              <a:rPr lang="en-US" sz="1600" b="0" dirty="0" err="1">
                <a:effectLst/>
                <a:latin typeface="Consolas" panose="020B0609020204030204" pitchFamily="49" charset="0"/>
              </a:rPr>
              <a:t>el</a:t>
            </a:r>
            <a:r>
              <a:rPr lang="en-US" sz="1600" b="0" dirty="0">
                <a:effectLst/>
                <a:latin typeface="Consolas" panose="020B0609020204030204" pitchFamily="49" charset="0"/>
              </a:rPr>
              <a:t> valor individual de </a:t>
            </a:r>
            <a:r>
              <a:rPr lang="en-US" sz="1600" b="0" dirty="0" err="1">
                <a:effectLst/>
                <a:latin typeface="Consolas" panose="020B0609020204030204" pitchFamily="49" charset="0"/>
              </a:rPr>
              <a:t>cada</a:t>
            </a:r>
            <a:r>
              <a:rPr lang="en-US" sz="1600" b="0" dirty="0">
                <a:effectLst/>
                <a:latin typeface="Consolas" panose="020B0609020204030204" pitchFamily="49" charset="0"/>
              </a:rPr>
              <a:t> </a:t>
            </a:r>
            <a:r>
              <a:rPr lang="en-US" sz="1600" b="0" dirty="0" err="1">
                <a:effectLst/>
                <a:latin typeface="Consolas" panose="020B0609020204030204" pitchFamily="49" charset="0"/>
              </a:rPr>
              <a:t>jugador</a:t>
            </a:r>
            <a:r>
              <a:rPr lang="en-US" sz="1600" b="0" dirty="0">
                <a:effectLst/>
                <a:latin typeface="Consolas" panose="020B0609020204030204" pitchFamily="49" charset="0"/>
              </a:rPr>
              <a:t>.</a:t>
            </a:r>
          </a:p>
          <a:p>
            <a:r>
              <a:rPr lang="es-MX" sz="1600" b="0" dirty="0">
                <a:effectLst/>
                <a:latin typeface="Consolas" panose="020B0609020204030204" pitchFamily="49" charset="0"/>
              </a:rPr>
              <a:t>.</a:t>
            </a:r>
          </a:p>
          <a:p>
            <a:endParaRPr lang="es-MX" sz="1500" b="0" dirty="0">
              <a:effectLst/>
              <a:latin typeface="Consolas" panose="020B0609020204030204" pitchFamily="49" charset="0"/>
            </a:endParaRPr>
          </a:p>
        </p:txBody>
      </p:sp>
    </p:spTree>
    <p:extLst>
      <p:ext uri="{BB962C8B-B14F-4D97-AF65-F5344CB8AC3E}">
        <p14:creationId xmlns:p14="http://schemas.microsoft.com/office/powerpoint/2010/main" val="1483755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4F73880A-BA7B-7980-FF2A-0D2E22F1CAF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4" name="Picture 3">
            <a:extLst>
              <a:ext uri="{FF2B5EF4-FFF2-40B4-BE49-F238E27FC236}">
                <a16:creationId xmlns:a16="http://schemas.microsoft.com/office/drawing/2014/main" id="{1B2999D9-76C8-A3F5-53E8-214CBD52BCA1}"/>
              </a:ext>
            </a:extLst>
          </p:cNvPr>
          <p:cNvPicPr>
            <a:picLocks noChangeAspect="1"/>
          </p:cNvPicPr>
          <p:nvPr/>
        </p:nvPicPr>
        <p:blipFill>
          <a:blip r:embed="rId3"/>
          <a:stretch>
            <a:fillRect/>
          </a:stretch>
        </p:blipFill>
        <p:spPr>
          <a:xfrm>
            <a:off x="2289839" y="0"/>
            <a:ext cx="7612322" cy="6858000"/>
          </a:xfrm>
          <a:prstGeom prst="rect">
            <a:avLst/>
          </a:prstGeom>
        </p:spPr>
      </p:pic>
    </p:spTree>
    <p:extLst>
      <p:ext uri="{BB962C8B-B14F-4D97-AF65-F5344CB8AC3E}">
        <p14:creationId xmlns:p14="http://schemas.microsoft.com/office/powerpoint/2010/main" val="33502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7D18491B-7B5F-6EBA-4F60-8659F83E8D7D}"/>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pic>
        <p:nvPicPr>
          <p:cNvPr id="3" name="Picture 2">
            <a:extLst>
              <a:ext uri="{FF2B5EF4-FFF2-40B4-BE49-F238E27FC236}">
                <a16:creationId xmlns:a16="http://schemas.microsoft.com/office/drawing/2014/main" id="{AD849DDD-BCA0-4859-95D3-A7AE0ED43398}"/>
              </a:ext>
            </a:extLst>
          </p:cNvPr>
          <p:cNvPicPr>
            <a:picLocks noChangeAspect="1"/>
          </p:cNvPicPr>
          <p:nvPr/>
        </p:nvPicPr>
        <p:blipFill>
          <a:blip r:embed="rId3"/>
          <a:stretch>
            <a:fillRect/>
          </a:stretch>
        </p:blipFill>
        <p:spPr>
          <a:xfrm>
            <a:off x="2289839" y="0"/>
            <a:ext cx="7612322" cy="6858000"/>
          </a:xfrm>
          <a:prstGeom prst="rect">
            <a:avLst/>
          </a:prstGeom>
        </p:spPr>
      </p:pic>
    </p:spTree>
    <p:extLst>
      <p:ext uri="{BB962C8B-B14F-4D97-AF65-F5344CB8AC3E}">
        <p14:creationId xmlns:p14="http://schemas.microsoft.com/office/powerpoint/2010/main" val="333791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5E260973-4EAB-BFDF-FE0E-325473CCACB5}"/>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9" name="TextBox 8">
            <a:extLst>
              <a:ext uri="{FF2B5EF4-FFF2-40B4-BE49-F238E27FC236}">
                <a16:creationId xmlns:a16="http://schemas.microsoft.com/office/drawing/2014/main" id="{BF9D29E5-FF25-E3D9-643C-26196A3B3E11}"/>
              </a:ext>
            </a:extLst>
          </p:cNvPr>
          <p:cNvSpPr txBox="1"/>
          <p:nvPr/>
        </p:nvSpPr>
        <p:spPr>
          <a:xfrm flipH="1">
            <a:off x="1006928" y="1166842"/>
            <a:ext cx="10178144" cy="4524315"/>
          </a:xfrm>
          <a:prstGeom prst="rect">
            <a:avLst/>
          </a:prstGeom>
          <a:noFill/>
        </p:spPr>
        <p:txBody>
          <a:bodyPr wrap="square" rtlCol="0">
            <a:spAutoFit/>
          </a:bodyPr>
          <a:lstStyle/>
          <a:p>
            <a:r>
              <a:rPr lang="es-MX" b="0" dirty="0">
                <a:effectLst/>
                <a:latin typeface="Consolas" panose="020B0609020204030204" pitchFamily="49" charset="0"/>
              </a:rPr>
              <a:t>Resignamos ese 20% de los datos y vemos como afecta al </a:t>
            </a:r>
            <a:r>
              <a:rPr lang="es-MX" b="0" dirty="0" err="1">
                <a:effectLst/>
                <a:latin typeface="Consolas" panose="020B0609020204030204" pitchFamily="49" charset="0"/>
              </a:rPr>
              <a:t>heatmap</a:t>
            </a:r>
            <a:endParaRPr lang="es-MX" b="0" dirty="0">
              <a:effectLst/>
              <a:latin typeface="Consolas" panose="020B0609020204030204" pitchFamily="49" charset="0"/>
            </a:endParaRPr>
          </a:p>
          <a:p>
            <a:endParaRPr lang="es-MX" dirty="0">
              <a:latin typeface="Consolas" panose="020B0609020204030204" pitchFamily="49" charset="0"/>
            </a:endParaRPr>
          </a:p>
          <a:p>
            <a:r>
              <a:rPr lang="es-MX" b="0" dirty="0">
                <a:effectLst/>
                <a:latin typeface="Consolas" panose="020B0609020204030204" pitchFamily="49" charset="0"/>
              </a:rPr>
              <a:t>No vemos variables que estén fuertemente correlacionadas con la variable objetivo (</a:t>
            </a:r>
            <a:r>
              <a:rPr lang="es-MX" b="0" dirty="0" err="1">
                <a:effectLst/>
                <a:latin typeface="Consolas" panose="020B0609020204030204" pitchFamily="49" charset="0"/>
              </a:rPr>
              <a:t>Value</a:t>
            </a:r>
            <a:r>
              <a:rPr lang="es-MX" b="0" dirty="0">
                <a:effectLst/>
                <a:latin typeface="Consolas" panose="020B0609020204030204" pitchFamily="49" charset="0"/>
              </a:rPr>
              <a:t>)</a:t>
            </a:r>
          </a:p>
          <a:p>
            <a:br>
              <a:rPr lang="es-MX" b="0" dirty="0">
                <a:effectLst/>
                <a:latin typeface="Consolas" panose="020B0609020204030204" pitchFamily="49" charset="0"/>
              </a:rPr>
            </a:br>
            <a:r>
              <a:rPr lang="es-MX" b="0" dirty="0">
                <a:effectLst/>
                <a:latin typeface="Consolas" panose="020B0609020204030204" pitchFamily="49" charset="0"/>
              </a:rPr>
              <a:t>Pero sí vemos que hay algunas variables independientes que </a:t>
            </a:r>
            <a:r>
              <a:rPr lang="es-MX" b="0" dirty="0" err="1">
                <a:effectLst/>
                <a:latin typeface="Consolas" panose="020B0609020204030204" pitchFamily="49" charset="0"/>
              </a:rPr>
              <a:t>estan</a:t>
            </a:r>
            <a:r>
              <a:rPr lang="es-MX" b="0" dirty="0">
                <a:effectLst/>
                <a:latin typeface="Consolas" panose="020B0609020204030204" pitchFamily="49" charset="0"/>
              </a:rPr>
              <a:t> fuertemente correlacionadas entre sí, lo que podría generar problemas de inestabilidad en el modelo.</a:t>
            </a:r>
          </a:p>
          <a:p>
            <a:br>
              <a:rPr lang="es-MX" b="0" dirty="0">
                <a:effectLst/>
                <a:latin typeface="Consolas" panose="020B0609020204030204" pitchFamily="49" charset="0"/>
              </a:rPr>
            </a:br>
            <a:r>
              <a:rPr lang="es-MX" b="0" dirty="0">
                <a:effectLst/>
                <a:latin typeface="Consolas" panose="020B0609020204030204" pitchFamily="49" charset="0"/>
              </a:rPr>
              <a:t>Al eliminar los valores 0 en la columna objetivo (</a:t>
            </a:r>
            <a:r>
              <a:rPr lang="es-MX" b="0" dirty="0" err="1">
                <a:effectLst/>
                <a:latin typeface="Consolas" panose="020B0609020204030204" pitchFamily="49" charset="0"/>
              </a:rPr>
              <a:t>Value</a:t>
            </a:r>
            <a:r>
              <a:rPr lang="es-MX" b="0" dirty="0">
                <a:effectLst/>
                <a:latin typeface="Consolas" panose="020B0609020204030204" pitchFamily="49" charset="0"/>
              </a:rPr>
              <a:t>), si bien vemos que el aumento de la correlación entre variables independientes aumenta, no lo hace de forma notable. Igual usaremos esta versión, ya que los valores nulos no tiene sentido estimarlos porque sabemos que no son datos reales</a:t>
            </a:r>
          </a:p>
          <a:p>
            <a:r>
              <a:rPr lang="es-MX" b="0" dirty="0">
                <a:effectLst/>
                <a:latin typeface="Consolas" panose="020B0609020204030204" pitchFamily="49" charset="0"/>
              </a:rPr>
              <a:t>Vemos además que si incrementan su correlación entre variables independientes, lo que nos permite bajar la dimensionalidad del set de datos.</a:t>
            </a:r>
          </a:p>
          <a:p>
            <a:endParaRPr lang="es-MX" b="0" dirty="0">
              <a:effectLst/>
              <a:latin typeface="Consolas" panose="020B0609020204030204" pitchFamily="49" charset="0"/>
            </a:endParaRPr>
          </a:p>
        </p:txBody>
      </p:sp>
    </p:spTree>
    <p:extLst>
      <p:ext uri="{BB962C8B-B14F-4D97-AF65-F5344CB8AC3E}">
        <p14:creationId xmlns:p14="http://schemas.microsoft.com/office/powerpoint/2010/main" val="133401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D93DD476-2A5B-2807-4EDD-2E725A6B74A6}"/>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DE RANDOM FOREST</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7" y="2347157"/>
            <a:ext cx="10178144" cy="923330"/>
          </a:xfrm>
          <a:prstGeom prst="rect">
            <a:avLst/>
          </a:prstGeom>
          <a:noFill/>
        </p:spPr>
        <p:txBody>
          <a:bodyPr wrap="square" rtlCol="0">
            <a:spAutoFit/>
          </a:bodyPr>
          <a:lstStyle/>
          <a:p>
            <a:r>
              <a:rPr lang="es-MX" b="0" dirty="0">
                <a:effectLst/>
                <a:latin typeface="Consolas" panose="020B0609020204030204" pitchFamily="49" charset="0"/>
              </a:rPr>
              <a:t>Nos enfocaremos solo en jugadores de campo, por lo que </a:t>
            </a:r>
            <a:r>
              <a:rPr lang="es-MX" b="0" dirty="0" err="1">
                <a:effectLst/>
                <a:latin typeface="Consolas" panose="020B0609020204030204" pitchFamily="49" charset="0"/>
              </a:rPr>
              <a:t>elimianremos</a:t>
            </a:r>
            <a:r>
              <a:rPr lang="es-MX" b="0" dirty="0">
                <a:effectLst/>
                <a:latin typeface="Consolas" panose="020B0609020204030204" pitchFamily="49" charset="0"/>
              </a:rPr>
              <a:t> las variables que corresponden a cualidades de los porteros, así como sus registros del </a:t>
            </a:r>
            <a:r>
              <a:rPr lang="es-MX" b="0" dirty="0" err="1">
                <a:effectLst/>
                <a:latin typeface="Consolas" panose="020B0609020204030204" pitchFamily="49" charset="0"/>
              </a:rPr>
              <a:t>dataframe</a:t>
            </a:r>
            <a:r>
              <a:rPr lang="es-MX" b="0" dirty="0">
                <a:effectLst/>
                <a:latin typeface="Consolas" panose="020B0609020204030204" pitchFamily="49" charset="0"/>
              </a:rPr>
              <a:t>.</a:t>
            </a:r>
          </a:p>
        </p:txBody>
      </p:sp>
      <p:sp>
        <p:nvSpPr>
          <p:cNvPr id="2" name="TextBox 1">
            <a:extLst>
              <a:ext uri="{FF2B5EF4-FFF2-40B4-BE49-F238E27FC236}">
                <a16:creationId xmlns:a16="http://schemas.microsoft.com/office/drawing/2014/main" id="{ACFB884E-060C-0B8B-5042-AA5A772CFB0A}"/>
              </a:ext>
            </a:extLst>
          </p:cNvPr>
          <p:cNvSpPr txBox="1"/>
          <p:nvPr/>
        </p:nvSpPr>
        <p:spPr>
          <a:xfrm flipH="1">
            <a:off x="463727" y="1604629"/>
            <a:ext cx="6749144" cy="523220"/>
          </a:xfrm>
          <a:prstGeom prst="rect">
            <a:avLst/>
          </a:prstGeom>
          <a:noFill/>
        </p:spPr>
        <p:txBody>
          <a:bodyPr wrap="square" rtlCol="0">
            <a:spAutoFit/>
          </a:bodyPr>
          <a:lstStyle/>
          <a:p>
            <a:r>
              <a:rPr lang="es-AR" sz="2800" dirty="0">
                <a:latin typeface="Consolas" panose="020B0609020204030204" pitchFamily="49" charset="0"/>
              </a:rPr>
              <a:t>Limpieza para la regresión</a:t>
            </a:r>
            <a:endParaRPr lang="es-MX" sz="2800" dirty="0">
              <a:latin typeface="Consolas" panose="020B0609020204030204" pitchFamily="49" charset="0"/>
            </a:endParaRPr>
          </a:p>
        </p:txBody>
      </p:sp>
      <p:sp>
        <p:nvSpPr>
          <p:cNvPr id="4" name="TextBox 3">
            <a:extLst>
              <a:ext uri="{FF2B5EF4-FFF2-40B4-BE49-F238E27FC236}">
                <a16:creationId xmlns:a16="http://schemas.microsoft.com/office/drawing/2014/main" id="{D5D9630A-0344-2ABE-5570-60B1C8DCD230}"/>
              </a:ext>
            </a:extLst>
          </p:cNvPr>
          <p:cNvSpPr txBox="1"/>
          <p:nvPr/>
        </p:nvSpPr>
        <p:spPr>
          <a:xfrm flipH="1">
            <a:off x="463726" y="4064923"/>
            <a:ext cx="6032868" cy="1754326"/>
          </a:xfrm>
          <a:prstGeom prst="rect">
            <a:avLst/>
          </a:prstGeom>
          <a:noFill/>
        </p:spPr>
        <p:txBody>
          <a:bodyPr wrap="square" rtlCol="0">
            <a:spAutoFit/>
          </a:bodyPr>
          <a:lstStyle/>
          <a:p>
            <a:r>
              <a:rPr lang="en-US" dirty="0" err="1">
                <a:latin typeface="Consolas" panose="020B0609020204030204" pitchFamily="49" charset="0"/>
              </a:rPr>
              <a:t>Evaluación</a:t>
            </a:r>
            <a:r>
              <a:rPr lang="en-US" dirty="0">
                <a:latin typeface="Consolas" panose="020B0609020204030204" pitchFamily="49" charset="0"/>
              </a:rPr>
              <a:t> de </a:t>
            </a:r>
            <a:r>
              <a:rPr lang="en-US" dirty="0" err="1">
                <a:latin typeface="Consolas" panose="020B0609020204030204" pitchFamily="49" charset="0"/>
              </a:rPr>
              <a:t>indicadores</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R2: </a:t>
            </a:r>
            <a:r>
              <a:rPr lang="es-MX" b="0" i="0" dirty="0">
                <a:effectLst/>
                <a:latin typeface="Consolas" panose="020B0609020204030204" pitchFamily="49" charset="0"/>
              </a:rPr>
              <a:t>0.9041409433036682</a:t>
            </a:r>
            <a:endParaRPr lang="en-US" b="0" i="0" dirty="0">
              <a:effectLst/>
              <a:latin typeface="Consolas" panose="020B0609020204030204" pitchFamily="49" charset="0"/>
            </a:endParaRPr>
          </a:p>
          <a:p>
            <a:r>
              <a:rPr lang="en-US" b="0" i="0" dirty="0">
                <a:effectLst/>
                <a:latin typeface="Consolas" panose="020B0609020204030204" pitchFamily="49" charset="0"/>
              </a:rPr>
              <a:t>Mean Absolute Error: 567614.4332012722 </a:t>
            </a:r>
          </a:p>
          <a:p>
            <a:r>
              <a:rPr lang="en-US" b="0" i="0" dirty="0">
                <a:effectLst/>
                <a:latin typeface="Consolas" panose="020B0609020204030204" pitchFamily="49" charset="0"/>
              </a:rPr>
              <a:t>Mean Squared Error: 2910446459353.805 </a:t>
            </a:r>
          </a:p>
          <a:p>
            <a:r>
              <a:rPr lang="en-US" b="0" i="0" dirty="0">
                <a:effectLst/>
                <a:latin typeface="Consolas" panose="020B0609020204030204" pitchFamily="49" charset="0"/>
              </a:rPr>
              <a:t>Root Mean Squared Error: 1706003.0654585017</a:t>
            </a:r>
            <a:endParaRPr lang="es-MX" b="0" dirty="0">
              <a:effectLst/>
              <a:latin typeface="Consolas" panose="020B0609020204030204" pitchFamily="49" charset="0"/>
            </a:endParaRPr>
          </a:p>
        </p:txBody>
      </p:sp>
    </p:spTree>
    <p:extLst>
      <p:ext uri="{BB962C8B-B14F-4D97-AF65-F5344CB8AC3E}">
        <p14:creationId xmlns:p14="http://schemas.microsoft.com/office/powerpoint/2010/main" val="2298263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a:extLst>
              <a:ext uri="{FF2B5EF4-FFF2-40B4-BE49-F238E27FC236}">
                <a16:creationId xmlns:a16="http://schemas.microsoft.com/office/drawing/2014/main" id="{C8F73313-796C-B6E5-9238-E40D50F5035C}"/>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DE RANDOM FOREST</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7" y="2347157"/>
            <a:ext cx="10178144" cy="646331"/>
          </a:xfrm>
          <a:prstGeom prst="rect">
            <a:avLst/>
          </a:prstGeom>
          <a:noFill/>
        </p:spPr>
        <p:txBody>
          <a:bodyPr wrap="square" rtlCol="0">
            <a:spAutoFit/>
          </a:bodyPr>
          <a:lstStyle/>
          <a:p>
            <a:r>
              <a:rPr lang="es-MX" b="0" dirty="0">
                <a:effectLst/>
                <a:latin typeface="Consolas" panose="020B0609020204030204" pitchFamily="49" charset="0"/>
              </a:rPr>
              <a:t>Haciendo un análisis de significatividad, vemos que estas son las variables más importantes a la hora de determinar el valor de cada jugador</a:t>
            </a:r>
          </a:p>
        </p:txBody>
      </p:sp>
      <p:sp>
        <p:nvSpPr>
          <p:cNvPr id="2" name="TextBox 1">
            <a:extLst>
              <a:ext uri="{FF2B5EF4-FFF2-40B4-BE49-F238E27FC236}">
                <a16:creationId xmlns:a16="http://schemas.microsoft.com/office/drawing/2014/main" id="{ACFB884E-060C-0B8B-5042-AA5A772CFB0A}"/>
              </a:ext>
            </a:extLst>
          </p:cNvPr>
          <p:cNvSpPr txBox="1"/>
          <p:nvPr/>
        </p:nvSpPr>
        <p:spPr>
          <a:xfrm flipH="1">
            <a:off x="463727" y="1604629"/>
            <a:ext cx="6749144" cy="523220"/>
          </a:xfrm>
          <a:prstGeom prst="rect">
            <a:avLst/>
          </a:prstGeom>
          <a:noFill/>
        </p:spPr>
        <p:txBody>
          <a:bodyPr wrap="square" rtlCol="0">
            <a:spAutoFit/>
          </a:bodyPr>
          <a:lstStyle/>
          <a:p>
            <a:r>
              <a:rPr lang="es-AR" sz="2800" dirty="0">
                <a:latin typeface="Consolas" panose="020B0609020204030204" pitchFamily="49" charset="0"/>
              </a:rPr>
              <a:t>Limpieza para la regresión</a:t>
            </a:r>
            <a:endParaRPr lang="es-MX" sz="2800" dirty="0">
              <a:latin typeface="Consolas" panose="020B0609020204030204" pitchFamily="49" charset="0"/>
            </a:endParaRPr>
          </a:p>
        </p:txBody>
      </p:sp>
      <p:pic>
        <p:nvPicPr>
          <p:cNvPr id="5" name="Picture 4">
            <a:extLst>
              <a:ext uri="{FF2B5EF4-FFF2-40B4-BE49-F238E27FC236}">
                <a16:creationId xmlns:a16="http://schemas.microsoft.com/office/drawing/2014/main" id="{A2A08DF6-DB89-3746-562E-BFB4B667AB57}"/>
              </a:ext>
            </a:extLst>
          </p:cNvPr>
          <p:cNvPicPr>
            <a:picLocks noChangeAspect="1"/>
          </p:cNvPicPr>
          <p:nvPr/>
        </p:nvPicPr>
        <p:blipFill>
          <a:blip r:embed="rId3"/>
          <a:stretch>
            <a:fillRect/>
          </a:stretch>
        </p:blipFill>
        <p:spPr>
          <a:xfrm>
            <a:off x="3867690" y="3474395"/>
            <a:ext cx="3692436" cy="2021008"/>
          </a:xfrm>
          <a:prstGeom prst="rect">
            <a:avLst/>
          </a:prstGeom>
        </p:spPr>
      </p:pic>
      <p:sp>
        <p:nvSpPr>
          <p:cNvPr id="6" name="TextBox 5">
            <a:extLst>
              <a:ext uri="{FF2B5EF4-FFF2-40B4-BE49-F238E27FC236}">
                <a16:creationId xmlns:a16="http://schemas.microsoft.com/office/drawing/2014/main" id="{1502C863-8651-E0B6-D7D2-F0867028554B}"/>
              </a:ext>
            </a:extLst>
          </p:cNvPr>
          <p:cNvSpPr txBox="1"/>
          <p:nvPr/>
        </p:nvSpPr>
        <p:spPr>
          <a:xfrm flipH="1">
            <a:off x="463727" y="5853536"/>
            <a:ext cx="10178144" cy="646331"/>
          </a:xfrm>
          <a:prstGeom prst="rect">
            <a:avLst/>
          </a:prstGeom>
          <a:noFill/>
        </p:spPr>
        <p:txBody>
          <a:bodyPr wrap="square" rtlCol="0">
            <a:spAutoFit/>
          </a:bodyPr>
          <a:lstStyle/>
          <a:p>
            <a:r>
              <a:rPr lang="es-MX" b="0" dirty="0">
                <a:effectLst/>
                <a:latin typeface="Consolas" panose="020B0609020204030204" pitchFamily="49" charset="0"/>
              </a:rPr>
              <a:t>De esta manera, logramos bajar significativamente la dimensionalidad de nuestro data set.</a:t>
            </a:r>
          </a:p>
        </p:txBody>
      </p:sp>
    </p:spTree>
    <p:extLst>
      <p:ext uri="{BB962C8B-B14F-4D97-AF65-F5344CB8AC3E}">
        <p14:creationId xmlns:p14="http://schemas.microsoft.com/office/powerpoint/2010/main" val="178519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
            <a:extLst>
              <a:ext uri="{FF2B5EF4-FFF2-40B4-BE49-F238E27FC236}">
                <a16:creationId xmlns:a16="http://schemas.microsoft.com/office/drawing/2014/main" id="{478CB5F7-0181-3E7C-F04F-EC0DE8D9302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PRIMERA REGRESION LINEAL</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5" y="1402300"/>
            <a:ext cx="1965965" cy="369332"/>
          </a:xfrm>
          <a:prstGeom prst="rect">
            <a:avLst/>
          </a:prstGeom>
          <a:noFill/>
        </p:spPr>
        <p:txBody>
          <a:bodyPr wrap="square" rtlCol="0">
            <a:spAutoFit/>
          </a:bodyPr>
          <a:lstStyle/>
          <a:p>
            <a:r>
              <a:rPr lang="es-MX" dirty="0">
                <a:latin typeface="Consolas" panose="020B0609020204030204" pitchFamily="49" charset="0"/>
              </a:rPr>
              <a:t>Coeficientes</a:t>
            </a:r>
            <a:endParaRPr lang="es-MX" b="0" dirty="0">
              <a:effectLst/>
              <a:latin typeface="Consolas" panose="020B0609020204030204" pitchFamily="49" charset="0"/>
            </a:endParaRPr>
          </a:p>
        </p:txBody>
      </p:sp>
      <p:sp>
        <p:nvSpPr>
          <p:cNvPr id="6" name="TextBox 5">
            <a:extLst>
              <a:ext uri="{FF2B5EF4-FFF2-40B4-BE49-F238E27FC236}">
                <a16:creationId xmlns:a16="http://schemas.microsoft.com/office/drawing/2014/main" id="{1502C863-8651-E0B6-D7D2-F0867028554B}"/>
              </a:ext>
            </a:extLst>
          </p:cNvPr>
          <p:cNvSpPr txBox="1"/>
          <p:nvPr/>
        </p:nvSpPr>
        <p:spPr>
          <a:xfrm flipH="1">
            <a:off x="463725" y="3964660"/>
            <a:ext cx="10178144" cy="2462213"/>
          </a:xfrm>
          <a:prstGeom prst="rect">
            <a:avLst/>
          </a:prstGeom>
          <a:noFill/>
        </p:spPr>
        <p:txBody>
          <a:bodyPr wrap="square" rtlCol="0">
            <a:spAutoFit/>
          </a:bodyPr>
          <a:lstStyle/>
          <a:p>
            <a:r>
              <a:rPr lang="es-MX" sz="1400" b="0" dirty="0">
                <a:effectLst/>
                <a:latin typeface="Consolas" panose="020B0609020204030204" pitchFamily="49" charset="0"/>
              </a:rPr>
              <a:t>Podemos ver que la edad afecta de manera negativa el valor de un jugador, restándole casi 200 mil </a:t>
            </a:r>
            <a:r>
              <a:rPr lang="es-MX" sz="1400" b="0" dirty="0" err="1">
                <a:effectLst/>
                <a:latin typeface="Consolas" panose="020B0609020204030204" pitchFamily="49" charset="0"/>
              </a:rPr>
              <a:t>dolares</a:t>
            </a:r>
            <a:r>
              <a:rPr lang="es-MX" sz="1400" b="0" dirty="0">
                <a:effectLst/>
                <a:latin typeface="Consolas" panose="020B0609020204030204" pitchFamily="49" charset="0"/>
              </a:rPr>
              <a:t> a su valor promedio por cada año más, sin embargo, esto debe ser un fenómeno que comienza a suceder después del pico de su carrera, es decir, después de los 30 años.</a:t>
            </a:r>
          </a:p>
          <a:p>
            <a:br>
              <a:rPr lang="es-MX" sz="1400" b="0" dirty="0">
                <a:effectLst/>
                <a:latin typeface="Consolas" panose="020B0609020204030204" pitchFamily="49" charset="0"/>
              </a:rPr>
            </a:br>
            <a:r>
              <a:rPr lang="es-MX" sz="1400" b="0" dirty="0">
                <a:effectLst/>
                <a:latin typeface="Consolas" panose="020B0609020204030204" pitchFamily="49" charset="0"/>
              </a:rPr>
              <a:t>En cuestión de salario, se intuía que este estaría fuertemente correlacionado con el valor del jugador, tan es así que un aumento en un </a:t>
            </a:r>
            <a:r>
              <a:rPr lang="es-MX" sz="1400" b="0" dirty="0" err="1">
                <a:effectLst/>
                <a:latin typeface="Consolas" panose="020B0609020204030204" pitchFamily="49" charset="0"/>
              </a:rPr>
              <a:t>dolar</a:t>
            </a:r>
            <a:r>
              <a:rPr lang="es-MX" sz="1400" b="0" dirty="0">
                <a:effectLst/>
                <a:latin typeface="Consolas" panose="020B0609020204030204" pitchFamily="49" charset="0"/>
              </a:rPr>
              <a:t> aumenta 157 </a:t>
            </a:r>
            <a:r>
              <a:rPr lang="es-MX" sz="1400" b="0" dirty="0" err="1">
                <a:effectLst/>
                <a:latin typeface="Consolas" panose="020B0609020204030204" pitchFamily="49" charset="0"/>
              </a:rPr>
              <a:t>dolares</a:t>
            </a:r>
            <a:r>
              <a:rPr lang="es-MX" sz="1400" b="0" dirty="0">
                <a:effectLst/>
                <a:latin typeface="Consolas" panose="020B0609020204030204" pitchFamily="49" charset="0"/>
              </a:rPr>
              <a:t> su valor, bastante considerando que si le aumentan a un jugador su salario en por ejemplo 10,000 </a:t>
            </a:r>
            <a:r>
              <a:rPr lang="es-MX" sz="1400" b="0" dirty="0" err="1">
                <a:effectLst/>
                <a:latin typeface="Consolas" panose="020B0609020204030204" pitchFamily="49" charset="0"/>
              </a:rPr>
              <a:t>dlls</a:t>
            </a:r>
            <a:r>
              <a:rPr lang="es-MX" sz="1400" b="0" dirty="0">
                <a:effectLst/>
                <a:latin typeface="Consolas" panose="020B0609020204030204" pitchFamily="49" charset="0"/>
              </a:rPr>
              <a:t> en un año, su valor tenderá a aumentar 1,570,000 </a:t>
            </a:r>
            <a:r>
              <a:rPr lang="es-MX" sz="1400" b="0" dirty="0" err="1">
                <a:effectLst/>
                <a:latin typeface="Consolas" panose="020B0609020204030204" pitchFamily="49" charset="0"/>
              </a:rPr>
              <a:t>dlls</a:t>
            </a:r>
            <a:r>
              <a:rPr lang="es-MX" sz="1400" b="0" dirty="0">
                <a:effectLst/>
                <a:latin typeface="Consolas" panose="020B0609020204030204" pitchFamily="49" charset="0"/>
              </a:rPr>
              <a:t>.</a:t>
            </a:r>
          </a:p>
          <a:p>
            <a:br>
              <a:rPr lang="es-MX" sz="1400" b="0" dirty="0">
                <a:effectLst/>
                <a:latin typeface="Consolas" panose="020B0609020204030204" pitchFamily="49" charset="0"/>
              </a:rPr>
            </a:br>
            <a:r>
              <a:rPr lang="es-MX" sz="1400" b="0" dirty="0">
                <a:effectLst/>
                <a:latin typeface="Consolas" panose="020B0609020204030204" pitchFamily="49" charset="0"/>
              </a:rPr>
              <a:t>Por último la habilidad es la que tiene mayor impacto en el valor del jugador, un punto más de habilidad se traduce en casi 70,000 </a:t>
            </a:r>
            <a:r>
              <a:rPr lang="es-MX" sz="1400" b="0" dirty="0" err="1">
                <a:effectLst/>
                <a:latin typeface="Consolas" panose="020B0609020204030204" pitchFamily="49" charset="0"/>
              </a:rPr>
              <a:t>dlls</a:t>
            </a:r>
            <a:r>
              <a:rPr lang="es-MX" sz="1400" b="0" dirty="0">
                <a:effectLst/>
                <a:latin typeface="Consolas" panose="020B0609020204030204" pitchFamily="49" charset="0"/>
              </a:rPr>
              <a:t> más en el valor de mercado del jugador.</a:t>
            </a:r>
          </a:p>
        </p:txBody>
      </p:sp>
      <p:pic>
        <p:nvPicPr>
          <p:cNvPr id="4" name="Picture 3">
            <a:extLst>
              <a:ext uri="{FF2B5EF4-FFF2-40B4-BE49-F238E27FC236}">
                <a16:creationId xmlns:a16="http://schemas.microsoft.com/office/drawing/2014/main" id="{4A3253AA-F7A5-EF33-23A3-28FB873016F9}"/>
              </a:ext>
            </a:extLst>
          </p:cNvPr>
          <p:cNvPicPr>
            <a:picLocks noChangeAspect="1"/>
          </p:cNvPicPr>
          <p:nvPr/>
        </p:nvPicPr>
        <p:blipFill>
          <a:blip r:embed="rId3"/>
          <a:stretch>
            <a:fillRect/>
          </a:stretch>
        </p:blipFill>
        <p:spPr>
          <a:xfrm>
            <a:off x="3462740" y="1771632"/>
            <a:ext cx="4180114" cy="2102426"/>
          </a:xfrm>
          <a:prstGeom prst="rect">
            <a:avLst/>
          </a:prstGeom>
        </p:spPr>
      </p:pic>
    </p:spTree>
    <p:extLst>
      <p:ext uri="{BB962C8B-B14F-4D97-AF65-F5344CB8AC3E}">
        <p14:creationId xmlns:p14="http://schemas.microsoft.com/office/powerpoint/2010/main" val="77934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420B9977-CE4F-0312-816B-EB8AC49BF7AA}"/>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PRIMERA REGRESION LINEAL</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A61F9DAD-CC2B-8A8F-1432-B76D8BBE02FC}"/>
              </a:ext>
            </a:extLst>
          </p:cNvPr>
          <p:cNvSpPr txBox="1"/>
          <p:nvPr/>
        </p:nvSpPr>
        <p:spPr>
          <a:xfrm flipH="1">
            <a:off x="463726" y="3252987"/>
            <a:ext cx="6032868" cy="1754326"/>
          </a:xfrm>
          <a:prstGeom prst="rect">
            <a:avLst/>
          </a:prstGeom>
          <a:noFill/>
        </p:spPr>
        <p:txBody>
          <a:bodyPr wrap="square" rtlCol="0">
            <a:spAutoFit/>
          </a:bodyPr>
          <a:lstStyle/>
          <a:p>
            <a:r>
              <a:rPr lang="en-US" dirty="0" err="1">
                <a:latin typeface="Consolas" panose="020B0609020204030204" pitchFamily="49" charset="0"/>
              </a:rPr>
              <a:t>Evaluación</a:t>
            </a:r>
            <a:r>
              <a:rPr lang="en-US" dirty="0">
                <a:latin typeface="Consolas" panose="020B0609020204030204" pitchFamily="49" charset="0"/>
              </a:rPr>
              <a:t> de </a:t>
            </a:r>
            <a:r>
              <a:rPr lang="en-US" dirty="0" err="1">
                <a:latin typeface="Consolas" panose="020B0609020204030204" pitchFamily="49" charset="0"/>
              </a:rPr>
              <a:t>indicadores</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R2: </a:t>
            </a:r>
            <a:r>
              <a:rPr lang="es-MX" b="0" i="0" dirty="0">
                <a:effectLst/>
                <a:latin typeface="Consolas" panose="020B0609020204030204" pitchFamily="49" charset="0"/>
              </a:rPr>
              <a:t>0.7166587876536221</a:t>
            </a:r>
          </a:p>
          <a:p>
            <a:r>
              <a:rPr lang="en-US" b="0" i="0" dirty="0">
                <a:effectLst/>
                <a:latin typeface="Consolas" panose="020B0609020204030204" pitchFamily="49" charset="0"/>
              </a:rPr>
              <a:t>Mean Absolute Error: </a:t>
            </a:r>
            <a:r>
              <a:rPr lang="es-MX" b="0" i="0" dirty="0">
                <a:effectLst/>
                <a:latin typeface="Consolas" panose="020B0609020204030204" pitchFamily="49" charset="0"/>
              </a:rPr>
              <a:t>1371218.246635238</a:t>
            </a:r>
            <a:r>
              <a:rPr lang="en-US" b="0" i="0" dirty="0">
                <a:effectLst/>
                <a:latin typeface="Consolas" panose="020B0609020204030204" pitchFamily="49" charset="0"/>
              </a:rPr>
              <a:t> </a:t>
            </a:r>
          </a:p>
          <a:p>
            <a:r>
              <a:rPr lang="en-US" b="0" i="0" dirty="0">
                <a:effectLst/>
                <a:latin typeface="Consolas" panose="020B0609020204030204" pitchFamily="49" charset="0"/>
              </a:rPr>
              <a:t>Mean Squared Error: </a:t>
            </a:r>
            <a:r>
              <a:rPr lang="es-MX" b="0" i="0" dirty="0">
                <a:effectLst/>
                <a:latin typeface="Consolas" panose="020B0609020204030204" pitchFamily="49" charset="0"/>
              </a:rPr>
              <a:t>8602728387729.764</a:t>
            </a:r>
          </a:p>
          <a:p>
            <a:r>
              <a:rPr lang="en-US" b="0" i="0" dirty="0">
                <a:effectLst/>
                <a:latin typeface="Consolas" panose="020B0609020204030204" pitchFamily="49" charset="0"/>
              </a:rPr>
              <a:t>Root Mean Squared Error: </a:t>
            </a:r>
            <a:r>
              <a:rPr lang="es-MX" b="0" i="0" dirty="0">
                <a:effectLst/>
                <a:latin typeface="Consolas" panose="020B0609020204030204" pitchFamily="49" charset="0"/>
              </a:rPr>
              <a:t>2933040.809080188</a:t>
            </a:r>
            <a:endParaRPr lang="es-MX" b="0" dirty="0">
              <a:effectLst/>
              <a:latin typeface="Consolas" panose="020B0609020204030204" pitchFamily="49" charset="0"/>
            </a:endParaRPr>
          </a:p>
        </p:txBody>
      </p:sp>
      <p:sp>
        <p:nvSpPr>
          <p:cNvPr id="3" name="TextBox 2">
            <a:extLst>
              <a:ext uri="{FF2B5EF4-FFF2-40B4-BE49-F238E27FC236}">
                <a16:creationId xmlns:a16="http://schemas.microsoft.com/office/drawing/2014/main" id="{6956251B-E392-F64B-74B7-4894CB414D01}"/>
              </a:ext>
            </a:extLst>
          </p:cNvPr>
          <p:cNvSpPr txBox="1"/>
          <p:nvPr/>
        </p:nvSpPr>
        <p:spPr>
          <a:xfrm>
            <a:off x="463726" y="1650121"/>
            <a:ext cx="8934994" cy="1200329"/>
          </a:xfrm>
          <a:prstGeom prst="rect">
            <a:avLst/>
          </a:prstGeom>
          <a:noFill/>
        </p:spPr>
        <p:txBody>
          <a:bodyPr wrap="square" rtlCol="0">
            <a:spAutoFit/>
          </a:bodyPr>
          <a:lstStyle/>
          <a:p>
            <a:r>
              <a:rPr lang="es-MX" b="0" dirty="0">
                <a:effectLst/>
                <a:latin typeface="Consolas" panose="020B0609020204030204" pitchFamily="49" charset="0"/>
              </a:rPr>
              <a:t>La significancia de las variables y el R2 son buenos, este último no explica del todo al modelo, pero dada la significancia podemos inferir que estas variables si influyen en el valor de un jugador</a:t>
            </a:r>
          </a:p>
          <a:p>
            <a:endParaRPr lang="es-MX" dirty="0"/>
          </a:p>
        </p:txBody>
      </p:sp>
    </p:spTree>
    <p:extLst>
      <p:ext uri="{BB962C8B-B14F-4D97-AF65-F5344CB8AC3E}">
        <p14:creationId xmlns:p14="http://schemas.microsoft.com/office/powerpoint/2010/main" val="2159418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4627EB34-2B96-8625-4706-80795DDE9D40}"/>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BOOST</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A61F9DAD-CC2B-8A8F-1432-B76D8BBE02FC}"/>
              </a:ext>
            </a:extLst>
          </p:cNvPr>
          <p:cNvSpPr txBox="1"/>
          <p:nvPr/>
        </p:nvSpPr>
        <p:spPr>
          <a:xfrm flipH="1">
            <a:off x="463726" y="3071961"/>
            <a:ext cx="6032868" cy="1477328"/>
          </a:xfrm>
          <a:prstGeom prst="rect">
            <a:avLst/>
          </a:prstGeom>
          <a:noFill/>
        </p:spPr>
        <p:txBody>
          <a:bodyPr wrap="square" rtlCol="0">
            <a:spAutoFit/>
          </a:bodyPr>
          <a:lstStyle/>
          <a:p>
            <a:r>
              <a:rPr lang="en-US" dirty="0" err="1">
                <a:latin typeface="Consolas" panose="020B0609020204030204" pitchFamily="49" charset="0"/>
              </a:rPr>
              <a:t>Evaluación</a:t>
            </a:r>
            <a:r>
              <a:rPr lang="en-US" dirty="0">
                <a:latin typeface="Consolas" panose="020B0609020204030204" pitchFamily="49" charset="0"/>
              </a:rPr>
              <a:t> de </a:t>
            </a:r>
            <a:r>
              <a:rPr lang="en-US" dirty="0" err="1">
                <a:latin typeface="Consolas" panose="020B0609020204030204" pitchFamily="49" charset="0"/>
              </a:rPr>
              <a:t>indicadores</a:t>
            </a:r>
            <a:endParaRPr lang="en-US" dirty="0">
              <a:latin typeface="Consolas" panose="020B0609020204030204" pitchFamily="49" charset="0"/>
            </a:endParaRPr>
          </a:p>
          <a:p>
            <a:endParaRPr lang="en-US" dirty="0">
              <a:latin typeface="Consolas" panose="020B0609020204030204" pitchFamily="49" charset="0"/>
            </a:endParaRPr>
          </a:p>
          <a:p>
            <a:r>
              <a:rPr lang="pt-BR" b="0" i="0" dirty="0">
                <a:effectLst/>
                <a:latin typeface="Consolas" panose="020B0609020204030204" pitchFamily="49" charset="0"/>
              </a:rPr>
              <a:t>MAE : 1315438.191</a:t>
            </a:r>
          </a:p>
          <a:p>
            <a:r>
              <a:rPr lang="pt-BR" b="0" i="0" dirty="0">
                <a:effectLst/>
                <a:latin typeface="Consolas" panose="020B0609020204030204" pitchFamily="49" charset="0"/>
              </a:rPr>
              <a:t>MSE : 11155249765207.930</a:t>
            </a:r>
          </a:p>
          <a:p>
            <a:r>
              <a:rPr lang="pt-BR" b="0" i="0" dirty="0">
                <a:effectLst/>
                <a:latin typeface="Consolas" panose="020B0609020204030204" pitchFamily="49" charset="0"/>
              </a:rPr>
              <a:t>R2 : 0.640</a:t>
            </a:r>
            <a:endParaRPr lang="es-MX" b="0" dirty="0">
              <a:effectLst/>
              <a:latin typeface="Consolas" panose="020B0609020204030204" pitchFamily="49" charset="0"/>
            </a:endParaRPr>
          </a:p>
        </p:txBody>
      </p:sp>
      <p:sp>
        <p:nvSpPr>
          <p:cNvPr id="3" name="TextBox 2">
            <a:extLst>
              <a:ext uri="{FF2B5EF4-FFF2-40B4-BE49-F238E27FC236}">
                <a16:creationId xmlns:a16="http://schemas.microsoft.com/office/drawing/2014/main" id="{6956251B-E392-F64B-74B7-4894CB414D01}"/>
              </a:ext>
            </a:extLst>
          </p:cNvPr>
          <p:cNvSpPr txBox="1"/>
          <p:nvPr/>
        </p:nvSpPr>
        <p:spPr>
          <a:xfrm>
            <a:off x="463726" y="1650121"/>
            <a:ext cx="8934994" cy="1200329"/>
          </a:xfrm>
          <a:prstGeom prst="rect">
            <a:avLst/>
          </a:prstGeom>
          <a:noFill/>
        </p:spPr>
        <p:txBody>
          <a:bodyPr wrap="square" rtlCol="0">
            <a:spAutoFit/>
          </a:bodyPr>
          <a:lstStyle/>
          <a:p>
            <a:r>
              <a:rPr lang="es-MX" b="0" dirty="0">
                <a:effectLst/>
                <a:latin typeface="Consolas" panose="020B0609020204030204" pitchFamily="49" charset="0"/>
              </a:rPr>
              <a:t>Para intentar mejorar la precisión del modelo, intentamos hacer un </a:t>
            </a:r>
            <a:r>
              <a:rPr lang="es-MX" b="0" dirty="0" err="1">
                <a:effectLst/>
                <a:latin typeface="Consolas" panose="020B0609020204030204" pitchFamily="49" charset="0"/>
              </a:rPr>
              <a:t>Kfold</a:t>
            </a:r>
            <a:r>
              <a:rPr lang="es-MX" b="0" dirty="0">
                <a:effectLst/>
                <a:latin typeface="Consolas" panose="020B0609020204030204" pitchFamily="49" charset="0"/>
              </a:rPr>
              <a:t>, de manera de incrementar los indicadores.</a:t>
            </a:r>
          </a:p>
          <a:p>
            <a:r>
              <a:rPr lang="es-MX" dirty="0">
                <a:latin typeface="Consolas" panose="020B0609020204030204" pitchFamily="49" charset="0"/>
              </a:rPr>
              <a:t>Los resultados son los siguientes</a:t>
            </a:r>
            <a:endParaRPr lang="es-MX" b="0" dirty="0">
              <a:effectLst/>
              <a:latin typeface="Consolas" panose="020B0609020204030204" pitchFamily="49" charset="0"/>
            </a:endParaRPr>
          </a:p>
          <a:p>
            <a:endParaRPr lang="es-MX" dirty="0"/>
          </a:p>
        </p:txBody>
      </p:sp>
      <p:sp>
        <p:nvSpPr>
          <p:cNvPr id="4" name="TextBox 3">
            <a:extLst>
              <a:ext uri="{FF2B5EF4-FFF2-40B4-BE49-F238E27FC236}">
                <a16:creationId xmlns:a16="http://schemas.microsoft.com/office/drawing/2014/main" id="{0D753400-9B5F-E6FE-BC7B-2308FD9089B4}"/>
              </a:ext>
            </a:extLst>
          </p:cNvPr>
          <p:cNvSpPr txBox="1"/>
          <p:nvPr/>
        </p:nvSpPr>
        <p:spPr>
          <a:xfrm>
            <a:off x="463726" y="5258775"/>
            <a:ext cx="8934994" cy="1477328"/>
          </a:xfrm>
          <a:prstGeom prst="rect">
            <a:avLst/>
          </a:prstGeom>
          <a:noFill/>
        </p:spPr>
        <p:txBody>
          <a:bodyPr wrap="square" rtlCol="0">
            <a:spAutoFit/>
          </a:bodyPr>
          <a:lstStyle/>
          <a:p>
            <a:r>
              <a:rPr lang="es-MX" b="0" dirty="0">
                <a:effectLst/>
                <a:latin typeface="Consolas" panose="020B0609020204030204" pitchFamily="49" charset="0"/>
              </a:rPr>
              <a:t>Utilizamos un </a:t>
            </a:r>
            <a:r>
              <a:rPr lang="es-MX" b="0" dirty="0" err="1">
                <a:effectLst/>
                <a:latin typeface="Consolas" panose="020B0609020204030204" pitchFamily="49" charset="0"/>
              </a:rPr>
              <a:t>Boost</a:t>
            </a:r>
            <a:r>
              <a:rPr lang="es-MX" b="0" dirty="0">
                <a:effectLst/>
                <a:latin typeface="Consolas" panose="020B0609020204030204" pitchFamily="49" charset="0"/>
              </a:rPr>
              <a:t> de K-</a:t>
            </a:r>
            <a:r>
              <a:rPr lang="es-MX" b="0" dirty="0" err="1">
                <a:effectLst/>
                <a:latin typeface="Consolas" panose="020B0609020204030204" pitchFamily="49" charset="0"/>
              </a:rPr>
              <a:t>fold</a:t>
            </a:r>
            <a:r>
              <a:rPr lang="es-MX" b="0" dirty="0">
                <a:effectLst/>
                <a:latin typeface="Consolas" panose="020B0609020204030204" pitchFamily="49" charset="0"/>
              </a:rPr>
              <a:t> para tratar de mejorar la regresión lineal, sin embargo, aunque los coeficientes siguen siendo significativos, el R2 disminuye, por lo cual preferimos quedarnos con el primer modelo</a:t>
            </a:r>
          </a:p>
          <a:p>
            <a:endParaRPr lang="es-MX" dirty="0"/>
          </a:p>
        </p:txBody>
      </p:sp>
    </p:spTree>
    <p:extLst>
      <p:ext uri="{BB962C8B-B14F-4D97-AF65-F5344CB8AC3E}">
        <p14:creationId xmlns:p14="http://schemas.microsoft.com/office/powerpoint/2010/main" val="153588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a:extLst>
              <a:ext uri="{FF2B5EF4-FFF2-40B4-BE49-F238E27FC236}">
                <a16:creationId xmlns:a16="http://schemas.microsoft.com/office/drawing/2014/main" id="{01EF42CD-3312-5A2A-6B45-7F85AAD2039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EN DOS ETAPAS</a:t>
            </a:r>
            <a:endParaRPr lang="es-MX" sz="5400" dirty="0">
              <a:latin typeface="Consolas" panose="020B0609020204030204" pitchFamily="49" charset="0"/>
            </a:endParaRPr>
          </a:p>
        </p:txBody>
      </p:sp>
      <p:sp>
        <p:nvSpPr>
          <p:cNvPr id="3" name="TextBox 2">
            <a:extLst>
              <a:ext uri="{FF2B5EF4-FFF2-40B4-BE49-F238E27FC236}">
                <a16:creationId xmlns:a16="http://schemas.microsoft.com/office/drawing/2014/main" id="{6956251B-E392-F64B-74B7-4894CB414D01}"/>
              </a:ext>
            </a:extLst>
          </p:cNvPr>
          <p:cNvSpPr txBox="1"/>
          <p:nvPr/>
        </p:nvSpPr>
        <p:spPr>
          <a:xfrm>
            <a:off x="463725" y="1650121"/>
            <a:ext cx="10979337" cy="2585323"/>
          </a:xfrm>
          <a:prstGeom prst="rect">
            <a:avLst/>
          </a:prstGeom>
          <a:noFill/>
        </p:spPr>
        <p:txBody>
          <a:bodyPr wrap="square" rtlCol="0">
            <a:spAutoFit/>
          </a:bodyPr>
          <a:lstStyle/>
          <a:p>
            <a:r>
              <a:rPr lang="es-MX" b="0" dirty="0">
                <a:effectLst/>
                <a:latin typeface="Consolas" panose="020B0609020204030204" pitchFamily="49" charset="0"/>
              </a:rPr>
              <a:t>Hasta este punto, la hipótesis de que las habilidades particulares influirían en el valor del mercado se ha negado, sin embargo, las habilidades individuales si afectan la habilidad general, y esta a su vez afecta el valor del jugador, por lo cual optamos por último en utilizar un modelo de regresión lineal </a:t>
            </a:r>
            <a:r>
              <a:rPr lang="es-MX" b="0" dirty="0" err="1">
                <a:effectLst/>
                <a:latin typeface="Consolas" panose="020B0609020204030204" pitchFamily="49" charset="0"/>
              </a:rPr>
              <a:t>multiple</a:t>
            </a:r>
            <a:r>
              <a:rPr lang="es-MX" b="0" dirty="0">
                <a:effectLst/>
                <a:latin typeface="Consolas" panose="020B0609020204030204" pitchFamily="49" charset="0"/>
              </a:rPr>
              <a:t> en dos etapas, en la cual se hará una regresión con variables que afectan fuertemente a la habilidad general (tomadas del </a:t>
            </a:r>
            <a:r>
              <a:rPr lang="es-MX" b="0" dirty="0" err="1">
                <a:effectLst/>
                <a:latin typeface="Consolas" panose="020B0609020204030204" pitchFamily="49" charset="0"/>
              </a:rPr>
              <a:t>heat</a:t>
            </a:r>
            <a:r>
              <a:rPr lang="es-MX" b="0" dirty="0">
                <a:effectLst/>
                <a:latin typeface="Consolas" panose="020B0609020204030204" pitchFamily="49" charset="0"/>
              </a:rPr>
              <a:t> </a:t>
            </a:r>
            <a:r>
              <a:rPr lang="es-MX" b="0" dirty="0" err="1">
                <a:effectLst/>
                <a:latin typeface="Consolas" panose="020B0609020204030204" pitchFamily="49" charset="0"/>
              </a:rPr>
              <a:t>map</a:t>
            </a:r>
            <a:r>
              <a:rPr lang="es-MX" b="0" dirty="0">
                <a:effectLst/>
                <a:latin typeface="Consolas" panose="020B0609020204030204" pitchFamily="49" charset="0"/>
              </a:rPr>
              <a:t>), y a su vez se tomarán los valores predichos por estas para ver como </a:t>
            </a:r>
            <a:r>
              <a:rPr lang="es-MX" b="0" dirty="0" err="1">
                <a:effectLst/>
                <a:latin typeface="Consolas" panose="020B0609020204030204" pitchFamily="49" charset="0"/>
              </a:rPr>
              <a:t>interactuan</a:t>
            </a:r>
            <a:r>
              <a:rPr lang="es-MX" b="0" dirty="0">
                <a:effectLst/>
                <a:latin typeface="Consolas" panose="020B0609020204030204" pitchFamily="49" charset="0"/>
              </a:rPr>
              <a:t> con el valor del mercado, teniendo la habilidad general de por medio.</a:t>
            </a:r>
          </a:p>
          <a:p>
            <a:endParaRPr lang="es-MX" dirty="0"/>
          </a:p>
        </p:txBody>
      </p:sp>
    </p:spTree>
    <p:extLst>
      <p:ext uri="{BB962C8B-B14F-4D97-AF65-F5344CB8AC3E}">
        <p14:creationId xmlns:p14="http://schemas.microsoft.com/office/powerpoint/2010/main" val="3667296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C40478B0-14DE-7A3F-3F5D-A55E547A601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EN DOS ETAPAS</a:t>
            </a:r>
            <a:endParaRPr lang="es-MX" sz="5400" dirty="0">
              <a:latin typeface="Consolas" panose="020B0609020204030204" pitchFamily="49" charset="0"/>
            </a:endParaRPr>
          </a:p>
        </p:txBody>
      </p:sp>
      <p:pic>
        <p:nvPicPr>
          <p:cNvPr id="4" name="Picture 3">
            <a:extLst>
              <a:ext uri="{FF2B5EF4-FFF2-40B4-BE49-F238E27FC236}">
                <a16:creationId xmlns:a16="http://schemas.microsoft.com/office/drawing/2014/main" id="{B567FFBF-A28C-39EA-3EC1-CCF10FD4CB2D}"/>
              </a:ext>
            </a:extLst>
          </p:cNvPr>
          <p:cNvPicPr>
            <a:picLocks noChangeAspect="1"/>
          </p:cNvPicPr>
          <p:nvPr/>
        </p:nvPicPr>
        <p:blipFill>
          <a:blip r:embed="rId3"/>
          <a:stretch>
            <a:fillRect/>
          </a:stretch>
        </p:blipFill>
        <p:spPr>
          <a:xfrm>
            <a:off x="3143098" y="1559132"/>
            <a:ext cx="5905804" cy="4819898"/>
          </a:xfrm>
          <a:prstGeom prst="rect">
            <a:avLst/>
          </a:prstGeom>
        </p:spPr>
      </p:pic>
    </p:spTree>
    <p:extLst>
      <p:ext uri="{BB962C8B-B14F-4D97-AF65-F5344CB8AC3E}">
        <p14:creationId xmlns:p14="http://schemas.microsoft.com/office/powerpoint/2010/main" val="391567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text&#10;&#10;Description automatically generated">
            <a:extLst>
              <a:ext uri="{FF2B5EF4-FFF2-40B4-BE49-F238E27FC236}">
                <a16:creationId xmlns:a16="http://schemas.microsoft.com/office/drawing/2014/main" id="{DCB05EB2-1BA8-A696-6E6F-19DB7FEFC32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1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9" y="478970"/>
            <a:ext cx="3751218" cy="923330"/>
          </a:xfrm>
          <a:prstGeom prst="rect">
            <a:avLst/>
          </a:prstGeom>
          <a:noFill/>
        </p:spPr>
        <p:txBody>
          <a:bodyPr wrap="square" rtlCol="0">
            <a:spAutoFit/>
          </a:bodyPr>
          <a:lstStyle/>
          <a:p>
            <a:r>
              <a:rPr lang="es-AR" sz="5400" dirty="0">
                <a:latin typeface="Consolas" panose="020B0609020204030204" pitchFamily="49" charset="0"/>
              </a:rPr>
              <a:t>OBJETIVO</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815608"/>
          </a:xfrm>
          <a:prstGeom prst="rect">
            <a:avLst/>
          </a:prstGeom>
          <a:noFill/>
        </p:spPr>
        <p:txBody>
          <a:bodyPr wrap="square" rtlCol="0">
            <a:spAutoFit/>
          </a:bodyPr>
          <a:lstStyle/>
          <a:p>
            <a:r>
              <a:rPr lang="es-MX" sz="1600" b="0" dirty="0">
                <a:effectLst/>
                <a:latin typeface="Consolas" panose="020B0609020204030204" pitchFamily="49" charset="0"/>
              </a:rPr>
              <a:t>Comprobar si las capacidades físicas y habilidades de juego individuales de cada individuo influyen de manera directa o indirecta en el valor de mercado de un jugador.</a:t>
            </a:r>
          </a:p>
          <a:p>
            <a:endParaRPr lang="es-MX" sz="1500" b="0" dirty="0">
              <a:effectLst/>
              <a:latin typeface="Consolas" panose="020B0609020204030204" pitchFamily="49" charset="0"/>
            </a:endParaRPr>
          </a:p>
        </p:txBody>
      </p:sp>
      <p:sp>
        <p:nvSpPr>
          <p:cNvPr id="2" name="TextBox 1">
            <a:extLst>
              <a:ext uri="{FF2B5EF4-FFF2-40B4-BE49-F238E27FC236}">
                <a16:creationId xmlns:a16="http://schemas.microsoft.com/office/drawing/2014/main" id="{0A7598FB-C3B9-FBED-32C8-F251CE282261}"/>
              </a:ext>
            </a:extLst>
          </p:cNvPr>
          <p:cNvSpPr txBox="1"/>
          <p:nvPr/>
        </p:nvSpPr>
        <p:spPr>
          <a:xfrm flipH="1">
            <a:off x="463729" y="2146662"/>
            <a:ext cx="3751218" cy="923330"/>
          </a:xfrm>
          <a:prstGeom prst="rect">
            <a:avLst/>
          </a:prstGeom>
          <a:noFill/>
        </p:spPr>
        <p:txBody>
          <a:bodyPr wrap="square" rtlCol="0">
            <a:spAutoFit/>
          </a:bodyPr>
          <a:lstStyle/>
          <a:p>
            <a:r>
              <a:rPr lang="es-AR" sz="5400" dirty="0">
                <a:latin typeface="Consolas" panose="020B0609020204030204" pitchFamily="49" charset="0"/>
              </a:rPr>
              <a:t>HIPOTESIS</a:t>
            </a:r>
            <a:endParaRPr lang="es-MX" sz="5400" dirty="0">
              <a:latin typeface="Consolas" panose="020B0609020204030204" pitchFamily="49" charset="0"/>
            </a:endParaRPr>
          </a:p>
        </p:txBody>
      </p:sp>
      <p:sp>
        <p:nvSpPr>
          <p:cNvPr id="3" name="TextBox 2">
            <a:extLst>
              <a:ext uri="{FF2B5EF4-FFF2-40B4-BE49-F238E27FC236}">
                <a16:creationId xmlns:a16="http://schemas.microsoft.com/office/drawing/2014/main" id="{FA290301-2A0C-B96C-6E72-F7E619404650}"/>
              </a:ext>
            </a:extLst>
          </p:cNvPr>
          <p:cNvSpPr txBox="1"/>
          <p:nvPr/>
        </p:nvSpPr>
        <p:spPr>
          <a:xfrm flipH="1">
            <a:off x="463729" y="3148150"/>
            <a:ext cx="10178144" cy="2800767"/>
          </a:xfrm>
          <a:prstGeom prst="rect">
            <a:avLst/>
          </a:prstGeom>
          <a:noFill/>
        </p:spPr>
        <p:txBody>
          <a:bodyPr wrap="square" rtlCol="0">
            <a:spAutoFit/>
          </a:bodyPr>
          <a:lstStyle/>
          <a:p>
            <a:pPr marL="285750" indent="-285750">
              <a:buFontTx/>
              <a:buChar char="-"/>
            </a:pPr>
            <a:r>
              <a:rPr lang="es-MX" sz="1600" b="0" dirty="0">
                <a:effectLst/>
                <a:latin typeface="Consolas" panose="020B0609020204030204" pitchFamily="49" charset="0"/>
              </a:rPr>
              <a:t>La habilidad general de cada jugador estará correlacionada con el valor de cada jugador.</a:t>
            </a:r>
          </a:p>
          <a:p>
            <a:endParaRPr lang="es-MX" sz="1600" b="0" dirty="0">
              <a:effectLst/>
              <a:latin typeface="Consolas" panose="020B0609020204030204" pitchFamily="49" charset="0"/>
            </a:endParaRPr>
          </a:p>
          <a:p>
            <a:pPr marL="285750" indent="-285750">
              <a:buFontTx/>
              <a:buChar char="-"/>
            </a:pPr>
            <a:r>
              <a:rPr lang="es-MX" sz="1600" b="0" dirty="0">
                <a:effectLst/>
                <a:latin typeface="Consolas" panose="020B0609020204030204" pitchFamily="49" charset="0"/>
              </a:rPr>
              <a:t>Las habilidades particulares estarán correlacionadas positivamente con la habilidad general, por consecuencia estarán </a:t>
            </a:r>
            <a:r>
              <a:rPr lang="es-MX" sz="1600" b="0" dirty="0" err="1">
                <a:effectLst/>
                <a:latin typeface="Consolas" panose="020B0609020204030204" pitchFamily="49" charset="0"/>
              </a:rPr>
              <a:t>relacioandas</a:t>
            </a:r>
            <a:r>
              <a:rPr lang="es-MX" sz="1600" b="0" dirty="0">
                <a:effectLst/>
                <a:latin typeface="Consolas" panose="020B0609020204030204" pitchFamily="49" charset="0"/>
              </a:rPr>
              <a:t> con el valor de cada jugador.</a:t>
            </a:r>
          </a:p>
          <a:p>
            <a:pPr marL="285750" indent="-285750">
              <a:buFontTx/>
              <a:buChar char="-"/>
            </a:pPr>
            <a:endParaRPr lang="es-MX" sz="1600" b="0" dirty="0">
              <a:effectLst/>
              <a:latin typeface="Consolas" panose="020B0609020204030204" pitchFamily="49" charset="0"/>
            </a:endParaRPr>
          </a:p>
          <a:p>
            <a:pPr marL="285750" indent="-285750">
              <a:buFontTx/>
              <a:buChar char="-"/>
            </a:pPr>
            <a:r>
              <a:rPr lang="es-MX" sz="1600" b="0" dirty="0">
                <a:effectLst/>
                <a:latin typeface="Consolas" panose="020B0609020204030204" pitchFamily="49" charset="0"/>
              </a:rPr>
              <a:t>Los mercados más competitivos serán los mercados Europeos y latinoamericanos, y ahí podremos encontrar las mejores muestras de los puntos anteriores.</a:t>
            </a:r>
          </a:p>
          <a:p>
            <a:pPr marL="285750" indent="-285750">
              <a:buFontTx/>
              <a:buChar char="-"/>
            </a:pPr>
            <a:endParaRPr lang="es-MX" sz="1600" b="0" dirty="0">
              <a:effectLst/>
              <a:latin typeface="Consolas" panose="020B0609020204030204" pitchFamily="49" charset="0"/>
            </a:endParaRPr>
          </a:p>
          <a:p>
            <a:r>
              <a:rPr lang="es-MX" sz="1600" b="0" dirty="0">
                <a:effectLst/>
                <a:latin typeface="Consolas" panose="020B0609020204030204" pitchFamily="49" charset="0"/>
              </a:rPr>
              <a:t>- Dependiendo de la posición, las </a:t>
            </a:r>
            <a:r>
              <a:rPr lang="es-MX" sz="1600" b="0" dirty="0" err="1">
                <a:effectLst/>
                <a:latin typeface="Consolas" panose="020B0609020204030204" pitchFamily="49" charset="0"/>
              </a:rPr>
              <a:t>habiliadades</a:t>
            </a:r>
            <a:r>
              <a:rPr lang="es-MX" sz="1600" b="0" dirty="0">
                <a:effectLst/>
                <a:latin typeface="Consolas" panose="020B0609020204030204" pitchFamily="49" charset="0"/>
              </a:rPr>
              <a:t> particulares que influyan en el valor de cada jugador tenderán a cambiar.</a:t>
            </a:r>
          </a:p>
        </p:txBody>
      </p:sp>
    </p:spTree>
    <p:extLst>
      <p:ext uri="{BB962C8B-B14F-4D97-AF65-F5344CB8AC3E}">
        <p14:creationId xmlns:p14="http://schemas.microsoft.com/office/powerpoint/2010/main" val="480985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126C2FF0-1E51-BA2A-C9D6-C8A34987370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EN DOS ETAPAS</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2C597367-BD9E-38FA-430F-ECF6E7F83F4F}"/>
              </a:ext>
            </a:extLst>
          </p:cNvPr>
          <p:cNvSpPr txBox="1"/>
          <p:nvPr/>
        </p:nvSpPr>
        <p:spPr>
          <a:xfrm>
            <a:off x="463725" y="1650121"/>
            <a:ext cx="10979337" cy="2031325"/>
          </a:xfrm>
          <a:prstGeom prst="rect">
            <a:avLst/>
          </a:prstGeom>
          <a:noFill/>
        </p:spPr>
        <p:txBody>
          <a:bodyPr wrap="square" rtlCol="0">
            <a:spAutoFit/>
          </a:bodyPr>
          <a:lstStyle/>
          <a:p>
            <a:r>
              <a:rPr lang="es-MX" b="0" dirty="0">
                <a:effectLst/>
                <a:latin typeface="Consolas" panose="020B0609020204030204" pitchFamily="49" charset="0"/>
              </a:rPr>
              <a:t>La primer regresión nos muestra una fuerte correlación entre las variables independientes y la variable dependiente, con un R2 robusto y niveles de significancia buenos, y cada una </a:t>
            </a:r>
            <a:r>
              <a:rPr lang="es-MX" b="0" dirty="0" err="1">
                <a:effectLst/>
                <a:latin typeface="Consolas" panose="020B0609020204030204" pitchFamily="49" charset="0"/>
              </a:rPr>
              <a:t>fectando</a:t>
            </a:r>
            <a:r>
              <a:rPr lang="es-MX" b="0" dirty="0">
                <a:effectLst/>
                <a:latin typeface="Consolas" panose="020B0609020204030204" pitchFamily="49" charset="0"/>
              </a:rPr>
              <a:t> en por lo menos un punto de mejora en la habilidad general, por uno de la habilidad particular correspondiente.</a:t>
            </a:r>
          </a:p>
          <a:p>
            <a:br>
              <a:rPr lang="es-MX" b="0" dirty="0">
                <a:effectLst/>
                <a:latin typeface="Consolas" panose="020B0609020204030204" pitchFamily="49" charset="0"/>
              </a:rPr>
            </a:br>
            <a:r>
              <a:rPr lang="es-MX" b="0" dirty="0">
                <a:effectLst/>
                <a:latin typeface="Consolas" panose="020B0609020204030204" pitchFamily="49" charset="0"/>
              </a:rPr>
              <a:t>Hasta aquí el modelo se muestra robusto.</a:t>
            </a:r>
          </a:p>
          <a:p>
            <a:endParaRPr lang="es-MX" dirty="0"/>
          </a:p>
        </p:txBody>
      </p:sp>
    </p:spTree>
    <p:extLst>
      <p:ext uri="{BB962C8B-B14F-4D97-AF65-F5344CB8AC3E}">
        <p14:creationId xmlns:p14="http://schemas.microsoft.com/office/powerpoint/2010/main" val="337348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32A823CD-D493-FBF0-CFDD-4930D0D82B44}"/>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EN DOS ETAPAS</a:t>
            </a:r>
            <a:endParaRPr lang="es-MX" sz="5400" dirty="0">
              <a:latin typeface="Consolas" panose="020B0609020204030204" pitchFamily="49" charset="0"/>
            </a:endParaRPr>
          </a:p>
        </p:txBody>
      </p:sp>
      <p:pic>
        <p:nvPicPr>
          <p:cNvPr id="3" name="Picture 2">
            <a:extLst>
              <a:ext uri="{FF2B5EF4-FFF2-40B4-BE49-F238E27FC236}">
                <a16:creationId xmlns:a16="http://schemas.microsoft.com/office/drawing/2014/main" id="{2CD90FD1-2BE5-2339-8851-C8B4BC96E386}"/>
              </a:ext>
            </a:extLst>
          </p:cNvPr>
          <p:cNvPicPr>
            <a:picLocks noChangeAspect="1"/>
          </p:cNvPicPr>
          <p:nvPr/>
        </p:nvPicPr>
        <p:blipFill>
          <a:blip r:embed="rId3"/>
          <a:stretch>
            <a:fillRect/>
          </a:stretch>
        </p:blipFill>
        <p:spPr>
          <a:xfrm>
            <a:off x="3187550" y="1694800"/>
            <a:ext cx="5816899" cy="4870700"/>
          </a:xfrm>
          <a:prstGeom prst="rect">
            <a:avLst/>
          </a:prstGeom>
        </p:spPr>
      </p:pic>
    </p:spTree>
    <p:extLst>
      <p:ext uri="{BB962C8B-B14F-4D97-AF65-F5344CB8AC3E}">
        <p14:creationId xmlns:p14="http://schemas.microsoft.com/office/powerpoint/2010/main" val="2855736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8079A7A1-D24C-2571-D97B-70BE8BD0CFCD}"/>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REGRESION EN DOS ETAPAS</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2C597367-BD9E-38FA-430F-ECF6E7F83F4F}"/>
              </a:ext>
            </a:extLst>
          </p:cNvPr>
          <p:cNvSpPr txBox="1"/>
          <p:nvPr/>
        </p:nvSpPr>
        <p:spPr>
          <a:xfrm>
            <a:off x="463725" y="1650121"/>
            <a:ext cx="10979337" cy="2031325"/>
          </a:xfrm>
          <a:prstGeom prst="rect">
            <a:avLst/>
          </a:prstGeom>
          <a:noFill/>
        </p:spPr>
        <p:txBody>
          <a:bodyPr wrap="square" rtlCol="0">
            <a:spAutoFit/>
          </a:bodyPr>
          <a:lstStyle/>
          <a:p>
            <a:r>
              <a:rPr lang="es-MX" b="0" dirty="0">
                <a:effectLst/>
                <a:latin typeface="Consolas" panose="020B0609020204030204" pitchFamily="49" charset="0"/>
              </a:rPr>
              <a:t>Al llegar a la segunda etapa, vemos que las variables seleccionadas si tienen significancia con la variable dependiente, sin embargo el R2 es bajo, explica pobremente al modelo, por lo cual, aunque estas variables explican la habilidad general, y esta a su vez explica el valor del jugador, no parece haber conexión directa entre los extremos, por lo cual nos quedamos de nuevo con la primer regresión lineal.</a:t>
            </a:r>
          </a:p>
          <a:p>
            <a:endParaRPr lang="es-MX" dirty="0"/>
          </a:p>
        </p:txBody>
      </p:sp>
    </p:spTree>
    <p:extLst>
      <p:ext uri="{BB962C8B-B14F-4D97-AF65-F5344CB8AC3E}">
        <p14:creationId xmlns:p14="http://schemas.microsoft.com/office/powerpoint/2010/main" val="3106721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4CCFEDF1-A56C-4321-BBFF-6EF1174DFD56}"/>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RESULTADOS Y CONCLUSIONES</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2C597367-BD9E-38FA-430F-ECF6E7F83F4F}"/>
              </a:ext>
            </a:extLst>
          </p:cNvPr>
          <p:cNvSpPr txBox="1"/>
          <p:nvPr/>
        </p:nvSpPr>
        <p:spPr>
          <a:xfrm>
            <a:off x="463726" y="1402300"/>
            <a:ext cx="10979337" cy="6124754"/>
          </a:xfrm>
          <a:prstGeom prst="rect">
            <a:avLst/>
          </a:prstGeom>
          <a:noFill/>
        </p:spPr>
        <p:txBody>
          <a:bodyPr wrap="square" rtlCol="0">
            <a:spAutoFit/>
          </a:bodyPr>
          <a:lstStyle/>
          <a:p>
            <a:r>
              <a:rPr lang="es-MX" sz="1400" b="0" dirty="0">
                <a:effectLst/>
                <a:latin typeface="Consolas" panose="020B0609020204030204" pitchFamily="49" charset="0"/>
              </a:rPr>
              <a:t>Desafortunadamente no pudimos corroborar nuestra principal hipótesis que era comprobar si había relación directa entre las habilidades particulares de un jugador y su valor en el mercado, los modelos propuestos nos dieron como resultado características muy limitadas en lo que corresponde a explicar esta </a:t>
            </a:r>
            <a:r>
              <a:rPr lang="es-MX" sz="1400" b="0" dirty="0" err="1">
                <a:effectLst/>
                <a:latin typeface="Consolas" panose="020B0609020204030204" pitchFamily="49" charset="0"/>
              </a:rPr>
              <a:t>varible</a:t>
            </a:r>
            <a:r>
              <a:rPr lang="es-MX" sz="1400" b="0" dirty="0">
                <a:effectLst/>
                <a:latin typeface="Consolas" panose="020B0609020204030204" pitchFamily="49" charset="0"/>
              </a:rPr>
              <a:t> dependiente; es casi obvio que la edad, el salario y la habilidad general del jugador </a:t>
            </a:r>
            <a:r>
              <a:rPr lang="es-MX" sz="1400" b="0" dirty="0" err="1">
                <a:effectLst/>
                <a:latin typeface="Consolas" panose="020B0609020204030204" pitchFamily="49" charset="0"/>
              </a:rPr>
              <a:t>indluirán</a:t>
            </a:r>
            <a:r>
              <a:rPr lang="es-MX" sz="1400" b="0" dirty="0">
                <a:effectLst/>
                <a:latin typeface="Consolas" panose="020B0609020204030204" pitchFamily="49" charset="0"/>
              </a:rPr>
              <a:t> en su valor de mercado, sin embargo, </a:t>
            </a:r>
            <a:r>
              <a:rPr lang="es-MX" sz="1400" b="0" dirty="0" err="1">
                <a:effectLst/>
                <a:latin typeface="Consolas" panose="020B0609020204030204" pitchFamily="49" charset="0"/>
              </a:rPr>
              <a:t>esperabamos</a:t>
            </a:r>
            <a:r>
              <a:rPr lang="es-MX" sz="1400" b="0" dirty="0">
                <a:effectLst/>
                <a:latin typeface="Consolas" panose="020B0609020204030204" pitchFamily="49" charset="0"/>
              </a:rPr>
              <a:t> encontrar más con esta investigación, una explicación más robusta sobre su valor basados en sus habilidades.</a:t>
            </a:r>
          </a:p>
          <a:p>
            <a:br>
              <a:rPr lang="es-MX" sz="1400" b="0" dirty="0">
                <a:effectLst/>
                <a:latin typeface="Consolas" panose="020B0609020204030204" pitchFamily="49" charset="0"/>
              </a:rPr>
            </a:br>
            <a:r>
              <a:rPr lang="es-MX" sz="1400" b="0" dirty="0">
                <a:effectLst/>
                <a:latin typeface="Consolas" panose="020B0609020204030204" pitchFamily="49" charset="0"/>
              </a:rPr>
              <a:t>Aún así, lo encontrado, aunque poco, es un resultado robusto, una relación negativa del valor con la edad de 195096.34 </a:t>
            </a:r>
            <a:r>
              <a:rPr lang="es-MX" sz="1400" b="0" dirty="0" err="1">
                <a:effectLst/>
                <a:latin typeface="Consolas" panose="020B0609020204030204" pitchFamily="49" charset="0"/>
              </a:rPr>
              <a:t>dlls</a:t>
            </a:r>
            <a:r>
              <a:rPr lang="es-MX" sz="1400" b="0" dirty="0">
                <a:effectLst/>
                <a:latin typeface="Consolas" panose="020B0609020204030204" pitchFamily="49" charset="0"/>
              </a:rPr>
              <a:t>, es algo que cumple con los supuestos del mercado de que a mayor edad, el jugador tenderá a perder capacidades y por lo tanto valor. La correlación con el salario nos muestra como un aumento en el mismo puede aumentar su valoren una relación de más de 100 a 1, aunque este es un resultado que queda para debatirse, pues esta relación también se puede encontrar a la inversa, con lo cual se puede analizar en un segundo estudio el posible problema de endogeneidad aquí visto.</a:t>
            </a:r>
          </a:p>
          <a:p>
            <a:br>
              <a:rPr lang="es-MX" sz="1400" b="0" dirty="0">
                <a:effectLst/>
                <a:latin typeface="Consolas" panose="020B0609020204030204" pitchFamily="49" charset="0"/>
              </a:rPr>
            </a:br>
            <a:r>
              <a:rPr lang="es-MX" sz="1400" b="0" dirty="0">
                <a:effectLst/>
                <a:latin typeface="Consolas" panose="020B0609020204030204" pitchFamily="49" charset="0"/>
              </a:rPr>
              <a:t>Por último podríamos decir que nuestra hipótesis no estaba tan alejada de la realidad, pues la habilidad general si influye, y bastante en el valor del </a:t>
            </a:r>
            <a:r>
              <a:rPr lang="es-MX" sz="1400" b="0" dirty="0" err="1">
                <a:effectLst/>
                <a:latin typeface="Consolas" panose="020B0609020204030204" pitchFamily="49" charset="0"/>
              </a:rPr>
              <a:t>jugaodor</a:t>
            </a:r>
            <a:r>
              <a:rPr lang="es-MX" sz="1400" b="0" dirty="0">
                <a:effectLst/>
                <a:latin typeface="Consolas" panose="020B0609020204030204" pitchFamily="49" charset="0"/>
              </a:rPr>
              <a:t>, en 69798.874717 </a:t>
            </a:r>
            <a:r>
              <a:rPr lang="es-MX" sz="1400" b="0" dirty="0" err="1">
                <a:effectLst/>
                <a:latin typeface="Consolas" panose="020B0609020204030204" pitchFamily="49" charset="0"/>
              </a:rPr>
              <a:t>dlls</a:t>
            </a:r>
            <a:r>
              <a:rPr lang="es-MX" sz="1400" b="0" dirty="0">
                <a:effectLst/>
                <a:latin typeface="Consolas" panose="020B0609020204030204" pitchFamily="49" charset="0"/>
              </a:rPr>
              <a:t> por cada punto aumentado, por lo cual, aunque no encontramos relación directa con habilidades particulares, si podemos cuantificar en general el impacto de que un jugador hacienda en su nivel general de juego.</a:t>
            </a:r>
          </a:p>
          <a:p>
            <a:br>
              <a:rPr lang="es-MX" sz="1400" b="0" dirty="0">
                <a:effectLst/>
                <a:latin typeface="Consolas" panose="020B0609020204030204" pitchFamily="49" charset="0"/>
              </a:rPr>
            </a:br>
            <a:r>
              <a:rPr lang="es-MX" sz="1400" b="0" dirty="0">
                <a:effectLst/>
                <a:latin typeface="Consolas" panose="020B0609020204030204" pitchFamily="49" charset="0"/>
              </a:rPr>
              <a:t>Para finalizar, vemos factible seguir con la investigación, pues en la regresión en dos etapas si notamos correlación directa entre el valor y las habilidades particulares, lo cual nos hace creer que bajo los supuestos adecuados y haciendo las delimitaciones necesarias, podemos encontrar impacto de estas variables en el valor de un jugador.</a:t>
            </a:r>
          </a:p>
          <a:p>
            <a:br>
              <a:rPr lang="es-MX" sz="1400" b="0" dirty="0">
                <a:effectLst/>
                <a:latin typeface="Consolas" panose="020B0609020204030204" pitchFamily="49" charset="0"/>
              </a:rPr>
            </a:br>
            <a:br>
              <a:rPr lang="es-MX" sz="1400" b="0" dirty="0">
                <a:effectLst/>
                <a:latin typeface="Consolas" panose="020B0609020204030204" pitchFamily="49" charset="0"/>
              </a:rPr>
            </a:br>
            <a:br>
              <a:rPr lang="es-MX" sz="1400" b="0" dirty="0">
                <a:effectLst/>
                <a:latin typeface="Consolas" panose="020B0609020204030204" pitchFamily="49" charset="0"/>
              </a:rPr>
            </a:br>
            <a:endParaRPr lang="es-MX" sz="1400" b="0" dirty="0">
              <a:effectLst/>
              <a:latin typeface="Consolas" panose="020B0609020204030204" pitchFamily="49" charset="0"/>
            </a:endParaRPr>
          </a:p>
          <a:p>
            <a:endParaRPr lang="es-MX" sz="1400" dirty="0"/>
          </a:p>
        </p:txBody>
      </p:sp>
    </p:spTree>
    <p:extLst>
      <p:ext uri="{BB962C8B-B14F-4D97-AF65-F5344CB8AC3E}">
        <p14:creationId xmlns:p14="http://schemas.microsoft.com/office/powerpoint/2010/main" val="3669429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extLst>
              <a:ext uri="{FF2B5EF4-FFF2-40B4-BE49-F238E27FC236}">
                <a16:creationId xmlns:a16="http://schemas.microsoft.com/office/drawing/2014/main" id="{4FEAC9CC-81C1-CC3A-1EB5-910D41F5C60A}"/>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6" y="478970"/>
            <a:ext cx="10500364" cy="923330"/>
          </a:xfrm>
          <a:prstGeom prst="rect">
            <a:avLst/>
          </a:prstGeom>
          <a:noFill/>
        </p:spPr>
        <p:txBody>
          <a:bodyPr wrap="square" rtlCol="0">
            <a:spAutoFit/>
          </a:bodyPr>
          <a:lstStyle/>
          <a:p>
            <a:r>
              <a:rPr lang="es-AR" sz="5400" dirty="0">
                <a:latin typeface="Consolas" panose="020B0609020204030204" pitchFamily="49" charset="0"/>
              </a:rPr>
              <a:t>ANEXO (OTROS EXPERIMENTOS)</a:t>
            </a:r>
            <a:endParaRPr lang="es-MX" sz="5400" dirty="0">
              <a:latin typeface="Consolas" panose="020B0609020204030204" pitchFamily="49" charset="0"/>
            </a:endParaRPr>
          </a:p>
        </p:txBody>
      </p:sp>
      <p:sp>
        <p:nvSpPr>
          <p:cNvPr id="2" name="TextBox 1">
            <a:extLst>
              <a:ext uri="{FF2B5EF4-FFF2-40B4-BE49-F238E27FC236}">
                <a16:creationId xmlns:a16="http://schemas.microsoft.com/office/drawing/2014/main" id="{2C597367-BD9E-38FA-430F-ECF6E7F83F4F}"/>
              </a:ext>
            </a:extLst>
          </p:cNvPr>
          <p:cNvSpPr txBox="1"/>
          <p:nvPr/>
        </p:nvSpPr>
        <p:spPr>
          <a:xfrm>
            <a:off x="402019" y="1402300"/>
            <a:ext cx="11387962" cy="3416320"/>
          </a:xfrm>
          <a:prstGeom prst="rect">
            <a:avLst/>
          </a:prstGeom>
          <a:noFill/>
        </p:spPr>
        <p:txBody>
          <a:bodyPr wrap="square" rtlCol="0">
            <a:spAutoFit/>
          </a:bodyPr>
          <a:lstStyle/>
          <a:p>
            <a:r>
              <a:rPr lang="es-MX" sz="1200" b="0" dirty="0">
                <a:effectLst/>
                <a:latin typeface="Consolas" panose="020B0609020204030204" pitchFamily="49" charset="0"/>
              </a:rPr>
              <a:t>En esta parte mostramos otros experimentos realizados que tratamos de incluir en el ejercicio pero que no encontramos salida.</a:t>
            </a:r>
          </a:p>
          <a:p>
            <a:br>
              <a:rPr lang="es-MX" sz="1200" b="0" dirty="0">
                <a:effectLst/>
                <a:latin typeface="Consolas" panose="020B0609020204030204" pitchFamily="49" charset="0"/>
              </a:rPr>
            </a:br>
            <a:r>
              <a:rPr lang="es-MX" sz="1200" b="0" dirty="0">
                <a:effectLst/>
                <a:latin typeface="Consolas" panose="020B0609020204030204" pitchFamily="49" charset="0"/>
              </a:rPr>
              <a:t>Número uno, un K </a:t>
            </a:r>
            <a:r>
              <a:rPr lang="es-MX" sz="1200" b="0" dirty="0" err="1">
                <a:effectLst/>
                <a:latin typeface="Consolas" panose="020B0609020204030204" pitchFamily="49" charset="0"/>
              </a:rPr>
              <a:t>means</a:t>
            </a:r>
            <a:r>
              <a:rPr lang="es-MX" sz="1200" b="0" dirty="0">
                <a:effectLst/>
                <a:latin typeface="Consolas" panose="020B0609020204030204" pitchFamily="49" charset="0"/>
              </a:rPr>
              <a:t> para encontrar el jugador promedio con base a las variables importantes que encontramos en la sección anterior, </a:t>
            </a:r>
            <a:r>
              <a:rPr lang="es-MX" sz="1200" b="0" dirty="0" err="1">
                <a:effectLst/>
                <a:latin typeface="Consolas" panose="020B0609020204030204" pitchFamily="49" charset="0"/>
              </a:rPr>
              <a:t>agrupandolos</a:t>
            </a:r>
            <a:r>
              <a:rPr lang="es-MX" sz="1200" b="0" dirty="0">
                <a:effectLst/>
                <a:latin typeface="Consolas" panose="020B0609020204030204" pitchFamily="49" charset="0"/>
              </a:rPr>
              <a:t> en 3 puntos, buscando entender si la edad influía en el valor y la habilidad general y encontrando el jugador que representará cada grupo de edad, joven, top, en declive.</a:t>
            </a:r>
          </a:p>
          <a:p>
            <a:br>
              <a:rPr lang="es-MX" sz="1200" b="0" dirty="0">
                <a:effectLst/>
                <a:latin typeface="Consolas" panose="020B0609020204030204" pitchFamily="49" charset="0"/>
              </a:rPr>
            </a:br>
            <a:r>
              <a:rPr lang="es-MX" sz="1200" b="0" dirty="0">
                <a:effectLst/>
                <a:latin typeface="Consolas" panose="020B0609020204030204" pitchFamily="49" charset="0"/>
              </a:rPr>
              <a:t>Aunque el modelo se ejecutó correctamente, encontrar al jugador más cercano al centroide no se logró, los diferentes métodos que utilizamos para ello fallaron y por ello quedó solo en un intento.</a:t>
            </a:r>
          </a:p>
          <a:p>
            <a:br>
              <a:rPr lang="es-MX" sz="1200" b="0" dirty="0">
                <a:effectLst/>
                <a:latin typeface="Consolas" panose="020B0609020204030204" pitchFamily="49" charset="0"/>
              </a:rPr>
            </a:br>
            <a:r>
              <a:rPr lang="es-MX" sz="1200" b="0" dirty="0">
                <a:effectLst/>
                <a:latin typeface="Consolas" panose="020B0609020204030204" pitchFamily="49" charset="0"/>
              </a:rPr>
              <a:t>En segunda instancia otro experimento que hicimos fue uno igual al aquí reportado, sin embargo separando el </a:t>
            </a:r>
            <a:r>
              <a:rPr lang="es-MX" sz="1200" b="0" dirty="0" err="1">
                <a:effectLst/>
                <a:latin typeface="Consolas" panose="020B0609020204030204" pitchFamily="49" charset="0"/>
              </a:rPr>
              <a:t>dataframe</a:t>
            </a:r>
            <a:r>
              <a:rPr lang="es-MX" sz="1200" b="0" dirty="0">
                <a:effectLst/>
                <a:latin typeface="Consolas" panose="020B0609020204030204" pitchFamily="49" charset="0"/>
              </a:rPr>
              <a:t> por posiciones de juego, defensa, medio y atacante, esperando encontrar si de esa manera, las habilidades particulares </a:t>
            </a:r>
            <a:r>
              <a:rPr lang="es-MX" sz="1200" b="0" dirty="0" err="1">
                <a:effectLst/>
                <a:latin typeface="Consolas" panose="020B0609020204030204" pitchFamily="49" charset="0"/>
              </a:rPr>
              <a:t>tomabana</a:t>
            </a:r>
            <a:r>
              <a:rPr lang="es-MX" sz="1200" b="0" dirty="0">
                <a:effectLst/>
                <a:latin typeface="Consolas" panose="020B0609020204030204" pitchFamily="49" charset="0"/>
              </a:rPr>
              <a:t> mayor relevancia, sin embargo, los resultados fueron muy similares al obtenido en el ejercicio principal en todos los casos, por ello lo dejamos solo como un experimento inconcluso.</a:t>
            </a:r>
          </a:p>
          <a:p>
            <a:br>
              <a:rPr lang="es-MX" sz="1200" b="0" dirty="0">
                <a:effectLst/>
                <a:latin typeface="Consolas" panose="020B0609020204030204" pitchFamily="49" charset="0"/>
              </a:rPr>
            </a:br>
            <a:br>
              <a:rPr lang="es-MX" sz="1200" b="0" dirty="0">
                <a:effectLst/>
                <a:latin typeface="Consolas" panose="020B0609020204030204" pitchFamily="49" charset="0"/>
              </a:rPr>
            </a:br>
            <a:br>
              <a:rPr lang="es-MX" sz="1200" b="0" dirty="0">
                <a:effectLst/>
                <a:latin typeface="Consolas" panose="020B0609020204030204" pitchFamily="49" charset="0"/>
              </a:rPr>
            </a:br>
            <a:endParaRPr lang="es-MX" sz="1200" b="0" dirty="0">
              <a:effectLst/>
              <a:latin typeface="Consolas" panose="020B0609020204030204" pitchFamily="49" charset="0"/>
            </a:endParaRPr>
          </a:p>
          <a:p>
            <a:endParaRPr lang="es-MX" sz="1200" dirty="0"/>
          </a:p>
        </p:txBody>
      </p:sp>
    </p:spTree>
    <p:extLst>
      <p:ext uri="{BB962C8B-B14F-4D97-AF65-F5344CB8AC3E}">
        <p14:creationId xmlns:p14="http://schemas.microsoft.com/office/powerpoint/2010/main" val="42222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0240BE0-2E25-EB58-A3B6-BB6DF2BAA96A}"/>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1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a:latin typeface="Consolas" panose="020B0609020204030204" pitchFamily="49" charset="0"/>
              </a:rPr>
              <a:t>DATA SETS Y VARIABLES</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3524042"/>
          </a:xfrm>
          <a:prstGeom prst="rect">
            <a:avLst/>
          </a:prstGeom>
          <a:noFill/>
        </p:spPr>
        <p:txBody>
          <a:bodyPr wrap="square" rtlCol="0">
            <a:spAutoFit/>
          </a:bodyPr>
          <a:lstStyle/>
          <a:p>
            <a:pPr marL="285750" indent="-285750">
              <a:buFontTx/>
              <a:buChar char="-"/>
            </a:pPr>
            <a:r>
              <a:rPr lang="es-MX" sz="1600" b="0">
                <a:effectLst/>
                <a:latin typeface="Consolas" panose="020B0609020204030204" pitchFamily="49" charset="0"/>
              </a:rPr>
              <a:t>‘Players Stats.csv’ – Data set central, en donde encontramos toda la información sobre cada jugador (Obtenido del juego Pro Evolution Soccer 2020).</a:t>
            </a:r>
          </a:p>
          <a:p>
            <a:pPr marL="285750" indent="-285750">
              <a:buFontTx/>
              <a:buChar char="-"/>
            </a:pPr>
            <a:endParaRPr lang="es-MX" sz="1600" b="0">
              <a:effectLst/>
              <a:latin typeface="Consolas" panose="020B0609020204030204" pitchFamily="49" charset="0"/>
            </a:endParaRPr>
          </a:p>
          <a:p>
            <a:pPr marL="285750" indent="-285750">
              <a:buFontTx/>
              <a:buChar char="-"/>
            </a:pPr>
            <a:r>
              <a:rPr lang="es-MX" sz="1600" b="0">
                <a:effectLst/>
                <a:latin typeface="Consolas" panose="020B0609020204030204" pitchFamily="49" charset="0"/>
              </a:rPr>
              <a:t>‘iso_countries2.csv’ – Contiene los nombres de los países, junto con su abreviación ISO-3 y el continente al que pertenecen, el cual se utilizó para agregar la variable ‘Continente’ al data set central.</a:t>
            </a:r>
          </a:p>
          <a:p>
            <a:pPr marL="285750" indent="-285750">
              <a:buFontTx/>
              <a:buChar char="-"/>
            </a:pPr>
            <a:endParaRPr lang="es-MX" sz="1600" b="0">
              <a:effectLst/>
              <a:latin typeface="Consolas" panose="020B0609020204030204" pitchFamily="49" charset="0"/>
            </a:endParaRPr>
          </a:p>
          <a:p>
            <a:pPr marL="285750" indent="-285750">
              <a:buFontTx/>
              <a:buChar char="-"/>
            </a:pPr>
            <a:r>
              <a:rPr lang="es-MX" sz="1600" b="0">
                <a:effectLst/>
                <a:latin typeface="Consolas" panose="020B0609020204030204" pitchFamily="49" charset="0"/>
              </a:rPr>
              <a:t>‘geo_spa_eng.csv’ – Contiene los nombres de los países en ingles y español, el cual se utilizó para agregar la variable ‘Country_ENG’ al dataset original.</a:t>
            </a:r>
          </a:p>
          <a:p>
            <a:pPr marL="285750" indent="-285750">
              <a:buFontTx/>
              <a:buChar char="-"/>
            </a:pPr>
            <a:endParaRPr lang="es-MX" sz="1600" b="0">
              <a:effectLst/>
              <a:latin typeface="Consolas" panose="020B0609020204030204" pitchFamily="49" charset="0"/>
            </a:endParaRPr>
          </a:p>
          <a:p>
            <a:r>
              <a:rPr lang="es-MX" sz="1600" b="0">
                <a:effectLst/>
                <a:latin typeface="Consolas" panose="020B0609020204030204" pitchFamily="49" charset="0"/>
              </a:rPr>
              <a:t>- ‘positions.csv’ – Contiene las posiciones de ‘Defender’, ‘Midfield’ y ‘Forwards’  agregadas según las abreviaciones del data set original, para agregar la variable ‘Pos’ al data set original.</a:t>
            </a:r>
          </a:p>
          <a:p>
            <a:endParaRPr lang="es-MX" sz="1500" dirty="0"/>
          </a:p>
        </p:txBody>
      </p:sp>
    </p:spTree>
    <p:extLst>
      <p:ext uri="{BB962C8B-B14F-4D97-AF65-F5344CB8AC3E}">
        <p14:creationId xmlns:p14="http://schemas.microsoft.com/office/powerpoint/2010/main" val="77306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a:extLst>
              <a:ext uri="{FF2B5EF4-FFF2-40B4-BE49-F238E27FC236}">
                <a16:creationId xmlns:a16="http://schemas.microsoft.com/office/drawing/2014/main" id="{A43429FA-1374-2B86-05AE-5F5E510AD1C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525"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7" y="478970"/>
            <a:ext cx="11388638" cy="1200329"/>
          </a:xfrm>
          <a:prstGeom prst="rect">
            <a:avLst/>
          </a:prstGeom>
          <a:noFill/>
        </p:spPr>
        <p:txBody>
          <a:bodyPr wrap="square" rtlCol="0">
            <a:spAutoFit/>
          </a:bodyPr>
          <a:lstStyle>
            <a:defPPr>
              <a:defRPr lang="es-MX"/>
            </a:defPPr>
            <a:lvl1pPr>
              <a:defRPr sz="5400">
                <a:latin typeface="Consolas" panose="020B0609020204030204" pitchFamily="49" charset="0"/>
              </a:defRPr>
            </a:lvl1pPr>
          </a:lstStyle>
          <a:p>
            <a:r>
              <a:rPr lang="es-MX" sz="3600" dirty="0"/>
              <a:t>VARIABLES CENTRALES NUMERICAS UTILIZADAS EN EL DATA SET FINAL</a:t>
            </a: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7" y="1960253"/>
            <a:ext cx="10178144" cy="1308050"/>
          </a:xfrm>
          <a:prstGeom prst="rect">
            <a:avLst/>
          </a:prstGeom>
          <a:noFill/>
        </p:spPr>
        <p:txBody>
          <a:bodyPr wrap="square" rtlCol="0">
            <a:spAutoFit/>
          </a:bodyPr>
          <a:lstStyle/>
          <a:p>
            <a:r>
              <a:rPr lang="es-MX" sz="1600" b="0" dirty="0">
                <a:effectLst/>
                <a:latin typeface="Consolas" panose="020B0609020204030204" pitchFamily="49" charset="0"/>
              </a:rPr>
              <a:t>- Valor: Valuación del jugador en USD</a:t>
            </a:r>
          </a:p>
          <a:p>
            <a:r>
              <a:rPr lang="es-MX" sz="1600" b="0" dirty="0">
                <a:effectLst/>
                <a:latin typeface="Consolas" panose="020B0609020204030204" pitchFamily="49" charset="0"/>
              </a:rPr>
              <a:t>- Age: Edad del jugador</a:t>
            </a:r>
          </a:p>
          <a:p>
            <a:r>
              <a:rPr lang="es-MX" sz="1600" b="0" dirty="0">
                <a:effectLst/>
                <a:latin typeface="Consolas" panose="020B0609020204030204" pitchFamily="49" charset="0"/>
              </a:rPr>
              <a:t>- </a:t>
            </a:r>
            <a:r>
              <a:rPr lang="es-MX" sz="1600" b="0" dirty="0" err="1">
                <a:effectLst/>
                <a:latin typeface="Consolas" panose="020B0609020204030204" pitchFamily="49" charset="0"/>
              </a:rPr>
              <a:t>Height</a:t>
            </a:r>
            <a:r>
              <a:rPr lang="es-MX" sz="1600" b="0" dirty="0">
                <a:effectLst/>
                <a:latin typeface="Consolas" panose="020B0609020204030204" pitchFamily="49" charset="0"/>
              </a:rPr>
              <a:t>: Altura del jugador en centímetros</a:t>
            </a:r>
          </a:p>
          <a:p>
            <a:r>
              <a:rPr lang="es-MX" sz="1600" b="0" dirty="0">
                <a:effectLst/>
                <a:latin typeface="Consolas" panose="020B0609020204030204" pitchFamily="49" charset="0"/>
              </a:rPr>
              <a:t>- </a:t>
            </a:r>
            <a:r>
              <a:rPr lang="es-MX" sz="1600" b="0" dirty="0" err="1">
                <a:effectLst/>
                <a:latin typeface="Consolas" panose="020B0609020204030204" pitchFamily="49" charset="0"/>
              </a:rPr>
              <a:t>Current</a:t>
            </a:r>
            <a:r>
              <a:rPr lang="es-MX" sz="1600" b="0" dirty="0">
                <a:effectLst/>
                <a:latin typeface="Consolas" panose="020B0609020204030204" pitchFamily="49" charset="0"/>
              </a:rPr>
              <a:t> </a:t>
            </a:r>
            <a:r>
              <a:rPr lang="es-MX" sz="1600" b="0" dirty="0" err="1">
                <a:effectLst/>
                <a:latin typeface="Consolas" panose="020B0609020204030204" pitchFamily="49" charset="0"/>
              </a:rPr>
              <a:t>Ability</a:t>
            </a:r>
            <a:r>
              <a:rPr lang="es-MX" sz="1600" b="0" dirty="0">
                <a:effectLst/>
                <a:latin typeface="Consolas" panose="020B0609020204030204" pitchFamily="49" charset="0"/>
              </a:rPr>
              <a:t>: Valor numérico que muestra la habilidad actual del jugador. Numérica</a:t>
            </a:r>
          </a:p>
          <a:p>
            <a:endParaRPr lang="es-MX" sz="1500" dirty="0"/>
          </a:p>
        </p:txBody>
      </p:sp>
      <p:sp>
        <p:nvSpPr>
          <p:cNvPr id="3" name="TextBox 2">
            <a:extLst>
              <a:ext uri="{FF2B5EF4-FFF2-40B4-BE49-F238E27FC236}">
                <a16:creationId xmlns:a16="http://schemas.microsoft.com/office/drawing/2014/main" id="{2A06F554-87A6-F9A9-6B2F-8130616A24DF}"/>
              </a:ext>
            </a:extLst>
          </p:cNvPr>
          <p:cNvSpPr txBox="1"/>
          <p:nvPr/>
        </p:nvSpPr>
        <p:spPr>
          <a:xfrm flipH="1">
            <a:off x="463727" y="3262658"/>
            <a:ext cx="11388638" cy="1200329"/>
          </a:xfrm>
          <a:prstGeom prst="rect">
            <a:avLst/>
          </a:prstGeom>
          <a:noFill/>
        </p:spPr>
        <p:txBody>
          <a:bodyPr wrap="square" rtlCol="0">
            <a:spAutoFit/>
          </a:bodyPr>
          <a:lstStyle>
            <a:defPPr>
              <a:defRPr lang="es-MX"/>
            </a:defPPr>
            <a:lvl1pPr>
              <a:defRPr sz="5400">
                <a:latin typeface="Consolas" panose="020B0609020204030204" pitchFamily="49" charset="0"/>
              </a:defRPr>
            </a:lvl1pPr>
          </a:lstStyle>
          <a:p>
            <a:r>
              <a:rPr lang="es-MX" sz="3600" dirty="0"/>
              <a:t>VARIABLES CENTRALES CATEGORICAS UTILIZADAS EN EL DATA SET FINAL</a:t>
            </a:r>
          </a:p>
        </p:txBody>
      </p:sp>
      <p:sp>
        <p:nvSpPr>
          <p:cNvPr id="4" name="TextBox 3">
            <a:extLst>
              <a:ext uri="{FF2B5EF4-FFF2-40B4-BE49-F238E27FC236}">
                <a16:creationId xmlns:a16="http://schemas.microsoft.com/office/drawing/2014/main" id="{C8A0A2FF-D3A2-FCF8-EE1F-9BE632B36E40}"/>
              </a:ext>
            </a:extLst>
          </p:cNvPr>
          <p:cNvSpPr txBox="1"/>
          <p:nvPr/>
        </p:nvSpPr>
        <p:spPr>
          <a:xfrm flipH="1">
            <a:off x="463727" y="4738296"/>
            <a:ext cx="10178144" cy="1800493"/>
          </a:xfrm>
          <a:prstGeom prst="rect">
            <a:avLst/>
          </a:prstGeom>
          <a:noFill/>
        </p:spPr>
        <p:txBody>
          <a:bodyPr wrap="square" rtlCol="0">
            <a:spAutoFit/>
          </a:bodyPr>
          <a:lstStyle/>
          <a:p>
            <a:r>
              <a:rPr lang="es-MX" sz="1600" b="0" dirty="0">
                <a:effectLst/>
                <a:latin typeface="Consolas" panose="020B0609020204030204" pitchFamily="49" charset="0"/>
              </a:rPr>
              <a:t>- </a:t>
            </a:r>
            <a:r>
              <a:rPr lang="es-MX" sz="1600" b="0" dirty="0" err="1">
                <a:effectLst/>
                <a:latin typeface="Consolas" panose="020B0609020204030204" pitchFamily="49" charset="0"/>
              </a:rPr>
              <a:t>Nation</a:t>
            </a:r>
            <a:r>
              <a:rPr lang="es-MX" sz="1600" b="0" dirty="0">
                <a:effectLst/>
                <a:latin typeface="Consolas" panose="020B0609020204030204" pitchFamily="49" charset="0"/>
              </a:rPr>
              <a:t>: País donde nació el jugador</a:t>
            </a:r>
          </a:p>
          <a:p>
            <a:r>
              <a:rPr lang="es-MX" sz="1600" b="0" dirty="0">
                <a:effectLst/>
                <a:latin typeface="Consolas" panose="020B0609020204030204" pitchFamily="49" charset="0"/>
              </a:rPr>
              <a:t>- </a:t>
            </a:r>
            <a:r>
              <a:rPr lang="es-MX" sz="1600" b="0" dirty="0" err="1">
                <a:effectLst/>
                <a:latin typeface="Consolas" panose="020B0609020204030204" pitchFamily="49" charset="0"/>
              </a:rPr>
              <a:t>Country_Based</a:t>
            </a:r>
            <a:r>
              <a:rPr lang="es-MX" sz="1600" b="0" dirty="0">
                <a:effectLst/>
                <a:latin typeface="Consolas" panose="020B0609020204030204" pitchFamily="49" charset="0"/>
              </a:rPr>
              <a:t>: País en donde el jugador juega actualmente</a:t>
            </a:r>
          </a:p>
          <a:p>
            <a:r>
              <a:rPr lang="es-MX" sz="1600" b="0" dirty="0">
                <a:effectLst/>
                <a:latin typeface="Consolas" panose="020B0609020204030204" pitchFamily="49" charset="0"/>
              </a:rPr>
              <a:t>- </a:t>
            </a:r>
            <a:r>
              <a:rPr lang="es-MX" sz="1600" b="0" dirty="0" err="1">
                <a:effectLst/>
                <a:latin typeface="Consolas" panose="020B0609020204030204" pitchFamily="49" charset="0"/>
              </a:rPr>
              <a:t>Continent_Based</a:t>
            </a:r>
            <a:r>
              <a:rPr lang="es-MX" sz="1600" b="0" dirty="0">
                <a:effectLst/>
                <a:latin typeface="Consolas" panose="020B0609020204030204" pitchFamily="49" charset="0"/>
              </a:rPr>
              <a:t>: Continente en donde el jugador juega actualmente</a:t>
            </a:r>
          </a:p>
          <a:p>
            <a:r>
              <a:rPr lang="es-MX" sz="1600" b="0" dirty="0">
                <a:effectLst/>
                <a:latin typeface="Consolas" panose="020B0609020204030204" pitchFamily="49" charset="0"/>
              </a:rPr>
              <a:t>- </a:t>
            </a:r>
            <a:r>
              <a:rPr lang="es-MX" sz="1600" b="0" dirty="0" err="1">
                <a:effectLst/>
                <a:latin typeface="Consolas" panose="020B0609020204030204" pitchFamily="49" charset="0"/>
              </a:rPr>
              <a:t>Preferred</a:t>
            </a:r>
            <a:r>
              <a:rPr lang="es-MX" sz="1600" b="0" dirty="0">
                <a:effectLst/>
                <a:latin typeface="Consolas" panose="020B0609020204030204" pitchFamily="49" charset="0"/>
              </a:rPr>
              <a:t> </a:t>
            </a:r>
            <a:r>
              <a:rPr lang="es-MX" sz="1600" b="0" dirty="0" err="1">
                <a:effectLst/>
                <a:latin typeface="Consolas" panose="020B0609020204030204" pitchFamily="49" charset="0"/>
              </a:rPr>
              <a:t>Foot</a:t>
            </a:r>
            <a:r>
              <a:rPr lang="es-MX" sz="1600" b="0" dirty="0">
                <a:effectLst/>
                <a:latin typeface="Consolas" panose="020B0609020204030204" pitchFamily="49" charset="0"/>
              </a:rPr>
              <a:t>: El pie hábil del jugador</a:t>
            </a:r>
          </a:p>
          <a:p>
            <a:r>
              <a:rPr lang="es-MX" sz="1600" b="0" dirty="0">
                <a:effectLst/>
                <a:latin typeface="Consolas" panose="020B0609020204030204" pitchFamily="49" charset="0"/>
              </a:rPr>
              <a:t>- </a:t>
            </a:r>
            <a:r>
              <a:rPr lang="es-MX" sz="1600" b="0" dirty="0" err="1">
                <a:effectLst/>
                <a:latin typeface="Consolas" panose="020B0609020204030204" pitchFamily="49" charset="0"/>
              </a:rPr>
              <a:t>Pos</a:t>
            </a:r>
            <a:r>
              <a:rPr lang="es-MX" sz="1600" b="0" dirty="0">
                <a:effectLst/>
                <a:latin typeface="Consolas" panose="020B0609020204030204" pitchFamily="49" charset="0"/>
              </a:rPr>
              <a:t>: Posición en la que juega el jugador.</a:t>
            </a:r>
          </a:p>
          <a:p>
            <a:r>
              <a:rPr lang="es-MX" sz="1600" b="0" dirty="0">
                <a:effectLst/>
                <a:latin typeface="Consolas" panose="020B0609020204030204" pitchFamily="49" charset="0"/>
              </a:rPr>
              <a:t>- </a:t>
            </a:r>
            <a:r>
              <a:rPr lang="es-MX" sz="1600" b="0" dirty="0" err="1">
                <a:effectLst/>
                <a:latin typeface="Consolas" panose="020B0609020204030204" pitchFamily="49" charset="0"/>
              </a:rPr>
              <a:t>Division</a:t>
            </a:r>
            <a:r>
              <a:rPr lang="es-MX" sz="1600" b="0" dirty="0">
                <a:effectLst/>
                <a:latin typeface="Consolas" panose="020B0609020204030204" pitchFamily="49" charset="0"/>
              </a:rPr>
              <a:t>: División en la cual juega el jugador actualmente</a:t>
            </a:r>
          </a:p>
          <a:p>
            <a:endParaRPr lang="es-MX" sz="1500" dirty="0"/>
          </a:p>
        </p:txBody>
      </p:sp>
    </p:spTree>
    <p:extLst>
      <p:ext uri="{BB962C8B-B14F-4D97-AF65-F5344CB8AC3E}">
        <p14:creationId xmlns:p14="http://schemas.microsoft.com/office/powerpoint/2010/main" val="1863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1D733E03-449D-CA17-3E8D-6A7D13F5CB2F}"/>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dirty="0">
                <a:latin typeface="Consolas" panose="020B0609020204030204" pitchFamily="49" charset="0"/>
              </a:rPr>
              <a:t>LIMPIEZA DE DATOS</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5309146"/>
          </a:xfrm>
          <a:prstGeom prst="rect">
            <a:avLst/>
          </a:prstGeom>
          <a:noFill/>
        </p:spPr>
        <p:txBody>
          <a:bodyPr wrap="square" rtlCol="0">
            <a:spAutoFit/>
          </a:bodyPr>
          <a:lstStyle/>
          <a:p>
            <a:r>
              <a:rPr lang="es-MX" sz="1200" b="0" dirty="0">
                <a:effectLst/>
                <a:latin typeface="Consolas" panose="020B0609020204030204" pitchFamily="49" charset="0"/>
              </a:rPr>
              <a:t>El proceso de limpieza de datos se divide en dos partes, una parte de homogenización y una segunda de toma de valores útiles.</a:t>
            </a:r>
          </a:p>
          <a:p>
            <a:br>
              <a:rPr lang="es-MX" sz="1200" b="0" dirty="0">
                <a:effectLst/>
                <a:latin typeface="Consolas" panose="020B0609020204030204" pitchFamily="49" charset="0"/>
              </a:rPr>
            </a:br>
            <a:r>
              <a:rPr lang="es-MX" sz="1200" b="0" dirty="0">
                <a:effectLst/>
                <a:latin typeface="Consolas" panose="020B0609020204030204" pitchFamily="49" charset="0"/>
              </a:rPr>
              <a:t>La primer parte consiste principalmente en una homogenización de variables categóricas, necesitábamos incluir el continente donde el jugador residía al momento del levantamiento de muestra para hacer las comparaciones por locación, sin embargo los códigos de país estaban estructurados de maneras no comparables con la base de datos que teníamos de continente, por lo cual se hicieron varias adecuaciones con los nombres de las naciones (de nacimiento de residencia), para poder incluir al final el dato del continente.</a:t>
            </a:r>
          </a:p>
          <a:p>
            <a:br>
              <a:rPr lang="es-MX" sz="1200" b="0" dirty="0">
                <a:effectLst/>
                <a:latin typeface="Consolas" panose="020B0609020204030204" pitchFamily="49" charset="0"/>
              </a:rPr>
            </a:br>
            <a:r>
              <a:rPr lang="es-MX" sz="1200" b="0" dirty="0">
                <a:effectLst/>
                <a:latin typeface="Consolas" panose="020B0609020204030204" pitchFamily="49" charset="0"/>
              </a:rPr>
              <a:t>En esta sección también se incluyó un agrupamiento de las posiciones preferidas, ya que estaban desglosadas en más de 10 posiciones diferentes, las agrupados en solo 4, portero, defensor, medio y atacante, esto para poder hacer el trabajo más concreto y bajo el supuesto de que las características dentro de este agrupamiento no cambiarán lo suficiente como para ser relevantes.</a:t>
            </a:r>
          </a:p>
          <a:p>
            <a:br>
              <a:rPr lang="es-MX" sz="1200" b="0" dirty="0">
                <a:effectLst/>
                <a:latin typeface="Consolas" panose="020B0609020204030204" pitchFamily="49" charset="0"/>
              </a:rPr>
            </a:br>
            <a:r>
              <a:rPr lang="es-MX" sz="1200" b="0" dirty="0">
                <a:effectLst/>
                <a:latin typeface="Consolas" panose="020B0609020204030204" pitchFamily="49" charset="0"/>
              </a:rPr>
              <a:t>Por último redujimos la base de datos solo a los valores que nos interesaban. Dado que </a:t>
            </a:r>
            <a:r>
              <a:rPr lang="es-MX" sz="1200" b="0" dirty="0" err="1">
                <a:effectLst/>
                <a:latin typeface="Consolas" panose="020B0609020204030204" pitchFamily="49" charset="0"/>
              </a:rPr>
              <a:t>que</a:t>
            </a:r>
            <a:r>
              <a:rPr lang="es-MX" sz="1200" b="0" dirty="0">
                <a:effectLst/>
                <a:latin typeface="Consolas" panose="020B0609020204030204" pitchFamily="49" charset="0"/>
              </a:rPr>
              <a:t> la base de datos tenía información de múltiples ligas de todo el mundo, la mayoría de estas no nos servían pues presentaban prácticamente valores fuera de cero sobre el valor de los jugadores, por ello es que decidimos tomar solo la primer liga o liga A de cada país, y dejar fuera también cualquier liga que no tuviera datos de valor de jugador (liga con valor agregado de cero).</a:t>
            </a:r>
          </a:p>
          <a:p>
            <a:br>
              <a:rPr lang="es-MX" sz="1200" b="0" dirty="0">
                <a:effectLst/>
                <a:latin typeface="Consolas" panose="020B0609020204030204" pitchFamily="49" charset="0"/>
              </a:rPr>
            </a:br>
            <a:r>
              <a:rPr lang="es-MX" sz="1200" b="0" dirty="0">
                <a:effectLst/>
                <a:latin typeface="Consolas" panose="020B0609020204030204" pitchFamily="49" charset="0"/>
              </a:rPr>
              <a:t>En una siguiente etapa, eliminamos de la base de datos todo lo que tuviera que ver con porteros, pues sus variables eran diferentes a las de los jugadores de campo, y esto significaba el ruido de un agente no comparable en el modelo (esta limpieza se hizo en la parte de regresión).</a:t>
            </a:r>
          </a:p>
          <a:p>
            <a:br>
              <a:rPr lang="es-MX" sz="1200" b="0" dirty="0">
                <a:effectLst/>
                <a:latin typeface="Consolas" panose="020B0609020204030204" pitchFamily="49" charset="0"/>
              </a:rPr>
            </a:br>
            <a:r>
              <a:rPr lang="es-MX" sz="1200" b="0" dirty="0">
                <a:effectLst/>
                <a:latin typeface="Consolas" panose="020B0609020204030204" pitchFamily="49" charset="0"/>
              </a:rPr>
              <a:t>Una ventaja que tuvimos con esta base de datos es que no presenta valores nulos, pues se trata de una base de un videojuego y tiene información completa de cada individuo, o en su defecto, un valor cero o "desconocido" (como cuando el jugador no tenía un equipo de momento), por lo que no tuvimos que hacer manejo de valores nulos.</a:t>
            </a:r>
          </a:p>
          <a:p>
            <a:endParaRPr lang="es-MX" sz="1500" dirty="0"/>
          </a:p>
        </p:txBody>
      </p:sp>
    </p:spTree>
    <p:extLst>
      <p:ext uri="{BB962C8B-B14F-4D97-AF65-F5344CB8AC3E}">
        <p14:creationId xmlns:p14="http://schemas.microsoft.com/office/powerpoint/2010/main" val="377547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889C5F8B-4785-7D10-6E77-A95D675B92C5}"/>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dirty="0">
                <a:latin typeface="Consolas" panose="020B0609020204030204" pitchFamily="49" charset="0"/>
              </a:rPr>
              <a:t>EDA</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1554272"/>
          </a:xfrm>
          <a:prstGeom prst="rect">
            <a:avLst/>
          </a:prstGeom>
          <a:noFill/>
        </p:spPr>
        <p:txBody>
          <a:bodyPr wrap="square" rtlCol="0">
            <a:spAutoFit/>
          </a:bodyPr>
          <a:lstStyle/>
          <a:p>
            <a:r>
              <a:rPr lang="es-MX" sz="1600" b="0" dirty="0">
                <a:effectLst/>
                <a:latin typeface="Consolas" panose="020B0609020204030204" pitchFamily="49" charset="0"/>
              </a:rPr>
              <a:t>El análisis exploratorio se hizo en dos partes, una primer parte de histogramas para analizar las habilidades particulares, y donde se concentraban sus datos, y una segunda con análisis </a:t>
            </a:r>
            <a:r>
              <a:rPr lang="es-MX" sz="1600" b="0" dirty="0" err="1">
                <a:effectLst/>
                <a:latin typeface="Consolas" panose="020B0609020204030204" pitchFamily="49" charset="0"/>
              </a:rPr>
              <a:t>univariado</a:t>
            </a:r>
            <a:r>
              <a:rPr lang="es-MX" sz="1600" b="0" dirty="0">
                <a:effectLst/>
                <a:latin typeface="Consolas" panose="020B0609020204030204" pitchFamily="49" charset="0"/>
              </a:rPr>
              <a:t> y bivariado en el que vemos como las </a:t>
            </a:r>
            <a:r>
              <a:rPr lang="es-MX" sz="1600" b="0" dirty="0" err="1">
                <a:effectLst/>
                <a:latin typeface="Consolas" panose="020B0609020204030204" pitchFamily="49" charset="0"/>
              </a:rPr>
              <a:t>varaibles</a:t>
            </a:r>
            <a:r>
              <a:rPr lang="es-MX" sz="1600" b="0" dirty="0">
                <a:effectLst/>
                <a:latin typeface="Consolas" panose="020B0609020204030204" pitchFamily="49" charset="0"/>
              </a:rPr>
              <a:t> de valor y habilidad general </a:t>
            </a:r>
            <a:r>
              <a:rPr lang="es-MX" sz="1600" b="0" dirty="0" err="1">
                <a:effectLst/>
                <a:latin typeface="Consolas" panose="020B0609020204030204" pitchFamily="49" charset="0"/>
              </a:rPr>
              <a:t>interactuan</a:t>
            </a:r>
            <a:r>
              <a:rPr lang="es-MX" sz="1600" b="0" dirty="0">
                <a:effectLst/>
                <a:latin typeface="Consolas" panose="020B0609020204030204" pitchFamily="49" charset="0"/>
              </a:rPr>
              <a:t> con diferentes variables categóricas como continente, división o posición.</a:t>
            </a:r>
          </a:p>
          <a:p>
            <a:endParaRPr lang="es-MX" sz="1500" dirty="0"/>
          </a:p>
        </p:txBody>
      </p:sp>
    </p:spTree>
    <p:extLst>
      <p:ext uri="{BB962C8B-B14F-4D97-AF65-F5344CB8AC3E}">
        <p14:creationId xmlns:p14="http://schemas.microsoft.com/office/powerpoint/2010/main" val="380746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DEC2BA08-7B5D-CEBB-7324-22068DE3D74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dirty="0">
                <a:latin typeface="Consolas" panose="020B0609020204030204" pitchFamily="49" charset="0"/>
              </a:rPr>
              <a:t>HISTOGRAMAS</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3031599"/>
          </a:xfrm>
          <a:prstGeom prst="rect">
            <a:avLst/>
          </a:prstGeom>
          <a:noFill/>
        </p:spPr>
        <p:txBody>
          <a:bodyPr wrap="square" rtlCol="0">
            <a:spAutoFit/>
          </a:bodyPr>
          <a:lstStyle/>
          <a:p>
            <a:r>
              <a:rPr lang="es-MX" sz="1600" b="0" dirty="0">
                <a:effectLst/>
                <a:latin typeface="Consolas" panose="020B0609020204030204" pitchFamily="49" charset="0"/>
              </a:rPr>
              <a:t>En un primer acercamiento a las habilidades particulares podemos ver que por lo general, la mayoría tiende a una normal, es decir los jugadores en su máximo apogeo van a tender a la media en diferentes habilidades, sin embargo, podemos ver ciertas variables con movimientos </a:t>
            </a:r>
            <a:r>
              <a:rPr lang="es-MX" sz="1600" b="0" dirty="0" err="1">
                <a:effectLst/>
                <a:latin typeface="Consolas" panose="020B0609020204030204" pitchFamily="49" charset="0"/>
              </a:rPr>
              <a:t>particualres</a:t>
            </a:r>
            <a:r>
              <a:rPr lang="es-MX" sz="1600" b="0" dirty="0">
                <a:effectLst/>
                <a:latin typeface="Consolas" panose="020B0609020204030204" pitchFamily="49" charset="0"/>
              </a:rPr>
              <a:t>, como "</a:t>
            </a:r>
            <a:r>
              <a:rPr lang="es-MX" sz="1600" b="0" dirty="0" err="1">
                <a:effectLst/>
                <a:latin typeface="Consolas" panose="020B0609020204030204" pitchFamily="49" charset="0"/>
              </a:rPr>
              <a:t>Penalty</a:t>
            </a:r>
            <a:r>
              <a:rPr lang="es-MX" sz="1600" b="0" dirty="0">
                <a:effectLst/>
                <a:latin typeface="Consolas" panose="020B0609020204030204" pitchFamily="49" charset="0"/>
              </a:rPr>
              <a:t> </a:t>
            </a:r>
            <a:r>
              <a:rPr lang="es-MX" sz="1600" b="0" dirty="0" err="1">
                <a:effectLst/>
                <a:latin typeface="Consolas" panose="020B0609020204030204" pitchFamily="49" charset="0"/>
              </a:rPr>
              <a:t>Taking</a:t>
            </a:r>
            <a:r>
              <a:rPr lang="es-MX" sz="1600" b="0" dirty="0">
                <a:effectLst/>
                <a:latin typeface="Consolas" panose="020B0609020204030204" pitchFamily="49" charset="0"/>
              </a:rPr>
              <a:t>" que es un triangulo en descenso, lo que nos dice que son pocos los jugadores que son buenos cobrando penales, lo cual nos ayuda a pensar que si puede ser un determinante al momento de agregar valor al jugador.</a:t>
            </a:r>
          </a:p>
          <a:p>
            <a:br>
              <a:rPr lang="es-MX" sz="1600" b="0" dirty="0">
                <a:effectLst/>
                <a:latin typeface="Consolas" panose="020B0609020204030204" pitchFamily="49" charset="0"/>
              </a:rPr>
            </a:br>
            <a:r>
              <a:rPr lang="es-MX" sz="1600" b="0" dirty="0">
                <a:effectLst/>
                <a:latin typeface="Consolas" panose="020B0609020204030204" pitchFamily="49" charset="0"/>
              </a:rPr>
              <a:t>Otra cosa que podemos observar en los histogramas es que las variables de Portero también tienen a inclinarse a una orilla, por lo cual optaremos por dejarlos como un grupo a analizar aparte y retirar esas variables para que no interfieran con el análisis en las regresiones</a:t>
            </a:r>
          </a:p>
          <a:p>
            <a:endParaRPr lang="es-MX" sz="1500" dirty="0"/>
          </a:p>
        </p:txBody>
      </p:sp>
    </p:spTree>
    <p:extLst>
      <p:ext uri="{BB962C8B-B14F-4D97-AF65-F5344CB8AC3E}">
        <p14:creationId xmlns:p14="http://schemas.microsoft.com/office/powerpoint/2010/main" val="48614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778886F2-8A74-9377-0AA0-C21F0FD3EC0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1334"/>
          <a:stretch/>
        </p:blipFill>
        <p:spPr>
          <a:xfrm>
            <a:off x="-1" y="0"/>
            <a:ext cx="12192001" cy="6857990"/>
          </a:xfrm>
          <a:prstGeom prst="rect">
            <a:avLst/>
          </a:prstGeom>
        </p:spPr>
      </p:pic>
      <p:sp>
        <p:nvSpPr>
          <p:cNvPr id="8" name="TextBox 7">
            <a:extLst>
              <a:ext uri="{FF2B5EF4-FFF2-40B4-BE49-F238E27FC236}">
                <a16:creationId xmlns:a16="http://schemas.microsoft.com/office/drawing/2014/main" id="{E703B7F5-A10B-388D-0385-A88ABD30E0EC}"/>
              </a:ext>
            </a:extLst>
          </p:cNvPr>
          <p:cNvSpPr txBox="1"/>
          <p:nvPr/>
        </p:nvSpPr>
        <p:spPr>
          <a:xfrm flipH="1">
            <a:off x="463728" y="478970"/>
            <a:ext cx="9385665" cy="923330"/>
          </a:xfrm>
          <a:prstGeom prst="rect">
            <a:avLst/>
          </a:prstGeom>
          <a:noFill/>
        </p:spPr>
        <p:txBody>
          <a:bodyPr wrap="square" rtlCol="0">
            <a:spAutoFit/>
          </a:bodyPr>
          <a:lstStyle/>
          <a:p>
            <a:r>
              <a:rPr lang="es-AR" sz="5400" dirty="0">
                <a:latin typeface="Consolas" panose="020B0609020204030204" pitchFamily="49" charset="0"/>
              </a:rPr>
              <a:t>HISTOGRAMAS</a:t>
            </a:r>
            <a:endParaRPr lang="es-MX" sz="5400" dirty="0">
              <a:latin typeface="Consolas" panose="020B0609020204030204" pitchFamily="49" charset="0"/>
            </a:endParaRPr>
          </a:p>
        </p:txBody>
      </p:sp>
      <p:sp>
        <p:nvSpPr>
          <p:cNvPr id="9" name="TextBox 8">
            <a:extLst>
              <a:ext uri="{FF2B5EF4-FFF2-40B4-BE49-F238E27FC236}">
                <a16:creationId xmlns:a16="http://schemas.microsoft.com/office/drawing/2014/main" id="{BF9D29E5-FF25-E3D9-643C-26196A3B3E11}"/>
              </a:ext>
            </a:extLst>
          </p:cNvPr>
          <p:cNvSpPr txBox="1"/>
          <p:nvPr/>
        </p:nvSpPr>
        <p:spPr>
          <a:xfrm flipH="1">
            <a:off x="463729" y="1480458"/>
            <a:ext cx="10178144" cy="3031599"/>
          </a:xfrm>
          <a:prstGeom prst="rect">
            <a:avLst/>
          </a:prstGeom>
          <a:noFill/>
        </p:spPr>
        <p:txBody>
          <a:bodyPr wrap="square" rtlCol="0">
            <a:spAutoFit/>
          </a:bodyPr>
          <a:lstStyle/>
          <a:p>
            <a:r>
              <a:rPr lang="es-MX" sz="1600" b="0" dirty="0">
                <a:effectLst/>
                <a:latin typeface="Consolas" panose="020B0609020204030204" pitchFamily="49" charset="0"/>
              </a:rPr>
              <a:t>En un primer acercamiento a las habilidades particulares podemos ver que por lo general, la mayoría tiende a una normal, es decir los jugadores en su máximo apogeo van a tender a la media en diferentes habilidades, sin embargo, podemos ver ciertas variables con movimientos </a:t>
            </a:r>
            <a:r>
              <a:rPr lang="es-MX" sz="1600" b="0" dirty="0" err="1">
                <a:effectLst/>
                <a:latin typeface="Consolas" panose="020B0609020204030204" pitchFamily="49" charset="0"/>
              </a:rPr>
              <a:t>particualres</a:t>
            </a:r>
            <a:r>
              <a:rPr lang="es-MX" sz="1600" b="0" dirty="0">
                <a:effectLst/>
                <a:latin typeface="Consolas" panose="020B0609020204030204" pitchFamily="49" charset="0"/>
              </a:rPr>
              <a:t>, como "</a:t>
            </a:r>
            <a:r>
              <a:rPr lang="es-MX" sz="1600" b="0" dirty="0" err="1">
                <a:effectLst/>
                <a:latin typeface="Consolas" panose="020B0609020204030204" pitchFamily="49" charset="0"/>
              </a:rPr>
              <a:t>Penalty</a:t>
            </a:r>
            <a:r>
              <a:rPr lang="es-MX" sz="1600" b="0" dirty="0">
                <a:effectLst/>
                <a:latin typeface="Consolas" panose="020B0609020204030204" pitchFamily="49" charset="0"/>
              </a:rPr>
              <a:t> </a:t>
            </a:r>
            <a:r>
              <a:rPr lang="es-MX" sz="1600" b="0" dirty="0" err="1">
                <a:effectLst/>
                <a:latin typeface="Consolas" panose="020B0609020204030204" pitchFamily="49" charset="0"/>
              </a:rPr>
              <a:t>Taking</a:t>
            </a:r>
            <a:r>
              <a:rPr lang="es-MX" sz="1600" b="0" dirty="0">
                <a:effectLst/>
                <a:latin typeface="Consolas" panose="020B0609020204030204" pitchFamily="49" charset="0"/>
              </a:rPr>
              <a:t>" que es un triangulo en descenso, lo que nos dice que son pocos los jugadores que son buenos cobrando penales, lo cual nos ayuda a pensar que si puede ser un determinante al momento de agregar valor al jugador.</a:t>
            </a:r>
          </a:p>
          <a:p>
            <a:br>
              <a:rPr lang="es-MX" sz="1600" b="0" dirty="0">
                <a:effectLst/>
                <a:latin typeface="Consolas" panose="020B0609020204030204" pitchFamily="49" charset="0"/>
              </a:rPr>
            </a:br>
            <a:r>
              <a:rPr lang="es-MX" sz="1600" b="0" dirty="0">
                <a:effectLst/>
                <a:latin typeface="Consolas" panose="020B0609020204030204" pitchFamily="49" charset="0"/>
              </a:rPr>
              <a:t>Otra cosa que podemos observar en los histogramas es que las variables de Portero también tienen a inclinarse a una orilla, por lo cual optaremos por dejarlos como un grupo a analizar aparte y retirar esas variables para que no interfieran con el análisis en las regresiones</a:t>
            </a:r>
          </a:p>
          <a:p>
            <a:endParaRPr lang="es-MX" sz="1500" dirty="0"/>
          </a:p>
        </p:txBody>
      </p:sp>
    </p:spTree>
    <p:extLst>
      <p:ext uri="{BB962C8B-B14F-4D97-AF65-F5344CB8AC3E}">
        <p14:creationId xmlns:p14="http://schemas.microsoft.com/office/powerpoint/2010/main" val="405784251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3673</Words>
  <Application>Microsoft Office PowerPoint</Application>
  <PresentationFormat>Panorámica</PresentationFormat>
  <Paragraphs>133</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Consolas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Rusak</dc:creator>
  <cp:lastModifiedBy>Alvaro</cp:lastModifiedBy>
  <cp:revision>5</cp:revision>
  <dcterms:created xsi:type="dcterms:W3CDTF">2023-03-30T04:06:30Z</dcterms:created>
  <dcterms:modified xsi:type="dcterms:W3CDTF">2023-03-30T05:52:31Z</dcterms:modified>
</cp:coreProperties>
</file>