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1B26"/>
    <a:srgbClr val="555555"/>
    <a:srgbClr val="B1B1B1"/>
    <a:srgbClr val="454545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1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04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02E49-C8CD-4D60-AABF-A658D202CB93}" type="datetimeFigureOut">
              <a:rPr lang="es-ES_tradnl" smtClean="0"/>
              <a:t>23/05/2025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EE1D7-52E5-46E5-9DDE-AD09D61EBDE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16390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0BB60-FA8F-5062-C125-C41A533B6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644F35-9C68-3B8D-E86B-5727CD8C9F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FB250B-7FB7-D907-97E3-2D7F55594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E37E-15F7-438B-818D-F7499F12F3AC}" type="datetimeFigureOut">
              <a:rPr lang="es-ES_tradnl" smtClean="0"/>
              <a:t>23/05/2025</a:t>
            </a:fld>
            <a:endParaRPr lang="es-ES_tradnl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93380C-537A-9F34-888D-DB4562236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A99F55-BF72-2B2C-9BC4-C93CD92DD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E577-E150-40F1-9E25-0DC8D527B76E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91237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B22882-774F-E3E8-4D25-3150D7F4C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E559BA9-DC67-81BB-861E-DF3BB7517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0A381A-B21F-A0B4-7978-5669DCAB7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E37E-15F7-438B-818D-F7499F12F3AC}" type="datetimeFigureOut">
              <a:rPr lang="es-ES_tradnl" smtClean="0"/>
              <a:t>23/05/2025</a:t>
            </a:fld>
            <a:endParaRPr lang="es-ES_tradnl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EACBD6-83BA-6EFB-AF60-BB8761F7A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E518CA-76AC-DA81-E3F7-454CDBE0C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E577-E150-40F1-9E25-0DC8D527B76E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02096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D2052EC-68DC-8E43-01F8-144B2C6BA6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8890ED5-9690-57CF-E5DF-1717BCF6E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77BBF4-2DDA-6431-BEC8-02A01AD37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E37E-15F7-438B-818D-F7499F12F3AC}" type="datetimeFigureOut">
              <a:rPr lang="es-ES_tradnl" smtClean="0"/>
              <a:t>23/05/2025</a:t>
            </a:fld>
            <a:endParaRPr lang="es-ES_tradnl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610DC6-C6F1-BD40-6E12-BF825C1D6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019968-F4B1-2366-5E4F-EB69ED1D3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E577-E150-40F1-9E25-0DC8D527B76E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77593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D9B9C0-02F6-0925-0017-2E64916B1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DA7407-05F8-9CFE-A3DB-981CE5E72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488942-EEF7-AEF8-08B2-40BE94FD2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E37E-15F7-438B-818D-F7499F12F3AC}" type="datetimeFigureOut">
              <a:rPr lang="es-ES_tradnl" smtClean="0"/>
              <a:t>23/05/2025</a:t>
            </a:fld>
            <a:endParaRPr lang="es-ES_tradnl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41CB1D-3D9F-6AE8-CD53-7904C72D0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C8CA6F-228F-5CE9-02C6-97EB5729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E577-E150-40F1-9E25-0DC8D527B76E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582941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B92C13-BF8E-5FAC-E611-7532A1850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CBA123-D41A-B631-1A3C-A447CAF37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4F9BB6-4B1D-4902-4371-00CF936C0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E37E-15F7-438B-818D-F7499F12F3AC}" type="datetimeFigureOut">
              <a:rPr lang="es-ES_tradnl" smtClean="0"/>
              <a:t>23/05/2025</a:t>
            </a:fld>
            <a:endParaRPr lang="es-ES_tradnl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30F738-BB33-BD22-A49D-97DCE97BC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07F39A-2AD0-3F59-2B61-E64FDD69B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E577-E150-40F1-9E25-0DC8D527B76E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64257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213C3F-D5F8-8D41-96ED-61D5C6238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FA9EB3-EEA0-E094-E816-FE2388BEC4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B077843-12F1-F9E0-4ACB-E516B812C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2F433C-63DD-8300-03A8-CCCC0F68B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E37E-15F7-438B-818D-F7499F12F3AC}" type="datetimeFigureOut">
              <a:rPr lang="es-ES_tradnl" smtClean="0"/>
              <a:t>23/05/2025</a:t>
            </a:fld>
            <a:endParaRPr lang="es-ES_tradnl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89E0A6-986B-4FCB-AC34-41D767EAB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D4DDA7-4992-B2EE-CF78-26F8E1D3F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E577-E150-40F1-9E25-0DC8D527B76E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04959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F35C9A-D6D9-DB9B-533C-C24313558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BBD5DC-CCF8-D485-798B-6AB5C2A0D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571066C-45D5-022F-A6E3-5932C0375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4B7F05E-BD82-5B59-AF5B-21EABE9300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DA352A-B24A-A578-16C3-A76A4C134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3E4C548-3725-3D3E-CA44-52463C24C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E37E-15F7-438B-818D-F7499F12F3AC}" type="datetimeFigureOut">
              <a:rPr lang="es-ES_tradnl" smtClean="0"/>
              <a:t>23/05/2025</a:t>
            </a:fld>
            <a:endParaRPr lang="es-ES_tradnl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4FA89FE-04BF-7410-CB28-887B9124D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49070C3-6E3C-0F1C-C57D-0662FC871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E577-E150-40F1-9E25-0DC8D527B76E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59324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D79C6-FD52-787D-B7A9-BDAD4CB5D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92EA502-1273-EF7E-05C2-2C50C1F97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E37E-15F7-438B-818D-F7499F12F3AC}" type="datetimeFigureOut">
              <a:rPr lang="es-ES_tradnl" smtClean="0"/>
              <a:t>23/05/2025</a:t>
            </a:fld>
            <a:endParaRPr lang="es-ES_tradnl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CCEFFDD-9F14-8D60-0881-E887520D1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3E86837-8CFC-2AC3-EA84-E9917B798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E577-E150-40F1-9E25-0DC8D527B76E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74756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90B410D-E8D7-FB1E-F821-179B50464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E37E-15F7-438B-818D-F7499F12F3AC}" type="datetimeFigureOut">
              <a:rPr lang="es-ES_tradnl" smtClean="0"/>
              <a:t>23/05/2025</a:t>
            </a:fld>
            <a:endParaRPr lang="es-ES_tradnl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F4F5897-029C-E754-36F0-00880C9D2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8E0771-B861-39AC-DC9C-E8F175288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E577-E150-40F1-9E25-0DC8D527B76E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962871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6B5508-256D-E2D6-2FE2-E3C92AF8D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9FA520-CFB0-87EE-6B0E-ED5F389C7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B304043-E659-C29F-4036-F47263814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8BE37D7-9AE8-6D0B-2A50-BE28DF78D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E37E-15F7-438B-818D-F7499F12F3AC}" type="datetimeFigureOut">
              <a:rPr lang="es-ES_tradnl" smtClean="0"/>
              <a:t>23/05/2025</a:t>
            </a:fld>
            <a:endParaRPr lang="es-ES_tradnl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4EDBD1-AD94-D7F0-E876-31A9B509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7DE186-DB7F-57D0-4077-BFCE4EC82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E577-E150-40F1-9E25-0DC8D527B76E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6678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277B00-2F44-7EDB-4C0C-24FA57CED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5A8CF14-FCC9-BD62-CBCF-C8A24A9A31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3425BF-BA47-CE4E-7CFF-508E222EB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E87245-81FC-5F60-77EF-BD8BB6983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E37E-15F7-438B-818D-F7499F12F3AC}" type="datetimeFigureOut">
              <a:rPr lang="es-ES_tradnl" smtClean="0"/>
              <a:t>23/05/2025</a:t>
            </a:fld>
            <a:endParaRPr lang="es-ES_tradnl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E0BF1B-D487-8677-7FF6-124A7B3AC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499D79-2583-CFDF-0CF9-E85989516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E577-E150-40F1-9E25-0DC8D527B76E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4285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D600DEE-8520-E972-383F-521B3E90F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D8503A-AEB2-63E7-537A-A96434F4B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826989-E39E-E55A-08A2-B71868D59C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68E37E-15F7-438B-818D-F7499F12F3AC}" type="datetimeFigureOut">
              <a:rPr lang="es-ES_tradnl" smtClean="0"/>
              <a:t>23/05/2025</a:t>
            </a:fld>
            <a:endParaRPr lang="es-ES_tradnl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D0AA52-B935-1AD7-0F7B-00AA1C8670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_tradnl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5E830C-FCC6-832D-4269-FED310E282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1AE577-E150-40F1-9E25-0DC8D527B76E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431139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13" Type="http://schemas.openxmlformats.org/officeDocument/2006/relationships/image" Target="../media/image35.png"/><Relationship Id="rId3" Type="http://schemas.openxmlformats.org/officeDocument/2006/relationships/image" Target="../media/image25.emf"/><Relationship Id="rId7" Type="http://schemas.openxmlformats.org/officeDocument/2006/relationships/image" Target="../media/image29.emf"/><Relationship Id="rId12" Type="http://schemas.openxmlformats.org/officeDocument/2006/relationships/image" Target="../media/image34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emf"/><Relationship Id="rId11" Type="http://schemas.openxmlformats.org/officeDocument/2006/relationships/image" Target="../media/image33.png"/><Relationship Id="rId5" Type="http://schemas.openxmlformats.org/officeDocument/2006/relationships/image" Target="../media/image27.emf"/><Relationship Id="rId10" Type="http://schemas.openxmlformats.org/officeDocument/2006/relationships/image" Target="../media/image32.emf"/><Relationship Id="rId4" Type="http://schemas.openxmlformats.org/officeDocument/2006/relationships/image" Target="../media/image26.emf"/><Relationship Id="rId9" Type="http://schemas.openxmlformats.org/officeDocument/2006/relationships/image" Target="../media/image31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ED74DCE3-1C4D-1EDE-01E6-AD639B54F20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2C98B24-F6F7-9D01-3678-AE14FE334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6590"/>
            <a:ext cx="9144000" cy="2387600"/>
          </a:xfrm>
          <a:effectLst/>
        </p:spPr>
        <p:txBody>
          <a:bodyPr>
            <a:normAutofit/>
          </a:bodyPr>
          <a:lstStyle/>
          <a:p>
            <a:r>
              <a:rPr lang="es-ES" b="1" i="1" dirty="0">
                <a:solidFill>
                  <a:srgbClr val="454545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0"/>
              </a:rPr>
              <a:t>Rey</a:t>
            </a:r>
            <a:r>
              <a:rPr lang="es-ES" b="1" i="1" dirty="0">
                <a:solidFill>
                  <a:srgbClr val="EA1B26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0"/>
              </a:rPr>
              <a:t>Boxes</a:t>
            </a:r>
            <a:r>
              <a:rPr lang="es-ES" b="1" i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0"/>
              </a:rPr>
              <a:t>  </a:t>
            </a:r>
            <a:br>
              <a:rPr lang="es-ES" b="1" i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0"/>
              </a:rPr>
            </a:br>
            <a:r>
              <a:rPr lang="es-ES" sz="4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0"/>
              </a:rPr>
              <a:t>Sistema de Gestión de Taller Mecánico</a:t>
            </a:r>
            <a:endParaRPr lang="es-ES_tradnl" sz="44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ontserrat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4B6FB1-3644-1364-6D3C-603DA23E8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17148" y="4192438"/>
            <a:ext cx="3513826" cy="2124655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s-ES_tradnl" dirty="0"/>
              <a:t>Presentado por:</a:t>
            </a:r>
          </a:p>
          <a:p>
            <a:pPr algn="just"/>
            <a:endParaRPr lang="es-ES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just"/>
            <a:r>
              <a:rPr lang="es-ES" b="1" i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Álvaro Gómez Tejada</a:t>
            </a:r>
          </a:p>
          <a:p>
            <a:pPr algn="just"/>
            <a:r>
              <a:rPr lang="es-ES" dirty="0">
                <a:latin typeface="Open Sans" pitchFamily="2" charset="0"/>
                <a:ea typeface="Open Sans" pitchFamily="2" charset="0"/>
                <a:cs typeface="Open Sans" pitchFamily="2" charset="0"/>
              </a:rPr>
              <a:t> 09/06/2025</a:t>
            </a:r>
          </a:p>
          <a:p>
            <a:pPr algn="just"/>
            <a:endParaRPr lang="es-ES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just"/>
            <a:r>
              <a:rPr lang="es-ES" dirty="0">
                <a:latin typeface="Open Sans" pitchFamily="2" charset="0"/>
                <a:ea typeface="Open Sans" pitchFamily="2" charset="0"/>
                <a:cs typeface="Open Sans" pitchFamily="2" charset="0"/>
              </a:rPr>
              <a:t>I.E.S Brianda de Mendoza</a:t>
            </a:r>
            <a:endParaRPr lang="es-ES_tradnl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3DB3120B-A513-7C50-E574-CD80E52C188D}"/>
              </a:ext>
            </a:extLst>
          </p:cNvPr>
          <p:cNvSpPr/>
          <p:nvPr/>
        </p:nvSpPr>
        <p:spPr>
          <a:xfrm>
            <a:off x="959587" y="3081602"/>
            <a:ext cx="3298987" cy="3298986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693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 descr="Diagrama&#10;&#10;El contenido generado por IA puede ser incorrecto.">
            <a:extLst>
              <a:ext uri="{FF2B5EF4-FFF2-40B4-BE49-F238E27FC236}">
                <a16:creationId xmlns:a16="http://schemas.microsoft.com/office/drawing/2014/main" id="{57D815B5-F4A4-CF59-04EF-718247413B9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0" y="-2667000"/>
            <a:ext cx="6858000" cy="12192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AA272C35-CDCE-DC83-7011-9C388918EF00}"/>
              </a:ext>
            </a:extLst>
          </p:cNvPr>
          <p:cNvSpPr txBox="1"/>
          <p:nvPr/>
        </p:nvSpPr>
        <p:spPr>
          <a:xfrm>
            <a:off x="2070847" y="0"/>
            <a:ext cx="80503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3600" b="1" dirty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Arquitectura general </a:t>
            </a:r>
            <a:r>
              <a:rPr lang="es-ES_tradnl" sz="3600" b="1" dirty="0">
                <a:solidFill>
                  <a:srgbClr val="EA1B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del sistema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B10DB9D-7753-7D3C-B41B-51D26AADD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88" y="1259496"/>
            <a:ext cx="2633158" cy="120341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BF45B3B-4512-9A6D-BA32-36BDAB35C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058" y="3081176"/>
            <a:ext cx="2666279" cy="120341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0B506D5-EF21-3516-A9B2-18CDF3E837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058" y="4840136"/>
            <a:ext cx="2633158" cy="120341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933E60F-B4E9-C6CB-7869-9829E1B9BA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5715" y="2462910"/>
            <a:ext cx="93844" cy="61826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4B58E3C6-DAB0-08C0-B568-527638378B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18842" y="1673514"/>
            <a:ext cx="794916" cy="375377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862BF366-912A-9D45-E5C4-A4A7AD46F1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18842" y="3490093"/>
            <a:ext cx="734193" cy="375377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2599C020-3F5C-2B2F-1398-A24E5C2E70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18842" y="5154790"/>
            <a:ext cx="1175813" cy="574106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0B99D420-17EF-1FAA-51D2-86CBB7DC69C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39216" y="1814281"/>
            <a:ext cx="579626" cy="93844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1B7C2719-85DC-27E6-E044-11D404F904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39216" y="3630860"/>
            <a:ext cx="579626" cy="93844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BD8C5C1F-7A4A-B623-DF51-150D9F8DB1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39216" y="5394921"/>
            <a:ext cx="579626" cy="93844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E3E954E9-C2C4-CA6A-BA9A-7CAEE69560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5715" y="4259110"/>
            <a:ext cx="93844" cy="618266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B7C5A239-8811-B21E-20B9-C3DA5EB0430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94655" y="3677781"/>
            <a:ext cx="6991350" cy="1143000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B1884062-8260-D1B5-0BF3-300F1B45E70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94655" y="4788733"/>
            <a:ext cx="6991350" cy="676275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381E34DE-948E-189A-CE8E-366D91AA2D2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94655" y="5432415"/>
            <a:ext cx="6981825" cy="952500"/>
          </a:xfrm>
          <a:prstGeom prst="rect">
            <a:avLst/>
          </a:prstGeom>
        </p:spPr>
      </p:pic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6B478D6B-37D9-F516-77E9-8220DA5BFC7A}"/>
              </a:ext>
            </a:extLst>
          </p:cNvPr>
          <p:cNvSpPr/>
          <p:nvPr/>
        </p:nvSpPr>
        <p:spPr>
          <a:xfrm>
            <a:off x="4894655" y="986829"/>
            <a:ext cx="6786357" cy="19736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FAA861A1-ADB3-BDCF-16E0-85BCD488D03D}"/>
              </a:ext>
            </a:extLst>
          </p:cNvPr>
          <p:cNvSpPr txBox="1"/>
          <p:nvPr/>
        </p:nvSpPr>
        <p:spPr>
          <a:xfrm>
            <a:off x="5088454" y="1088024"/>
            <a:ext cx="67627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Montserrat" pitchFamily="2" charset="0"/>
              </a:rPr>
              <a:t>El sistema ReyBoxes está estructurado en tres capas principales: una interfaz gráfica creada con PySide6, una lógica central desarrollada en Python que gestiona el flujo de datos y operaciones, y una base de datos en la nube mediante Supabase, que garantiza almacenamiento seguro y acceso eficiente.</a:t>
            </a:r>
            <a:endParaRPr lang="es-ES_tradnl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330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Diagrama, Esquemático&#10;&#10;El contenido generado por IA puede ser incorrecto.">
            <a:extLst>
              <a:ext uri="{FF2B5EF4-FFF2-40B4-BE49-F238E27FC236}">
                <a16:creationId xmlns:a16="http://schemas.microsoft.com/office/drawing/2014/main" id="{5A2CA513-8357-293A-8409-C9F5A5E33E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0895"/>
            <a:ext cx="12192000" cy="6858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ECE15D3-4C5F-F093-B015-3D877A3770B0}"/>
              </a:ext>
            </a:extLst>
          </p:cNvPr>
          <p:cNvSpPr txBox="1"/>
          <p:nvPr/>
        </p:nvSpPr>
        <p:spPr>
          <a:xfrm>
            <a:off x="4857750" y="282947"/>
            <a:ext cx="51911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3600" b="1" dirty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Algunas</a:t>
            </a:r>
          </a:p>
          <a:p>
            <a:r>
              <a:rPr lang="es-ES_tradnl" sz="3600" b="1" dirty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        </a:t>
            </a:r>
            <a:r>
              <a:rPr lang="es-ES_tradnl" sz="3600" b="1" dirty="0">
                <a:solidFill>
                  <a:srgbClr val="EA1B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Funcionalidades</a:t>
            </a:r>
            <a:endParaRPr lang="es-ES_tradnl" sz="3600" dirty="0">
              <a:solidFill>
                <a:srgbClr val="EA1B2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itchFamily="2" charset="0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78F466EC-9E64-0216-366D-BDFAA0DE3D50}"/>
              </a:ext>
            </a:extLst>
          </p:cNvPr>
          <p:cNvGrpSpPr/>
          <p:nvPr/>
        </p:nvGrpSpPr>
        <p:grpSpPr>
          <a:xfrm>
            <a:off x="146621" y="1271319"/>
            <a:ext cx="5372101" cy="1752600"/>
            <a:chOff x="495299" y="1676400"/>
            <a:chExt cx="5372101" cy="1752600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06B55D3D-2B4C-82E6-8C3A-06A8DA36D239}"/>
                </a:ext>
              </a:extLst>
            </p:cNvPr>
            <p:cNvSpPr/>
            <p:nvPr/>
          </p:nvSpPr>
          <p:spPr>
            <a:xfrm>
              <a:off x="495299" y="1676400"/>
              <a:ext cx="5372101" cy="17526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pic>
          <p:nvPicPr>
            <p:cNvPr id="8" name="Imagen 7" descr="Icono&#10;&#10;El contenido generado por IA puede ser incorrecto.">
              <a:extLst>
                <a:ext uri="{FF2B5EF4-FFF2-40B4-BE49-F238E27FC236}">
                  <a16:creationId xmlns:a16="http://schemas.microsoft.com/office/drawing/2014/main" id="{0C71961C-681D-D1BB-F154-1FBFD28D46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025" y="1995487"/>
              <a:ext cx="1114425" cy="1114425"/>
            </a:xfrm>
            <a:prstGeom prst="rect">
              <a:avLst/>
            </a:prstGeom>
          </p:spPr>
        </p:pic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89D7086E-6895-2A3D-C7BF-1380173CE2AF}"/>
                </a:ext>
              </a:extLst>
            </p:cNvPr>
            <p:cNvSpPr txBox="1"/>
            <p:nvPr/>
          </p:nvSpPr>
          <p:spPr>
            <a:xfrm>
              <a:off x="1857375" y="1952534"/>
              <a:ext cx="392429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>
                  <a:solidFill>
                    <a:srgbClr val="EA1B26"/>
                  </a:solidFill>
                  <a:latin typeface="Montserrat" pitchFamily="2" charset="0"/>
                  <a:ea typeface="Open Sans" pitchFamily="2" charset="0"/>
                  <a:cs typeface="Open Sans" pitchFamily="2" charset="0"/>
                </a:rPr>
                <a:t>Gestión de clientes y vehículos</a:t>
              </a:r>
              <a:br>
                <a:rPr lang="es-ES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</a:br>
              <a:r>
                <a:rPr lang="es-ES" dirty="0">
                  <a:solidFill>
                    <a:srgbClr val="B1B1B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Permite registrar, buscar, modificar y relacionar vehículos con sus propietarios.</a:t>
              </a:r>
              <a:endParaRPr lang="es-ES_tradnl" dirty="0">
                <a:solidFill>
                  <a:srgbClr val="B1B1B1"/>
                </a:solidFill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</p:grpSp>
      <p:grpSp>
        <p:nvGrpSpPr>
          <p:cNvPr id="45" name="Grupo 44">
            <a:extLst>
              <a:ext uri="{FF2B5EF4-FFF2-40B4-BE49-F238E27FC236}">
                <a16:creationId xmlns:a16="http://schemas.microsoft.com/office/drawing/2014/main" id="{3E2BF081-61D5-0D5D-12D7-EE48809CE245}"/>
              </a:ext>
            </a:extLst>
          </p:cNvPr>
          <p:cNvGrpSpPr/>
          <p:nvPr/>
        </p:nvGrpSpPr>
        <p:grpSpPr>
          <a:xfrm>
            <a:off x="1432498" y="1872363"/>
            <a:ext cx="5372101" cy="1752600"/>
            <a:chOff x="6332117" y="5725300"/>
            <a:chExt cx="5372101" cy="1752600"/>
          </a:xfrm>
        </p:grpSpPr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54B9A101-D67B-247A-9ED9-6B75121101BA}"/>
                </a:ext>
              </a:extLst>
            </p:cNvPr>
            <p:cNvSpPr/>
            <p:nvPr/>
          </p:nvSpPr>
          <p:spPr>
            <a:xfrm>
              <a:off x="6332117" y="5725300"/>
              <a:ext cx="5372101" cy="17526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65C61775-D5D7-5CC7-A2E1-131811747A28}"/>
                </a:ext>
              </a:extLst>
            </p:cNvPr>
            <p:cNvSpPr txBox="1"/>
            <p:nvPr/>
          </p:nvSpPr>
          <p:spPr>
            <a:xfrm>
              <a:off x="7648574" y="6003489"/>
              <a:ext cx="40100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>
                  <a:solidFill>
                    <a:srgbClr val="EA1B26"/>
                  </a:solidFill>
                  <a:latin typeface="Montserrat" pitchFamily="2" charset="0"/>
                </a:rPr>
                <a:t>Control de fichajes del personal</a:t>
              </a:r>
              <a:br>
                <a:rPr lang="es-ES" dirty="0"/>
              </a:br>
              <a:r>
                <a:rPr lang="es-ES" dirty="0">
                  <a:solidFill>
                    <a:srgbClr val="B1B1B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Sistema de entrada y salida con reloj integrado, controlado por rol.</a:t>
              </a:r>
              <a:endParaRPr lang="es-ES_tradnl" dirty="0">
                <a:solidFill>
                  <a:srgbClr val="B1B1B1"/>
                </a:solidFill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  <p:pic>
          <p:nvPicPr>
            <p:cNvPr id="16" name="Imagen 15" descr="Icono&#10;&#10;El contenido generado por IA puede ser incorrecto.">
              <a:extLst>
                <a:ext uri="{FF2B5EF4-FFF2-40B4-BE49-F238E27FC236}">
                  <a16:creationId xmlns:a16="http://schemas.microsoft.com/office/drawing/2014/main" id="{0E9D0F0F-74F6-2E3B-C375-951A1D1CD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6459" y="5967650"/>
              <a:ext cx="1093392" cy="1093392"/>
            </a:xfrm>
            <a:prstGeom prst="rect">
              <a:avLst/>
            </a:prstGeom>
          </p:spPr>
        </p:pic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F4C59A66-19FE-B889-3A44-D1BD161D1810}"/>
              </a:ext>
            </a:extLst>
          </p:cNvPr>
          <p:cNvGrpSpPr/>
          <p:nvPr/>
        </p:nvGrpSpPr>
        <p:grpSpPr>
          <a:xfrm>
            <a:off x="2718375" y="2483545"/>
            <a:ext cx="5372101" cy="1752600"/>
            <a:chOff x="265683" y="5130382"/>
            <a:chExt cx="5372101" cy="1752600"/>
          </a:xfrm>
        </p:grpSpPr>
        <p:sp>
          <p:nvSpPr>
            <p:cNvPr id="47" name="Rectángulo: esquinas redondeadas 46">
              <a:extLst>
                <a:ext uri="{FF2B5EF4-FFF2-40B4-BE49-F238E27FC236}">
                  <a16:creationId xmlns:a16="http://schemas.microsoft.com/office/drawing/2014/main" id="{B03CFBD8-24D8-5E61-4006-4547EF699E2B}"/>
                </a:ext>
              </a:extLst>
            </p:cNvPr>
            <p:cNvSpPr/>
            <p:nvPr/>
          </p:nvSpPr>
          <p:spPr>
            <a:xfrm>
              <a:off x="265683" y="5130382"/>
              <a:ext cx="5372101" cy="17526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48" name="CuadroTexto 47">
              <a:extLst>
                <a:ext uri="{FF2B5EF4-FFF2-40B4-BE49-F238E27FC236}">
                  <a16:creationId xmlns:a16="http://schemas.microsoft.com/office/drawing/2014/main" id="{75F9C3D4-DBE0-C947-3316-3B103FC46562}"/>
                </a:ext>
              </a:extLst>
            </p:cNvPr>
            <p:cNvSpPr txBox="1"/>
            <p:nvPr/>
          </p:nvSpPr>
          <p:spPr>
            <a:xfrm>
              <a:off x="1546795" y="5268017"/>
              <a:ext cx="351472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>
                  <a:solidFill>
                    <a:srgbClr val="EA1B26"/>
                  </a:solidFill>
                  <a:latin typeface="Montserrat" pitchFamily="2" charset="0"/>
                </a:rPr>
                <a:t>Registro y seguimiento de reparaciones</a:t>
              </a:r>
              <a:br>
                <a:rPr lang="es-ES" dirty="0"/>
              </a:br>
              <a:r>
                <a:rPr lang="es-ES" dirty="0">
                  <a:solidFill>
                    <a:srgbClr val="B1B1B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Cada intervención queda documentada con fechas, tipo, observaciones y estado.</a:t>
              </a:r>
              <a:endParaRPr lang="es-ES_tradnl" dirty="0">
                <a:solidFill>
                  <a:srgbClr val="B1B1B1"/>
                </a:solidFill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  <p:pic>
          <p:nvPicPr>
            <p:cNvPr id="49" name="Imagen 48" descr="Icono&#10;&#10;El contenido generado por IA puede ser incorrecto.">
              <a:extLst>
                <a:ext uri="{FF2B5EF4-FFF2-40B4-BE49-F238E27FC236}">
                  <a16:creationId xmlns:a16="http://schemas.microsoft.com/office/drawing/2014/main" id="{430C238C-79B9-5E6D-F43A-B2E8DCFC7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867" y="5349226"/>
              <a:ext cx="1094787" cy="1094787"/>
            </a:xfrm>
            <a:prstGeom prst="rect">
              <a:avLst/>
            </a:prstGeom>
          </p:spPr>
        </p:pic>
      </p:grp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A315DF5-A964-A434-4756-1D1B927E48A7}"/>
              </a:ext>
            </a:extLst>
          </p:cNvPr>
          <p:cNvGrpSpPr/>
          <p:nvPr/>
        </p:nvGrpSpPr>
        <p:grpSpPr>
          <a:xfrm>
            <a:off x="3955633" y="3208105"/>
            <a:ext cx="5372101" cy="1752600"/>
            <a:chOff x="4419599" y="3233260"/>
            <a:chExt cx="5372101" cy="1752600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E788E621-6A67-ECD9-0872-2DA77EB358EF}"/>
                </a:ext>
              </a:extLst>
            </p:cNvPr>
            <p:cNvSpPr/>
            <p:nvPr/>
          </p:nvSpPr>
          <p:spPr>
            <a:xfrm>
              <a:off x="4419599" y="3233260"/>
              <a:ext cx="5372101" cy="17526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31701A7E-35CE-4DA3-2CE0-617D2C2FE206}"/>
                </a:ext>
              </a:extLst>
            </p:cNvPr>
            <p:cNvSpPr txBox="1"/>
            <p:nvPr/>
          </p:nvSpPr>
          <p:spPr>
            <a:xfrm>
              <a:off x="5781675" y="3509394"/>
              <a:ext cx="392429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>
                  <a:solidFill>
                    <a:srgbClr val="EA1B26"/>
                  </a:solidFill>
                  <a:latin typeface="Montserrat" pitchFamily="2" charset="0"/>
                </a:rPr>
                <a:t>Generación automática de presupuestos y contratos</a:t>
              </a:r>
              <a:br>
                <a:rPr lang="es-ES" dirty="0">
                  <a:solidFill>
                    <a:srgbClr val="EA1B26"/>
                  </a:solidFill>
                  <a:latin typeface="Montserrat" pitchFamily="2" charset="0"/>
                </a:rPr>
              </a:br>
              <a:r>
                <a:rPr lang="es-ES" dirty="0">
                  <a:solidFill>
                    <a:srgbClr val="B1B1B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Se generan en PDF desde la app usando plantillas dinámicas.</a:t>
              </a:r>
              <a:endParaRPr lang="es-ES_tradnl" dirty="0">
                <a:solidFill>
                  <a:srgbClr val="B1B1B1"/>
                </a:solidFill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  <p:pic>
          <p:nvPicPr>
            <p:cNvPr id="33" name="Imagen 32" descr="Icono&#10;&#10;El contenido generado por IA puede ser incorrecto.">
              <a:extLst>
                <a:ext uri="{FF2B5EF4-FFF2-40B4-BE49-F238E27FC236}">
                  <a16:creationId xmlns:a16="http://schemas.microsoft.com/office/drawing/2014/main" id="{66DB1CD2-F55B-3FCC-F4ED-1A8D15753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2411" y="3477083"/>
              <a:ext cx="1176358" cy="1176358"/>
            </a:xfrm>
            <a:prstGeom prst="rect">
              <a:avLst/>
            </a:prstGeom>
          </p:spPr>
        </p:pic>
      </p:grpSp>
      <p:grpSp>
        <p:nvGrpSpPr>
          <p:cNvPr id="52" name="Grupo 51">
            <a:extLst>
              <a:ext uri="{FF2B5EF4-FFF2-40B4-BE49-F238E27FC236}">
                <a16:creationId xmlns:a16="http://schemas.microsoft.com/office/drawing/2014/main" id="{3295AAFE-7056-9C9D-DBB3-015D24D4F6AC}"/>
              </a:ext>
            </a:extLst>
          </p:cNvPr>
          <p:cNvGrpSpPr/>
          <p:nvPr/>
        </p:nvGrpSpPr>
        <p:grpSpPr>
          <a:xfrm>
            <a:off x="5254803" y="4098395"/>
            <a:ext cx="5372101" cy="1752600"/>
            <a:chOff x="5781674" y="3853160"/>
            <a:chExt cx="5372101" cy="1752600"/>
          </a:xfrm>
        </p:grpSpPr>
        <p:sp>
          <p:nvSpPr>
            <p:cNvPr id="35" name="Rectángulo: esquinas redondeadas 34">
              <a:extLst>
                <a:ext uri="{FF2B5EF4-FFF2-40B4-BE49-F238E27FC236}">
                  <a16:creationId xmlns:a16="http://schemas.microsoft.com/office/drawing/2014/main" id="{1A1E8644-4F0A-6182-C096-B51626D02D41}"/>
                </a:ext>
              </a:extLst>
            </p:cNvPr>
            <p:cNvSpPr/>
            <p:nvPr/>
          </p:nvSpPr>
          <p:spPr>
            <a:xfrm>
              <a:off x="5781674" y="3853160"/>
              <a:ext cx="5372101" cy="17526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9B4AB8F6-372D-9118-DB5B-8D3E861F853E}"/>
                </a:ext>
              </a:extLst>
            </p:cNvPr>
            <p:cNvSpPr txBox="1"/>
            <p:nvPr/>
          </p:nvSpPr>
          <p:spPr>
            <a:xfrm>
              <a:off x="7143750" y="4129294"/>
              <a:ext cx="392429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>
                  <a:solidFill>
                    <a:srgbClr val="EA1B26"/>
                  </a:solidFill>
                  <a:latin typeface="Montserrat" pitchFamily="2" charset="0"/>
                </a:rPr>
                <a:t>Recuperación de cuenta por correo electrónico</a:t>
              </a:r>
              <a:br>
                <a:rPr lang="es-ES" dirty="0"/>
              </a:br>
              <a:r>
                <a:rPr lang="es-ES" dirty="0">
                  <a:solidFill>
                    <a:srgbClr val="B1B1B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Con código OTP temporal y sistema de verificación.</a:t>
              </a:r>
              <a:endParaRPr lang="es-ES_tradnl" dirty="0">
                <a:solidFill>
                  <a:srgbClr val="B1B1B1"/>
                </a:solidFill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  <p:pic>
          <p:nvPicPr>
            <p:cNvPr id="39" name="Imagen 38" descr="Icono&#10;&#10;El contenido generado por IA puede ser incorrecto.">
              <a:extLst>
                <a:ext uri="{FF2B5EF4-FFF2-40B4-BE49-F238E27FC236}">
                  <a16:creationId xmlns:a16="http://schemas.microsoft.com/office/drawing/2014/main" id="{3DFDC910-235D-FDF4-1CC5-65E90630B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6918" y="4129294"/>
              <a:ext cx="1176359" cy="1176359"/>
            </a:xfrm>
            <a:prstGeom prst="rect">
              <a:avLst/>
            </a:prstGeom>
          </p:spPr>
        </p:pic>
      </p:grpSp>
      <p:grpSp>
        <p:nvGrpSpPr>
          <p:cNvPr id="59" name="Grupo 58">
            <a:extLst>
              <a:ext uri="{FF2B5EF4-FFF2-40B4-BE49-F238E27FC236}">
                <a16:creationId xmlns:a16="http://schemas.microsoft.com/office/drawing/2014/main" id="{72A4C9AD-FAA5-1474-2F0B-575AF448B4A0}"/>
              </a:ext>
            </a:extLst>
          </p:cNvPr>
          <p:cNvGrpSpPr/>
          <p:nvPr/>
        </p:nvGrpSpPr>
        <p:grpSpPr>
          <a:xfrm>
            <a:off x="6641683" y="4988798"/>
            <a:ext cx="5372101" cy="1752600"/>
            <a:chOff x="6755983" y="4509190"/>
            <a:chExt cx="5372101" cy="1752600"/>
          </a:xfrm>
        </p:grpSpPr>
        <p:sp>
          <p:nvSpPr>
            <p:cNvPr id="54" name="Rectángulo: esquinas redondeadas 53">
              <a:extLst>
                <a:ext uri="{FF2B5EF4-FFF2-40B4-BE49-F238E27FC236}">
                  <a16:creationId xmlns:a16="http://schemas.microsoft.com/office/drawing/2014/main" id="{B4A7D360-316B-68B3-CF1A-706AAFDBEBBE}"/>
                </a:ext>
              </a:extLst>
            </p:cNvPr>
            <p:cNvSpPr/>
            <p:nvPr/>
          </p:nvSpPr>
          <p:spPr>
            <a:xfrm>
              <a:off x="6755983" y="4509190"/>
              <a:ext cx="5372101" cy="17526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56" name="CuadroTexto 55">
              <a:extLst>
                <a:ext uri="{FF2B5EF4-FFF2-40B4-BE49-F238E27FC236}">
                  <a16:creationId xmlns:a16="http://schemas.microsoft.com/office/drawing/2014/main" id="{54B4837F-7ADB-6C9F-8C04-1AE7A25581AD}"/>
                </a:ext>
              </a:extLst>
            </p:cNvPr>
            <p:cNvSpPr txBox="1"/>
            <p:nvPr/>
          </p:nvSpPr>
          <p:spPr>
            <a:xfrm>
              <a:off x="8118059" y="4785324"/>
              <a:ext cx="392429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>
                  <a:solidFill>
                    <a:srgbClr val="EA1B26"/>
                  </a:solidFill>
                  <a:latin typeface="Montserrat" pitchFamily="2" charset="0"/>
                </a:rPr>
                <a:t>Control de acceso por roles</a:t>
              </a:r>
              <a:br>
                <a:rPr lang="es-ES" dirty="0"/>
              </a:br>
              <a:r>
                <a:rPr lang="es-ES" dirty="0">
                  <a:solidFill>
                    <a:srgbClr val="B1B1B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Solo se muestran los módulos permitidos según el perfil del usuario.</a:t>
              </a:r>
              <a:endParaRPr lang="es-ES_tradnl" dirty="0">
                <a:solidFill>
                  <a:srgbClr val="B1B1B1"/>
                </a:solidFill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  <p:pic>
          <p:nvPicPr>
            <p:cNvPr id="58" name="Imagen 57" descr="Icono&#10;&#10;El contenido generado por IA puede ser incorrecto.">
              <a:extLst>
                <a:ext uri="{FF2B5EF4-FFF2-40B4-BE49-F238E27FC236}">
                  <a16:creationId xmlns:a16="http://schemas.microsoft.com/office/drawing/2014/main" id="{D657DAFE-8758-E249-3319-32F114A90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5012" y="4785324"/>
              <a:ext cx="1176358" cy="1176358"/>
            </a:xfrm>
            <a:prstGeom prst="rect">
              <a:avLst/>
            </a:prstGeom>
          </p:spPr>
        </p:pic>
      </p:grpSp>
      <p:pic>
        <p:nvPicPr>
          <p:cNvPr id="61" name="Imagen 60" descr="Icono&#10;&#10;El contenido generado por IA puede ser incorrecto.">
            <a:extLst>
              <a:ext uri="{FF2B5EF4-FFF2-40B4-BE49-F238E27FC236}">
                <a16:creationId xmlns:a16="http://schemas.microsoft.com/office/drawing/2014/main" id="{2C9C67A6-0C47-DF36-A7FC-2615752D910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356" y="282947"/>
            <a:ext cx="1307459" cy="1307459"/>
          </a:xfrm>
          <a:prstGeom prst="rect">
            <a:avLst/>
          </a:prstGeom>
        </p:spPr>
      </p:pic>
      <p:sp>
        <p:nvSpPr>
          <p:cNvPr id="63" name="CuadroTexto 62">
            <a:extLst>
              <a:ext uri="{FF2B5EF4-FFF2-40B4-BE49-F238E27FC236}">
                <a16:creationId xmlns:a16="http://schemas.microsoft.com/office/drawing/2014/main" id="{AC4D45EA-F11C-5682-DF39-796977E62538}"/>
              </a:ext>
            </a:extLst>
          </p:cNvPr>
          <p:cNvSpPr txBox="1"/>
          <p:nvPr/>
        </p:nvSpPr>
        <p:spPr>
          <a:xfrm>
            <a:off x="217044" y="4531410"/>
            <a:ext cx="357673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Montserrat" pitchFamily="2" charset="0"/>
              </a:rPr>
              <a:t>Estas funcionalidades representan solo una parte del sistema. ReyBoxes incluye muchas más herramientas integradas, adaptadas a las necesidades reales de un taller mecánico.</a:t>
            </a:r>
            <a:endParaRPr lang="es-ES_tradnl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28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Diagrama, Dibujo de ingeniería&#10;&#10;El contenido generado por IA puede ser incorrecto.">
            <a:extLst>
              <a:ext uri="{FF2B5EF4-FFF2-40B4-BE49-F238E27FC236}">
                <a16:creationId xmlns:a16="http://schemas.microsoft.com/office/drawing/2014/main" id="{002A0B45-880C-C346-EB46-9DBA721A4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C7101E5-435E-0C5A-7FEA-A833A6174A03}"/>
              </a:ext>
            </a:extLst>
          </p:cNvPr>
          <p:cNvSpPr txBox="1"/>
          <p:nvPr/>
        </p:nvSpPr>
        <p:spPr>
          <a:xfrm>
            <a:off x="381049" y="156833"/>
            <a:ext cx="45624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3600" b="1" dirty="0">
                <a:solidFill>
                  <a:srgbClr val="B1B1B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Pruebas</a:t>
            </a:r>
            <a:r>
              <a:rPr lang="es-ES_tradnl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 </a:t>
            </a:r>
          </a:p>
          <a:p>
            <a:r>
              <a:rPr lang="es-ES_tradnl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	y </a:t>
            </a:r>
            <a:r>
              <a:rPr lang="es-ES_tradnl" sz="3600" b="1" dirty="0">
                <a:solidFill>
                  <a:srgbClr val="EA1B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validaciones</a:t>
            </a:r>
            <a:endParaRPr lang="es-ES_tradnl" sz="3600" dirty="0">
              <a:solidFill>
                <a:srgbClr val="EA1B2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0AD313A-1B98-B0BC-21B9-E8FD9EDC2FD0}"/>
              </a:ext>
            </a:extLst>
          </p:cNvPr>
          <p:cNvSpPr/>
          <p:nvPr/>
        </p:nvSpPr>
        <p:spPr>
          <a:xfrm>
            <a:off x="298542" y="2927049"/>
            <a:ext cx="5311683" cy="3774118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r>
              <a:rPr kumimoji="0" lang="es-ES_tradnl" altLang="es-ES_tradn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El sistema ReyBoxes ha sido validado mediante un conjunto de 278 pruebas unitarias desarrolladas con pytest.</a:t>
            </a:r>
            <a:br>
              <a:rPr kumimoji="0" lang="es-ES_tradnl" altLang="es-ES_tradn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kumimoji="0" lang="es-ES_tradnl" altLang="es-ES_tradn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Estas pruebas cubren funcionalidades críticas como login, fichajes, generación de documentos, correo electrónico, recuperación de cuenta, y gestión de clientes, vehículos e intervenciones.</a:t>
            </a:r>
            <a:br>
              <a:rPr kumimoji="0" lang="es-ES_tradnl" altLang="es-ES_tradn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kumimoji="0" lang="es-ES_tradnl" altLang="es-ES_tradn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Todos los test fueron superados con éxito, garantizando la estabilidad y fiabilidad del sistema. </a:t>
            </a:r>
            <a:endParaRPr lang="es-ES_tradnl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7922C1A-5ED7-42E5-0FE3-76A5F4FA943A}"/>
              </a:ext>
            </a:extLst>
          </p:cNvPr>
          <p:cNvSpPr/>
          <p:nvPr/>
        </p:nvSpPr>
        <p:spPr>
          <a:xfrm>
            <a:off x="8445483" y="6356343"/>
            <a:ext cx="3619425" cy="368307"/>
          </a:xfrm>
          <a:prstGeom prst="roundRect">
            <a:avLst/>
          </a:prstGeom>
          <a:solidFill>
            <a:schemeClr val="bg1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Total de pruebas superadas: </a:t>
            </a:r>
            <a:r>
              <a:rPr lang="es-ES" dirty="0">
                <a:solidFill>
                  <a:srgbClr val="EA1B26"/>
                </a:solidFill>
              </a:rPr>
              <a:t>278</a:t>
            </a:r>
            <a:endParaRPr lang="es-ES_tradnl" dirty="0">
              <a:solidFill>
                <a:srgbClr val="EA1B26"/>
              </a:solidFill>
            </a:endParaRPr>
          </a:p>
        </p:txBody>
      </p:sp>
      <p:pic>
        <p:nvPicPr>
          <p:cNvPr id="16" name="Imagen 15" descr="Imagen que contiene Icono&#10;&#10;El contenido generado por IA puede ser incorrecto.">
            <a:extLst>
              <a:ext uri="{FF2B5EF4-FFF2-40B4-BE49-F238E27FC236}">
                <a16:creationId xmlns:a16="http://schemas.microsoft.com/office/drawing/2014/main" id="{DD93B322-7805-4B8D-1C76-B17ED2A1FA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126" y="1694848"/>
            <a:ext cx="894514" cy="894514"/>
          </a:xfrm>
          <a:prstGeom prst="rect">
            <a:avLst/>
          </a:prstGeom>
        </p:spPr>
      </p:pic>
      <p:pic>
        <p:nvPicPr>
          <p:cNvPr id="18" name="Imagen 17" descr="Texto&#10;&#10;El contenido generado por IA puede ser incorrecto.">
            <a:extLst>
              <a:ext uri="{FF2B5EF4-FFF2-40B4-BE49-F238E27FC236}">
                <a16:creationId xmlns:a16="http://schemas.microsoft.com/office/drawing/2014/main" id="{64915364-DB33-935D-AF6D-FA4C597F65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100" y="109538"/>
            <a:ext cx="6149808" cy="614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730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9444F1F-247E-A8C2-37E4-881B593418AF}"/>
              </a:ext>
            </a:extLst>
          </p:cNvPr>
          <p:cNvSpPr txBox="1"/>
          <p:nvPr/>
        </p:nvSpPr>
        <p:spPr>
          <a:xfrm>
            <a:off x="3900487" y="345787"/>
            <a:ext cx="54387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1" dirty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  <a:ea typeface="Open Sans" pitchFamily="2" charset="0"/>
                <a:cs typeface="Open Sans" pitchFamily="2" charset="0"/>
              </a:rPr>
              <a:t>Documentación</a:t>
            </a:r>
            <a:r>
              <a:rPr lang="es-E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s-ES" sz="3200" b="1" dirty="0">
                <a:solidFill>
                  <a:srgbClr val="EA1B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  <a:ea typeface="Open Sans" pitchFamily="2" charset="0"/>
                <a:cs typeface="Open Sans" pitchFamily="2" charset="0"/>
              </a:rPr>
              <a:t>general</a:t>
            </a:r>
            <a:endParaRPr lang="es-ES_tradnl" sz="3200" b="1" dirty="0">
              <a:solidFill>
                <a:srgbClr val="EA1B2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itchFamily="2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FFAA126-A52C-2399-F897-E933A01EE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2" y="1291530"/>
            <a:ext cx="3933825" cy="208984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381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06FF16F-45BF-B5EB-390C-F53E6F403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876" y="2453580"/>
            <a:ext cx="3933825" cy="208984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28575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808D3AF-82B0-DC11-AC89-844DB3A162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849" y="4082594"/>
            <a:ext cx="2710638" cy="226105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28575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AF65B99D-EE88-34A0-91C7-D0E63E8CBB2C}"/>
              </a:ext>
            </a:extLst>
          </p:cNvPr>
          <p:cNvSpPr/>
          <p:nvPr/>
        </p:nvSpPr>
        <p:spPr>
          <a:xfrm>
            <a:off x="7439025" y="1676400"/>
            <a:ext cx="3933824" cy="43624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dirty="0">
                <a:latin typeface="Open Sans" pitchFamily="2" charset="0"/>
                <a:ea typeface="Open Sans" pitchFamily="2" charset="0"/>
                <a:cs typeface="Open Sans" pitchFamily="2" charset="0"/>
              </a:rPr>
              <a:t>El sistema ReyBoxes cuenta con documentación técnica generada en formato HTML, accesible como una página web para una consulta más versátil y eficiente.</a:t>
            </a:r>
          </a:p>
          <a:p>
            <a:pPr algn="just"/>
            <a:endParaRPr lang="es-ES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es-ES" dirty="0">
                <a:latin typeface="Open Sans" pitchFamily="2" charset="0"/>
                <a:ea typeface="Open Sans" pitchFamily="2" charset="0"/>
                <a:cs typeface="Open Sans" pitchFamily="2" charset="0"/>
              </a:rPr>
              <a:t>Se ha </a:t>
            </a:r>
            <a:r>
              <a:rPr lang="es-ES" dirty="0"/>
              <a:t>optado por HTML para documentar porque: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Es </a:t>
            </a:r>
            <a:r>
              <a:rPr lang="es-ES" b="1" dirty="0"/>
              <a:t>portable</a:t>
            </a:r>
            <a:r>
              <a:rPr lang="es-ES" dirty="0"/>
              <a:t> y accesible desde cualquier sistema.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Permite incorporar imágenes, enlaces cruzados, y mantener actualizaciones sin </a:t>
            </a:r>
            <a:r>
              <a:rPr lang="es-ES" dirty="0" err="1"/>
              <a:t>reempaquetar</a:t>
            </a:r>
            <a:r>
              <a:rPr lang="es-ES" dirty="0"/>
              <a:t> todo el sistema.</a:t>
            </a:r>
            <a:endParaRPr lang="es-ES_tradnl" dirty="0"/>
          </a:p>
        </p:txBody>
      </p:sp>
      <p:pic>
        <p:nvPicPr>
          <p:cNvPr id="19" name="Imagen 18" descr="Icono&#10;&#10;El contenido generado por IA puede ser incorrecto.">
            <a:extLst>
              <a:ext uri="{FF2B5EF4-FFF2-40B4-BE49-F238E27FC236}">
                <a16:creationId xmlns:a16="http://schemas.microsoft.com/office/drawing/2014/main" id="{FDA2CEA3-5728-35C7-E492-603420FECD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151" y="138264"/>
            <a:ext cx="790273" cy="790273"/>
          </a:xfrm>
          <a:prstGeom prst="rect">
            <a:avLst/>
          </a:prstGeom>
        </p:spPr>
      </p:pic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D5B9616E-713C-0DF5-91AE-E11BE2481FF1}"/>
              </a:ext>
            </a:extLst>
          </p:cNvPr>
          <p:cNvSpPr/>
          <p:nvPr/>
        </p:nvSpPr>
        <p:spPr>
          <a:xfrm>
            <a:off x="7591425" y="1828800"/>
            <a:ext cx="3933824" cy="43624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dirty="0">
                <a:latin typeface="Open Sans" pitchFamily="2" charset="0"/>
                <a:ea typeface="Open Sans" pitchFamily="2" charset="0"/>
                <a:cs typeface="Open Sans" pitchFamily="2" charset="0"/>
              </a:rPr>
              <a:t>Abarca todos los módulos del proyecto e incluye descripciones detalladas de clases, funciones y estructuras del sistema, facilitando su mantenimiento, comprensión y evolución por parte de futuros desarrolladores.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ECD32E85-FF38-E8E6-28EF-5D1810444C89}"/>
              </a:ext>
            </a:extLst>
          </p:cNvPr>
          <p:cNvSpPr/>
          <p:nvPr/>
        </p:nvSpPr>
        <p:spPr>
          <a:xfrm>
            <a:off x="7743825" y="1981200"/>
            <a:ext cx="3933824" cy="43624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dirty="0">
                <a:latin typeface="Open Sans" pitchFamily="2" charset="0"/>
                <a:ea typeface="Open Sans" pitchFamily="2" charset="0"/>
                <a:cs typeface="Open Sans" pitchFamily="2" charset="0"/>
              </a:rPr>
              <a:t>Además, se han elaborado manuales y guías de usuario orientadas al uso práctico por parte del personal del taller.</a:t>
            </a:r>
          </a:p>
        </p:txBody>
      </p:sp>
    </p:spTree>
    <p:extLst>
      <p:ext uri="{BB962C8B-B14F-4D97-AF65-F5344CB8AC3E}">
        <p14:creationId xmlns:p14="http://schemas.microsoft.com/office/powerpoint/2010/main" val="266493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Forma&#10;&#10;El contenido generado por IA puede ser incorrecto.">
            <a:extLst>
              <a:ext uri="{FF2B5EF4-FFF2-40B4-BE49-F238E27FC236}">
                <a16:creationId xmlns:a16="http://schemas.microsoft.com/office/drawing/2014/main" id="{485EC8C7-44DC-716D-54AE-494E588C3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71" y="0"/>
            <a:ext cx="12192000" cy="7178293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86B1FC5-374F-A335-A7A5-74A524B63A2A}"/>
              </a:ext>
            </a:extLst>
          </p:cNvPr>
          <p:cNvSpPr txBox="1"/>
          <p:nvPr/>
        </p:nvSpPr>
        <p:spPr>
          <a:xfrm>
            <a:off x="862441" y="289246"/>
            <a:ext cx="1537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i="1" dirty="0">
                <a:solidFill>
                  <a:srgbClr val="FF0000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Índice</a:t>
            </a:r>
            <a:r>
              <a:rPr lang="es-ES" sz="3200" dirty="0">
                <a:solidFill>
                  <a:srgbClr val="FF0000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:</a:t>
            </a:r>
            <a:endParaRPr lang="es-ES_tradnl" sz="3200" dirty="0">
              <a:solidFill>
                <a:srgbClr val="FF0000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924BCFA-EF65-663B-FFE7-9A0ED7CFCF2D}"/>
              </a:ext>
            </a:extLst>
          </p:cNvPr>
          <p:cNvSpPr txBox="1"/>
          <p:nvPr/>
        </p:nvSpPr>
        <p:spPr>
          <a:xfrm>
            <a:off x="3177800" y="1500880"/>
            <a:ext cx="409599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s-ES" sz="2400" dirty="0">
                <a:solidFill>
                  <a:srgbClr val="FF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1.</a:t>
            </a:r>
            <a:r>
              <a:rPr lang="es-E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 Introducción al proyecto</a:t>
            </a:r>
            <a:endParaRPr lang="es-ES_tradnl" sz="24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5E968A7-1796-E277-12A2-9ED7C2AD3F67}"/>
              </a:ext>
            </a:extLst>
          </p:cNvPr>
          <p:cNvSpPr txBox="1"/>
          <p:nvPr/>
        </p:nvSpPr>
        <p:spPr>
          <a:xfrm>
            <a:off x="3708526" y="1966014"/>
            <a:ext cx="194957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s-ES" sz="2400" dirty="0">
                <a:solidFill>
                  <a:srgbClr val="FF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2.</a:t>
            </a:r>
            <a:r>
              <a:rPr lang="es-E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 Objetivos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044A187-2054-CA83-DDFE-B32850EDB60B}"/>
              </a:ext>
            </a:extLst>
          </p:cNvPr>
          <p:cNvSpPr txBox="1"/>
          <p:nvPr/>
        </p:nvSpPr>
        <p:spPr>
          <a:xfrm>
            <a:off x="4026883" y="2423232"/>
            <a:ext cx="381065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s-ES" sz="2400" dirty="0">
                <a:solidFill>
                  <a:srgbClr val="FF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3.</a:t>
            </a:r>
            <a:r>
              <a:rPr lang="es-E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 Problemas detectados</a:t>
            </a:r>
            <a:endParaRPr lang="es-ES_tradnl" sz="24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A7E64FA-C8F7-A966-ED99-B64EF4EEE9B3}"/>
              </a:ext>
            </a:extLst>
          </p:cNvPr>
          <p:cNvSpPr txBox="1"/>
          <p:nvPr/>
        </p:nvSpPr>
        <p:spPr>
          <a:xfrm>
            <a:off x="4145902" y="2883039"/>
            <a:ext cx="337303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s-ES" sz="2400" dirty="0">
                <a:solidFill>
                  <a:srgbClr val="FF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4.</a:t>
            </a:r>
            <a:r>
              <a:rPr lang="es-E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 Solución propuesta</a:t>
            </a:r>
            <a:endParaRPr lang="es-ES_tradnl" sz="24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39AE48C-9A9F-1327-3110-A729A08104DE}"/>
              </a:ext>
            </a:extLst>
          </p:cNvPr>
          <p:cNvSpPr txBox="1"/>
          <p:nvPr/>
        </p:nvSpPr>
        <p:spPr>
          <a:xfrm>
            <a:off x="4283364" y="3340988"/>
            <a:ext cx="372249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s-ES" sz="2400" dirty="0">
                <a:solidFill>
                  <a:srgbClr val="FF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5.</a:t>
            </a:r>
            <a:r>
              <a:rPr lang="es-E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 Tecnologías utilizadas</a:t>
            </a:r>
            <a:endParaRPr lang="es-ES_tradnl" sz="24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87EEFD7-7D75-BA7F-CB06-F35FA9D55302}"/>
              </a:ext>
            </a:extLst>
          </p:cNvPr>
          <p:cNvSpPr txBox="1"/>
          <p:nvPr/>
        </p:nvSpPr>
        <p:spPr>
          <a:xfrm>
            <a:off x="4318911" y="3800064"/>
            <a:ext cx="355417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s-ES" sz="2400" dirty="0">
                <a:solidFill>
                  <a:srgbClr val="FF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6.</a:t>
            </a:r>
            <a:r>
              <a:rPr lang="es-E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 Arquitectura general</a:t>
            </a:r>
            <a:endParaRPr lang="es-ES_tradnl" sz="24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9341081-3068-BA24-BC64-AF065CF08022}"/>
              </a:ext>
            </a:extLst>
          </p:cNvPr>
          <p:cNvSpPr txBox="1"/>
          <p:nvPr/>
        </p:nvSpPr>
        <p:spPr>
          <a:xfrm>
            <a:off x="4342695" y="4260357"/>
            <a:ext cx="341151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s-ES" sz="2400" dirty="0">
                <a:solidFill>
                  <a:srgbClr val="FF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7.</a:t>
            </a:r>
            <a:r>
              <a:rPr lang="es-E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 Funcionalidad clave</a:t>
            </a:r>
            <a:endParaRPr lang="es-ES_tradnl" sz="24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2D1A08A-089E-47B6-1DF8-0853F89CA897}"/>
              </a:ext>
            </a:extLst>
          </p:cNvPr>
          <p:cNvSpPr txBox="1"/>
          <p:nvPr/>
        </p:nvSpPr>
        <p:spPr>
          <a:xfrm>
            <a:off x="4318911" y="4718061"/>
            <a:ext cx="385233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s-ES" sz="2400" dirty="0">
                <a:solidFill>
                  <a:srgbClr val="FF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8.</a:t>
            </a:r>
            <a:r>
              <a:rPr lang="es-E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 Pruebas y validaciones</a:t>
            </a:r>
            <a:endParaRPr lang="es-ES_tradnl" sz="24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936AD03-2E9F-5A94-274F-CDF161D17B23}"/>
              </a:ext>
            </a:extLst>
          </p:cNvPr>
          <p:cNvSpPr txBox="1"/>
          <p:nvPr/>
        </p:nvSpPr>
        <p:spPr>
          <a:xfrm>
            <a:off x="4206825" y="5177868"/>
            <a:ext cx="402866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s-ES" sz="2400" dirty="0">
                <a:solidFill>
                  <a:srgbClr val="FF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9.</a:t>
            </a:r>
            <a:r>
              <a:rPr lang="es-E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 Documentación general</a:t>
            </a:r>
            <a:endParaRPr lang="es-ES_tradnl" sz="24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3D20213-15BF-8084-3F76-84E9A83F8DEE}"/>
              </a:ext>
            </a:extLst>
          </p:cNvPr>
          <p:cNvSpPr txBox="1"/>
          <p:nvPr/>
        </p:nvSpPr>
        <p:spPr>
          <a:xfrm>
            <a:off x="3962629" y="5637675"/>
            <a:ext cx="527099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s-ES" sz="2400" dirty="0">
                <a:solidFill>
                  <a:srgbClr val="FF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10.</a:t>
            </a:r>
            <a:r>
              <a:rPr lang="es-E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 Conclusiones y mejoras futuras</a:t>
            </a:r>
            <a:endParaRPr lang="es-ES_tradnl" sz="24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D387948-5E50-4099-E15F-E59A669455BD}"/>
              </a:ext>
            </a:extLst>
          </p:cNvPr>
          <p:cNvSpPr txBox="1"/>
          <p:nvPr/>
        </p:nvSpPr>
        <p:spPr>
          <a:xfrm>
            <a:off x="3769449" y="6099340"/>
            <a:ext cx="223490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s-ES" sz="2400" dirty="0">
                <a:solidFill>
                  <a:srgbClr val="FF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11.</a:t>
            </a:r>
            <a:r>
              <a:rPr lang="es-E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 Preguntas</a:t>
            </a:r>
            <a:endParaRPr lang="es-ES_tradnl" sz="24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F13A05DD-CD60-A4D4-75E6-EBF121C2258B}"/>
              </a:ext>
            </a:extLst>
          </p:cNvPr>
          <p:cNvCxnSpPr>
            <a:cxnSpLocks/>
          </p:cNvCxnSpPr>
          <p:nvPr/>
        </p:nvCxnSpPr>
        <p:spPr>
          <a:xfrm>
            <a:off x="822366" y="871333"/>
            <a:ext cx="9428671" cy="0"/>
          </a:xfrm>
          <a:prstGeom prst="line">
            <a:avLst/>
          </a:prstGeom>
          <a:ln>
            <a:solidFill>
              <a:srgbClr val="45454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70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Diagrama, Dibujo de ingeniería&#10;&#10;El contenido generado por IA puede ser incorrecto.">
            <a:extLst>
              <a:ext uri="{FF2B5EF4-FFF2-40B4-BE49-F238E27FC236}">
                <a16:creationId xmlns:a16="http://schemas.microsoft.com/office/drawing/2014/main" id="{BFE48FDB-D2FD-59A7-0805-0E19D6D0A9E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F57589E-6636-5B60-10F1-A544D4207364}"/>
              </a:ext>
            </a:extLst>
          </p:cNvPr>
          <p:cNvSpPr txBox="1"/>
          <p:nvPr/>
        </p:nvSpPr>
        <p:spPr>
          <a:xfrm>
            <a:off x="2089134" y="362309"/>
            <a:ext cx="801373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Introducción al </a:t>
            </a:r>
            <a:r>
              <a:rPr lang="es-ES_tradnl" sz="5000" dirty="0">
                <a:solidFill>
                  <a:srgbClr val="EA1B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proyecto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329F126E-5FD2-236B-7737-BA20DC171688}"/>
              </a:ext>
            </a:extLst>
          </p:cNvPr>
          <p:cNvCxnSpPr>
            <a:cxnSpLocks/>
          </p:cNvCxnSpPr>
          <p:nvPr/>
        </p:nvCxnSpPr>
        <p:spPr>
          <a:xfrm>
            <a:off x="2089133" y="1215976"/>
            <a:ext cx="1010286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78447B30-496A-C165-F6A0-216C2002DA3F}"/>
              </a:ext>
            </a:extLst>
          </p:cNvPr>
          <p:cNvSpPr txBox="1"/>
          <p:nvPr/>
        </p:nvSpPr>
        <p:spPr>
          <a:xfrm>
            <a:off x="1216325" y="20530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707F6D8-4377-9B7A-9B70-B2FC7C87D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5141" y="1654750"/>
            <a:ext cx="778198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altLang="es-ES_tradnl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¿Qué es ReyBoxes?</a:t>
            </a:r>
            <a:br>
              <a:rPr kumimoji="0" lang="es-ES_tradnl" altLang="es-ES_tradn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</a:br>
            <a:r>
              <a:rPr kumimoji="0" lang="es-ES_tradnl" altLang="es-ES_tradn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ReyBoxes es un sistema de gestión integral para talleres mecánicos, diseñado para centralizar todas las operaciones del negocio en una única aplicación. 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D257E5E4-6C61-8435-D333-146B9226D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7326" y="3250640"/>
            <a:ext cx="786841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altLang="es-ES_tradnl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A quién va dirigido?</a:t>
            </a:r>
            <a:br>
              <a:rPr kumimoji="0" lang="es-ES_tradnl" altLang="es-ES_tradn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</a:br>
            <a:r>
              <a:rPr kumimoji="0" lang="es-ES_tradnl" altLang="es-ES_tradn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Está orientado a pequeños y medianos talleres que desean mejorar su organización, eficiencia y control sin depender de múltiples herramientas externas. 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E0D2537E-8752-3EB5-F320-188D2AB24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056" y="4932957"/>
            <a:ext cx="786841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altLang="es-ES_tradnl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¿Por qué es necesario?</a:t>
            </a:r>
            <a:br>
              <a:rPr kumimoji="0" lang="es-ES_tradnl" altLang="es-ES_tradn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</a:br>
            <a:r>
              <a:rPr kumimoji="0" lang="es-ES_tradnl" altLang="es-ES_tradn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ReyBoxes resuelve los problemas de dispersión de datos, fichajes manuales, desorganización de clientes y vehículos, y la falta de automatización en la gestión diaria. </a:t>
            </a:r>
          </a:p>
        </p:txBody>
      </p:sp>
      <p:pic>
        <p:nvPicPr>
          <p:cNvPr id="15" name="Imagen 14" descr="Icono&#10;&#10;El contenido generado por IA puede ser incorrecto.">
            <a:extLst>
              <a:ext uri="{FF2B5EF4-FFF2-40B4-BE49-F238E27FC236}">
                <a16:creationId xmlns:a16="http://schemas.microsoft.com/office/drawing/2014/main" id="{48F28906-5D05-8C4F-EE00-A1CEB6FBAD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59" y="1706662"/>
            <a:ext cx="1062182" cy="1062182"/>
          </a:xfrm>
          <a:prstGeom prst="rect">
            <a:avLst/>
          </a:prstGeom>
        </p:spPr>
      </p:pic>
      <p:pic>
        <p:nvPicPr>
          <p:cNvPr id="17" name="Imagen 16" descr="Icono&#10;&#10;El contenido generado por IA puede ser incorrecto.">
            <a:extLst>
              <a:ext uri="{FF2B5EF4-FFF2-40B4-BE49-F238E27FC236}">
                <a16:creationId xmlns:a16="http://schemas.microsoft.com/office/drawing/2014/main" id="{F9A6E45E-F39B-60E9-4F35-7E2F5350DC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900" y="3457299"/>
            <a:ext cx="971676" cy="971676"/>
          </a:xfrm>
          <a:prstGeom prst="rect">
            <a:avLst/>
          </a:prstGeom>
        </p:spPr>
      </p:pic>
      <p:pic>
        <p:nvPicPr>
          <p:cNvPr id="19" name="Imagen 18" descr="Icono&#10;&#10;El contenido generado por IA puede ser incorrecto.">
            <a:extLst>
              <a:ext uri="{FF2B5EF4-FFF2-40B4-BE49-F238E27FC236}">
                <a16:creationId xmlns:a16="http://schemas.microsoft.com/office/drawing/2014/main" id="{6CC0984B-02BF-74BA-7769-EC11005161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59" y="5146405"/>
            <a:ext cx="958097" cy="95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333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 descr="Diagrama&#10;&#10;El contenido generado por IA puede ser incorrecto.">
            <a:extLst>
              <a:ext uri="{FF2B5EF4-FFF2-40B4-BE49-F238E27FC236}">
                <a16:creationId xmlns:a16="http://schemas.microsoft.com/office/drawing/2014/main" id="{4CEB5505-8DC9-BF81-CB36-0ACA6B0F29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24582" y="-2709422"/>
            <a:ext cx="6857998" cy="1227684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FA04D081-C7F9-2162-9D0F-3475CD75A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9184" y="410383"/>
            <a:ext cx="9119436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altLang="es-ES_tradnl" sz="3600" b="1" i="0" u="none" strike="noStrike" cap="none" normalizeH="0" baseline="0" dirty="0">
                <a:ln>
                  <a:noFill/>
                </a:ln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Objetivo</a:t>
            </a:r>
            <a:r>
              <a:rPr kumimoji="0" lang="es-ES_tradnl" altLang="es-ES_tradnl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 </a:t>
            </a:r>
            <a:r>
              <a:rPr kumimoji="0" lang="es-ES_tradnl" altLang="es-ES_tradnl" sz="3600" b="1" i="0" u="none" strike="noStrike" cap="none" normalizeH="0" baseline="0" dirty="0">
                <a:ln>
                  <a:noFill/>
                </a:ln>
                <a:solidFill>
                  <a:srgbClr val="EA1B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general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altLang="es-ES_trad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altLang="es-ES_tradn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Desarrollar una aplicación integral de gestión para talleres mecánicos que centralice y automatice los procesos clave del negocio, mejorando la eficiencia, el control y la organización del taller.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81F5B97-93EB-6531-3C73-9A6C67687104}"/>
              </a:ext>
            </a:extLst>
          </p:cNvPr>
          <p:cNvSpPr txBox="1"/>
          <p:nvPr/>
        </p:nvSpPr>
        <p:spPr>
          <a:xfrm>
            <a:off x="367647" y="2760819"/>
            <a:ext cx="8815632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b="1" dirty="0">
                <a:solidFill>
                  <a:srgbClr val="454545"/>
                </a:solidFill>
                <a:latin typeface="Montserrat" pitchFamily="2" charset="0"/>
              </a:rPr>
              <a:t>Objetivos</a:t>
            </a:r>
            <a:r>
              <a:rPr lang="es-ES" sz="3600" b="1" dirty="0">
                <a:latin typeface="Montserrat" pitchFamily="2" charset="0"/>
              </a:rPr>
              <a:t> </a:t>
            </a:r>
            <a:r>
              <a:rPr lang="es-ES" sz="3600" b="1" dirty="0">
                <a:solidFill>
                  <a:srgbClr val="EA1B26"/>
                </a:solidFill>
                <a:latin typeface="Montserrat" pitchFamily="2" charset="0"/>
              </a:rPr>
              <a:t>específicos</a:t>
            </a:r>
          </a:p>
          <a:p>
            <a:endParaRPr lang="es-ES" sz="2800" b="1" dirty="0">
              <a:latin typeface="Montserra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EA1B26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s-E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Gestionar clientes y vehículos desde una única interfaz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EA1B26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s-E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Controlar el fichaje de empleados (entrada/salida)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EA1B26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s-E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Automatizar la generación de presupuestos y contratos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EA1B26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s-E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Permitir el registro de reparaciones e intervenciones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EA1B26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s-E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Ofrecer distintos accesos según el rol del usuario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EA1B26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s-E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Generar informes exportables en PDF o 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EA1B26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s-E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Integrar sistema de recuperación de cuenta por correo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4953C236-7C45-577A-7306-6C0CAEBD9D42}"/>
              </a:ext>
            </a:extLst>
          </p:cNvPr>
          <p:cNvCxnSpPr>
            <a:cxnSpLocks/>
          </p:cNvCxnSpPr>
          <p:nvPr/>
        </p:nvCxnSpPr>
        <p:spPr>
          <a:xfrm>
            <a:off x="367647" y="3429000"/>
            <a:ext cx="8151202" cy="0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2572B9A-DF28-474E-DBB6-A86C73515CED}"/>
              </a:ext>
            </a:extLst>
          </p:cNvPr>
          <p:cNvCxnSpPr>
            <a:cxnSpLocks/>
          </p:cNvCxnSpPr>
          <p:nvPr/>
        </p:nvCxnSpPr>
        <p:spPr>
          <a:xfrm>
            <a:off x="3209731" y="1225357"/>
            <a:ext cx="8614622" cy="0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559EDDE7-30F9-62CC-B741-7D7D3D7336F7}"/>
              </a:ext>
            </a:extLst>
          </p:cNvPr>
          <p:cNvSpPr/>
          <p:nvPr/>
        </p:nvSpPr>
        <p:spPr>
          <a:xfrm>
            <a:off x="9367103" y="4465170"/>
            <a:ext cx="2641074" cy="1797781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B7A7AF6-6747-2A35-0285-D152631B4E71}"/>
              </a:ext>
            </a:extLst>
          </p:cNvPr>
          <p:cNvSpPr txBox="1"/>
          <p:nvPr/>
        </p:nvSpPr>
        <p:spPr>
          <a:xfrm>
            <a:off x="273380" y="343168"/>
            <a:ext cx="27644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s-ES_tradnl" altLang="es-ES_tradnl" sz="4000" b="1" i="0" u="none" strike="noStrike" cap="none" normalizeH="0" baseline="0" dirty="0">
                <a:ln>
                  <a:noFill/>
                </a:ln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Objetivos</a:t>
            </a:r>
            <a:endParaRPr lang="es-ES_tradnl" sz="4000" dirty="0"/>
          </a:p>
        </p:txBody>
      </p:sp>
    </p:spTree>
    <p:extLst>
      <p:ext uri="{BB962C8B-B14F-4D97-AF65-F5344CB8AC3E}">
        <p14:creationId xmlns:p14="http://schemas.microsoft.com/office/powerpoint/2010/main" val="4264310150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20" grpId="0" animBg="1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Diagrama, Dibujo de ingeniería&#10;&#10;El contenido generado por IA puede ser incorrecto.">
            <a:extLst>
              <a:ext uri="{FF2B5EF4-FFF2-40B4-BE49-F238E27FC236}">
                <a16:creationId xmlns:a16="http://schemas.microsoft.com/office/drawing/2014/main" id="{380E2BDA-3AF6-70C1-1044-0DBC7D15082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435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13E7CF1-AB34-DB29-2202-AFCB863F8188}"/>
              </a:ext>
            </a:extLst>
          </p:cNvPr>
          <p:cNvSpPr txBox="1"/>
          <p:nvPr/>
        </p:nvSpPr>
        <p:spPr>
          <a:xfrm>
            <a:off x="3244332" y="99918"/>
            <a:ext cx="57033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3600" b="1" dirty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Problemas</a:t>
            </a:r>
            <a:r>
              <a:rPr lang="es-ES_tradnl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 </a:t>
            </a:r>
            <a:r>
              <a:rPr lang="es-ES_tradnl" sz="3600" b="1" dirty="0">
                <a:solidFill>
                  <a:srgbClr val="EA1B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detectados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CD21A909-5B25-8B79-77CA-5947296CDC57}"/>
              </a:ext>
            </a:extLst>
          </p:cNvPr>
          <p:cNvCxnSpPr>
            <a:cxnSpLocks/>
          </p:cNvCxnSpPr>
          <p:nvPr/>
        </p:nvCxnSpPr>
        <p:spPr>
          <a:xfrm flipV="1">
            <a:off x="3097763" y="746249"/>
            <a:ext cx="5849905" cy="2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5A269BFB-BC75-4048-6280-4FE0128414B9}"/>
              </a:ext>
            </a:extLst>
          </p:cNvPr>
          <p:cNvSpPr txBox="1"/>
          <p:nvPr/>
        </p:nvSpPr>
        <p:spPr>
          <a:xfrm>
            <a:off x="209551" y="1110344"/>
            <a:ext cx="1198245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_tradnl" altLang="es-ES_tradnl" sz="2800" b="0" i="0" u="none" strike="noStrike" cap="none" normalizeH="0" baseline="0" dirty="0">
                <a:ln>
                  <a:noFill/>
                </a:ln>
                <a:solidFill>
                  <a:srgbClr val="EA1B26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kumimoji="0" lang="es-ES_tradnl" altLang="es-ES_tradn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Desorganización en la gestión de clientes y vehículos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_tradnl" altLang="es-ES_tradnl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s-ES_tradnl" altLang="es-ES_tradnl" sz="2800" b="0" i="0" u="none" strike="noStrike" cap="none" normalizeH="0" baseline="0" dirty="0">
                <a:ln>
                  <a:noFill/>
                </a:ln>
                <a:solidFill>
                  <a:srgbClr val="EA1B26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kumimoji="0" lang="es-ES_tradnl" altLang="es-ES_tradn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Uso de herramientas dispersas y no conectadas (Excel, papel, apps sueltas)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s-ES_tradnl" altLang="es-ES_tradnl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s-ES_tradnl" altLang="es-ES_tradnl" sz="2800" b="0" i="0" u="none" strike="noStrike" cap="none" normalizeH="0" baseline="0" dirty="0">
                <a:ln>
                  <a:noFill/>
                </a:ln>
                <a:solidFill>
                  <a:srgbClr val="EA1B26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kumimoji="0" lang="es-ES_tradnl" altLang="es-ES_tradn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Dificultad para registrar reparaciones de forma ordenada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s-ES_tradnl" altLang="es-ES_tradnl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s-ES_tradnl" altLang="es-ES_tradnl" sz="2800" b="0" i="0" u="none" strike="noStrike" cap="none" normalizeH="0" baseline="0" dirty="0">
                <a:ln>
                  <a:noFill/>
                </a:ln>
                <a:solidFill>
                  <a:srgbClr val="EA1B26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kumimoji="0" lang="es-ES_tradnl" altLang="es-ES_tradn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Falta de control en el fichaje del personal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s-ES_tradnl" altLang="es-ES_tradnl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s-ES_tradnl" altLang="es-ES_tradnl" sz="2800" b="0" i="0" u="none" strike="noStrike" cap="none" normalizeH="0" baseline="0" dirty="0">
                <a:ln>
                  <a:noFill/>
                </a:ln>
                <a:solidFill>
                  <a:srgbClr val="EA1B26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kumimoji="0" lang="es-ES_tradnl" altLang="es-ES_tradn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No hay sistema centralizado con roles definidos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s-ES_tradnl" altLang="es-ES_tradnl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lvl="5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s-ES_tradnl" altLang="es-ES_tradnl" sz="2800" b="0" i="0" u="none" strike="noStrike" cap="none" normalizeH="0" baseline="0" dirty="0">
                <a:ln>
                  <a:noFill/>
                </a:ln>
                <a:solidFill>
                  <a:srgbClr val="EA1B26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s-ES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Pérdida de tiempo generando presupuestos y contratos</a:t>
            </a:r>
            <a:endParaRPr kumimoji="0" lang="es-ES_tradnl" altLang="es-ES_tradnl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endParaRPr lang="es-ES_tradnl" dirty="0"/>
          </a:p>
        </p:txBody>
      </p:sp>
      <p:pic>
        <p:nvPicPr>
          <p:cNvPr id="15" name="Imagen 14" descr="Una captura de pantalla de un celular con la imagen de una caricatura&#10;&#10;El contenido generado por IA puede ser incorrecto.">
            <a:extLst>
              <a:ext uri="{FF2B5EF4-FFF2-40B4-BE49-F238E27FC236}">
                <a16:creationId xmlns:a16="http://schemas.microsoft.com/office/drawing/2014/main" id="{3EE189D5-4170-9223-047D-D3B5731831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917" y="1110344"/>
            <a:ext cx="518044" cy="518044"/>
          </a:xfrm>
          <a:prstGeom prst="rect">
            <a:avLst/>
          </a:prstGeom>
        </p:spPr>
      </p:pic>
      <p:pic>
        <p:nvPicPr>
          <p:cNvPr id="17" name="Imagen 16" descr="Icono&#10;&#10;El contenido generado por IA puede ser incorrecto.">
            <a:extLst>
              <a:ext uri="{FF2B5EF4-FFF2-40B4-BE49-F238E27FC236}">
                <a16:creationId xmlns:a16="http://schemas.microsoft.com/office/drawing/2014/main" id="{7BB4C71F-F99B-390F-6081-95E953D1B9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790" y="6000772"/>
            <a:ext cx="518043" cy="518043"/>
          </a:xfrm>
          <a:prstGeom prst="rect">
            <a:avLst/>
          </a:prstGeom>
        </p:spPr>
      </p:pic>
      <p:pic>
        <p:nvPicPr>
          <p:cNvPr id="19" name="Imagen 18" descr="Icono&#10;&#10;El contenido generado por IA puede ser incorrecto.">
            <a:extLst>
              <a:ext uri="{FF2B5EF4-FFF2-40B4-BE49-F238E27FC236}">
                <a16:creationId xmlns:a16="http://schemas.microsoft.com/office/drawing/2014/main" id="{6060616C-8084-7315-CBD3-A8ACF24CC0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960" y="2438422"/>
            <a:ext cx="518043" cy="518043"/>
          </a:xfrm>
          <a:prstGeom prst="rect">
            <a:avLst/>
          </a:prstGeom>
        </p:spPr>
      </p:pic>
      <p:pic>
        <p:nvPicPr>
          <p:cNvPr id="21" name="Imagen 20" descr="Icono&#10;&#10;El contenido generado por IA puede ser incorrecto.">
            <a:extLst>
              <a:ext uri="{FF2B5EF4-FFF2-40B4-BE49-F238E27FC236}">
                <a16:creationId xmlns:a16="http://schemas.microsoft.com/office/drawing/2014/main" id="{E36EF4F1-6985-87C8-6D16-97439E3023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061" y="4191026"/>
            <a:ext cx="1134639" cy="11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543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Diagrama&#10;&#10;El contenido generado por IA puede ser incorrecto.">
            <a:extLst>
              <a:ext uri="{FF2B5EF4-FFF2-40B4-BE49-F238E27FC236}">
                <a16:creationId xmlns:a16="http://schemas.microsoft.com/office/drawing/2014/main" id="{CCAA48AA-D8CA-9FDD-4FA5-0320A36EA93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3767" y="-2663609"/>
            <a:ext cx="6864466" cy="12192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462F8513-87C0-D678-5142-571DEB282727}"/>
              </a:ext>
            </a:extLst>
          </p:cNvPr>
          <p:cNvSpPr txBox="1"/>
          <p:nvPr/>
        </p:nvSpPr>
        <p:spPr>
          <a:xfrm>
            <a:off x="3673539" y="320462"/>
            <a:ext cx="48449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3600" b="1" dirty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Solución</a:t>
            </a:r>
            <a:r>
              <a:rPr lang="es-ES_tradnl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 </a:t>
            </a:r>
            <a:r>
              <a:rPr lang="es-ES_tradnl" sz="3600" b="1" dirty="0">
                <a:solidFill>
                  <a:srgbClr val="EA1B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propuesta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B6799ACD-48ED-028C-BB2A-E55EF4BCEE55}"/>
              </a:ext>
            </a:extLst>
          </p:cNvPr>
          <p:cNvCxnSpPr/>
          <p:nvPr/>
        </p:nvCxnSpPr>
        <p:spPr>
          <a:xfrm>
            <a:off x="3673539" y="1005138"/>
            <a:ext cx="48449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0A7D8DCC-5EC6-4BE2-89C2-1B63BE5FF922}"/>
              </a:ext>
            </a:extLst>
          </p:cNvPr>
          <p:cNvSpPr txBox="1"/>
          <p:nvPr/>
        </p:nvSpPr>
        <p:spPr>
          <a:xfrm>
            <a:off x="468957" y="1707339"/>
            <a:ext cx="1089432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b="1" dirty="0">
                <a:solidFill>
                  <a:srgbClr val="EA1B26"/>
                </a:solidFill>
              </a:rPr>
              <a:t> </a:t>
            </a:r>
            <a:r>
              <a:rPr lang="es-ES" sz="2000" b="1" dirty="0">
                <a:latin typeface="Montserrat" pitchFamily="2" charset="0"/>
              </a:rPr>
              <a:t>Gestión centralizada</a:t>
            </a:r>
            <a:br>
              <a:rPr lang="es-ES" dirty="0"/>
            </a:br>
            <a:r>
              <a:rPr lang="es-ES" dirty="0"/>
              <a:t>	</a:t>
            </a:r>
            <a:r>
              <a:rPr lang="es-ES" dirty="0">
                <a:latin typeface="Open Sans" pitchFamily="2" charset="0"/>
                <a:ea typeface="Open Sans" pitchFamily="2" charset="0"/>
                <a:cs typeface="Open Sans" pitchFamily="2" charset="0"/>
              </a:rPr>
              <a:t>Todo el taller opera desde una única aplicación con acceso a todos los módulos necesarios.</a:t>
            </a:r>
            <a:endParaRPr lang="es-ES_tradnl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589D482-8C77-914A-D18E-45898DE70EDC}"/>
              </a:ext>
            </a:extLst>
          </p:cNvPr>
          <p:cNvSpPr txBox="1"/>
          <p:nvPr/>
        </p:nvSpPr>
        <p:spPr>
          <a:xfrm>
            <a:off x="1584494" y="2376122"/>
            <a:ext cx="1026538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b="1" dirty="0">
                <a:solidFill>
                  <a:srgbClr val="EA1B26"/>
                </a:solidFill>
              </a:rPr>
              <a:t> </a:t>
            </a:r>
            <a:r>
              <a:rPr lang="es-ES" sz="2000" b="1" dirty="0">
                <a:latin typeface="Montserrat" pitchFamily="2" charset="0"/>
              </a:rPr>
              <a:t>Módulo de clientes y vehículos</a:t>
            </a:r>
            <a:br>
              <a:rPr lang="es-ES" sz="2000" dirty="0">
                <a:latin typeface="Montserrat" pitchFamily="2" charset="0"/>
              </a:rPr>
            </a:br>
            <a:r>
              <a:rPr lang="es-ES" sz="2000" dirty="0">
                <a:latin typeface="Montserrat" pitchFamily="2" charset="0"/>
              </a:rPr>
              <a:t>	</a:t>
            </a:r>
            <a:r>
              <a:rPr lang="es-ES" dirty="0">
                <a:latin typeface="Open Sans" pitchFamily="2" charset="0"/>
                <a:ea typeface="Open Sans" pitchFamily="2" charset="0"/>
                <a:cs typeface="Open Sans" pitchFamily="2" charset="0"/>
              </a:rPr>
              <a:t>Organización clara y sin duplicados. Cada cliente tiene su historial y sus vehículos 	vinculados.</a:t>
            </a:r>
            <a:endParaRPr lang="es-ES_tradnl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4C91947-4340-32F9-C115-A40EBD0F95EA}"/>
              </a:ext>
            </a:extLst>
          </p:cNvPr>
          <p:cNvSpPr txBox="1"/>
          <p:nvPr/>
        </p:nvSpPr>
        <p:spPr>
          <a:xfrm>
            <a:off x="468957" y="3361007"/>
            <a:ext cx="8930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2000" b="1" dirty="0">
                <a:solidFill>
                  <a:srgbClr val="EA1B26"/>
                </a:solidFill>
                <a:latin typeface="Montserrat" pitchFamily="2" charset="0"/>
              </a:rPr>
              <a:t> </a:t>
            </a:r>
            <a:r>
              <a:rPr lang="es-ES" sz="2000" b="1" dirty="0">
                <a:latin typeface="Montserrat" pitchFamily="2" charset="0"/>
              </a:rPr>
              <a:t>Control de fichajes</a:t>
            </a:r>
            <a:br>
              <a:rPr lang="es-ES" sz="2000" dirty="0">
                <a:latin typeface="Montserrat" pitchFamily="2" charset="0"/>
              </a:rPr>
            </a:br>
            <a:r>
              <a:rPr lang="es-ES" sz="2000" dirty="0">
                <a:latin typeface="Montserrat" pitchFamily="2" charset="0"/>
              </a:rPr>
              <a:t>	</a:t>
            </a:r>
            <a:r>
              <a:rPr lang="es-ES" dirty="0">
                <a:latin typeface="Open Sans" pitchFamily="2" charset="0"/>
                <a:ea typeface="Open Sans" pitchFamily="2" charset="0"/>
                <a:cs typeface="Open Sans" pitchFamily="2" charset="0"/>
              </a:rPr>
              <a:t>Fichaje digital de entradas/salidas con hora exacta y visualización por rol.</a:t>
            </a:r>
            <a:endParaRPr lang="es-ES_tradnl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4E5A523-3BDA-D970-74D1-0243DFF6A86C}"/>
              </a:ext>
            </a:extLst>
          </p:cNvPr>
          <p:cNvSpPr txBox="1"/>
          <p:nvPr/>
        </p:nvSpPr>
        <p:spPr>
          <a:xfrm>
            <a:off x="1584494" y="4068893"/>
            <a:ext cx="89643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b="1" dirty="0">
                <a:solidFill>
                  <a:srgbClr val="EA1B26"/>
                </a:solidFill>
              </a:rPr>
              <a:t> </a:t>
            </a:r>
            <a:r>
              <a:rPr lang="es-ES" sz="2000" b="1" dirty="0">
                <a:latin typeface="Montserrat" pitchFamily="2" charset="0"/>
              </a:rPr>
              <a:t>Registro de reparaciones</a:t>
            </a:r>
            <a:br>
              <a:rPr lang="es-ES" sz="2000" dirty="0">
                <a:latin typeface="Montserrat" pitchFamily="2" charset="0"/>
              </a:rPr>
            </a:br>
            <a:r>
              <a:rPr lang="es-ES" sz="2000" dirty="0">
                <a:latin typeface="Montserrat" pitchFamily="2" charset="0"/>
              </a:rPr>
              <a:t>	</a:t>
            </a:r>
            <a:r>
              <a:rPr lang="es-ES" dirty="0">
                <a:latin typeface="Open Sans" pitchFamily="2" charset="0"/>
                <a:ea typeface="Open Sans" pitchFamily="2" charset="0"/>
                <a:cs typeface="Open Sans" pitchFamily="2" charset="0"/>
              </a:rPr>
              <a:t>Cada intervención se documenta con fecha, observaciones, tipo y estado.</a:t>
            </a:r>
            <a:endParaRPr lang="es-ES_tradnl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96C9CA7-839B-02DA-DF4B-B07333CB852F}"/>
              </a:ext>
            </a:extLst>
          </p:cNvPr>
          <p:cNvSpPr txBox="1"/>
          <p:nvPr/>
        </p:nvSpPr>
        <p:spPr>
          <a:xfrm>
            <a:off x="468957" y="4776779"/>
            <a:ext cx="1074478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sz="2000" b="1" dirty="0">
                <a:solidFill>
                  <a:srgbClr val="EA1B26"/>
                </a:solidFill>
                <a:latin typeface="Montserrat" pitchFamily="2" charset="0"/>
              </a:rPr>
              <a:t> </a:t>
            </a:r>
            <a:r>
              <a:rPr lang="es-ES" sz="2000" b="1" dirty="0">
                <a:latin typeface="Montserrat" pitchFamily="2" charset="0"/>
              </a:rPr>
              <a:t>Automatización documental</a:t>
            </a:r>
            <a:br>
              <a:rPr lang="es-ES" sz="2000" dirty="0">
                <a:latin typeface="Montserrat" pitchFamily="2" charset="0"/>
              </a:rPr>
            </a:br>
            <a:r>
              <a:rPr lang="es-ES" sz="2000" dirty="0">
                <a:latin typeface="Montserrat" pitchFamily="2" charset="0"/>
              </a:rPr>
              <a:t>	</a:t>
            </a:r>
            <a:r>
              <a:rPr lang="es-ES" dirty="0">
                <a:latin typeface="Open Sans" pitchFamily="2" charset="0"/>
                <a:ea typeface="Open Sans" pitchFamily="2" charset="0"/>
                <a:cs typeface="Open Sans" pitchFamily="2" charset="0"/>
              </a:rPr>
              <a:t>Presupuestos y contratos se generan en segundos desde la aplicación y se guardan 	automáticamente.</a:t>
            </a:r>
            <a:endParaRPr lang="es-ES_tradnl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6391110-AB50-2883-EAD0-CF9EC807730D}"/>
              </a:ext>
            </a:extLst>
          </p:cNvPr>
          <p:cNvSpPr txBox="1"/>
          <p:nvPr/>
        </p:nvSpPr>
        <p:spPr>
          <a:xfrm>
            <a:off x="1584494" y="5770228"/>
            <a:ext cx="1026538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b="1" dirty="0">
                <a:solidFill>
                  <a:srgbClr val="EA1B26"/>
                </a:solidFill>
              </a:rPr>
              <a:t> </a:t>
            </a:r>
            <a:r>
              <a:rPr lang="es-ES" sz="2000" b="1" dirty="0">
                <a:latin typeface="Montserrat" pitchFamily="2" charset="0"/>
              </a:rPr>
              <a:t>Acceso por roles y recuperación de cuenta</a:t>
            </a:r>
            <a:br>
              <a:rPr lang="es-ES" sz="2000" dirty="0">
                <a:latin typeface="Montserrat" pitchFamily="2" charset="0"/>
              </a:rPr>
            </a:br>
            <a:r>
              <a:rPr lang="es-ES" sz="2000" dirty="0">
                <a:latin typeface="Montserrat" pitchFamily="2" charset="0"/>
              </a:rPr>
              <a:t>	</a:t>
            </a:r>
            <a:r>
              <a:rPr lang="es-ES" dirty="0">
                <a:latin typeface="Open Sans" pitchFamily="2" charset="0"/>
                <a:ea typeface="Open Sans" pitchFamily="2" charset="0"/>
                <a:cs typeface="Open Sans" pitchFamily="2" charset="0"/>
              </a:rPr>
              <a:t>Cada usuario accede según permisos definidos, con recuperación de contraseña vía 	email.</a:t>
            </a:r>
            <a:endParaRPr lang="es-ES_tradnl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3" name="Imagen 12" descr="Icono&#10;&#10;El contenido generado por IA puede ser incorrecto.">
            <a:extLst>
              <a:ext uri="{FF2B5EF4-FFF2-40B4-BE49-F238E27FC236}">
                <a16:creationId xmlns:a16="http://schemas.microsoft.com/office/drawing/2014/main" id="{8DB46586-25D1-8E35-8C06-A0759E8A5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08009"/>
            <a:ext cx="1101789" cy="110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7585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 descr="Forma&#10;&#10;El contenido generado por IA puede ser incorrecto.">
            <a:extLst>
              <a:ext uri="{FF2B5EF4-FFF2-40B4-BE49-F238E27FC236}">
                <a16:creationId xmlns:a16="http://schemas.microsoft.com/office/drawing/2014/main" id="{80A896AD-4DB0-9D97-7B9B-E87ACD607A5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498785A-5F19-590E-CB0A-EF381819EF99}"/>
              </a:ext>
            </a:extLst>
          </p:cNvPr>
          <p:cNvSpPr txBox="1"/>
          <p:nvPr/>
        </p:nvSpPr>
        <p:spPr>
          <a:xfrm>
            <a:off x="3552825" y="180975"/>
            <a:ext cx="5522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b="1" dirty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Tecnologías</a:t>
            </a:r>
            <a:r>
              <a:rPr lang="es-ES_tradnl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 </a:t>
            </a:r>
            <a:r>
              <a:rPr lang="es-ES_tradnl" sz="3600" b="1" dirty="0">
                <a:solidFill>
                  <a:srgbClr val="EA1B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utilizadas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23C80B2B-073C-905F-07B7-A47937056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209118"/>
              </p:ext>
            </p:extLst>
          </p:nvPr>
        </p:nvGraphicFramePr>
        <p:xfrm>
          <a:off x="2250155" y="1161415"/>
          <a:ext cx="8127999" cy="53574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33833704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3966509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33316060"/>
                    </a:ext>
                  </a:extLst>
                </a:gridCol>
              </a:tblGrid>
              <a:tr h="1443355">
                <a:tc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5671613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20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Framework para la interfaz gráfica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Lenguaje principal para lógica, </a:t>
                      </a:r>
                      <a:r>
                        <a:rPr lang="es-ES" sz="2000" dirty="0" err="1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backend</a:t>
                      </a:r>
                      <a:r>
                        <a:rPr lang="es-ES" sz="20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 y automatización</a:t>
                      </a:r>
                      <a:endParaRPr lang="es-ES_tradnl" sz="20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Base de datos relacional en la nube con gestión, autenticación y API REST automáticas.</a:t>
                      </a:r>
                      <a:endParaRPr lang="es-ES_tradnl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510065"/>
                  </a:ext>
                </a:extLst>
              </a:tr>
              <a:tr h="1445260">
                <a:tc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9976421"/>
                  </a:ext>
                </a:extLst>
              </a:tr>
              <a:tr h="71691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Plantillas para informes y contratos PDF</a:t>
                      </a:r>
                      <a:endParaRPr lang="es-ES_tradnl" sz="20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Motor de conversión HTML → PDF</a:t>
                      </a:r>
                      <a:endParaRPr lang="es-ES_tradnl" sz="20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Envío de correos en recuperación de cuenta</a:t>
                      </a:r>
                      <a:endParaRPr lang="es-ES_tradnl" sz="20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8826000"/>
                  </a:ext>
                </a:extLst>
              </a:tr>
            </a:tbl>
          </a:graphicData>
        </a:graphic>
      </p:graphicFrame>
      <p:pic>
        <p:nvPicPr>
          <p:cNvPr id="5" name="Imagen 4" descr="Texto&#10;&#10;El contenido generado por IA puede ser incorrecto.">
            <a:extLst>
              <a:ext uri="{FF2B5EF4-FFF2-40B4-BE49-F238E27FC236}">
                <a16:creationId xmlns:a16="http://schemas.microsoft.com/office/drawing/2014/main" id="{CC84AE10-B5AB-7B84-E468-F0E1CEA758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085" y="1327660"/>
            <a:ext cx="1895475" cy="971550"/>
          </a:xfrm>
          <a:prstGeom prst="rect">
            <a:avLst/>
          </a:prstGeom>
        </p:spPr>
      </p:pic>
      <p:pic>
        <p:nvPicPr>
          <p:cNvPr id="7" name="Imagen 6" descr="Logotipo&#10;&#10;El contenido generado por IA puede ser incorrecto.">
            <a:extLst>
              <a:ext uri="{FF2B5EF4-FFF2-40B4-BE49-F238E27FC236}">
                <a16:creationId xmlns:a16="http://schemas.microsoft.com/office/drawing/2014/main" id="{BE78D107-798C-3875-73AB-B54B9E4129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712" y="1535690"/>
            <a:ext cx="686883" cy="763520"/>
          </a:xfrm>
          <a:prstGeom prst="rect">
            <a:avLst/>
          </a:prstGeom>
        </p:spPr>
      </p:pic>
      <p:pic>
        <p:nvPicPr>
          <p:cNvPr id="19" name="Imagen 18" descr="Icono&#10;&#10;El contenido generado por IA puede ser incorrecto.">
            <a:extLst>
              <a:ext uri="{FF2B5EF4-FFF2-40B4-BE49-F238E27FC236}">
                <a16:creationId xmlns:a16="http://schemas.microsoft.com/office/drawing/2014/main" id="{D9316552-FCA3-862A-C1F9-4E00AC4BFA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591" y="1399782"/>
            <a:ext cx="802248" cy="827306"/>
          </a:xfrm>
          <a:prstGeom prst="rect">
            <a:avLst/>
          </a:prstGeom>
        </p:spPr>
      </p:pic>
      <p:pic>
        <p:nvPicPr>
          <p:cNvPr id="21" name="Imagen 20" descr="Imagen que contiene Forma&#10;&#10;El contenido generado por IA puede ser incorrecto.">
            <a:extLst>
              <a:ext uri="{FF2B5EF4-FFF2-40B4-BE49-F238E27FC236}">
                <a16:creationId xmlns:a16="http://schemas.microsoft.com/office/drawing/2014/main" id="{C252063E-E01A-1E97-87AC-85A7B44710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950" y="1327660"/>
            <a:ext cx="1586204" cy="971550"/>
          </a:xfrm>
          <a:prstGeom prst="rect">
            <a:avLst/>
          </a:prstGeom>
        </p:spPr>
      </p:pic>
      <p:pic>
        <p:nvPicPr>
          <p:cNvPr id="23" name="Imagen 22" descr="Un dibujo de una persona&#10;&#10;El contenido generado por IA puede ser incorrecto.">
            <a:extLst>
              <a:ext uri="{FF2B5EF4-FFF2-40B4-BE49-F238E27FC236}">
                <a16:creationId xmlns:a16="http://schemas.microsoft.com/office/drawing/2014/main" id="{CB99C11E-09CE-3DA5-EFFE-5E54D520BA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39" y="4179324"/>
            <a:ext cx="1222772" cy="1222772"/>
          </a:xfrm>
          <a:prstGeom prst="rect">
            <a:avLst/>
          </a:prstGeom>
        </p:spPr>
      </p:pic>
      <p:pic>
        <p:nvPicPr>
          <p:cNvPr id="25" name="Imagen 24" descr="Interfaz de usuario gráfica, Texto&#10;&#10;El contenido generado por IA puede ser incorrecto.">
            <a:extLst>
              <a:ext uri="{FF2B5EF4-FFF2-40B4-BE49-F238E27FC236}">
                <a16:creationId xmlns:a16="http://schemas.microsoft.com/office/drawing/2014/main" id="{C9E0D005-9803-2AF0-6F67-DFD804926C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000" y="4179324"/>
            <a:ext cx="2440305" cy="1200150"/>
          </a:xfrm>
          <a:prstGeom prst="rect">
            <a:avLst/>
          </a:prstGeom>
        </p:spPr>
      </p:pic>
      <p:pic>
        <p:nvPicPr>
          <p:cNvPr id="27" name="Imagen 26" descr="Icono&#10;&#10;El contenido generado por IA puede ser incorrecto.">
            <a:extLst>
              <a:ext uri="{FF2B5EF4-FFF2-40B4-BE49-F238E27FC236}">
                <a16:creationId xmlns:a16="http://schemas.microsoft.com/office/drawing/2014/main" id="{271A75DB-9C6B-EC56-0343-2833E6771F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389" y="4240089"/>
            <a:ext cx="1586204" cy="107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81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 descr="Diagrama, Dibujo de ingeniería&#10;&#10;El contenido generado por IA puede ser incorrecto.">
            <a:extLst>
              <a:ext uri="{FF2B5EF4-FFF2-40B4-BE49-F238E27FC236}">
                <a16:creationId xmlns:a16="http://schemas.microsoft.com/office/drawing/2014/main" id="{3A378C79-1E7C-52F1-41CB-D232712A2A0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Rectangle 2">
            <a:extLst>
              <a:ext uri="{FF2B5EF4-FFF2-40B4-BE49-F238E27FC236}">
                <a16:creationId xmlns:a16="http://schemas.microsoft.com/office/drawing/2014/main" id="{BF5BCB03-3660-A6F5-D17E-7B3CED77C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037" y="5253730"/>
            <a:ext cx="747236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altLang="es-ES_tradnl" sz="2000" b="1" i="0" u="none" strike="noStrike" cap="none" normalizeH="0" baseline="0" dirty="0">
                <a:ln>
                  <a:noFill/>
                </a:ln>
                <a:solidFill>
                  <a:srgbClr val="EA1B26"/>
                </a:solidFill>
                <a:effectLst/>
                <a:latin typeface="Montserrat" pitchFamily="2" charset="0"/>
              </a:rPr>
              <a:t>PostgreSQL – Supabase</a:t>
            </a:r>
            <a:endParaRPr kumimoji="0" lang="es-ES_tradnl" altLang="es-ES_tradnl" sz="2000" b="0" i="0" u="none" strike="noStrike" cap="none" normalizeH="0" baseline="0" dirty="0">
              <a:ln>
                <a:noFill/>
              </a:ln>
              <a:solidFill>
                <a:srgbClr val="EA1B26"/>
              </a:solidFill>
              <a:effectLst/>
              <a:latin typeface="Montserrat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altLang="es-ES_tradn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Base de datos relacional hospedada en la nube. Ofrece autenticación, gestión centralizada de datos y API REST automáticas.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422C5B-BA99-CA43-E3CA-7985546E8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037" y="1559928"/>
            <a:ext cx="747236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altLang="es-ES_tradnl" sz="2000" b="1" i="0" u="none" strike="noStrike" cap="none" normalizeH="0" baseline="0" dirty="0">
                <a:ln>
                  <a:noFill/>
                </a:ln>
                <a:solidFill>
                  <a:srgbClr val="EA1B26"/>
                </a:solidFill>
                <a:effectLst/>
                <a:latin typeface="Montserrat" pitchFamily="2" charset="0"/>
              </a:rPr>
              <a:t>Python 3</a:t>
            </a:r>
            <a:endParaRPr kumimoji="0" lang="es-ES_tradnl" altLang="es-ES_tradnl" sz="2000" b="0" i="0" u="none" strike="noStrike" cap="none" normalizeH="0" baseline="0" dirty="0">
              <a:ln>
                <a:noFill/>
              </a:ln>
              <a:solidFill>
                <a:srgbClr val="EA1B26"/>
              </a:solidFill>
              <a:effectLst/>
              <a:latin typeface="Montserrat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altLang="es-ES_tradnl" sz="1800" b="0" i="0" u="none" strike="noStrike" cap="none" normalizeH="0" baseline="0" dirty="0">
                <a:ln>
                  <a:noFill/>
                </a:ln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Lenguaje principal del sistema. Utilizado para la lógica de negocio, controladores, automatizaciones y generación de documentos.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C4D1A99-2D22-2CAC-A941-7FD9F404F469}"/>
              </a:ext>
            </a:extLst>
          </p:cNvPr>
          <p:cNvSpPr txBox="1"/>
          <p:nvPr/>
        </p:nvSpPr>
        <p:spPr>
          <a:xfrm>
            <a:off x="3334667" y="247650"/>
            <a:ext cx="5522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b="1" dirty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Tecnologías</a:t>
            </a:r>
            <a:r>
              <a:rPr lang="es-ES_tradnl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 </a:t>
            </a:r>
            <a:r>
              <a:rPr lang="es-ES_tradnl" sz="3600" b="1" dirty="0">
                <a:solidFill>
                  <a:srgbClr val="EA1B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utilizadas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3E5C654-1562-4AC6-652E-5B0BEF61B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037" y="3429306"/>
            <a:ext cx="7472363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_tradnl" sz="2000" b="1" dirty="0">
                <a:solidFill>
                  <a:srgbClr val="EA1B26"/>
                </a:solidFill>
                <a:latin typeface="Montserrat" pitchFamily="2" charset="0"/>
              </a:rPr>
              <a:t>PySide6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dirty="0">
                <a:latin typeface="Open Sans" pitchFamily="2" charset="0"/>
                <a:ea typeface="Open Sans" pitchFamily="2" charset="0"/>
                <a:cs typeface="Open Sans" pitchFamily="2" charset="0"/>
              </a:rPr>
              <a:t>Framework para la interfaz gráfica del sistema, basado en Qt. Permite crear ventanas modernas y estructuradas respetando el patrón modelo vista controlador (MVC).</a:t>
            </a:r>
            <a:endParaRPr kumimoji="0" lang="es-ES_tradnl" altLang="es-ES_trad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7" name="Imagen 6" descr="Logotipo&#10;&#10;El contenido generado por IA puede ser incorrecto.">
            <a:extLst>
              <a:ext uri="{FF2B5EF4-FFF2-40B4-BE49-F238E27FC236}">
                <a16:creationId xmlns:a16="http://schemas.microsoft.com/office/drawing/2014/main" id="{CFAD47D2-FABF-F6AA-6331-CFBD784957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1304255"/>
            <a:ext cx="1318359" cy="1465452"/>
          </a:xfrm>
          <a:prstGeom prst="rect">
            <a:avLst/>
          </a:prstGeom>
        </p:spPr>
      </p:pic>
      <p:pic>
        <p:nvPicPr>
          <p:cNvPr id="22" name="Imagen 21" descr="Icono&#10;&#10;El contenido generado por IA puede ser incorrecto.">
            <a:extLst>
              <a:ext uri="{FF2B5EF4-FFF2-40B4-BE49-F238E27FC236}">
                <a16:creationId xmlns:a16="http://schemas.microsoft.com/office/drawing/2014/main" id="{A9649E7F-AEE9-721D-E6C6-D5B95BFC1C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861" y="4849731"/>
            <a:ext cx="1428956" cy="1473589"/>
          </a:xfrm>
          <a:prstGeom prst="rect">
            <a:avLst/>
          </a:prstGeom>
        </p:spPr>
      </p:pic>
      <p:pic>
        <p:nvPicPr>
          <p:cNvPr id="23" name="Imagen 22" descr="Imagen que contiene Forma&#10;&#10;El contenido generado por IA puede ser incorrecto.">
            <a:extLst>
              <a:ext uri="{FF2B5EF4-FFF2-40B4-BE49-F238E27FC236}">
                <a16:creationId xmlns:a16="http://schemas.microsoft.com/office/drawing/2014/main" id="{C487A083-A3ED-2B32-42EC-11C610BE6A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674" y="6113908"/>
            <a:ext cx="1428956" cy="875236"/>
          </a:xfrm>
          <a:prstGeom prst="rect">
            <a:avLst/>
          </a:prstGeom>
        </p:spPr>
      </p:pic>
      <p:pic>
        <p:nvPicPr>
          <p:cNvPr id="25" name="Imagen 24" descr="Texto&#10;&#10;El contenido generado por IA puede ser incorrecto.">
            <a:extLst>
              <a:ext uri="{FF2B5EF4-FFF2-40B4-BE49-F238E27FC236}">
                <a16:creationId xmlns:a16="http://schemas.microsoft.com/office/drawing/2014/main" id="{B747A1B4-8054-50F0-4355-42741F52C8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4195"/>
            <a:ext cx="2148669" cy="1101328"/>
          </a:xfrm>
          <a:prstGeom prst="rect">
            <a:avLst/>
          </a:prstGeom>
        </p:spPr>
      </p:pic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390BD6AE-7359-60F2-B374-F34DFAA35587}"/>
              </a:ext>
            </a:extLst>
          </p:cNvPr>
          <p:cNvCxnSpPr/>
          <p:nvPr/>
        </p:nvCxnSpPr>
        <p:spPr>
          <a:xfrm>
            <a:off x="4238625" y="2962275"/>
            <a:ext cx="4191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DC86FC58-C4A3-D65B-3BF8-7921D1EF9C62}"/>
              </a:ext>
            </a:extLst>
          </p:cNvPr>
          <p:cNvCxnSpPr/>
          <p:nvPr/>
        </p:nvCxnSpPr>
        <p:spPr>
          <a:xfrm>
            <a:off x="4133850" y="4849731"/>
            <a:ext cx="4191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22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Diagrama, Dibujo de ingeniería&#10;&#10;El contenido generado por IA puede ser incorrecto.">
            <a:extLst>
              <a:ext uri="{FF2B5EF4-FFF2-40B4-BE49-F238E27FC236}">
                <a16:creationId xmlns:a16="http://schemas.microsoft.com/office/drawing/2014/main" id="{F5E02196-5C29-B38C-9D3F-1B3F681B1A4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3">
            <a:extLst>
              <a:ext uri="{FF2B5EF4-FFF2-40B4-BE49-F238E27FC236}">
                <a16:creationId xmlns:a16="http://schemas.microsoft.com/office/drawing/2014/main" id="{774B39AF-B5AD-D0CF-E825-BB035D8CF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037" y="1336899"/>
            <a:ext cx="7472363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altLang="es-ES_tradnl" sz="2000" b="1" i="0" u="none" strike="noStrike" cap="none" normalizeH="0" baseline="0" dirty="0">
                <a:ln>
                  <a:noFill/>
                </a:ln>
                <a:solidFill>
                  <a:srgbClr val="EA1B26"/>
                </a:solidFill>
                <a:effectLst/>
                <a:latin typeface="Montserrat" pitchFamily="2" charset="0"/>
              </a:rPr>
              <a:t>Jinja2</a:t>
            </a:r>
            <a:endParaRPr kumimoji="0" lang="es-ES_tradnl" altLang="es-ES_tradnl" sz="2000" b="0" i="0" u="none" strike="noStrike" cap="none" normalizeH="0" baseline="0" dirty="0">
              <a:ln>
                <a:noFill/>
              </a:ln>
              <a:solidFill>
                <a:srgbClr val="EA1B26"/>
              </a:solidFill>
              <a:effectLst/>
              <a:latin typeface="Montserrat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altLang="es-ES_tradn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Motor de plantillas en Python. Utilizado para generar dinámicamente contratos e informes en HTML antes de convertirlos a PDF.</a:t>
            </a:r>
          </a:p>
        </p:txBody>
      </p:sp>
      <p:pic>
        <p:nvPicPr>
          <p:cNvPr id="15" name="Imagen 14" descr="Un dibujo de una persona&#10;&#10;El contenido generado por IA puede ser incorrecto.">
            <a:extLst>
              <a:ext uri="{FF2B5EF4-FFF2-40B4-BE49-F238E27FC236}">
                <a16:creationId xmlns:a16="http://schemas.microsoft.com/office/drawing/2014/main" id="{CCB493A6-2CC5-A291-4679-6C1E0E507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1304255"/>
            <a:ext cx="1465452" cy="146545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F78094CD-2A23-8211-19B3-ED55E4DFE7CD}"/>
              </a:ext>
            </a:extLst>
          </p:cNvPr>
          <p:cNvSpPr txBox="1"/>
          <p:nvPr/>
        </p:nvSpPr>
        <p:spPr>
          <a:xfrm>
            <a:off x="3334667" y="247650"/>
            <a:ext cx="5522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b="1" dirty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Tecnologías</a:t>
            </a:r>
            <a:r>
              <a:rPr lang="es-ES_tradnl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 </a:t>
            </a:r>
            <a:r>
              <a:rPr lang="es-ES_tradnl" sz="3600" b="1" dirty="0">
                <a:solidFill>
                  <a:srgbClr val="EA1B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utilizadas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DA6DC17-9C87-7BD6-51AC-9308B5CC7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037" y="3567806"/>
            <a:ext cx="747236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_tradnl" sz="2000" b="1" dirty="0" err="1">
                <a:solidFill>
                  <a:srgbClr val="EA1B26"/>
                </a:solidFill>
                <a:latin typeface="Montserrat" pitchFamily="2" charset="0"/>
              </a:rPr>
              <a:t>Wkhtmltopdf</a:t>
            </a:r>
            <a:endParaRPr lang="es-ES_tradnl" sz="2000" b="1" dirty="0">
              <a:solidFill>
                <a:srgbClr val="EA1B26"/>
              </a:solidFill>
              <a:latin typeface="Montserrat" pitchFamily="2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dirty="0">
                <a:latin typeface="Open Sans" pitchFamily="2" charset="0"/>
                <a:ea typeface="Open Sans" pitchFamily="2" charset="0"/>
                <a:cs typeface="Open Sans" pitchFamily="2" charset="0"/>
              </a:rPr>
              <a:t>Herramienta que convierte HTML a PDF manteniendo el diseño original. Usado para la generación de documentos oficiales.</a:t>
            </a:r>
            <a:endParaRPr kumimoji="0" lang="es-ES_tradnl" altLang="es-ES_trad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69FDE78-8EB0-C819-EEDC-2A5165D23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037" y="5287831"/>
            <a:ext cx="747236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_tradnl" sz="2000" b="1" dirty="0" err="1">
                <a:solidFill>
                  <a:srgbClr val="EA1B26"/>
                </a:solidFill>
                <a:latin typeface="Montserrat" pitchFamily="2" charset="0"/>
              </a:rPr>
              <a:t>Nodemailer</a:t>
            </a:r>
            <a:endParaRPr kumimoji="0" lang="es-ES_tradnl" altLang="es-ES_tradnl" sz="2000" b="1" i="0" u="none" strike="noStrike" cap="none" normalizeH="0" baseline="0" dirty="0">
              <a:ln>
                <a:noFill/>
              </a:ln>
              <a:solidFill>
                <a:srgbClr val="EA1B26"/>
              </a:solidFill>
              <a:effectLst/>
              <a:latin typeface="Montserrat" pitchFamily="2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dirty="0">
                <a:latin typeface="Open Sans" pitchFamily="2" charset="0"/>
                <a:ea typeface="Open Sans" pitchFamily="2" charset="0"/>
                <a:cs typeface="Open Sans" pitchFamily="2" charset="0"/>
              </a:rPr>
              <a:t>Librería de Node.js utilizada para el envío automático de correos electrónicos, como en la recuperación de cuenta por código OTP.</a:t>
            </a:r>
            <a:endParaRPr kumimoji="0" lang="es-ES_tradnl" altLang="es-ES_trad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9" name="Imagen 18" descr="Icono&#10;&#10;El contenido generado por IA puede ser incorrecto.">
            <a:extLst>
              <a:ext uri="{FF2B5EF4-FFF2-40B4-BE49-F238E27FC236}">
                <a16:creationId xmlns:a16="http://schemas.microsoft.com/office/drawing/2014/main" id="{09A96000-FAF6-41D0-68BB-00303AC499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5117184"/>
            <a:ext cx="1905000" cy="1295400"/>
          </a:xfrm>
          <a:prstGeom prst="rect">
            <a:avLst/>
          </a:prstGeom>
        </p:spPr>
      </p:pic>
      <p:pic>
        <p:nvPicPr>
          <p:cNvPr id="17" name="Imagen 16" descr="Interfaz de usuario gráfica, Texto&#10;&#10;El contenido generado por IA puede ser incorrecto.">
            <a:extLst>
              <a:ext uri="{FF2B5EF4-FFF2-40B4-BE49-F238E27FC236}">
                <a16:creationId xmlns:a16="http://schemas.microsoft.com/office/drawing/2014/main" id="{793F3EED-33F9-35DB-E5D3-59AD422519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515519"/>
            <a:ext cx="1747838" cy="1058680"/>
          </a:xfrm>
          <a:prstGeom prst="rect">
            <a:avLst/>
          </a:prstGeom>
        </p:spPr>
      </p:pic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D5B9E147-E8E4-66B4-9100-EFBA182052FA}"/>
              </a:ext>
            </a:extLst>
          </p:cNvPr>
          <p:cNvCxnSpPr/>
          <p:nvPr/>
        </p:nvCxnSpPr>
        <p:spPr>
          <a:xfrm>
            <a:off x="3924300" y="2895600"/>
            <a:ext cx="4191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9A8ED212-E933-1B89-BA64-A5F38D60327C}"/>
              </a:ext>
            </a:extLst>
          </p:cNvPr>
          <p:cNvCxnSpPr/>
          <p:nvPr/>
        </p:nvCxnSpPr>
        <p:spPr>
          <a:xfrm>
            <a:off x="4000500" y="4962525"/>
            <a:ext cx="4191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79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989</TotalTime>
  <Words>1036</Words>
  <Application>Microsoft Office PowerPoint</Application>
  <PresentationFormat>Panorámica</PresentationFormat>
  <Paragraphs>99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Arial</vt:lpstr>
      <vt:lpstr>Montserrat</vt:lpstr>
      <vt:lpstr>Open Sans</vt:lpstr>
      <vt:lpstr>Wingdings</vt:lpstr>
      <vt:lpstr>Tema de Office</vt:lpstr>
      <vt:lpstr>ReyBoxes   Sistema de Gestión de Taller Mecánico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Alvaro Gomez Tejada</dc:creator>
  <cp:lastModifiedBy>Alvaro Gomez Tejada</cp:lastModifiedBy>
  <cp:revision>15</cp:revision>
  <dcterms:created xsi:type="dcterms:W3CDTF">2025-05-20T07:59:20Z</dcterms:created>
  <dcterms:modified xsi:type="dcterms:W3CDTF">2025-05-23T11:49:44Z</dcterms:modified>
</cp:coreProperties>
</file>