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B26"/>
    <a:srgbClr val="333333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0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02E49-C8CD-4D60-AABF-A658D202CB93}" type="datetimeFigureOut">
              <a:rPr lang="es-ES_tradnl" smtClean="0"/>
              <a:t>22/05/2025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EE1D7-52E5-46E5-9DDE-AD09D61EBDE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639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0BB60-FA8F-5062-C125-C41A533B6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644F35-9C68-3B8D-E86B-5727CD8C9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B250B-7FB7-D907-97E3-2D7F5559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22/05/2025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93380C-537A-9F34-888D-DB456223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A99F55-BF72-2B2C-9BC4-C93CD92D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123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22882-774F-E3E8-4D25-3150D7F4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559BA9-DC67-81BB-861E-DF3BB7517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A381A-B21F-A0B4-7978-5669DCAB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22/05/2025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EACBD6-83BA-6EFB-AF60-BB8761F7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E518CA-76AC-DA81-E3F7-454CDBE0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0209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2052EC-68DC-8E43-01F8-144B2C6BA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890ED5-9690-57CF-E5DF-1717BCF6E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77BBF4-2DDA-6431-BEC8-02A01AD3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22/05/2025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610DC6-C6F1-BD40-6E12-BF825C1D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019968-F4B1-2366-5E4F-EB69ED1D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7759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9B9C0-02F6-0925-0017-2E64916B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DA7407-05F8-9CFE-A3DB-981CE5E72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488942-EEF7-AEF8-08B2-40BE94FD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22/05/2025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41CB1D-3D9F-6AE8-CD53-7904C72D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C8CA6F-228F-5CE9-02C6-97EB5729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8294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92C13-BF8E-5FAC-E611-7532A185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CBA123-D41A-B631-1A3C-A447CAF37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4F9BB6-4B1D-4902-4371-00CF936C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22/05/2025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30F738-BB33-BD22-A49D-97DCE97B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07F39A-2AD0-3F59-2B61-E64FDD69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6425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13C3F-D5F8-8D41-96ED-61D5C623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FA9EB3-EEA0-E094-E816-FE2388BEC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077843-12F1-F9E0-4ACB-E516B812C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2F433C-63DD-8300-03A8-CCCC0F68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22/05/2025</a:t>
            </a:fld>
            <a:endParaRPr lang="es-ES_tradnl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89E0A6-986B-4FCB-AC34-41D767EA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D4DDA7-4992-B2EE-CF78-26F8E1D3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95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35C9A-D6D9-DB9B-533C-C2431355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BBD5DC-CCF8-D485-798B-6AB5C2A0D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71066C-45D5-022F-A6E3-5932C0375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B7F05E-BD82-5B59-AF5B-21EABE930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DA352A-B24A-A578-16C3-A76A4C134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E4C548-3725-3D3E-CA44-52463C24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22/05/2025</a:t>
            </a:fld>
            <a:endParaRPr lang="es-ES_tradnl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4FA89FE-04BF-7410-CB28-887B912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9070C3-6E3C-0F1C-C57D-0662FC87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5932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D79C6-FD52-787D-B7A9-BDAD4CB5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2EA502-1273-EF7E-05C2-2C50C1F9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22/05/2025</a:t>
            </a:fld>
            <a:endParaRPr lang="es-ES_tradn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CEFFDD-9F14-8D60-0881-E887520D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E86837-8CFC-2AC3-EA84-E9917B79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475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0B410D-E8D7-FB1E-F821-179B5046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22/05/2025</a:t>
            </a:fld>
            <a:endParaRPr lang="es-ES_tradnl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4F5897-029C-E754-36F0-00880C9D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8E0771-B861-39AC-DC9C-E8F1752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6287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B5508-256D-E2D6-2FE2-E3C92AF8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9FA520-CFB0-87EE-6B0E-ED5F389C7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304043-E659-C29F-4036-F47263814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BE37D7-9AE8-6D0B-2A50-BE28DF78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22/05/2025</a:t>
            </a:fld>
            <a:endParaRPr lang="es-ES_tradnl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4EDBD1-AD94-D7F0-E876-31A9B509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7DE186-DB7F-57D0-4077-BFCE4EC8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667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77B00-2F44-7EDB-4C0C-24FA57C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A8CF14-FCC9-BD62-CBCF-C8A24A9A3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3425BF-BA47-CE4E-7CFF-508E222EB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E87245-81FC-5F60-77EF-BD8BB698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22/05/2025</a:t>
            </a:fld>
            <a:endParaRPr lang="es-ES_tradnl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E0BF1B-D487-8677-7FF6-124A7B3A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499D79-2583-CFDF-0CF9-E8598951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4285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600DEE-8520-E972-383F-521B3E90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D8503A-AEB2-63E7-537A-A96434F4B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26989-E39E-E55A-08A2-B71868D59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8E37E-15F7-438B-818D-F7499F12F3AC}" type="datetimeFigureOut">
              <a:rPr lang="es-ES_tradnl" smtClean="0"/>
              <a:t>22/05/2025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D0AA52-B935-1AD7-0F7B-00AA1C867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5E830C-FCC6-832D-4269-FED310E28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3113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ED74DCE3-1C4D-1EDE-01E6-AD639B54F2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2C98B24-F6F7-9D01-3678-AE14FE334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590"/>
            <a:ext cx="9144000" cy="2387600"/>
          </a:xfrm>
          <a:effectLst/>
        </p:spPr>
        <p:txBody>
          <a:bodyPr>
            <a:normAutofit/>
          </a:bodyPr>
          <a:lstStyle/>
          <a:p>
            <a:r>
              <a:rPr lang="es-ES" b="1" i="1" dirty="0">
                <a:solidFill>
                  <a:srgbClr val="454545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0"/>
              </a:rPr>
              <a:t>Rey</a:t>
            </a:r>
            <a:r>
              <a:rPr lang="es-ES" b="1" i="1" dirty="0">
                <a:solidFill>
                  <a:srgbClr val="EA1B2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0"/>
              </a:rPr>
              <a:t>Boxes</a:t>
            </a:r>
            <a:r>
              <a:rPr lang="es-ES" b="1" i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0"/>
              </a:rPr>
              <a:t>  </a:t>
            </a:r>
            <a:br>
              <a:rPr lang="es-ES" b="1" i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0"/>
              </a:rPr>
            </a:br>
            <a:r>
              <a:rPr lang="es-ES" sz="4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0"/>
              </a:rPr>
              <a:t>Sistema de Gestión de Taller Mecánico</a:t>
            </a:r>
            <a:endParaRPr lang="es-ES_tradnl" sz="44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4B6FB1-3644-1364-6D3C-603DA23E8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7148" y="4192438"/>
            <a:ext cx="3513826" cy="212465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S_tradnl" dirty="0"/>
              <a:t>Presentado por:</a:t>
            </a:r>
          </a:p>
          <a:p>
            <a:pPr algn="just"/>
            <a:endParaRPr lang="es-E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just"/>
            <a:r>
              <a:rPr lang="es-ES" b="1" i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Álvaro Gómez Tejada</a:t>
            </a:r>
          </a:p>
          <a:p>
            <a:pPr algn="just"/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 09/06/2025</a:t>
            </a:r>
          </a:p>
          <a:p>
            <a:pPr algn="just"/>
            <a:endParaRPr lang="es-E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just"/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I.E.S Brianda de Mendoza</a:t>
            </a:r>
            <a:endParaRPr lang="es-ES_tradnl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DB3120B-A513-7C50-E574-CD80E52C188D}"/>
              </a:ext>
            </a:extLst>
          </p:cNvPr>
          <p:cNvSpPr/>
          <p:nvPr/>
        </p:nvSpPr>
        <p:spPr>
          <a:xfrm>
            <a:off x="959587" y="3081602"/>
            <a:ext cx="3298987" cy="3298986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93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485EC8C7-44DC-716D-54AE-494E588C3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1" y="0"/>
            <a:ext cx="12192000" cy="717829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86B1FC5-374F-A335-A7A5-74A524B63A2A}"/>
              </a:ext>
            </a:extLst>
          </p:cNvPr>
          <p:cNvSpPr txBox="1"/>
          <p:nvPr/>
        </p:nvSpPr>
        <p:spPr>
          <a:xfrm>
            <a:off x="862441" y="289246"/>
            <a:ext cx="153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i="1" dirty="0">
                <a:solidFill>
                  <a:srgbClr val="FF0000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Índice</a:t>
            </a:r>
            <a:r>
              <a:rPr lang="es-ES" sz="3200" dirty="0">
                <a:solidFill>
                  <a:srgbClr val="FF0000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:</a:t>
            </a:r>
            <a:endParaRPr lang="es-ES_tradnl" sz="3200" dirty="0">
              <a:solidFill>
                <a:srgbClr val="FF0000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24BCFA-EF65-663B-FFE7-9A0ED7CFCF2D}"/>
              </a:ext>
            </a:extLst>
          </p:cNvPr>
          <p:cNvSpPr txBox="1"/>
          <p:nvPr/>
        </p:nvSpPr>
        <p:spPr>
          <a:xfrm>
            <a:off x="3177800" y="1500880"/>
            <a:ext cx="409599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Introducción al proyecto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5E968A7-1796-E277-12A2-9ED7C2AD3F67}"/>
              </a:ext>
            </a:extLst>
          </p:cNvPr>
          <p:cNvSpPr txBox="1"/>
          <p:nvPr/>
        </p:nvSpPr>
        <p:spPr>
          <a:xfrm>
            <a:off x="3708526" y="1966014"/>
            <a:ext cx="194957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Objetivos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044A187-2054-CA83-DDFE-B32850EDB60B}"/>
              </a:ext>
            </a:extLst>
          </p:cNvPr>
          <p:cNvSpPr txBox="1"/>
          <p:nvPr/>
        </p:nvSpPr>
        <p:spPr>
          <a:xfrm>
            <a:off x="4026883" y="2423232"/>
            <a:ext cx="381065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3.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Problemas detectados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A7E64FA-C8F7-A966-ED99-B64EF4EEE9B3}"/>
              </a:ext>
            </a:extLst>
          </p:cNvPr>
          <p:cNvSpPr txBox="1"/>
          <p:nvPr/>
        </p:nvSpPr>
        <p:spPr>
          <a:xfrm>
            <a:off x="4145902" y="2883039"/>
            <a:ext cx="33730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4.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Solución propuesta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39AE48C-9A9F-1327-3110-A729A08104DE}"/>
              </a:ext>
            </a:extLst>
          </p:cNvPr>
          <p:cNvSpPr txBox="1"/>
          <p:nvPr/>
        </p:nvSpPr>
        <p:spPr>
          <a:xfrm>
            <a:off x="4283364" y="3340988"/>
            <a:ext cx="372249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5.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Tecnologías utilizadas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87EEFD7-7D75-BA7F-CB06-F35FA9D55302}"/>
              </a:ext>
            </a:extLst>
          </p:cNvPr>
          <p:cNvSpPr txBox="1"/>
          <p:nvPr/>
        </p:nvSpPr>
        <p:spPr>
          <a:xfrm>
            <a:off x="4318911" y="3800064"/>
            <a:ext cx="35541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6.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Arquitectura general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9341081-3068-BA24-BC64-AF065CF08022}"/>
              </a:ext>
            </a:extLst>
          </p:cNvPr>
          <p:cNvSpPr txBox="1"/>
          <p:nvPr/>
        </p:nvSpPr>
        <p:spPr>
          <a:xfrm>
            <a:off x="4342695" y="4260357"/>
            <a:ext cx="34115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7.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Funcionalidad clave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2D1A08A-089E-47B6-1DF8-0853F89CA897}"/>
              </a:ext>
            </a:extLst>
          </p:cNvPr>
          <p:cNvSpPr txBox="1"/>
          <p:nvPr/>
        </p:nvSpPr>
        <p:spPr>
          <a:xfrm>
            <a:off x="4318911" y="4718061"/>
            <a:ext cx="385233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8.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Pruebas y validaciones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936AD03-2E9F-5A94-274F-CDF161D17B23}"/>
              </a:ext>
            </a:extLst>
          </p:cNvPr>
          <p:cNvSpPr txBox="1"/>
          <p:nvPr/>
        </p:nvSpPr>
        <p:spPr>
          <a:xfrm>
            <a:off x="4206825" y="5177868"/>
            <a:ext cx="402866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9.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Documentación general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3D20213-15BF-8084-3F76-84E9A83F8DEE}"/>
              </a:ext>
            </a:extLst>
          </p:cNvPr>
          <p:cNvSpPr txBox="1"/>
          <p:nvPr/>
        </p:nvSpPr>
        <p:spPr>
          <a:xfrm>
            <a:off x="3962629" y="5637675"/>
            <a:ext cx="5270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Conclusiones y mejoras futuras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387948-5E50-4099-E15F-E59A669455BD}"/>
              </a:ext>
            </a:extLst>
          </p:cNvPr>
          <p:cNvSpPr txBox="1"/>
          <p:nvPr/>
        </p:nvSpPr>
        <p:spPr>
          <a:xfrm>
            <a:off x="3769449" y="6099340"/>
            <a:ext cx="223490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11.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Preguntas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F13A05DD-CD60-A4D4-75E6-EBF121C2258B}"/>
              </a:ext>
            </a:extLst>
          </p:cNvPr>
          <p:cNvCxnSpPr>
            <a:cxnSpLocks/>
          </p:cNvCxnSpPr>
          <p:nvPr/>
        </p:nvCxnSpPr>
        <p:spPr>
          <a:xfrm>
            <a:off x="822366" y="871333"/>
            <a:ext cx="9428671" cy="0"/>
          </a:xfrm>
          <a:prstGeom prst="line">
            <a:avLst/>
          </a:prstGeom>
          <a:ln>
            <a:solidFill>
              <a:srgbClr val="45454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0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, Dibujo de ingeniería&#10;&#10;El contenido generado por IA puede ser incorrecto.">
            <a:extLst>
              <a:ext uri="{FF2B5EF4-FFF2-40B4-BE49-F238E27FC236}">
                <a16:creationId xmlns:a16="http://schemas.microsoft.com/office/drawing/2014/main" id="{BFE48FDB-D2FD-59A7-0805-0E19D6D0A9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F57589E-6636-5B60-10F1-A544D4207364}"/>
              </a:ext>
            </a:extLst>
          </p:cNvPr>
          <p:cNvSpPr txBox="1"/>
          <p:nvPr/>
        </p:nvSpPr>
        <p:spPr>
          <a:xfrm>
            <a:off x="2089134" y="362309"/>
            <a:ext cx="80137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Introducción al </a:t>
            </a:r>
            <a:r>
              <a:rPr lang="es-ES_tradnl" sz="5000" dirty="0">
                <a:solidFill>
                  <a:srgbClr val="EA1B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proyecto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29F126E-5FD2-236B-7737-BA20DC171688}"/>
              </a:ext>
            </a:extLst>
          </p:cNvPr>
          <p:cNvCxnSpPr>
            <a:cxnSpLocks/>
          </p:cNvCxnSpPr>
          <p:nvPr/>
        </p:nvCxnSpPr>
        <p:spPr>
          <a:xfrm>
            <a:off x="2089133" y="1215976"/>
            <a:ext cx="1010286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447B30-496A-C165-F6A0-216C2002DA3F}"/>
              </a:ext>
            </a:extLst>
          </p:cNvPr>
          <p:cNvSpPr txBox="1"/>
          <p:nvPr/>
        </p:nvSpPr>
        <p:spPr>
          <a:xfrm>
            <a:off x="1216325" y="20530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707F6D8-4377-9B7A-9B70-B2FC7C87D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141" y="1654750"/>
            <a:ext cx="778198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¿Qué es ReyBoxes?</a:t>
            </a:r>
            <a:br>
              <a:rPr kumimoji="0" lang="es-ES_tradnl" altLang="es-ES_trad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</a:br>
            <a:r>
              <a:rPr kumimoji="0" lang="es-ES_tradnl" altLang="es-ES_tradn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ReyBoxes es un sistema de gestión integral para talleres mecánicos, diseñado para centralizar todas las operaciones del negocio en una única aplicación.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257E5E4-6C61-8435-D333-146B9226D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326" y="3250640"/>
            <a:ext cx="78684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A quién va dirigido?</a:t>
            </a:r>
            <a:br>
              <a:rPr kumimoji="0" lang="es-ES_tradnl" altLang="es-ES_trad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</a:br>
            <a:r>
              <a:rPr kumimoji="0" lang="es-ES_tradnl" altLang="es-ES_tradn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Está orientado a pequeños y medianos talleres que desean mejorar su organización, eficiencia y control sin depender de múltiples herramientas externas. 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0D2537E-8752-3EB5-F320-188D2AB24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056" y="4932957"/>
            <a:ext cx="78684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¿Por qué es necesario?</a:t>
            </a:r>
            <a:br>
              <a:rPr kumimoji="0" lang="es-ES_tradnl" altLang="es-ES_trad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</a:br>
            <a:r>
              <a:rPr kumimoji="0" lang="es-ES_tradnl" altLang="es-ES_tradn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ReyBoxes resuelve los problemas de dispersión de datos, fichajes manuales, desorganización de clientes y vehículos, y la falta de automatización en la gestión diaria. </a:t>
            </a:r>
          </a:p>
        </p:txBody>
      </p:sp>
      <p:pic>
        <p:nvPicPr>
          <p:cNvPr id="15" name="Imagen 14" descr="Icono&#10;&#10;El contenido generado por IA puede ser incorrecto.">
            <a:extLst>
              <a:ext uri="{FF2B5EF4-FFF2-40B4-BE49-F238E27FC236}">
                <a16:creationId xmlns:a16="http://schemas.microsoft.com/office/drawing/2014/main" id="{48F28906-5D05-8C4F-EE00-A1CEB6FBA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9" y="1706662"/>
            <a:ext cx="1062182" cy="1062182"/>
          </a:xfrm>
          <a:prstGeom prst="rect">
            <a:avLst/>
          </a:prstGeom>
        </p:spPr>
      </p:pic>
      <p:pic>
        <p:nvPicPr>
          <p:cNvPr id="17" name="Imagen 16" descr="Icono&#10;&#10;El contenido generado por IA puede ser incorrecto.">
            <a:extLst>
              <a:ext uri="{FF2B5EF4-FFF2-40B4-BE49-F238E27FC236}">
                <a16:creationId xmlns:a16="http://schemas.microsoft.com/office/drawing/2014/main" id="{F9A6E45E-F39B-60E9-4F35-7E2F5350D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900" y="3457299"/>
            <a:ext cx="971676" cy="971676"/>
          </a:xfrm>
          <a:prstGeom prst="rect">
            <a:avLst/>
          </a:prstGeom>
        </p:spPr>
      </p:pic>
      <p:pic>
        <p:nvPicPr>
          <p:cNvPr id="19" name="Imagen 18" descr="Icono&#10;&#10;El contenido generado por IA puede ser incorrecto.">
            <a:extLst>
              <a:ext uri="{FF2B5EF4-FFF2-40B4-BE49-F238E27FC236}">
                <a16:creationId xmlns:a16="http://schemas.microsoft.com/office/drawing/2014/main" id="{6CC0984B-02BF-74BA-7769-EC11005161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9" y="5146405"/>
            <a:ext cx="958097" cy="9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33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Diagrama&#10;&#10;El contenido generado por IA puede ser incorrecto.">
            <a:extLst>
              <a:ext uri="{FF2B5EF4-FFF2-40B4-BE49-F238E27FC236}">
                <a16:creationId xmlns:a16="http://schemas.microsoft.com/office/drawing/2014/main" id="{4CEB5505-8DC9-BF81-CB36-0ACA6B0F29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24582" y="-2709422"/>
            <a:ext cx="6857998" cy="1227684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A04D081-C7F9-2162-9D0F-3475CD75A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184" y="410383"/>
            <a:ext cx="911943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3600" b="1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Objetivo</a:t>
            </a:r>
            <a:r>
              <a:rPr kumimoji="0" lang="es-ES_tradnl" altLang="es-ES_tradnl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kumimoji="0" lang="es-ES_tradnl" altLang="es-ES_tradnl" sz="3600" b="1" i="0" u="none" strike="noStrike" cap="none" normalizeH="0" baseline="0" dirty="0">
                <a:ln>
                  <a:noFill/>
                </a:ln>
                <a:solidFill>
                  <a:srgbClr val="EA1B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general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alt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Desarrollar una aplicación integral de gestión para talleres mecánicos que centralice y automatice los procesos clave del negocio, mejorando la eficiencia, el control y la organización del taller.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1F5B97-93EB-6531-3C73-9A6C67687104}"/>
              </a:ext>
            </a:extLst>
          </p:cNvPr>
          <p:cNvSpPr txBox="1"/>
          <p:nvPr/>
        </p:nvSpPr>
        <p:spPr>
          <a:xfrm>
            <a:off x="367647" y="2760819"/>
            <a:ext cx="881563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>
                <a:solidFill>
                  <a:srgbClr val="454545"/>
                </a:solidFill>
                <a:latin typeface="Montserrat" pitchFamily="2" charset="0"/>
              </a:rPr>
              <a:t>Objetivos</a:t>
            </a:r>
            <a:r>
              <a:rPr lang="es-ES" sz="3600" b="1" dirty="0">
                <a:latin typeface="Montserrat" pitchFamily="2" charset="0"/>
              </a:rPr>
              <a:t> </a:t>
            </a:r>
            <a:r>
              <a:rPr lang="es-ES" sz="3600" b="1" dirty="0">
                <a:solidFill>
                  <a:srgbClr val="EA1B26"/>
                </a:solidFill>
                <a:latin typeface="Montserrat" pitchFamily="2" charset="0"/>
              </a:rPr>
              <a:t>específicos</a:t>
            </a:r>
          </a:p>
          <a:p>
            <a:endParaRPr lang="es-ES" sz="2800" b="1" dirty="0"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EA1B2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Gestionar clientes y vehículos desde una única interfaz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EA1B2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Controlar el fichaje de empleados (entrada/salida)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EA1B2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Automatizar la generación de presupuestos y contratos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EA1B2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Permitir el registro de reparaciones e intervenciones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EA1B2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Ofrecer distintos accesos según el rol del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EA1B2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Generar informes exportables en PDF o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EA1B2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Integrar sistema de recuperación de cuenta por correo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953C236-7C45-577A-7306-6C0CAEBD9D42}"/>
              </a:ext>
            </a:extLst>
          </p:cNvPr>
          <p:cNvCxnSpPr>
            <a:cxnSpLocks/>
          </p:cNvCxnSpPr>
          <p:nvPr/>
        </p:nvCxnSpPr>
        <p:spPr>
          <a:xfrm>
            <a:off x="367647" y="3429000"/>
            <a:ext cx="8151202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2572B9A-DF28-474E-DBB6-A86C73515CED}"/>
              </a:ext>
            </a:extLst>
          </p:cNvPr>
          <p:cNvCxnSpPr>
            <a:cxnSpLocks/>
          </p:cNvCxnSpPr>
          <p:nvPr/>
        </p:nvCxnSpPr>
        <p:spPr>
          <a:xfrm>
            <a:off x="3209731" y="1225357"/>
            <a:ext cx="8614622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59EDDE7-30F9-62CC-B741-7D7D3D7336F7}"/>
              </a:ext>
            </a:extLst>
          </p:cNvPr>
          <p:cNvSpPr/>
          <p:nvPr/>
        </p:nvSpPr>
        <p:spPr>
          <a:xfrm>
            <a:off x="9367103" y="4465170"/>
            <a:ext cx="2641074" cy="1797781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B7A7AF6-6747-2A35-0285-D152631B4E71}"/>
              </a:ext>
            </a:extLst>
          </p:cNvPr>
          <p:cNvSpPr txBox="1"/>
          <p:nvPr/>
        </p:nvSpPr>
        <p:spPr>
          <a:xfrm>
            <a:off x="273380" y="343168"/>
            <a:ext cx="2764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_tradnl" altLang="es-ES_tradnl" sz="4000" b="1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Objetivos</a:t>
            </a: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426431015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0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Diagrama, Dibujo de ingeniería&#10;&#10;El contenido generado por IA puede ser incorrecto.">
            <a:extLst>
              <a:ext uri="{FF2B5EF4-FFF2-40B4-BE49-F238E27FC236}">
                <a16:creationId xmlns:a16="http://schemas.microsoft.com/office/drawing/2014/main" id="{380E2BDA-3AF6-70C1-1044-0DBC7D1508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43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13E7CF1-AB34-DB29-2202-AFCB863F8188}"/>
              </a:ext>
            </a:extLst>
          </p:cNvPr>
          <p:cNvSpPr txBox="1"/>
          <p:nvPr/>
        </p:nvSpPr>
        <p:spPr>
          <a:xfrm>
            <a:off x="3244332" y="99918"/>
            <a:ext cx="5703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36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Problemas</a:t>
            </a:r>
            <a:r>
              <a:rPr lang="es-ES_tradn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s-ES_tradnl" sz="3600" b="1" dirty="0">
                <a:solidFill>
                  <a:srgbClr val="EA1B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detectados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D21A909-5B25-8B79-77CA-5947296CDC57}"/>
              </a:ext>
            </a:extLst>
          </p:cNvPr>
          <p:cNvCxnSpPr>
            <a:cxnSpLocks/>
          </p:cNvCxnSpPr>
          <p:nvPr/>
        </p:nvCxnSpPr>
        <p:spPr>
          <a:xfrm flipV="1">
            <a:off x="3097763" y="746249"/>
            <a:ext cx="5849905" cy="2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A269BFB-BC75-4048-6280-4FE0128414B9}"/>
              </a:ext>
            </a:extLst>
          </p:cNvPr>
          <p:cNvSpPr txBox="1"/>
          <p:nvPr/>
        </p:nvSpPr>
        <p:spPr>
          <a:xfrm>
            <a:off x="209551" y="1110344"/>
            <a:ext cx="1198245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_tradnl" altLang="es-ES_tradnl" sz="2800" b="0" i="0" u="none" strike="noStrike" cap="none" normalizeH="0" baseline="0" dirty="0">
                <a:ln>
                  <a:noFill/>
                </a:ln>
                <a:solidFill>
                  <a:srgbClr val="EA1B26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kumimoji="0" lang="es-ES_tradnl" altLang="es-ES_tradn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Desorganización en la gestión de clientes y vehículos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_tradnl" altLang="es-ES_trad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ES_tradnl" altLang="es-ES_tradnl" sz="2800" b="0" i="0" u="none" strike="noStrike" cap="none" normalizeH="0" baseline="0" dirty="0">
                <a:ln>
                  <a:noFill/>
                </a:ln>
                <a:solidFill>
                  <a:srgbClr val="EA1B26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kumimoji="0" lang="es-ES_tradnl" altLang="es-ES_tradn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Uso de herramientas dispersas y no conectadas (Excel, papel, apps sueltas)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s-ES_tradnl" altLang="es-ES_trad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ES_tradnl" altLang="es-ES_tradnl" sz="2800" b="0" i="0" u="none" strike="noStrike" cap="none" normalizeH="0" baseline="0" dirty="0">
                <a:ln>
                  <a:noFill/>
                </a:ln>
                <a:solidFill>
                  <a:srgbClr val="EA1B26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kumimoji="0" lang="es-ES_tradnl" altLang="es-ES_tradn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Dificultad para registrar reparaciones de forma ordenada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s-ES_tradnl" altLang="es-ES_trad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ES_tradnl" altLang="es-ES_tradnl" sz="2800" b="0" i="0" u="none" strike="noStrike" cap="none" normalizeH="0" baseline="0" dirty="0">
                <a:ln>
                  <a:noFill/>
                </a:ln>
                <a:solidFill>
                  <a:srgbClr val="EA1B26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kumimoji="0" lang="es-ES_tradnl" altLang="es-ES_tradn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Falta de control en el fichaje del personal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s-ES_tradnl" altLang="es-ES_trad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ES_tradnl" altLang="es-ES_tradnl" sz="2800" b="0" i="0" u="none" strike="noStrike" cap="none" normalizeH="0" baseline="0" dirty="0">
                <a:ln>
                  <a:noFill/>
                </a:ln>
                <a:solidFill>
                  <a:srgbClr val="EA1B26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kumimoji="0" lang="es-ES_tradnl" altLang="es-ES_tradn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No hay sistema centralizado con roles definidos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s-ES_tradnl" altLang="es-ES_trad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ES_tradnl" altLang="es-ES_tradnl" sz="2800" b="0" i="0" u="none" strike="noStrike" cap="none" normalizeH="0" baseline="0" dirty="0">
                <a:ln>
                  <a:noFill/>
                </a:ln>
                <a:solidFill>
                  <a:srgbClr val="EA1B26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Pérdida de tiempo generando presupuestos y contratos</a:t>
            </a:r>
            <a:endParaRPr kumimoji="0" lang="es-ES_tradnl" altLang="es-ES_trad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es-ES_tradnl" dirty="0"/>
          </a:p>
        </p:txBody>
      </p:sp>
      <p:pic>
        <p:nvPicPr>
          <p:cNvPr id="15" name="Imagen 14" descr="Una captura de pantalla de un celular con la imagen de una caricatura&#10;&#10;El contenido generado por IA puede ser incorrecto.">
            <a:extLst>
              <a:ext uri="{FF2B5EF4-FFF2-40B4-BE49-F238E27FC236}">
                <a16:creationId xmlns:a16="http://schemas.microsoft.com/office/drawing/2014/main" id="{3EE189D5-4170-9223-047D-D3B573183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17" y="1110344"/>
            <a:ext cx="518044" cy="518044"/>
          </a:xfrm>
          <a:prstGeom prst="rect">
            <a:avLst/>
          </a:prstGeom>
        </p:spPr>
      </p:pic>
      <p:pic>
        <p:nvPicPr>
          <p:cNvPr id="17" name="Imagen 16" descr="Icono&#10;&#10;El contenido generado por IA puede ser incorrecto.">
            <a:extLst>
              <a:ext uri="{FF2B5EF4-FFF2-40B4-BE49-F238E27FC236}">
                <a16:creationId xmlns:a16="http://schemas.microsoft.com/office/drawing/2014/main" id="{7BB4C71F-F99B-390F-6081-95E953D1B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90" y="6000772"/>
            <a:ext cx="518043" cy="518043"/>
          </a:xfrm>
          <a:prstGeom prst="rect">
            <a:avLst/>
          </a:prstGeom>
        </p:spPr>
      </p:pic>
      <p:pic>
        <p:nvPicPr>
          <p:cNvPr id="19" name="Imagen 18" descr="Icono&#10;&#10;El contenido generado por IA puede ser incorrecto.">
            <a:extLst>
              <a:ext uri="{FF2B5EF4-FFF2-40B4-BE49-F238E27FC236}">
                <a16:creationId xmlns:a16="http://schemas.microsoft.com/office/drawing/2014/main" id="{6060616C-8084-7315-CBD3-A8ACF24CC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960" y="2438422"/>
            <a:ext cx="518043" cy="518043"/>
          </a:xfrm>
          <a:prstGeom prst="rect">
            <a:avLst/>
          </a:prstGeom>
        </p:spPr>
      </p:pic>
      <p:pic>
        <p:nvPicPr>
          <p:cNvPr id="21" name="Imagen 20" descr="Icono&#10;&#10;El contenido generado por IA puede ser incorrecto.">
            <a:extLst>
              <a:ext uri="{FF2B5EF4-FFF2-40B4-BE49-F238E27FC236}">
                <a16:creationId xmlns:a16="http://schemas.microsoft.com/office/drawing/2014/main" id="{E36EF4F1-6985-87C8-6D16-97439E3023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061" y="4191026"/>
            <a:ext cx="1134639" cy="11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4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agrama&#10;&#10;El contenido generado por IA puede ser incorrecto.">
            <a:extLst>
              <a:ext uri="{FF2B5EF4-FFF2-40B4-BE49-F238E27FC236}">
                <a16:creationId xmlns:a16="http://schemas.microsoft.com/office/drawing/2014/main" id="{CCAA48AA-D8CA-9FDD-4FA5-0320A36EA9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3767" y="-2663609"/>
            <a:ext cx="6864466" cy="12192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62F8513-87C0-D678-5142-571DEB282727}"/>
              </a:ext>
            </a:extLst>
          </p:cNvPr>
          <p:cNvSpPr txBox="1"/>
          <p:nvPr/>
        </p:nvSpPr>
        <p:spPr>
          <a:xfrm>
            <a:off x="3673539" y="320462"/>
            <a:ext cx="4844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36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Solución</a:t>
            </a:r>
            <a:r>
              <a:rPr lang="es-ES_tradn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s-ES_tradnl" sz="3600" b="1" dirty="0">
                <a:solidFill>
                  <a:srgbClr val="EA1B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propuesta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6799ACD-48ED-028C-BB2A-E55EF4BCEE55}"/>
              </a:ext>
            </a:extLst>
          </p:cNvPr>
          <p:cNvCxnSpPr/>
          <p:nvPr/>
        </p:nvCxnSpPr>
        <p:spPr>
          <a:xfrm>
            <a:off x="3673539" y="1005138"/>
            <a:ext cx="48449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0A7D8DCC-5EC6-4BE2-89C2-1B63BE5FF922}"/>
              </a:ext>
            </a:extLst>
          </p:cNvPr>
          <p:cNvSpPr txBox="1"/>
          <p:nvPr/>
        </p:nvSpPr>
        <p:spPr>
          <a:xfrm>
            <a:off x="468957" y="1707339"/>
            <a:ext cx="1089432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rgbClr val="EA1B26"/>
                </a:solidFill>
              </a:rPr>
              <a:t> </a:t>
            </a:r>
            <a:r>
              <a:rPr lang="es-ES" sz="2000" b="1" dirty="0">
                <a:latin typeface="Montserrat" pitchFamily="2" charset="0"/>
              </a:rPr>
              <a:t>Gestión centralizada</a:t>
            </a:r>
            <a:br>
              <a:rPr lang="es-ES" dirty="0"/>
            </a:br>
            <a:r>
              <a:rPr lang="es-ES" dirty="0"/>
              <a:t>	</a:t>
            </a:r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Todo el taller opera desde una única aplicación con acceso a todos los módulos necesarios.</a:t>
            </a:r>
            <a:endParaRPr lang="es-ES_tradnl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89D482-8C77-914A-D18E-45898DE70EDC}"/>
              </a:ext>
            </a:extLst>
          </p:cNvPr>
          <p:cNvSpPr txBox="1"/>
          <p:nvPr/>
        </p:nvSpPr>
        <p:spPr>
          <a:xfrm>
            <a:off x="1584494" y="2376122"/>
            <a:ext cx="102653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rgbClr val="EA1B26"/>
                </a:solidFill>
              </a:rPr>
              <a:t> </a:t>
            </a:r>
            <a:r>
              <a:rPr lang="es-ES" sz="2000" b="1" dirty="0">
                <a:latin typeface="Montserrat" pitchFamily="2" charset="0"/>
              </a:rPr>
              <a:t>Módulo de clientes y vehículos</a:t>
            </a:r>
            <a:br>
              <a:rPr lang="es-ES" sz="2000" dirty="0">
                <a:latin typeface="Montserrat" pitchFamily="2" charset="0"/>
              </a:rPr>
            </a:br>
            <a:r>
              <a:rPr lang="es-ES" sz="2000" dirty="0">
                <a:latin typeface="Montserrat" pitchFamily="2" charset="0"/>
              </a:rPr>
              <a:t>	</a:t>
            </a:r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Organización clara y sin duplicados. Cada cliente tiene su historial y sus vehículos 	vinculados.</a:t>
            </a:r>
            <a:endParaRPr lang="es-ES_tradnl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C91947-4340-32F9-C115-A40EBD0F95EA}"/>
              </a:ext>
            </a:extLst>
          </p:cNvPr>
          <p:cNvSpPr txBox="1"/>
          <p:nvPr/>
        </p:nvSpPr>
        <p:spPr>
          <a:xfrm>
            <a:off x="468957" y="3361007"/>
            <a:ext cx="8930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b="1" dirty="0">
                <a:solidFill>
                  <a:srgbClr val="EA1B26"/>
                </a:solidFill>
                <a:latin typeface="Montserrat" pitchFamily="2" charset="0"/>
              </a:rPr>
              <a:t> </a:t>
            </a:r>
            <a:r>
              <a:rPr lang="es-ES" sz="2000" b="1" dirty="0">
                <a:latin typeface="Montserrat" pitchFamily="2" charset="0"/>
              </a:rPr>
              <a:t>Control de fichajes</a:t>
            </a:r>
            <a:br>
              <a:rPr lang="es-ES" sz="2000" dirty="0">
                <a:latin typeface="Montserrat" pitchFamily="2" charset="0"/>
              </a:rPr>
            </a:br>
            <a:r>
              <a:rPr lang="es-ES" sz="2000" dirty="0">
                <a:latin typeface="Montserrat" pitchFamily="2" charset="0"/>
              </a:rPr>
              <a:t>	</a:t>
            </a:r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Fichaje digital de entradas/salidas con hora exacta y visualización por rol.</a:t>
            </a:r>
            <a:endParaRPr lang="es-ES_tradnl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4E5A523-3BDA-D970-74D1-0243DFF6A86C}"/>
              </a:ext>
            </a:extLst>
          </p:cNvPr>
          <p:cNvSpPr txBox="1"/>
          <p:nvPr/>
        </p:nvSpPr>
        <p:spPr>
          <a:xfrm>
            <a:off x="1584494" y="4068893"/>
            <a:ext cx="8964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rgbClr val="EA1B26"/>
                </a:solidFill>
              </a:rPr>
              <a:t> </a:t>
            </a:r>
            <a:r>
              <a:rPr lang="es-ES" sz="2000" b="1" dirty="0">
                <a:latin typeface="Montserrat" pitchFamily="2" charset="0"/>
              </a:rPr>
              <a:t>Registro de reparaciones</a:t>
            </a:r>
            <a:br>
              <a:rPr lang="es-ES" sz="2000" dirty="0">
                <a:latin typeface="Montserrat" pitchFamily="2" charset="0"/>
              </a:rPr>
            </a:br>
            <a:r>
              <a:rPr lang="es-ES" sz="2000" dirty="0">
                <a:latin typeface="Montserrat" pitchFamily="2" charset="0"/>
              </a:rPr>
              <a:t>	</a:t>
            </a:r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Cada intervención se documenta con fecha, observaciones, tipo y estado.</a:t>
            </a:r>
            <a:endParaRPr lang="es-ES_tradnl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96C9CA7-839B-02DA-DF4B-B07333CB852F}"/>
              </a:ext>
            </a:extLst>
          </p:cNvPr>
          <p:cNvSpPr txBox="1"/>
          <p:nvPr/>
        </p:nvSpPr>
        <p:spPr>
          <a:xfrm>
            <a:off x="468957" y="4776779"/>
            <a:ext cx="1074478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b="1" dirty="0">
                <a:solidFill>
                  <a:srgbClr val="EA1B26"/>
                </a:solidFill>
                <a:latin typeface="Montserrat" pitchFamily="2" charset="0"/>
              </a:rPr>
              <a:t> </a:t>
            </a:r>
            <a:r>
              <a:rPr lang="es-ES" sz="2000" b="1" dirty="0">
                <a:latin typeface="Montserrat" pitchFamily="2" charset="0"/>
              </a:rPr>
              <a:t>Automatización documental</a:t>
            </a:r>
            <a:br>
              <a:rPr lang="es-ES" sz="2000" dirty="0">
                <a:latin typeface="Montserrat" pitchFamily="2" charset="0"/>
              </a:rPr>
            </a:br>
            <a:r>
              <a:rPr lang="es-ES" sz="2000" dirty="0">
                <a:latin typeface="Montserrat" pitchFamily="2" charset="0"/>
              </a:rPr>
              <a:t>	</a:t>
            </a:r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Presupuestos y contratos se generan en segundos desde la aplicación y se guardan 	automáticamente.</a:t>
            </a:r>
            <a:endParaRPr lang="es-ES_tradnl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391110-AB50-2883-EAD0-CF9EC807730D}"/>
              </a:ext>
            </a:extLst>
          </p:cNvPr>
          <p:cNvSpPr txBox="1"/>
          <p:nvPr/>
        </p:nvSpPr>
        <p:spPr>
          <a:xfrm>
            <a:off x="1584494" y="5770228"/>
            <a:ext cx="102653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rgbClr val="EA1B26"/>
                </a:solidFill>
              </a:rPr>
              <a:t> </a:t>
            </a:r>
            <a:r>
              <a:rPr lang="es-ES" sz="2000" b="1" dirty="0">
                <a:latin typeface="Montserrat" pitchFamily="2" charset="0"/>
              </a:rPr>
              <a:t>Acceso por roles y recuperación de cuenta</a:t>
            </a:r>
            <a:br>
              <a:rPr lang="es-ES" sz="2000" dirty="0">
                <a:latin typeface="Montserrat" pitchFamily="2" charset="0"/>
              </a:rPr>
            </a:br>
            <a:r>
              <a:rPr lang="es-ES" sz="2000" dirty="0">
                <a:latin typeface="Montserrat" pitchFamily="2" charset="0"/>
              </a:rPr>
              <a:t>	</a:t>
            </a:r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Cada usuario accede según permisos definidos, con recuperación de contraseña vía 	email.</a:t>
            </a:r>
            <a:endParaRPr lang="es-ES_tradnl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3" name="Imagen 12" descr="Icono&#10;&#10;El contenido generado por IA puede ser incorrecto.">
            <a:extLst>
              <a:ext uri="{FF2B5EF4-FFF2-40B4-BE49-F238E27FC236}">
                <a16:creationId xmlns:a16="http://schemas.microsoft.com/office/drawing/2014/main" id="{8DB46586-25D1-8E35-8C06-A0759E8A5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08009"/>
            <a:ext cx="1101789" cy="110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585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 descr="Forma&#10;&#10;El contenido generado por IA puede ser incorrecto.">
            <a:extLst>
              <a:ext uri="{FF2B5EF4-FFF2-40B4-BE49-F238E27FC236}">
                <a16:creationId xmlns:a16="http://schemas.microsoft.com/office/drawing/2014/main" id="{80A896AD-4DB0-9D97-7B9B-E87ACD60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498785A-5F19-590E-CB0A-EF381819EF99}"/>
              </a:ext>
            </a:extLst>
          </p:cNvPr>
          <p:cNvSpPr txBox="1"/>
          <p:nvPr/>
        </p:nvSpPr>
        <p:spPr>
          <a:xfrm>
            <a:off x="3552825" y="180975"/>
            <a:ext cx="552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Tecnologías</a:t>
            </a:r>
            <a:r>
              <a:rPr lang="es-ES_tradn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s-ES_tradnl" sz="3600" b="1" dirty="0">
                <a:solidFill>
                  <a:srgbClr val="EA1B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utilizadas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3C80B2B-073C-905F-07B7-A47937056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09118"/>
              </p:ext>
            </p:extLst>
          </p:nvPr>
        </p:nvGraphicFramePr>
        <p:xfrm>
          <a:off x="2250155" y="1161415"/>
          <a:ext cx="8127999" cy="5357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38337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96650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3316060"/>
                    </a:ext>
                  </a:extLst>
                </a:gridCol>
              </a:tblGrid>
              <a:tr h="1443355"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671613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0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Framework para la interfaz gráfica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Lenguaje principal para lógica, </a:t>
                      </a:r>
                      <a:r>
                        <a:rPr lang="es-ES" sz="200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backend</a:t>
                      </a:r>
                      <a:r>
                        <a:rPr lang="es-ES" sz="20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y automatización</a:t>
                      </a:r>
                      <a:endParaRPr lang="es-ES_tradnl" sz="20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Base de datos relacional en la nube con gestión, autenticación y API REST automáticas.</a:t>
                      </a:r>
                      <a:endParaRPr lang="es-ES_tradnl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0065"/>
                  </a:ext>
                </a:extLst>
              </a:tr>
              <a:tr h="1445260"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976421"/>
                  </a:ext>
                </a:extLst>
              </a:tr>
              <a:tr h="71691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Plantillas para informes y contratos PDF</a:t>
                      </a:r>
                      <a:endParaRPr lang="es-ES_tradnl" sz="20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Motor de conversión HTML → PDF</a:t>
                      </a:r>
                      <a:endParaRPr lang="es-ES_tradnl" sz="20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Envío de correos en recuperación de cuenta</a:t>
                      </a:r>
                      <a:endParaRPr lang="es-ES_tradnl" sz="20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826000"/>
                  </a:ext>
                </a:extLst>
              </a:tr>
            </a:tbl>
          </a:graphicData>
        </a:graphic>
      </p:graphicFrame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CC84AE10-B5AB-7B84-E468-F0E1CEA75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5" y="1327660"/>
            <a:ext cx="1895475" cy="971550"/>
          </a:xfrm>
          <a:prstGeom prst="rect">
            <a:avLst/>
          </a:prstGeom>
        </p:spPr>
      </p:pic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BE78D107-798C-3875-73AB-B54B9E412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12" y="1535690"/>
            <a:ext cx="686883" cy="763520"/>
          </a:xfrm>
          <a:prstGeom prst="rect">
            <a:avLst/>
          </a:prstGeom>
        </p:spPr>
      </p:pic>
      <p:pic>
        <p:nvPicPr>
          <p:cNvPr id="19" name="Imagen 18" descr="Icono&#10;&#10;El contenido generado por IA puede ser incorrecto.">
            <a:extLst>
              <a:ext uri="{FF2B5EF4-FFF2-40B4-BE49-F238E27FC236}">
                <a16:creationId xmlns:a16="http://schemas.microsoft.com/office/drawing/2014/main" id="{D9316552-FCA3-862A-C1F9-4E00AC4BFA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591" y="1399782"/>
            <a:ext cx="802248" cy="827306"/>
          </a:xfrm>
          <a:prstGeom prst="rect">
            <a:avLst/>
          </a:prstGeom>
        </p:spPr>
      </p:pic>
      <p:pic>
        <p:nvPicPr>
          <p:cNvPr id="21" name="Imagen 20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C252063E-E01A-1E97-87AC-85A7B4471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950" y="1327660"/>
            <a:ext cx="1586204" cy="971550"/>
          </a:xfrm>
          <a:prstGeom prst="rect">
            <a:avLst/>
          </a:prstGeom>
        </p:spPr>
      </p:pic>
      <p:pic>
        <p:nvPicPr>
          <p:cNvPr id="23" name="Imagen 22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CB99C11E-09CE-3DA5-EFFE-5E54D520BA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39" y="4179324"/>
            <a:ext cx="1222772" cy="1222772"/>
          </a:xfrm>
          <a:prstGeom prst="rect">
            <a:avLst/>
          </a:prstGeom>
        </p:spPr>
      </p:pic>
      <p:pic>
        <p:nvPicPr>
          <p:cNvPr id="25" name="Imagen 24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C9E0D005-9803-2AF0-6F67-DFD804926C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000" y="4179324"/>
            <a:ext cx="2440305" cy="1200150"/>
          </a:xfrm>
          <a:prstGeom prst="rect">
            <a:avLst/>
          </a:prstGeom>
        </p:spPr>
      </p:pic>
      <p:pic>
        <p:nvPicPr>
          <p:cNvPr id="27" name="Imagen 26" descr="Icono&#10;&#10;El contenido generado por IA puede ser incorrecto.">
            <a:extLst>
              <a:ext uri="{FF2B5EF4-FFF2-40B4-BE49-F238E27FC236}">
                <a16:creationId xmlns:a16="http://schemas.microsoft.com/office/drawing/2014/main" id="{271A75DB-9C6B-EC56-0343-2833E6771F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89" y="4240089"/>
            <a:ext cx="1586204" cy="107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1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Diagrama, Dibujo de ingeniería&#10;&#10;El contenido generado por IA puede ser incorrecto.">
            <a:extLst>
              <a:ext uri="{FF2B5EF4-FFF2-40B4-BE49-F238E27FC236}">
                <a16:creationId xmlns:a16="http://schemas.microsoft.com/office/drawing/2014/main" id="{3A378C79-1E7C-52F1-41CB-D232712A2A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id="{BF5BCB03-3660-A6F5-D17E-7B3CED77C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7" y="5253730"/>
            <a:ext cx="74723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2000" b="1" i="0" u="none" strike="noStrike" cap="none" normalizeH="0" baseline="0" dirty="0">
                <a:ln>
                  <a:noFill/>
                </a:ln>
                <a:solidFill>
                  <a:srgbClr val="EA1B26"/>
                </a:solidFill>
                <a:effectLst/>
                <a:latin typeface="Montserrat" pitchFamily="2" charset="0"/>
              </a:rPr>
              <a:t>PostgreSQL – </a:t>
            </a:r>
            <a:r>
              <a:rPr kumimoji="0" lang="es-ES_tradnl" altLang="es-ES_tradnl" sz="2000" b="1" i="0" u="none" strike="noStrike" cap="none" normalizeH="0" baseline="0" dirty="0" err="1">
                <a:ln>
                  <a:noFill/>
                </a:ln>
                <a:solidFill>
                  <a:srgbClr val="EA1B26"/>
                </a:solidFill>
                <a:effectLst/>
                <a:latin typeface="Montserrat" pitchFamily="2" charset="0"/>
              </a:rPr>
              <a:t>Supabase</a:t>
            </a:r>
            <a:endParaRPr kumimoji="0" lang="es-ES_tradnl" altLang="es-ES_tradnl" sz="2000" b="0" i="0" u="none" strike="noStrike" cap="none" normalizeH="0" baseline="0" dirty="0">
              <a:ln>
                <a:noFill/>
              </a:ln>
              <a:solidFill>
                <a:srgbClr val="EA1B26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Base de datos relacional hospedada en la nube. Ofrece autenticación, gestión centralizada de datos y API REST automáticas.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422C5B-BA99-CA43-E3CA-7985546E8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7" y="1559928"/>
            <a:ext cx="74723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2000" b="1" i="0" u="none" strike="noStrike" cap="none" normalizeH="0" baseline="0" dirty="0">
                <a:ln>
                  <a:noFill/>
                </a:ln>
                <a:solidFill>
                  <a:srgbClr val="EA1B26"/>
                </a:solidFill>
                <a:effectLst/>
                <a:latin typeface="Montserrat" pitchFamily="2" charset="0"/>
              </a:rPr>
              <a:t>Python 3</a:t>
            </a:r>
            <a:endParaRPr kumimoji="0" lang="es-ES_tradnl" altLang="es-ES_tradnl" sz="2000" b="0" i="0" u="none" strike="noStrike" cap="none" normalizeH="0" baseline="0" dirty="0">
              <a:ln>
                <a:noFill/>
              </a:ln>
              <a:solidFill>
                <a:srgbClr val="EA1B26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1800" b="0" i="0" u="none" strike="noStrike" cap="none" normalizeH="0" baseline="0" dirty="0">
                <a:ln>
                  <a:noFill/>
                </a:ln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Lenguaje principal del sistema. Utilizado para la lógica de negocio, controladores, automatizaciones y generación de documentos.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4D1A99-2D22-2CAC-A941-7FD9F404F469}"/>
              </a:ext>
            </a:extLst>
          </p:cNvPr>
          <p:cNvSpPr txBox="1"/>
          <p:nvPr/>
        </p:nvSpPr>
        <p:spPr>
          <a:xfrm>
            <a:off x="3334667" y="247650"/>
            <a:ext cx="552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Tecnologías</a:t>
            </a:r>
            <a:r>
              <a:rPr lang="es-ES_tradn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s-ES_tradnl" sz="3600" b="1" dirty="0">
                <a:solidFill>
                  <a:srgbClr val="EA1B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utilizadas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E5C654-1562-4AC6-652E-5B0BEF61B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7" y="3429306"/>
            <a:ext cx="74723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sz="2000" b="1" dirty="0">
                <a:solidFill>
                  <a:srgbClr val="EA1B26"/>
                </a:solidFill>
                <a:latin typeface="Montserrat" pitchFamily="2" charset="0"/>
              </a:rPr>
              <a:t>PySide6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Framework para la interfaz gráfica del sistema, basado en Qt. Permite crear ventanas modernas y estructuradas respetando el patrón MVC.</a:t>
            </a:r>
            <a:endParaRPr kumimoji="0" lang="es-ES_tradnl" alt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CFAD47D2-FABF-F6AA-6331-CFBD78495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1304255"/>
            <a:ext cx="1318359" cy="1465452"/>
          </a:xfrm>
          <a:prstGeom prst="rect">
            <a:avLst/>
          </a:prstGeom>
        </p:spPr>
      </p:pic>
      <p:pic>
        <p:nvPicPr>
          <p:cNvPr id="22" name="Imagen 21" descr="Icono&#10;&#10;El contenido generado por IA puede ser incorrecto.">
            <a:extLst>
              <a:ext uri="{FF2B5EF4-FFF2-40B4-BE49-F238E27FC236}">
                <a16:creationId xmlns:a16="http://schemas.microsoft.com/office/drawing/2014/main" id="{A9649E7F-AEE9-721D-E6C6-D5B95BFC1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861" y="4849731"/>
            <a:ext cx="1428956" cy="1473589"/>
          </a:xfrm>
          <a:prstGeom prst="rect">
            <a:avLst/>
          </a:prstGeom>
        </p:spPr>
      </p:pic>
      <p:pic>
        <p:nvPicPr>
          <p:cNvPr id="23" name="Imagen 22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C487A083-A3ED-2B32-42EC-11C610BE6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674" y="6113908"/>
            <a:ext cx="1428956" cy="875236"/>
          </a:xfrm>
          <a:prstGeom prst="rect">
            <a:avLst/>
          </a:prstGeom>
        </p:spPr>
      </p:pic>
      <p:pic>
        <p:nvPicPr>
          <p:cNvPr id="25" name="Imagen 24" descr="Texto&#10;&#10;El contenido generado por IA puede ser incorrecto.">
            <a:extLst>
              <a:ext uri="{FF2B5EF4-FFF2-40B4-BE49-F238E27FC236}">
                <a16:creationId xmlns:a16="http://schemas.microsoft.com/office/drawing/2014/main" id="{B747A1B4-8054-50F0-4355-42741F52C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4195"/>
            <a:ext cx="2148669" cy="1101328"/>
          </a:xfrm>
          <a:prstGeom prst="rect">
            <a:avLst/>
          </a:prstGeom>
        </p:spPr>
      </p:pic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0BD6AE-7359-60F2-B374-F34DFAA35587}"/>
              </a:ext>
            </a:extLst>
          </p:cNvPr>
          <p:cNvCxnSpPr/>
          <p:nvPr/>
        </p:nvCxnSpPr>
        <p:spPr>
          <a:xfrm>
            <a:off x="4238625" y="2962275"/>
            <a:ext cx="419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C86FC58-C4A3-D65B-3BF8-7921D1EF9C62}"/>
              </a:ext>
            </a:extLst>
          </p:cNvPr>
          <p:cNvCxnSpPr/>
          <p:nvPr/>
        </p:nvCxnSpPr>
        <p:spPr>
          <a:xfrm>
            <a:off x="4133850" y="4849731"/>
            <a:ext cx="419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22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, Dibujo de ingeniería&#10;&#10;El contenido generado por IA puede ser incorrecto.">
            <a:extLst>
              <a:ext uri="{FF2B5EF4-FFF2-40B4-BE49-F238E27FC236}">
                <a16:creationId xmlns:a16="http://schemas.microsoft.com/office/drawing/2014/main" id="{F5E02196-5C29-B38C-9D3F-1B3F681B1A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774B39AF-B5AD-D0CF-E825-BB035D8CF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7" y="1475398"/>
            <a:ext cx="74723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2000" b="1" i="0" u="none" strike="noStrike" cap="none" normalizeH="0" baseline="0" dirty="0">
                <a:ln>
                  <a:noFill/>
                </a:ln>
                <a:solidFill>
                  <a:srgbClr val="EA1B26"/>
                </a:solidFill>
                <a:effectLst/>
                <a:latin typeface="Montserrat" pitchFamily="2" charset="0"/>
              </a:rPr>
              <a:t>Jinja2</a:t>
            </a:r>
            <a:endParaRPr kumimoji="0" lang="es-ES_tradnl" altLang="es-ES_tradnl" sz="2000" b="0" i="0" u="none" strike="noStrike" cap="none" normalizeH="0" baseline="0" dirty="0">
              <a:ln>
                <a:noFill/>
              </a:ln>
              <a:solidFill>
                <a:srgbClr val="EA1B26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Motor de plantillas en Python. Utilizado para generar dinámicamente contratos e informes en HTML antes de convertirlos a PDF.</a:t>
            </a:r>
          </a:p>
        </p:txBody>
      </p:sp>
      <p:pic>
        <p:nvPicPr>
          <p:cNvPr id="15" name="Imagen 14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CCB493A6-2CC5-A291-4679-6C1E0E507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1304255"/>
            <a:ext cx="1465452" cy="146545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78094CD-2A23-8211-19B3-ED55E4DFE7CD}"/>
              </a:ext>
            </a:extLst>
          </p:cNvPr>
          <p:cNvSpPr txBox="1"/>
          <p:nvPr/>
        </p:nvSpPr>
        <p:spPr>
          <a:xfrm>
            <a:off x="3334667" y="247650"/>
            <a:ext cx="552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Tecnologías</a:t>
            </a:r>
            <a:r>
              <a:rPr lang="es-ES_tradn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s-ES_tradnl" sz="3600" b="1" dirty="0">
                <a:solidFill>
                  <a:srgbClr val="EA1B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utilizadas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A6DC17-9C87-7BD6-51AC-9308B5CC7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7" y="3567806"/>
            <a:ext cx="74723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sz="2000" b="1" dirty="0" err="1">
                <a:solidFill>
                  <a:srgbClr val="EA1B26"/>
                </a:solidFill>
                <a:latin typeface="Montserrat" pitchFamily="2" charset="0"/>
              </a:rPr>
              <a:t>Wkhtmltopdf</a:t>
            </a:r>
            <a:endParaRPr lang="es-ES_tradnl" sz="2000" b="1" dirty="0">
              <a:solidFill>
                <a:srgbClr val="EA1B26"/>
              </a:solidFill>
              <a:latin typeface="Montserrat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Herramienta que convierte HTML a PDF manteniendo el diseño original. Usado para la generación de documentos oficiales.</a:t>
            </a:r>
            <a:endParaRPr kumimoji="0" lang="es-ES_tradnl" alt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69FDE78-8EB0-C819-EEDC-2A5165D2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7" y="5287831"/>
            <a:ext cx="74723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sz="2000" b="1" dirty="0" err="1">
                <a:solidFill>
                  <a:srgbClr val="EA1B26"/>
                </a:solidFill>
                <a:latin typeface="Montserrat" pitchFamily="2" charset="0"/>
              </a:rPr>
              <a:t>Nodemailer</a:t>
            </a:r>
            <a:endParaRPr kumimoji="0" lang="es-ES_tradnl" altLang="es-ES_tradnl" sz="2000" b="1" i="0" u="none" strike="noStrike" cap="none" normalizeH="0" baseline="0" dirty="0">
              <a:ln>
                <a:noFill/>
              </a:ln>
              <a:solidFill>
                <a:srgbClr val="EA1B26"/>
              </a:solidFill>
              <a:effectLst/>
              <a:latin typeface="Montserrat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Librería de Node.js utilizada para el envío automático de correos electrónicos, como en la recuperación de cuenta por código OTP.</a:t>
            </a:r>
            <a:endParaRPr kumimoji="0" lang="es-ES_tradnl" alt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9" name="Imagen 18" descr="Icono&#10;&#10;El contenido generado por IA puede ser incorrecto.">
            <a:extLst>
              <a:ext uri="{FF2B5EF4-FFF2-40B4-BE49-F238E27FC236}">
                <a16:creationId xmlns:a16="http://schemas.microsoft.com/office/drawing/2014/main" id="{09A96000-FAF6-41D0-68BB-00303AC49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5117184"/>
            <a:ext cx="1905000" cy="1295400"/>
          </a:xfrm>
          <a:prstGeom prst="rect">
            <a:avLst/>
          </a:prstGeom>
        </p:spPr>
      </p:pic>
      <p:pic>
        <p:nvPicPr>
          <p:cNvPr id="17" name="Imagen 16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793F3EED-33F9-35DB-E5D3-59AD42251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15519"/>
            <a:ext cx="1747838" cy="1058680"/>
          </a:xfrm>
          <a:prstGeom prst="rect">
            <a:avLst/>
          </a:prstGeo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5B9E147-E8E4-66B4-9100-EFBA182052FA}"/>
              </a:ext>
            </a:extLst>
          </p:cNvPr>
          <p:cNvCxnSpPr/>
          <p:nvPr/>
        </p:nvCxnSpPr>
        <p:spPr>
          <a:xfrm>
            <a:off x="3924300" y="2895600"/>
            <a:ext cx="419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A8ED212-E933-1B89-BA64-A5F38D60327C}"/>
              </a:ext>
            </a:extLst>
          </p:cNvPr>
          <p:cNvCxnSpPr/>
          <p:nvPr/>
        </p:nvCxnSpPr>
        <p:spPr>
          <a:xfrm>
            <a:off x="4000500" y="4962525"/>
            <a:ext cx="419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795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651</Words>
  <Application>Microsoft Office PowerPoint</Application>
  <PresentationFormat>Panorámica</PresentationFormat>
  <Paragraphs>76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Montserrat</vt:lpstr>
      <vt:lpstr>Open Sans</vt:lpstr>
      <vt:lpstr>Wingdings</vt:lpstr>
      <vt:lpstr>Tema de Office</vt:lpstr>
      <vt:lpstr>ReyBoxes   Sistema de Gestión de Taller Mecánico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Alvaro Gomez Tejada</dc:creator>
  <cp:lastModifiedBy>Alvaro Gomez Tejada</cp:lastModifiedBy>
  <cp:revision>13</cp:revision>
  <dcterms:created xsi:type="dcterms:W3CDTF">2025-05-20T07:59:20Z</dcterms:created>
  <dcterms:modified xsi:type="dcterms:W3CDTF">2025-05-22T14:26:11Z</dcterms:modified>
</cp:coreProperties>
</file>