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3" r:id="rId4"/>
    <p:sldId id="261" r:id="rId5"/>
    <p:sldId id="265" r:id="rId6"/>
    <p:sldId id="258" r:id="rId7"/>
    <p:sldId id="259" r:id="rId8"/>
    <p:sldId id="264" r:id="rId9"/>
    <p:sldId id="262" r:id="rId10"/>
    <p:sldId id="266" r:id="rId11"/>
    <p:sldId id="270" r:id="rId12"/>
    <p:sldId id="268" r:id="rId13"/>
    <p:sldId id="26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F87CE-80F2-809D-B2FF-46D2EC997641}" v="231" dt="2022-04-25T20:28:41.874"/>
    <p1510:client id="{0DF94ED4-2F6D-0CB9-2491-EC3E73C23923}" v="3" dt="2022-04-25T20:07:40.027"/>
    <p1510:client id="{25FF1FFB-10C1-72F8-75F2-DE0E1C480B62}" v="308" dt="2022-04-20T21:31:10.948"/>
    <p1510:client id="{3362C683-90D8-39F7-8266-DD46E0102AF9}" v="695" dt="2022-04-25T20:33:45.282"/>
    <p1510:client id="{B329F32D-3D18-389A-6560-98F5C7170A13}" v="134" dt="2022-04-20T21:18:56.878"/>
    <p1510:client id="{F2569A1F-F714-4334-9296-BC3174419AE7}" v="202" dt="2022-04-20T21:24:20.36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78895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197840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2440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14320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222703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1701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244912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414045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24514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56559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4/25/2022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‹Nº›</a:t>
            </a:fld>
            <a:endParaRPr lang="en-US"/>
          </a:p>
        </p:txBody>
      </p:sp>
    </p:spTree>
    <p:extLst>
      <p:ext uri="{BB962C8B-B14F-4D97-AF65-F5344CB8AC3E}">
        <p14:creationId xmlns:p14="http://schemas.microsoft.com/office/powerpoint/2010/main" val="38925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4/25/2022</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‹Nº›</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9317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224632" y="698504"/>
            <a:ext cx="4631644" cy="941255"/>
          </a:xfrm>
        </p:spPr>
        <p:txBody>
          <a:bodyPr anchor="t">
            <a:normAutofit/>
          </a:bodyPr>
          <a:lstStyle/>
          <a:p>
            <a:r>
              <a:rPr lang="es-ES"/>
              <a:t>Trabajo de Unidad I </a:t>
            </a:r>
          </a:p>
        </p:txBody>
      </p:sp>
      <p:sp>
        <p:nvSpPr>
          <p:cNvPr id="3" name="Subtítulo 2"/>
          <p:cNvSpPr>
            <a:spLocks noGrp="1"/>
          </p:cNvSpPr>
          <p:nvPr>
            <p:ph type="subTitle" idx="1"/>
          </p:nvPr>
        </p:nvSpPr>
        <p:spPr>
          <a:xfrm>
            <a:off x="914401" y="5248504"/>
            <a:ext cx="3150222" cy="950275"/>
          </a:xfrm>
        </p:spPr>
        <p:txBody>
          <a:bodyPr anchor="t">
            <a:normAutofit fontScale="62500" lnSpcReduction="20000"/>
          </a:bodyPr>
          <a:lstStyle/>
          <a:p>
            <a:r>
              <a:rPr lang="es-ES"/>
              <a:t>Aguilar pinto </a:t>
            </a:r>
            <a:r>
              <a:rPr lang="es-ES" err="1"/>
              <a:t>Victor</a:t>
            </a:r>
          </a:p>
          <a:p>
            <a:r>
              <a:rPr lang="es-ES"/>
              <a:t>Gallegos </a:t>
            </a:r>
            <a:r>
              <a:rPr lang="es-ES" err="1"/>
              <a:t>laucata</a:t>
            </a:r>
            <a:r>
              <a:rPr lang="es-ES"/>
              <a:t> </a:t>
            </a:r>
            <a:r>
              <a:rPr lang="es-ES" err="1"/>
              <a:t>alvaro</a:t>
            </a:r>
            <a:endParaRPr lang="es-ES"/>
          </a:p>
          <a:p>
            <a:r>
              <a:rPr lang="es-ES"/>
              <a:t>Chino conde </a:t>
            </a:r>
            <a:r>
              <a:rPr lang="es-ES" err="1"/>
              <a:t>oswaldo</a:t>
            </a:r>
            <a:endParaRPr lang="es-ES"/>
          </a:p>
        </p:txBody>
      </p:sp>
      <p:cxnSp>
        <p:nvCxnSpPr>
          <p:cNvPr id="10" name="Straight Connector 9">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magen 4" descr="Logotipo&#10;&#10;Descripción generada automáticamente">
            <a:extLst>
              <a:ext uri="{FF2B5EF4-FFF2-40B4-BE49-F238E27FC236}">
                <a16:creationId xmlns:a16="http://schemas.microsoft.com/office/drawing/2014/main" id="{425B5B83-FC9C-E588-E3CA-9DBAFD365568}"/>
              </a:ext>
            </a:extLst>
          </p:cNvPr>
          <p:cNvPicPr>
            <a:picLocks noChangeAspect="1"/>
          </p:cNvPicPr>
          <p:nvPr/>
        </p:nvPicPr>
        <p:blipFill>
          <a:blip r:embed="rId2"/>
          <a:stretch>
            <a:fillRect/>
          </a:stretch>
        </p:blipFill>
        <p:spPr>
          <a:xfrm>
            <a:off x="5347243" y="2339289"/>
            <a:ext cx="2238375" cy="2857500"/>
          </a:xfrm>
          <a:prstGeom prst="rect">
            <a:avLst/>
          </a:prstGeom>
        </p:spPr>
      </p:pic>
      <p:sp>
        <p:nvSpPr>
          <p:cNvPr id="5" name="Título 1">
            <a:extLst>
              <a:ext uri="{FF2B5EF4-FFF2-40B4-BE49-F238E27FC236}">
                <a16:creationId xmlns:a16="http://schemas.microsoft.com/office/drawing/2014/main" id="{AA39345D-16C8-9A7B-66A6-FA45EEC4F744}"/>
              </a:ext>
            </a:extLst>
          </p:cNvPr>
          <p:cNvSpPr txBox="1">
            <a:spLocks/>
          </p:cNvSpPr>
          <p:nvPr/>
        </p:nvSpPr>
        <p:spPr>
          <a:xfrm>
            <a:off x="5347009" y="1464527"/>
            <a:ext cx="5181600" cy="131444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s-ES"/>
              <a:t>Acertijos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A89E367-FCDB-257A-9AAC-B53058056D94}"/>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2</a:t>
            </a:r>
            <a:endParaRPr lang="es-ES"/>
          </a:p>
        </p:txBody>
      </p:sp>
      <p:graphicFrame>
        <p:nvGraphicFramePr>
          <p:cNvPr id="3" name="Tabla 3">
            <a:extLst>
              <a:ext uri="{FF2B5EF4-FFF2-40B4-BE49-F238E27FC236}">
                <a16:creationId xmlns:a16="http://schemas.microsoft.com/office/drawing/2014/main" id="{43069CDF-1890-699F-B9D3-78105441A6C2}"/>
              </a:ext>
            </a:extLst>
          </p:cNvPr>
          <p:cNvGraphicFramePr>
            <a:graphicFrameLocks noGrp="1"/>
          </p:cNvGraphicFramePr>
          <p:nvPr>
            <p:extLst>
              <p:ext uri="{D42A27DB-BD31-4B8C-83A1-F6EECF244321}">
                <p14:modId xmlns:p14="http://schemas.microsoft.com/office/powerpoint/2010/main" val="1010192703"/>
              </p:ext>
            </p:extLst>
          </p:nvPr>
        </p:nvGraphicFramePr>
        <p:xfrm>
          <a:off x="1486163" y="2728100"/>
          <a:ext cx="8991963" cy="1937892"/>
        </p:xfrm>
        <a:graphic>
          <a:graphicData uri="http://schemas.openxmlformats.org/drawingml/2006/table">
            <a:tbl>
              <a:tblPr firstRow="1" bandRow="1">
                <a:tableStyleId>{5C22544A-7EE6-4342-B048-85BDC9FD1C3A}</a:tableStyleId>
              </a:tblPr>
              <a:tblGrid>
                <a:gridCol w="2997321">
                  <a:extLst>
                    <a:ext uri="{9D8B030D-6E8A-4147-A177-3AD203B41FA5}">
                      <a16:colId xmlns:a16="http://schemas.microsoft.com/office/drawing/2014/main" val="1235229296"/>
                    </a:ext>
                  </a:extLst>
                </a:gridCol>
                <a:gridCol w="2997321">
                  <a:extLst>
                    <a:ext uri="{9D8B030D-6E8A-4147-A177-3AD203B41FA5}">
                      <a16:colId xmlns:a16="http://schemas.microsoft.com/office/drawing/2014/main" val="3597662492"/>
                    </a:ext>
                  </a:extLst>
                </a:gridCol>
                <a:gridCol w="2997321">
                  <a:extLst>
                    <a:ext uri="{9D8B030D-6E8A-4147-A177-3AD203B41FA5}">
                      <a16:colId xmlns:a16="http://schemas.microsoft.com/office/drawing/2014/main" val="2040601976"/>
                    </a:ext>
                  </a:extLst>
                </a:gridCol>
              </a:tblGrid>
              <a:tr h="645964">
                <a:tc>
                  <a:txBody>
                    <a:bodyPr/>
                    <a:lstStyle/>
                    <a:p>
                      <a:pPr lvl="0">
                        <a:buNone/>
                      </a:pPr>
                      <a:r>
                        <a:rPr lang="es-ES"/>
                        <a:t>Patrick</a:t>
                      </a:r>
                    </a:p>
                  </a:txBody>
                  <a:tcPr/>
                </a:tc>
                <a:tc>
                  <a:txBody>
                    <a:bodyPr/>
                    <a:lstStyle/>
                    <a:p>
                      <a:r>
                        <a:rPr lang="es-ES"/>
                        <a:t>Elard</a:t>
                      </a:r>
                    </a:p>
                  </a:txBody>
                  <a:tcPr/>
                </a:tc>
                <a:tc>
                  <a:txBody>
                    <a:bodyPr/>
                    <a:lstStyle/>
                    <a:p>
                      <a:r>
                        <a:rPr lang="es-ES"/>
                        <a:t>Lanchipa</a:t>
                      </a:r>
                    </a:p>
                  </a:txBody>
                  <a:tcPr/>
                </a:tc>
                <a:extLst>
                  <a:ext uri="{0D108BD9-81ED-4DB2-BD59-A6C34878D82A}">
                    <a16:rowId xmlns:a16="http://schemas.microsoft.com/office/drawing/2014/main" val="842407395"/>
                  </a:ext>
                </a:extLst>
              </a:tr>
              <a:tr h="645964">
                <a:tc>
                  <a:txBody>
                    <a:bodyPr/>
                    <a:lstStyle/>
                    <a:p>
                      <a:r>
                        <a:rPr lang="es-ES"/>
                        <a:t>Diseño</a:t>
                      </a:r>
                    </a:p>
                  </a:txBody>
                  <a:tcPr/>
                </a:tc>
                <a:tc>
                  <a:txBody>
                    <a:bodyPr/>
                    <a:lstStyle/>
                    <a:p>
                      <a:r>
                        <a:rPr lang="es-ES"/>
                        <a:t>Operativos</a:t>
                      </a:r>
                    </a:p>
                  </a:txBody>
                  <a:tcPr/>
                </a:tc>
                <a:tc>
                  <a:txBody>
                    <a:bodyPr/>
                    <a:lstStyle/>
                    <a:p>
                      <a:r>
                        <a:rPr lang="es-ES"/>
                        <a:t>Programación</a:t>
                      </a:r>
                    </a:p>
                  </a:txBody>
                  <a:tcPr/>
                </a:tc>
                <a:extLst>
                  <a:ext uri="{0D108BD9-81ED-4DB2-BD59-A6C34878D82A}">
                    <a16:rowId xmlns:a16="http://schemas.microsoft.com/office/drawing/2014/main" val="1101478658"/>
                  </a:ext>
                </a:extLst>
              </a:tr>
              <a:tr h="645964">
                <a:tc>
                  <a:txBody>
                    <a:bodyPr/>
                    <a:lstStyle/>
                    <a:p>
                      <a:r>
                        <a:rPr lang="es-ES"/>
                        <a:t>Lunes</a:t>
                      </a:r>
                    </a:p>
                  </a:txBody>
                  <a:tcPr/>
                </a:tc>
                <a:tc>
                  <a:txBody>
                    <a:bodyPr/>
                    <a:lstStyle/>
                    <a:p>
                      <a:r>
                        <a:rPr lang="es-ES"/>
                        <a:t>Miércoles</a:t>
                      </a:r>
                    </a:p>
                  </a:txBody>
                  <a:tcPr/>
                </a:tc>
                <a:tc>
                  <a:txBody>
                    <a:bodyPr/>
                    <a:lstStyle/>
                    <a:p>
                      <a:r>
                        <a:rPr lang="es-ES"/>
                        <a:t>Jueves</a:t>
                      </a:r>
                    </a:p>
                  </a:txBody>
                  <a:tcPr/>
                </a:tc>
                <a:extLst>
                  <a:ext uri="{0D108BD9-81ED-4DB2-BD59-A6C34878D82A}">
                    <a16:rowId xmlns:a16="http://schemas.microsoft.com/office/drawing/2014/main" val="2244169777"/>
                  </a:ext>
                </a:extLst>
              </a:tr>
            </a:tbl>
          </a:graphicData>
        </a:graphic>
      </p:graphicFrame>
    </p:spTree>
    <p:extLst>
      <p:ext uri="{BB962C8B-B14F-4D97-AF65-F5344CB8AC3E}">
        <p14:creationId xmlns:p14="http://schemas.microsoft.com/office/powerpoint/2010/main" val="300317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931E-A059-9409-9EE8-768771BE4B8C}"/>
              </a:ext>
            </a:extLst>
          </p:cNvPr>
          <p:cNvSpPr>
            <a:spLocks noGrp="1"/>
          </p:cNvSpPr>
          <p:nvPr>
            <p:ph type="title"/>
          </p:nvPr>
        </p:nvSpPr>
        <p:spPr>
          <a:xfrm>
            <a:off x="624418" y="1609419"/>
            <a:ext cx="10868025" cy="3394024"/>
          </a:xfrm>
        </p:spPr>
        <p:txBody>
          <a:bodyPr vert="horz" lIns="91440" tIns="45720" rIns="91440" bIns="45720" rtlCol="0" anchor="t">
            <a:noAutofit/>
          </a:bodyPr>
          <a:lstStyle/>
          <a:p>
            <a:r>
              <a:rPr lang="en-US" sz="2000">
                <a:ea typeface="+mj-lt"/>
                <a:cs typeface="+mj-lt"/>
              </a:rPr>
              <a:t>Este es un </a:t>
            </a:r>
            <a:r>
              <a:rPr lang="en-US" sz="2000" err="1">
                <a:ea typeface="+mj-lt"/>
                <a:cs typeface="+mj-lt"/>
              </a:rPr>
              <a:t>problema</a:t>
            </a:r>
            <a:r>
              <a:rPr lang="en-US" sz="2000">
                <a:ea typeface="+mj-lt"/>
                <a:cs typeface="+mj-lt"/>
              </a:rPr>
              <a:t> </a:t>
            </a:r>
            <a:r>
              <a:rPr lang="en-US" sz="2000" err="1">
                <a:ea typeface="+mj-lt"/>
                <a:cs typeface="+mj-lt"/>
              </a:rPr>
              <a:t>en</a:t>
            </a:r>
            <a:r>
              <a:rPr lang="en-US" sz="2000">
                <a:ea typeface="+mj-lt"/>
                <a:cs typeface="+mj-lt"/>
              </a:rPr>
              <a:t> </a:t>
            </a:r>
            <a:r>
              <a:rPr lang="en-US" sz="2000" err="1">
                <a:ea typeface="+mj-lt"/>
                <a:cs typeface="+mj-lt"/>
              </a:rPr>
              <a:t>el</a:t>
            </a:r>
            <a:r>
              <a:rPr lang="en-US" sz="2000">
                <a:ea typeface="+mj-lt"/>
                <a:cs typeface="+mj-lt"/>
              </a:rPr>
              <a:t> que un hombre </a:t>
            </a:r>
            <a:r>
              <a:rPr lang="en-US" sz="2000" err="1">
                <a:ea typeface="+mj-lt"/>
                <a:cs typeface="+mj-lt"/>
              </a:rPr>
              <a:t>tiene</a:t>
            </a:r>
            <a:r>
              <a:rPr lang="en-US" sz="2000">
                <a:ea typeface="+mj-lt"/>
                <a:cs typeface="+mj-lt"/>
              </a:rPr>
              <a:t> que </a:t>
            </a:r>
            <a:r>
              <a:rPr lang="en-US" sz="2000" err="1">
                <a:ea typeface="+mj-lt"/>
                <a:cs typeface="+mj-lt"/>
              </a:rPr>
              <a:t>cruzar</a:t>
            </a:r>
            <a:r>
              <a:rPr lang="en-US" sz="2000">
                <a:ea typeface="+mj-lt"/>
                <a:cs typeface="+mj-lt"/>
              </a:rPr>
              <a:t> un </a:t>
            </a:r>
            <a:r>
              <a:rPr lang="en-US" sz="2000" err="1">
                <a:ea typeface="+mj-lt"/>
                <a:cs typeface="+mj-lt"/>
              </a:rPr>
              <a:t>río</a:t>
            </a:r>
            <a:r>
              <a:rPr lang="en-US" sz="2000">
                <a:ea typeface="+mj-lt"/>
                <a:cs typeface="+mj-lt"/>
              </a:rPr>
              <a:t> con un lobo, </a:t>
            </a:r>
            <a:r>
              <a:rPr lang="en-US" sz="2000" err="1">
                <a:ea typeface="+mj-lt"/>
                <a:cs typeface="+mj-lt"/>
              </a:rPr>
              <a:t>una</a:t>
            </a:r>
            <a:r>
              <a:rPr lang="en-US" sz="2000">
                <a:ea typeface="+mj-lt"/>
                <a:cs typeface="+mj-lt"/>
              </a:rPr>
              <a:t> </a:t>
            </a:r>
            <a:r>
              <a:rPr lang="en-US" sz="2000" err="1">
                <a:ea typeface="+mj-lt"/>
                <a:cs typeface="+mj-lt"/>
              </a:rPr>
              <a:t>cabra</a:t>
            </a:r>
            <a:r>
              <a:rPr lang="en-US" sz="2000">
                <a:ea typeface="+mj-lt"/>
                <a:cs typeface="+mj-lt"/>
              </a:rPr>
              <a:t> y </a:t>
            </a:r>
            <a:r>
              <a:rPr lang="en-US" sz="2000" err="1">
                <a:ea typeface="+mj-lt"/>
                <a:cs typeface="+mj-lt"/>
              </a:rPr>
              <a:t>algunas</a:t>
            </a:r>
            <a:r>
              <a:rPr lang="en-US" sz="2000">
                <a:ea typeface="+mj-lt"/>
                <a:cs typeface="+mj-lt"/>
              </a:rPr>
              <a:t> </a:t>
            </a:r>
            <a:r>
              <a:rPr lang="en-US" sz="2000" err="1">
                <a:ea typeface="+mj-lt"/>
                <a:cs typeface="+mj-lt"/>
              </a:rPr>
              <a:t>coles</a:t>
            </a:r>
            <a:r>
              <a:rPr lang="en-US" sz="2000">
                <a:ea typeface="+mj-lt"/>
                <a:cs typeface="+mj-lt"/>
              </a:rPr>
              <a:t>. </a:t>
            </a:r>
            <a:r>
              <a:rPr lang="en-US" sz="2000" err="1">
                <a:ea typeface="+mj-lt"/>
                <a:cs typeface="+mj-lt"/>
              </a:rPr>
              <a:t>Su</a:t>
            </a:r>
            <a:r>
              <a:rPr lang="en-US" sz="2000">
                <a:ea typeface="+mj-lt"/>
                <a:cs typeface="+mj-lt"/>
              </a:rPr>
              <a:t> </a:t>
            </a:r>
            <a:r>
              <a:rPr lang="en-US" sz="2000" err="1">
                <a:ea typeface="+mj-lt"/>
                <a:cs typeface="+mj-lt"/>
              </a:rPr>
              <a:t>bote</a:t>
            </a:r>
            <a:r>
              <a:rPr lang="en-US" sz="2000">
                <a:ea typeface="+mj-lt"/>
                <a:cs typeface="+mj-lt"/>
              </a:rPr>
              <a:t> de </a:t>
            </a:r>
            <a:r>
              <a:rPr lang="en-US" sz="2000" err="1">
                <a:ea typeface="+mj-lt"/>
                <a:cs typeface="+mj-lt"/>
              </a:rPr>
              <a:t>remos</a:t>
            </a:r>
            <a:r>
              <a:rPr lang="en-US" sz="2000">
                <a:ea typeface="+mj-lt"/>
                <a:cs typeface="+mj-lt"/>
              </a:rPr>
              <a:t> </a:t>
            </a:r>
            <a:r>
              <a:rPr lang="en-US" sz="2000" err="1">
                <a:ea typeface="+mj-lt"/>
                <a:cs typeface="+mj-lt"/>
              </a:rPr>
              <a:t>tiene</a:t>
            </a:r>
            <a:r>
              <a:rPr lang="en-US" sz="2000">
                <a:ea typeface="+mj-lt"/>
                <a:cs typeface="+mj-lt"/>
              </a:rPr>
              <a:t> </a:t>
            </a:r>
            <a:r>
              <a:rPr lang="en-US" sz="2000" err="1">
                <a:ea typeface="+mj-lt"/>
                <a:cs typeface="+mj-lt"/>
              </a:rPr>
              <a:t>suficiente</a:t>
            </a:r>
            <a:r>
              <a:rPr lang="en-US" sz="2000">
                <a:ea typeface="+mj-lt"/>
                <a:cs typeface="+mj-lt"/>
              </a:rPr>
              <a:t> </a:t>
            </a:r>
            <a:r>
              <a:rPr lang="en-US" sz="2000" err="1">
                <a:ea typeface="+mj-lt"/>
                <a:cs typeface="+mj-lt"/>
              </a:rPr>
              <a:t>espacio</a:t>
            </a:r>
            <a:r>
              <a:rPr lang="en-US" sz="2000">
                <a:ea typeface="+mj-lt"/>
                <a:cs typeface="+mj-lt"/>
              </a:rPr>
              <a:t> para </a:t>
            </a:r>
            <a:r>
              <a:rPr lang="en-US" sz="2000" err="1">
                <a:ea typeface="+mj-lt"/>
                <a:cs typeface="+mj-lt"/>
              </a:rPr>
              <a:t>el</a:t>
            </a:r>
            <a:r>
              <a:rPr lang="en-US" sz="2000">
                <a:ea typeface="+mj-lt"/>
                <a:cs typeface="+mj-lt"/>
              </a:rPr>
              <a:t> hombre </a:t>
            </a:r>
            <a:r>
              <a:rPr lang="en-US" sz="2000" err="1">
                <a:ea typeface="+mj-lt"/>
                <a:cs typeface="+mj-lt"/>
              </a:rPr>
              <a:t>más</a:t>
            </a:r>
            <a:r>
              <a:rPr lang="en-US" sz="2000">
                <a:ea typeface="+mj-lt"/>
                <a:cs typeface="+mj-lt"/>
              </a:rPr>
              <a:t> </a:t>
            </a:r>
            <a:r>
              <a:rPr lang="en-US" sz="2000" err="1">
                <a:ea typeface="+mj-lt"/>
                <a:cs typeface="+mj-lt"/>
              </a:rPr>
              <a:t>el</a:t>
            </a:r>
            <a:r>
              <a:rPr lang="en-US" sz="2000">
                <a:ea typeface="+mj-lt"/>
                <a:cs typeface="+mj-lt"/>
              </a:rPr>
              <a:t> lobo o la </a:t>
            </a:r>
            <a:r>
              <a:rPr lang="en-US" sz="2000" err="1">
                <a:ea typeface="+mj-lt"/>
                <a:cs typeface="+mj-lt"/>
              </a:rPr>
              <a:t>cabra</a:t>
            </a:r>
            <a:r>
              <a:rPr lang="en-US" sz="2000">
                <a:ea typeface="+mj-lt"/>
                <a:cs typeface="+mj-lt"/>
              </a:rPr>
              <a:t> o </a:t>
            </a:r>
            <a:r>
              <a:rPr lang="en-US" sz="2000" err="1">
                <a:ea typeface="+mj-lt"/>
                <a:cs typeface="+mj-lt"/>
              </a:rPr>
              <a:t>el</a:t>
            </a:r>
            <a:r>
              <a:rPr lang="en-US" sz="2000">
                <a:ea typeface="+mj-lt"/>
                <a:cs typeface="+mj-lt"/>
              </a:rPr>
              <a:t> </a:t>
            </a:r>
            <a:r>
              <a:rPr lang="en-US" sz="2000" err="1">
                <a:ea typeface="+mj-lt"/>
                <a:cs typeface="+mj-lt"/>
              </a:rPr>
              <a:t>repollo</a:t>
            </a:r>
            <a:r>
              <a:rPr lang="en-US" sz="2000">
                <a:ea typeface="+mj-lt"/>
                <a:cs typeface="+mj-lt"/>
              </a:rPr>
              <a:t>. Si se </a:t>
            </a:r>
            <a:r>
              <a:rPr lang="en-US" sz="2000" err="1">
                <a:ea typeface="+mj-lt"/>
                <a:cs typeface="+mj-lt"/>
              </a:rPr>
              <a:t>lleva</a:t>
            </a:r>
            <a:r>
              <a:rPr lang="en-US" sz="2000">
                <a:ea typeface="+mj-lt"/>
                <a:cs typeface="+mj-lt"/>
              </a:rPr>
              <a:t> la col, </a:t>
            </a:r>
            <a:r>
              <a:rPr lang="en-US" sz="2000" err="1">
                <a:ea typeface="+mj-lt"/>
                <a:cs typeface="+mj-lt"/>
              </a:rPr>
              <a:t>el</a:t>
            </a:r>
            <a:r>
              <a:rPr lang="en-US" sz="2000">
                <a:ea typeface="+mj-lt"/>
                <a:cs typeface="+mj-lt"/>
              </a:rPr>
              <a:t> lobo se </a:t>
            </a:r>
            <a:r>
              <a:rPr lang="en-US" sz="2000" err="1">
                <a:ea typeface="+mj-lt"/>
                <a:cs typeface="+mj-lt"/>
              </a:rPr>
              <a:t>comerá</a:t>
            </a:r>
            <a:r>
              <a:rPr lang="en-US" sz="2000">
                <a:ea typeface="+mj-lt"/>
                <a:cs typeface="+mj-lt"/>
              </a:rPr>
              <a:t> la </a:t>
            </a:r>
            <a:r>
              <a:rPr lang="en-US" sz="2000" err="1">
                <a:ea typeface="+mj-lt"/>
                <a:cs typeface="+mj-lt"/>
              </a:rPr>
              <a:t>cabra</a:t>
            </a:r>
            <a:r>
              <a:rPr lang="en-US" sz="2000">
                <a:ea typeface="+mj-lt"/>
                <a:cs typeface="+mj-lt"/>
              </a:rPr>
              <a:t>. Si se </a:t>
            </a:r>
            <a:r>
              <a:rPr lang="en-US" sz="2000" err="1">
                <a:ea typeface="+mj-lt"/>
                <a:cs typeface="+mj-lt"/>
              </a:rPr>
              <a:t>lleva</a:t>
            </a:r>
            <a:r>
              <a:rPr lang="en-US" sz="2000">
                <a:ea typeface="+mj-lt"/>
                <a:cs typeface="+mj-lt"/>
              </a:rPr>
              <a:t> al lobo, la </a:t>
            </a:r>
            <a:r>
              <a:rPr lang="en-US" sz="2000" err="1">
                <a:ea typeface="+mj-lt"/>
                <a:cs typeface="+mj-lt"/>
              </a:rPr>
              <a:t>cabra</a:t>
            </a:r>
            <a:r>
              <a:rPr lang="en-US" sz="2000">
                <a:ea typeface="+mj-lt"/>
                <a:cs typeface="+mj-lt"/>
              </a:rPr>
              <a:t> se </a:t>
            </a:r>
            <a:r>
              <a:rPr lang="en-US" sz="2000" err="1">
                <a:ea typeface="+mj-lt"/>
                <a:cs typeface="+mj-lt"/>
              </a:rPr>
              <a:t>comerá</a:t>
            </a:r>
            <a:r>
              <a:rPr lang="en-US" sz="2000">
                <a:ea typeface="+mj-lt"/>
                <a:cs typeface="+mj-lt"/>
              </a:rPr>
              <a:t> la col. Solo </a:t>
            </a:r>
            <a:r>
              <a:rPr lang="en-US" sz="2000" err="1">
                <a:ea typeface="+mj-lt"/>
                <a:cs typeface="+mj-lt"/>
              </a:rPr>
              <a:t>cuando</a:t>
            </a:r>
            <a:r>
              <a:rPr lang="en-US" sz="2000">
                <a:ea typeface="+mj-lt"/>
                <a:cs typeface="+mj-lt"/>
              </a:rPr>
              <a:t> </a:t>
            </a:r>
            <a:r>
              <a:rPr lang="en-US" sz="2000" err="1">
                <a:ea typeface="+mj-lt"/>
                <a:cs typeface="+mj-lt"/>
              </a:rPr>
              <a:t>el</a:t>
            </a:r>
            <a:r>
              <a:rPr lang="en-US" sz="2000">
                <a:ea typeface="+mj-lt"/>
                <a:cs typeface="+mj-lt"/>
              </a:rPr>
              <a:t> hombre </a:t>
            </a:r>
            <a:r>
              <a:rPr lang="en-US" sz="2000" err="1">
                <a:ea typeface="+mj-lt"/>
                <a:cs typeface="+mj-lt"/>
              </a:rPr>
              <a:t>está</a:t>
            </a:r>
            <a:r>
              <a:rPr lang="en-US" sz="2000">
                <a:ea typeface="+mj-lt"/>
                <a:cs typeface="+mj-lt"/>
              </a:rPr>
              <a:t> </a:t>
            </a:r>
            <a:r>
              <a:rPr lang="en-US" sz="2000" err="1">
                <a:ea typeface="+mj-lt"/>
                <a:cs typeface="+mj-lt"/>
              </a:rPr>
              <a:t>presente</a:t>
            </a:r>
            <a:r>
              <a:rPr lang="en-US" sz="2000">
                <a:ea typeface="+mj-lt"/>
                <a:cs typeface="+mj-lt"/>
              </a:rPr>
              <a:t>, la </a:t>
            </a:r>
            <a:r>
              <a:rPr lang="en-US" sz="2000" err="1">
                <a:ea typeface="+mj-lt"/>
                <a:cs typeface="+mj-lt"/>
              </a:rPr>
              <a:t>cabra</a:t>
            </a:r>
            <a:r>
              <a:rPr lang="en-US" sz="2000">
                <a:ea typeface="+mj-lt"/>
                <a:cs typeface="+mj-lt"/>
              </a:rPr>
              <a:t> y </a:t>
            </a:r>
            <a:r>
              <a:rPr lang="en-US" sz="2000" err="1">
                <a:ea typeface="+mj-lt"/>
                <a:cs typeface="+mj-lt"/>
              </a:rPr>
              <a:t>el</a:t>
            </a:r>
            <a:r>
              <a:rPr lang="en-US" sz="2000">
                <a:ea typeface="+mj-lt"/>
                <a:cs typeface="+mj-lt"/>
              </a:rPr>
              <a:t> </a:t>
            </a:r>
            <a:r>
              <a:rPr lang="en-US" sz="2000" err="1">
                <a:ea typeface="+mj-lt"/>
                <a:cs typeface="+mj-lt"/>
              </a:rPr>
              <a:t>repollo</a:t>
            </a:r>
            <a:r>
              <a:rPr lang="en-US" sz="2000">
                <a:ea typeface="+mj-lt"/>
                <a:cs typeface="+mj-lt"/>
              </a:rPr>
              <a:t> </a:t>
            </a:r>
            <a:r>
              <a:rPr lang="en-US" sz="2000" err="1">
                <a:ea typeface="+mj-lt"/>
                <a:cs typeface="+mj-lt"/>
              </a:rPr>
              <a:t>están</a:t>
            </a:r>
            <a:r>
              <a:rPr lang="en-US" sz="2000">
                <a:ea typeface="+mj-lt"/>
                <a:cs typeface="+mj-lt"/>
              </a:rPr>
              <a:t> a salvo de sus </a:t>
            </a:r>
            <a:r>
              <a:rPr lang="en-US" sz="2000" err="1">
                <a:ea typeface="+mj-lt"/>
                <a:cs typeface="+mj-lt"/>
              </a:rPr>
              <a:t>enemigos</a:t>
            </a:r>
            <a:r>
              <a:rPr lang="en-US" sz="2000">
                <a:ea typeface="+mj-lt"/>
                <a:cs typeface="+mj-lt"/>
              </a:rPr>
              <a:t>. De </a:t>
            </a:r>
            <a:r>
              <a:rPr lang="en-US" sz="2000" err="1">
                <a:ea typeface="+mj-lt"/>
                <a:cs typeface="+mj-lt"/>
              </a:rPr>
              <a:t>todos</a:t>
            </a:r>
            <a:r>
              <a:rPr lang="en-US" sz="2000">
                <a:ea typeface="+mj-lt"/>
                <a:cs typeface="+mj-lt"/>
              </a:rPr>
              <a:t> </a:t>
            </a:r>
            <a:r>
              <a:rPr lang="en-US" sz="2000" err="1">
                <a:ea typeface="+mj-lt"/>
                <a:cs typeface="+mj-lt"/>
              </a:rPr>
              <a:t>modos</a:t>
            </a:r>
            <a:r>
              <a:rPr lang="en-US" sz="2000">
                <a:ea typeface="+mj-lt"/>
                <a:cs typeface="+mj-lt"/>
              </a:rPr>
              <a:t>, </a:t>
            </a:r>
            <a:r>
              <a:rPr lang="en-US" sz="2000" err="1">
                <a:ea typeface="+mj-lt"/>
                <a:cs typeface="+mj-lt"/>
              </a:rPr>
              <a:t>el</a:t>
            </a:r>
            <a:r>
              <a:rPr lang="en-US" sz="2000">
                <a:ea typeface="+mj-lt"/>
                <a:cs typeface="+mj-lt"/>
              </a:rPr>
              <a:t> hombre </a:t>
            </a:r>
            <a:r>
              <a:rPr lang="en-US" sz="2000" err="1">
                <a:ea typeface="+mj-lt"/>
                <a:cs typeface="+mj-lt"/>
              </a:rPr>
              <a:t>lleva</a:t>
            </a:r>
            <a:r>
              <a:rPr lang="en-US" sz="2000">
                <a:ea typeface="+mj-lt"/>
                <a:cs typeface="+mj-lt"/>
              </a:rPr>
              <a:t> lobo, </a:t>
            </a:r>
            <a:r>
              <a:rPr lang="en-US" sz="2000" err="1">
                <a:ea typeface="+mj-lt"/>
                <a:cs typeface="+mj-lt"/>
              </a:rPr>
              <a:t>cabra</a:t>
            </a:r>
            <a:r>
              <a:rPr lang="en-US" sz="2000">
                <a:ea typeface="+mj-lt"/>
                <a:cs typeface="+mj-lt"/>
              </a:rPr>
              <a:t> y </a:t>
            </a:r>
            <a:r>
              <a:rPr lang="en-US" sz="2000" err="1">
                <a:ea typeface="+mj-lt"/>
                <a:cs typeface="+mj-lt"/>
              </a:rPr>
              <a:t>repollo</a:t>
            </a:r>
            <a:r>
              <a:rPr lang="en-US" sz="2000">
                <a:ea typeface="+mj-lt"/>
                <a:cs typeface="+mj-lt"/>
              </a:rPr>
              <a:t> a </a:t>
            </a:r>
            <a:r>
              <a:rPr lang="en-US" sz="2000" err="1">
                <a:ea typeface="+mj-lt"/>
                <a:cs typeface="+mj-lt"/>
              </a:rPr>
              <a:t>través</a:t>
            </a:r>
            <a:r>
              <a:rPr lang="en-US" sz="2000">
                <a:ea typeface="+mj-lt"/>
                <a:cs typeface="+mj-lt"/>
              </a:rPr>
              <a:t> del </a:t>
            </a:r>
            <a:r>
              <a:rPr lang="en-US" sz="2000" err="1">
                <a:ea typeface="+mj-lt"/>
                <a:cs typeface="+mj-lt"/>
              </a:rPr>
              <a:t>río</a:t>
            </a:r>
            <a:r>
              <a:rPr lang="en-US" sz="2000">
                <a:ea typeface="+mj-lt"/>
                <a:cs typeface="+mj-lt"/>
              </a:rPr>
              <a:t>. ¿</a:t>
            </a:r>
            <a:r>
              <a:rPr lang="en-US" sz="2000" err="1">
                <a:ea typeface="+mj-lt"/>
                <a:cs typeface="+mj-lt"/>
              </a:rPr>
              <a:t>Cómo</a:t>
            </a:r>
            <a:r>
              <a:rPr lang="en-US" sz="2000">
                <a:ea typeface="+mj-lt"/>
                <a:cs typeface="+mj-lt"/>
              </a:rPr>
              <a:t>?</a:t>
            </a:r>
          </a:p>
          <a:p>
            <a:endParaRPr lang="en-US" sz="2000">
              <a:ea typeface="+mj-lt"/>
              <a:cs typeface="+mj-lt"/>
            </a:endParaRPr>
          </a:p>
        </p:txBody>
      </p:sp>
      <p:sp>
        <p:nvSpPr>
          <p:cNvPr id="5" name="CuadroTexto 4">
            <a:extLst>
              <a:ext uri="{FF2B5EF4-FFF2-40B4-BE49-F238E27FC236}">
                <a16:creationId xmlns:a16="http://schemas.microsoft.com/office/drawing/2014/main" id="{6B0B4E3B-68B0-5D43-3ABE-604FE4E465E7}"/>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3</a:t>
            </a:r>
            <a:endParaRPr lang="es-ES"/>
          </a:p>
        </p:txBody>
      </p:sp>
      <p:pic>
        <p:nvPicPr>
          <p:cNvPr id="3" name="Imagen 9">
            <a:extLst>
              <a:ext uri="{FF2B5EF4-FFF2-40B4-BE49-F238E27FC236}">
                <a16:creationId xmlns:a16="http://schemas.microsoft.com/office/drawing/2014/main" id="{CCBE949E-80DF-111F-B62C-62EC8B4A39F0}"/>
              </a:ext>
            </a:extLst>
          </p:cNvPr>
          <p:cNvPicPr>
            <a:picLocks noChangeAspect="1"/>
          </p:cNvPicPr>
          <p:nvPr/>
        </p:nvPicPr>
        <p:blipFill rotWithShape="1">
          <a:blip r:embed="rId2"/>
          <a:srcRect l="46399" r="13716" b="-1"/>
          <a:stretch/>
        </p:blipFill>
        <p:spPr>
          <a:xfrm>
            <a:off x="4725669" y="3844095"/>
            <a:ext cx="2215347" cy="2335958"/>
          </a:xfrm>
          <a:prstGeom prst="rect">
            <a:avLst/>
          </a:prstGeom>
        </p:spPr>
      </p:pic>
    </p:spTree>
    <p:extLst>
      <p:ext uri="{BB962C8B-B14F-4D97-AF65-F5344CB8AC3E}">
        <p14:creationId xmlns:p14="http://schemas.microsoft.com/office/powerpoint/2010/main" val="128417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EA3F21-8338-68A9-8DF3-746C601A9D18}"/>
              </a:ext>
            </a:extLst>
          </p:cNvPr>
          <p:cNvSpPr txBox="1"/>
          <p:nvPr/>
        </p:nvSpPr>
        <p:spPr>
          <a:xfrm>
            <a:off x="901908" y="5896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3</a:t>
            </a:r>
            <a:endParaRPr lang="es-ES"/>
          </a:p>
        </p:txBody>
      </p:sp>
      <p:pic>
        <p:nvPicPr>
          <p:cNvPr id="7" name="Imagen 7" descr="Texto&#10;&#10;Descripción generada automáticamente">
            <a:extLst>
              <a:ext uri="{FF2B5EF4-FFF2-40B4-BE49-F238E27FC236}">
                <a16:creationId xmlns:a16="http://schemas.microsoft.com/office/drawing/2014/main" id="{51832B71-6B06-FD6A-F4F9-CB8E63BF0FB6}"/>
              </a:ext>
            </a:extLst>
          </p:cNvPr>
          <p:cNvPicPr>
            <a:picLocks noChangeAspect="1"/>
          </p:cNvPicPr>
          <p:nvPr/>
        </p:nvPicPr>
        <p:blipFill>
          <a:blip r:embed="rId2"/>
          <a:stretch>
            <a:fillRect/>
          </a:stretch>
        </p:blipFill>
        <p:spPr>
          <a:xfrm>
            <a:off x="1037021" y="1329591"/>
            <a:ext cx="10734907" cy="4725297"/>
          </a:xfrm>
          <a:prstGeom prst="rect">
            <a:avLst/>
          </a:prstGeom>
        </p:spPr>
      </p:pic>
    </p:spTree>
    <p:extLst>
      <p:ext uri="{BB962C8B-B14F-4D97-AF65-F5344CB8AC3E}">
        <p14:creationId xmlns:p14="http://schemas.microsoft.com/office/powerpoint/2010/main" val="128385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AD2C5BF-949F-815D-03AB-CC356E70AB53}"/>
              </a:ext>
            </a:extLst>
          </p:cNvPr>
          <p:cNvSpPr txBox="1"/>
          <p:nvPr/>
        </p:nvSpPr>
        <p:spPr>
          <a:xfrm>
            <a:off x="5311515" y="108928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171717"/>
                </a:solidFill>
                <a:latin typeface="-apple-system"/>
              </a:rPr>
              <a:t>SOLUCION:</a:t>
            </a:r>
            <a:endParaRPr lang="es-ES" sz="2800"/>
          </a:p>
        </p:txBody>
      </p:sp>
      <p:sp>
        <p:nvSpPr>
          <p:cNvPr id="10" name="CuadroTexto 9">
            <a:extLst>
              <a:ext uri="{FF2B5EF4-FFF2-40B4-BE49-F238E27FC236}">
                <a16:creationId xmlns:a16="http://schemas.microsoft.com/office/drawing/2014/main" id="{F65CD731-B4B5-4F8F-6B77-90CC4EE40D88}"/>
              </a:ext>
            </a:extLst>
          </p:cNvPr>
          <p:cNvSpPr txBox="1"/>
          <p:nvPr/>
        </p:nvSpPr>
        <p:spPr>
          <a:xfrm>
            <a:off x="3278027" y="2360237"/>
            <a:ext cx="57662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171717"/>
                </a:solidFill>
                <a:latin typeface="-apple-system"/>
              </a:rPr>
              <a:t>1.</a:t>
            </a:r>
            <a:r>
              <a:rPr lang="en-US">
                <a:solidFill>
                  <a:srgbClr val="171717"/>
                </a:solidFill>
                <a:latin typeface="-apple-system"/>
              </a:rPr>
              <a:t> </a:t>
            </a:r>
            <a:r>
              <a:rPr lang="en-US" i="1">
                <a:solidFill>
                  <a:srgbClr val="171717"/>
                </a:solidFill>
                <a:latin typeface="-apple-system"/>
              </a:rPr>
              <a:t>Deja a la cabra al otro lado</a:t>
            </a:r>
            <a:br>
              <a:rPr lang="en-US"/>
            </a:br>
            <a:r>
              <a:rPr lang="en-US" b="1">
                <a:solidFill>
                  <a:srgbClr val="171717"/>
                </a:solidFill>
                <a:latin typeface="-apple-system"/>
              </a:rPr>
              <a:t>2.</a:t>
            </a:r>
            <a:r>
              <a:rPr lang="en-US">
                <a:solidFill>
                  <a:srgbClr val="171717"/>
                </a:solidFill>
                <a:latin typeface="-apple-system"/>
              </a:rPr>
              <a:t> </a:t>
            </a:r>
            <a:r>
              <a:rPr lang="en-US" i="1">
                <a:solidFill>
                  <a:srgbClr val="171717"/>
                </a:solidFill>
                <a:latin typeface="-apple-system"/>
              </a:rPr>
              <a:t>Regresa al punto de partida (sólo el granjero)</a:t>
            </a:r>
            <a:br>
              <a:rPr lang="en-US"/>
            </a:br>
            <a:r>
              <a:rPr lang="en-US" b="1">
                <a:solidFill>
                  <a:srgbClr val="171717"/>
                </a:solidFill>
                <a:latin typeface="-apple-system"/>
              </a:rPr>
              <a:t>3.</a:t>
            </a:r>
            <a:r>
              <a:rPr lang="en-US">
                <a:solidFill>
                  <a:srgbClr val="171717"/>
                </a:solidFill>
                <a:latin typeface="-apple-system"/>
              </a:rPr>
              <a:t> </a:t>
            </a:r>
            <a:r>
              <a:rPr lang="en-US" i="1">
                <a:solidFill>
                  <a:srgbClr val="171717"/>
                </a:solidFill>
                <a:latin typeface="-apple-system"/>
              </a:rPr>
              <a:t>Deja al lobo al otro lado</a:t>
            </a:r>
            <a:br>
              <a:rPr lang="en-US"/>
            </a:br>
            <a:r>
              <a:rPr lang="en-US" b="1">
                <a:solidFill>
                  <a:srgbClr val="171717"/>
                </a:solidFill>
                <a:latin typeface="-apple-system"/>
              </a:rPr>
              <a:t>4.</a:t>
            </a:r>
            <a:r>
              <a:rPr lang="en-US">
                <a:solidFill>
                  <a:srgbClr val="171717"/>
                </a:solidFill>
                <a:latin typeface="-apple-system"/>
              </a:rPr>
              <a:t> </a:t>
            </a:r>
            <a:r>
              <a:rPr lang="en-US" i="1">
                <a:solidFill>
                  <a:srgbClr val="171717"/>
                </a:solidFill>
                <a:latin typeface="-apple-system"/>
              </a:rPr>
              <a:t>Regresa con la cabra</a:t>
            </a:r>
            <a:br>
              <a:rPr lang="en-US"/>
            </a:br>
            <a:r>
              <a:rPr lang="en-US" b="1">
                <a:solidFill>
                  <a:srgbClr val="171717"/>
                </a:solidFill>
                <a:latin typeface="-apple-system"/>
              </a:rPr>
              <a:t>5.</a:t>
            </a:r>
            <a:r>
              <a:rPr lang="en-US">
                <a:solidFill>
                  <a:srgbClr val="171717"/>
                </a:solidFill>
                <a:latin typeface="-apple-system"/>
              </a:rPr>
              <a:t> </a:t>
            </a:r>
            <a:r>
              <a:rPr lang="en-US" i="1">
                <a:solidFill>
                  <a:srgbClr val="171717"/>
                </a:solidFill>
                <a:latin typeface="-apple-system"/>
              </a:rPr>
              <a:t>Deja la col al otro lado</a:t>
            </a:r>
            <a:br>
              <a:rPr lang="en-US"/>
            </a:br>
            <a:r>
              <a:rPr lang="en-US" b="1">
                <a:solidFill>
                  <a:srgbClr val="171717"/>
                </a:solidFill>
                <a:latin typeface="-apple-system"/>
              </a:rPr>
              <a:t>6.</a:t>
            </a:r>
            <a:r>
              <a:rPr lang="en-US">
                <a:solidFill>
                  <a:srgbClr val="171717"/>
                </a:solidFill>
                <a:latin typeface="-apple-system"/>
              </a:rPr>
              <a:t> </a:t>
            </a:r>
            <a:r>
              <a:rPr lang="en-US" i="1">
                <a:solidFill>
                  <a:srgbClr val="171717"/>
                </a:solidFill>
                <a:latin typeface="-apple-system"/>
              </a:rPr>
              <a:t>Regresa al punto de partida (sólo el granjero)</a:t>
            </a:r>
            <a:br>
              <a:rPr lang="en-US"/>
            </a:br>
            <a:r>
              <a:rPr lang="en-US" b="1">
                <a:solidFill>
                  <a:srgbClr val="171717"/>
                </a:solidFill>
                <a:latin typeface="-apple-system"/>
              </a:rPr>
              <a:t>7.</a:t>
            </a:r>
            <a:r>
              <a:rPr lang="en-US">
                <a:solidFill>
                  <a:srgbClr val="171717"/>
                </a:solidFill>
                <a:latin typeface="-apple-system"/>
              </a:rPr>
              <a:t> </a:t>
            </a:r>
            <a:r>
              <a:rPr lang="en-US" i="1">
                <a:solidFill>
                  <a:srgbClr val="171717"/>
                </a:solidFill>
                <a:latin typeface="-apple-system"/>
              </a:rPr>
              <a:t>Deja la cabra al otro lado</a:t>
            </a:r>
            <a:endParaRPr lang="en-US"/>
          </a:p>
        </p:txBody>
      </p:sp>
      <p:sp>
        <p:nvSpPr>
          <p:cNvPr id="2" name="CuadroTexto 1">
            <a:extLst>
              <a:ext uri="{FF2B5EF4-FFF2-40B4-BE49-F238E27FC236}">
                <a16:creationId xmlns:a16="http://schemas.microsoft.com/office/drawing/2014/main" id="{77062605-727F-8D9C-FF82-7F9D2DC93E8C}"/>
              </a:ext>
            </a:extLst>
          </p:cNvPr>
          <p:cNvSpPr txBox="1"/>
          <p:nvPr/>
        </p:nvSpPr>
        <p:spPr>
          <a:xfrm>
            <a:off x="901908" y="5896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3</a:t>
            </a:r>
            <a:endParaRPr lang="es-ES"/>
          </a:p>
        </p:txBody>
      </p:sp>
    </p:spTree>
    <p:extLst>
      <p:ext uri="{BB962C8B-B14F-4D97-AF65-F5344CB8AC3E}">
        <p14:creationId xmlns:p14="http://schemas.microsoft.com/office/powerpoint/2010/main" val="337019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663A-4327-45CB-6AAE-4A14176FE11B}"/>
              </a:ext>
            </a:extLst>
          </p:cNvPr>
          <p:cNvSpPr>
            <a:spLocks noGrp="1"/>
          </p:cNvSpPr>
          <p:nvPr>
            <p:ph type="title"/>
          </p:nvPr>
        </p:nvSpPr>
        <p:spPr>
          <a:xfrm>
            <a:off x="987469" y="1577412"/>
            <a:ext cx="10291314" cy="2911119"/>
          </a:xfrm>
        </p:spPr>
        <p:txBody>
          <a:bodyPr vert="horz" lIns="91440" tIns="45720" rIns="91440" bIns="45720" rtlCol="0" anchor="t">
            <a:normAutofit fontScale="90000"/>
          </a:bodyPr>
          <a:lstStyle/>
          <a:p>
            <a:pPr marL="285750" indent="-285750">
              <a:buFont typeface="Arial"/>
              <a:buChar char="•"/>
            </a:pPr>
            <a:r>
              <a:rPr lang="en-US" sz="2700">
                <a:ea typeface="+mj-lt"/>
                <a:cs typeface="+mj-lt"/>
              </a:rPr>
              <a:t>PROLOG </a:t>
            </a:r>
            <a:r>
              <a:rPr lang="en-US" sz="2700" err="1">
                <a:ea typeface="+mj-lt"/>
                <a:cs typeface="+mj-lt"/>
              </a:rPr>
              <a:t>está</a:t>
            </a:r>
            <a:r>
              <a:rPr lang="en-US" sz="2700">
                <a:ea typeface="+mj-lt"/>
                <a:cs typeface="+mj-lt"/>
              </a:rPr>
              <a:t> </a:t>
            </a:r>
            <a:r>
              <a:rPr lang="en-US" sz="2700" err="1">
                <a:ea typeface="+mj-lt"/>
                <a:cs typeface="+mj-lt"/>
              </a:rPr>
              <a:t>orientado</a:t>
            </a:r>
            <a:r>
              <a:rPr lang="en-US" sz="2700">
                <a:ea typeface="+mj-lt"/>
                <a:cs typeface="+mj-lt"/>
              </a:rPr>
              <a:t> a la </a:t>
            </a:r>
            <a:r>
              <a:rPr lang="en-US" sz="2700" err="1">
                <a:ea typeface="+mj-lt"/>
                <a:cs typeface="+mj-lt"/>
              </a:rPr>
              <a:t>resolución</a:t>
            </a:r>
            <a:r>
              <a:rPr lang="en-US" sz="2700">
                <a:ea typeface="+mj-lt"/>
                <a:cs typeface="+mj-lt"/>
              </a:rPr>
              <a:t> de </a:t>
            </a:r>
            <a:r>
              <a:rPr lang="en-US" sz="2700" err="1">
                <a:ea typeface="+mj-lt"/>
                <a:cs typeface="+mj-lt"/>
              </a:rPr>
              <a:t>problemas</a:t>
            </a:r>
            <a:r>
              <a:rPr lang="en-US" sz="2700">
                <a:ea typeface="+mj-lt"/>
                <a:cs typeface="+mj-lt"/>
              </a:rPr>
              <a:t> </a:t>
            </a:r>
            <a:r>
              <a:rPr lang="en-US" sz="2700" err="1">
                <a:ea typeface="+mj-lt"/>
                <a:cs typeface="+mj-lt"/>
              </a:rPr>
              <a:t>mediante</a:t>
            </a:r>
            <a:r>
              <a:rPr lang="en-US" sz="2700">
                <a:ea typeface="+mj-lt"/>
                <a:cs typeface="+mj-lt"/>
              </a:rPr>
              <a:t> </a:t>
            </a:r>
            <a:r>
              <a:rPr lang="en-US" sz="2700" err="1">
                <a:ea typeface="+mj-lt"/>
                <a:cs typeface="+mj-lt"/>
              </a:rPr>
              <a:t>el</a:t>
            </a:r>
            <a:r>
              <a:rPr lang="en-US" sz="2700">
                <a:ea typeface="+mj-lt"/>
                <a:cs typeface="+mj-lt"/>
              </a:rPr>
              <a:t> </a:t>
            </a:r>
            <a:r>
              <a:rPr lang="en-US" sz="2700" err="1">
                <a:ea typeface="+mj-lt"/>
                <a:cs typeface="+mj-lt"/>
              </a:rPr>
              <a:t>cálculo</a:t>
            </a:r>
            <a:r>
              <a:rPr lang="en-US" sz="2700">
                <a:ea typeface="+mj-lt"/>
                <a:cs typeface="+mj-lt"/>
              </a:rPr>
              <a:t> de </a:t>
            </a:r>
            <a:r>
              <a:rPr lang="en-US" sz="2700" err="1">
                <a:ea typeface="+mj-lt"/>
                <a:cs typeface="+mj-lt"/>
              </a:rPr>
              <a:t>predicados</a:t>
            </a:r>
            <a:r>
              <a:rPr lang="en-US" sz="2700">
                <a:ea typeface="+mj-lt"/>
                <a:cs typeface="+mj-lt"/>
              </a:rPr>
              <a:t>, </a:t>
            </a:r>
            <a:r>
              <a:rPr lang="en-US" sz="2700" err="1">
                <a:ea typeface="+mj-lt"/>
                <a:cs typeface="+mj-lt"/>
              </a:rPr>
              <a:t>basado</a:t>
            </a:r>
            <a:r>
              <a:rPr lang="en-US" sz="2700">
                <a:ea typeface="+mj-lt"/>
                <a:cs typeface="+mj-lt"/>
              </a:rPr>
              <a:t> </a:t>
            </a:r>
            <a:r>
              <a:rPr lang="en-US" sz="2700" err="1">
                <a:ea typeface="+mj-lt"/>
                <a:cs typeface="+mj-lt"/>
              </a:rPr>
              <a:t>en</a:t>
            </a:r>
            <a:r>
              <a:rPr lang="en-US" sz="2700">
                <a:ea typeface="+mj-lt"/>
                <a:cs typeface="+mj-lt"/>
              </a:rPr>
              <a:t>:</a:t>
            </a:r>
            <a:endParaRPr lang="es-ES"/>
          </a:p>
          <a:p>
            <a:pPr marL="285750" lvl="1" indent="-285750">
              <a:buFont typeface="Arial"/>
              <a:buChar char="•"/>
            </a:pPr>
            <a:r>
              <a:rPr lang="en-US" sz="2700" err="1">
                <a:latin typeface="+mj-lt"/>
                <a:ea typeface="+mj-lt"/>
                <a:cs typeface="+mj-lt"/>
              </a:rPr>
              <a:t>Preguntas</a:t>
            </a:r>
            <a:r>
              <a:rPr lang="en-US" sz="2700">
                <a:latin typeface="+mj-lt"/>
                <a:ea typeface="+mj-lt"/>
                <a:cs typeface="+mj-lt"/>
              </a:rPr>
              <a:t> a la base de </a:t>
            </a:r>
            <a:r>
              <a:rPr lang="en-US" sz="2700" err="1">
                <a:latin typeface="+mj-lt"/>
                <a:ea typeface="+mj-lt"/>
                <a:cs typeface="+mj-lt"/>
              </a:rPr>
              <a:t>datos</a:t>
            </a:r>
            <a:r>
              <a:rPr lang="en-US" sz="2700">
                <a:latin typeface="+mj-lt"/>
                <a:ea typeface="+mj-lt"/>
                <a:cs typeface="+mj-lt"/>
              </a:rPr>
              <a:t>.</a:t>
            </a:r>
            <a:endParaRPr lang="en-US">
              <a:latin typeface="+mj-lt"/>
              <a:ea typeface="+mj-lt"/>
              <a:cs typeface="+mj-lt"/>
            </a:endParaRPr>
          </a:p>
          <a:p>
            <a:pPr marL="285750" lvl="1" indent="-285750">
              <a:buFont typeface="Arial"/>
              <a:buChar char="•"/>
            </a:pPr>
            <a:r>
              <a:rPr lang="en-US" sz="2700" err="1">
                <a:latin typeface="+mj-lt"/>
                <a:ea typeface="+mj-lt"/>
                <a:cs typeface="+mj-lt"/>
              </a:rPr>
              <a:t>Pruebas</a:t>
            </a:r>
            <a:r>
              <a:rPr lang="en-US" sz="2700">
                <a:latin typeface="+mj-lt"/>
                <a:ea typeface="+mj-lt"/>
                <a:cs typeface="+mj-lt"/>
              </a:rPr>
              <a:t> </a:t>
            </a:r>
            <a:r>
              <a:rPr lang="en-US" sz="2700" err="1">
                <a:latin typeface="+mj-lt"/>
                <a:ea typeface="+mj-lt"/>
                <a:cs typeface="+mj-lt"/>
              </a:rPr>
              <a:t>matemáticas</a:t>
            </a:r>
            <a:r>
              <a:rPr lang="en-US" sz="2700">
                <a:latin typeface="+mj-lt"/>
                <a:ea typeface="+mj-lt"/>
                <a:cs typeface="+mj-lt"/>
              </a:rPr>
              <a:t>.</a:t>
            </a:r>
            <a:endParaRPr lang="en-US">
              <a:latin typeface="+mj-lt"/>
              <a:ea typeface="+mj-lt"/>
              <a:cs typeface="+mj-lt"/>
            </a:endParaRPr>
          </a:p>
          <a:p>
            <a:pPr marL="285750" indent="-285750">
              <a:buFont typeface="Arial"/>
              <a:buChar char="•"/>
            </a:pPr>
            <a:r>
              <a:rPr lang="en-US" sz="2700">
                <a:ea typeface="+mj-lt"/>
                <a:cs typeface="+mj-lt"/>
              </a:rPr>
              <a:t>El </a:t>
            </a:r>
            <a:r>
              <a:rPr lang="en-US" sz="2700" err="1">
                <a:ea typeface="+mj-lt"/>
                <a:cs typeface="+mj-lt"/>
              </a:rPr>
              <a:t>programa</a:t>
            </a:r>
            <a:r>
              <a:rPr lang="en-US" sz="2700">
                <a:ea typeface="+mj-lt"/>
                <a:cs typeface="+mj-lt"/>
              </a:rPr>
              <a:t> PROLOG </a:t>
            </a:r>
            <a:r>
              <a:rPr lang="en-US" sz="2700" err="1">
                <a:ea typeface="+mj-lt"/>
                <a:cs typeface="+mj-lt"/>
              </a:rPr>
              <a:t>especifíca</a:t>
            </a:r>
            <a:r>
              <a:rPr lang="en-US" sz="2700">
                <a:ea typeface="+mj-lt"/>
                <a:cs typeface="+mj-lt"/>
              </a:rPr>
              <a:t> </a:t>
            </a:r>
            <a:r>
              <a:rPr lang="en-US" sz="2700" err="1">
                <a:ea typeface="+mj-lt"/>
                <a:cs typeface="+mj-lt"/>
              </a:rPr>
              <a:t>cómo</a:t>
            </a:r>
            <a:r>
              <a:rPr lang="en-US" sz="2700">
                <a:ea typeface="+mj-lt"/>
                <a:cs typeface="+mj-lt"/>
              </a:rPr>
              <a:t> </a:t>
            </a:r>
            <a:r>
              <a:rPr lang="en-US" sz="2700" err="1">
                <a:ea typeface="+mj-lt"/>
                <a:cs typeface="+mj-lt"/>
              </a:rPr>
              <a:t>debe</a:t>
            </a:r>
            <a:r>
              <a:rPr lang="en-US" sz="2700">
                <a:ea typeface="+mj-lt"/>
                <a:cs typeface="+mj-lt"/>
              </a:rPr>
              <a:t> ser la </a:t>
            </a:r>
            <a:r>
              <a:rPr lang="en-US" sz="2700" err="1">
                <a:ea typeface="+mj-lt"/>
                <a:cs typeface="+mj-lt"/>
              </a:rPr>
              <a:t>solución</a:t>
            </a:r>
            <a:r>
              <a:rPr lang="en-US" sz="2700">
                <a:ea typeface="+mj-lt"/>
                <a:cs typeface="+mj-lt"/>
              </a:rPr>
              <a:t>, </a:t>
            </a:r>
            <a:r>
              <a:rPr lang="en-US" sz="2700" err="1">
                <a:ea typeface="+mj-lt"/>
                <a:cs typeface="+mj-lt"/>
              </a:rPr>
              <a:t>en</a:t>
            </a:r>
            <a:r>
              <a:rPr lang="en-US" sz="2700">
                <a:ea typeface="+mj-lt"/>
                <a:cs typeface="+mj-lt"/>
              </a:rPr>
              <a:t> </a:t>
            </a:r>
            <a:r>
              <a:rPr lang="en-US" sz="2700" err="1">
                <a:ea typeface="+mj-lt"/>
                <a:cs typeface="+mj-lt"/>
              </a:rPr>
              <a:t>vez</a:t>
            </a:r>
            <a:r>
              <a:rPr lang="en-US" sz="2700">
                <a:ea typeface="+mj-lt"/>
                <a:cs typeface="+mj-lt"/>
              </a:rPr>
              <a:t> de </a:t>
            </a:r>
            <a:r>
              <a:rPr lang="en-US" sz="2700" err="1">
                <a:ea typeface="+mj-lt"/>
                <a:cs typeface="+mj-lt"/>
              </a:rPr>
              <a:t>dar</a:t>
            </a:r>
            <a:r>
              <a:rPr lang="en-US" sz="2700">
                <a:ea typeface="+mj-lt"/>
                <a:cs typeface="+mj-lt"/>
              </a:rPr>
              <a:t> </a:t>
            </a:r>
            <a:r>
              <a:rPr lang="en-US" sz="2700" err="1">
                <a:ea typeface="+mj-lt"/>
                <a:cs typeface="+mj-lt"/>
              </a:rPr>
              <a:t>el</a:t>
            </a:r>
            <a:r>
              <a:rPr lang="en-US" sz="2700">
                <a:ea typeface="+mj-lt"/>
                <a:cs typeface="+mj-lt"/>
              </a:rPr>
              <a:t> </a:t>
            </a:r>
            <a:r>
              <a:rPr lang="en-US" sz="2700" err="1">
                <a:ea typeface="+mj-lt"/>
                <a:cs typeface="+mj-lt"/>
              </a:rPr>
              <a:t>algoritmo</a:t>
            </a:r>
            <a:r>
              <a:rPr lang="en-US" sz="2700">
                <a:ea typeface="+mj-lt"/>
                <a:cs typeface="+mj-lt"/>
              </a:rPr>
              <a:t> para </a:t>
            </a:r>
            <a:r>
              <a:rPr lang="en-US" sz="2700" err="1">
                <a:ea typeface="+mj-lt"/>
                <a:cs typeface="+mj-lt"/>
              </a:rPr>
              <a:t>su</a:t>
            </a:r>
            <a:r>
              <a:rPr lang="en-US" sz="2700">
                <a:ea typeface="+mj-lt"/>
                <a:cs typeface="+mj-lt"/>
              </a:rPr>
              <a:t> </a:t>
            </a:r>
            <a:r>
              <a:rPr lang="en-US" sz="2700" err="1">
                <a:ea typeface="+mj-lt"/>
                <a:cs typeface="+mj-lt"/>
              </a:rPr>
              <a:t>resolución</a:t>
            </a:r>
            <a:r>
              <a:rPr lang="en-US" sz="2700">
                <a:ea typeface="+mj-lt"/>
                <a:cs typeface="+mj-lt"/>
              </a:rPr>
              <a:t>. La </a:t>
            </a:r>
            <a:r>
              <a:rPr lang="en-US" sz="2700" err="1">
                <a:ea typeface="+mj-lt"/>
                <a:cs typeface="+mj-lt"/>
              </a:rPr>
              <a:t>solución</a:t>
            </a:r>
            <a:r>
              <a:rPr lang="en-US" sz="2700">
                <a:ea typeface="+mj-lt"/>
                <a:cs typeface="+mj-lt"/>
              </a:rPr>
              <a:t> se </a:t>
            </a:r>
            <a:r>
              <a:rPr lang="en-US" sz="2700" err="1">
                <a:ea typeface="+mj-lt"/>
                <a:cs typeface="+mj-lt"/>
              </a:rPr>
              <a:t>obtiene</a:t>
            </a:r>
            <a:r>
              <a:rPr lang="en-US" sz="2700">
                <a:ea typeface="+mj-lt"/>
                <a:cs typeface="+mj-lt"/>
              </a:rPr>
              <a:t> </a:t>
            </a:r>
            <a:r>
              <a:rPr lang="en-US" sz="2700" err="1">
                <a:ea typeface="+mj-lt"/>
                <a:cs typeface="+mj-lt"/>
              </a:rPr>
              <a:t>mediante</a:t>
            </a:r>
            <a:r>
              <a:rPr lang="en-US" sz="2700">
                <a:ea typeface="+mj-lt"/>
                <a:cs typeface="+mj-lt"/>
              </a:rPr>
              <a:t> </a:t>
            </a:r>
            <a:r>
              <a:rPr lang="en-US" sz="2700" err="1">
                <a:ea typeface="+mj-lt"/>
                <a:cs typeface="+mj-lt"/>
              </a:rPr>
              <a:t>búsqueda</a:t>
            </a:r>
            <a:r>
              <a:rPr lang="en-US" sz="2700">
                <a:ea typeface="+mj-lt"/>
                <a:cs typeface="+mj-lt"/>
              </a:rPr>
              <a:t> </a:t>
            </a:r>
            <a:r>
              <a:rPr lang="en-US" sz="2700" err="1">
                <a:ea typeface="+mj-lt"/>
                <a:cs typeface="+mj-lt"/>
              </a:rPr>
              <a:t>aplicando</a:t>
            </a:r>
            <a:r>
              <a:rPr lang="en-US" sz="2700">
                <a:ea typeface="+mj-lt"/>
                <a:cs typeface="+mj-lt"/>
              </a:rPr>
              <a:t> la </a:t>
            </a:r>
            <a:r>
              <a:rPr lang="en-US" sz="2700" err="1">
                <a:ea typeface="+mj-lt"/>
                <a:cs typeface="+mj-lt"/>
              </a:rPr>
              <a:t>lógica</a:t>
            </a:r>
            <a:r>
              <a:rPr lang="en-US" sz="2700">
                <a:ea typeface="+mj-lt"/>
                <a:cs typeface="+mj-lt"/>
              </a:rPr>
              <a:t> de </a:t>
            </a:r>
            <a:r>
              <a:rPr lang="en-US" sz="2700" err="1">
                <a:ea typeface="+mj-lt"/>
                <a:cs typeface="+mj-lt"/>
              </a:rPr>
              <a:t>predicados</a:t>
            </a:r>
            <a:r>
              <a:rPr lang="en-US" sz="2700">
                <a:ea typeface="+mj-lt"/>
                <a:cs typeface="+mj-lt"/>
              </a:rPr>
              <a:t>.</a:t>
            </a:r>
            <a:endParaRPr lang="en-US">
              <a:ea typeface="+mj-lt"/>
              <a:cs typeface="+mj-lt"/>
            </a:endParaRPr>
          </a:p>
          <a:p>
            <a:endParaRPr lang="en-US" sz="2700"/>
          </a:p>
          <a:p>
            <a:br>
              <a:rPr lang="en-US"/>
            </a:br>
            <a:endParaRPr lang="en-US"/>
          </a:p>
        </p:txBody>
      </p:sp>
      <p:sp>
        <p:nvSpPr>
          <p:cNvPr id="3" name="CuadroTexto 2">
            <a:extLst>
              <a:ext uri="{FF2B5EF4-FFF2-40B4-BE49-F238E27FC236}">
                <a16:creationId xmlns:a16="http://schemas.microsoft.com/office/drawing/2014/main" id="{C15D831D-6B9D-E326-4518-FDB266DC922D}"/>
              </a:ext>
            </a:extLst>
          </p:cNvPr>
          <p:cNvSpPr txBox="1"/>
          <p:nvPr/>
        </p:nvSpPr>
        <p:spPr>
          <a:xfrm>
            <a:off x="2866373" y="350729"/>
            <a:ext cx="48204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Que es prolog?</a:t>
            </a:r>
          </a:p>
        </p:txBody>
      </p:sp>
      <p:pic>
        <p:nvPicPr>
          <p:cNvPr id="4" name="Imagen 4" descr="Logotipo&#10;&#10;Descripción generada automáticamente">
            <a:extLst>
              <a:ext uri="{FF2B5EF4-FFF2-40B4-BE49-F238E27FC236}">
                <a16:creationId xmlns:a16="http://schemas.microsoft.com/office/drawing/2014/main" id="{BE87BE8E-B1E1-21AA-96AA-695A04B2D47E}"/>
              </a:ext>
            </a:extLst>
          </p:cNvPr>
          <p:cNvPicPr>
            <a:picLocks noChangeAspect="1"/>
          </p:cNvPicPr>
          <p:nvPr/>
        </p:nvPicPr>
        <p:blipFill>
          <a:blip r:embed="rId2"/>
          <a:stretch>
            <a:fillRect/>
          </a:stretch>
        </p:blipFill>
        <p:spPr>
          <a:xfrm>
            <a:off x="5143500" y="4626475"/>
            <a:ext cx="1905000" cy="1571625"/>
          </a:xfrm>
          <a:prstGeom prst="rect">
            <a:avLst/>
          </a:prstGeom>
        </p:spPr>
      </p:pic>
    </p:spTree>
    <p:extLst>
      <p:ext uri="{BB962C8B-B14F-4D97-AF65-F5344CB8AC3E}">
        <p14:creationId xmlns:p14="http://schemas.microsoft.com/office/powerpoint/2010/main" val="26539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75151A-CC25-F5FC-C086-5DAD24E14DCB}"/>
              </a:ext>
            </a:extLst>
          </p:cNvPr>
          <p:cNvSpPr>
            <a:spLocks noGrp="1"/>
          </p:cNvSpPr>
          <p:nvPr>
            <p:ph type="title"/>
          </p:nvPr>
        </p:nvSpPr>
        <p:spPr>
          <a:xfrm>
            <a:off x="914400" y="1371600"/>
            <a:ext cx="5181600" cy="1314443"/>
          </a:xfrm>
        </p:spPr>
        <p:txBody>
          <a:bodyPr>
            <a:normAutofit/>
          </a:bodyPr>
          <a:lstStyle/>
          <a:p>
            <a:r>
              <a:rPr lang="es-ES"/>
              <a:t>Acertijo</a:t>
            </a:r>
          </a:p>
        </p:txBody>
      </p:sp>
      <p:cxnSp>
        <p:nvCxnSpPr>
          <p:cNvPr id="11" name="Straight Connector 10">
            <a:extLst>
              <a:ext uri="{FF2B5EF4-FFF2-40B4-BE49-F238E27FC236}">
                <a16:creationId xmlns:a16="http://schemas.microsoft.com/office/drawing/2014/main" id="{7DC0D673-1F99-4297-849B-F821ED3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53C971F-8D06-591A-37F4-21CB9C2B6A01}"/>
              </a:ext>
            </a:extLst>
          </p:cNvPr>
          <p:cNvSpPr>
            <a:spLocks noGrp="1"/>
          </p:cNvSpPr>
          <p:nvPr>
            <p:ph idx="1"/>
          </p:nvPr>
        </p:nvSpPr>
        <p:spPr>
          <a:xfrm>
            <a:off x="914399" y="2853369"/>
            <a:ext cx="4679207" cy="3088460"/>
          </a:xfrm>
        </p:spPr>
        <p:txBody>
          <a:bodyPr vert="horz" lIns="91440" tIns="45720" rIns="91440" bIns="45720" rtlCol="0">
            <a:normAutofit/>
          </a:bodyPr>
          <a:lstStyle/>
          <a:p>
            <a:r>
              <a:rPr lang="es-ES">
                <a:ea typeface="+mn-lt"/>
                <a:cs typeface="+mn-lt"/>
              </a:rPr>
              <a:t>Un acertijo es un cierto tipo de reto, juego o pasatiempo mental, en el que </a:t>
            </a:r>
            <a:r>
              <a:rPr lang="es-ES" b="1">
                <a:ea typeface="+mn-lt"/>
                <a:cs typeface="+mn-lt"/>
              </a:rPr>
              <a:t>se le ofrece a alguien un enigma, formulado de manera puntual y específica, para que intente dar con su solución</a:t>
            </a:r>
            <a:r>
              <a:rPr lang="es-ES">
                <a:ea typeface="+mn-lt"/>
                <a:cs typeface="+mn-lt"/>
              </a:rPr>
              <a:t>.</a:t>
            </a:r>
            <a:br>
              <a:rPr lang="es-ES">
                <a:ea typeface="+mn-lt"/>
                <a:cs typeface="+mn-lt"/>
              </a:rPr>
            </a:br>
            <a:br>
              <a:rPr lang="es-ES">
                <a:ea typeface="+mn-lt"/>
                <a:cs typeface="+mn-lt"/>
              </a:rPr>
            </a:br>
            <a:endParaRPr lang="es-ES"/>
          </a:p>
        </p:txBody>
      </p:sp>
      <p:pic>
        <p:nvPicPr>
          <p:cNvPr id="4" name="Imagen 4" descr="Icono&#10;&#10;Descripción generada automáticamente">
            <a:extLst>
              <a:ext uri="{FF2B5EF4-FFF2-40B4-BE49-F238E27FC236}">
                <a16:creationId xmlns:a16="http://schemas.microsoft.com/office/drawing/2014/main" id="{3C63907C-8A45-569E-3C35-1F5FD4A8A663}"/>
              </a:ext>
            </a:extLst>
          </p:cNvPr>
          <p:cNvPicPr>
            <a:picLocks noChangeAspect="1"/>
          </p:cNvPicPr>
          <p:nvPr/>
        </p:nvPicPr>
        <p:blipFill rotWithShape="1">
          <a:blip r:embed="rId2"/>
          <a:srcRect r="-4" b="-4"/>
          <a:stretch/>
        </p:blipFill>
        <p:spPr>
          <a:xfrm>
            <a:off x="7286941" y="1721882"/>
            <a:ext cx="4048442" cy="4069319"/>
          </a:xfrm>
          <a:custGeom>
            <a:avLst/>
            <a:gdLst/>
            <a:ahLst/>
            <a:cxnLst/>
            <a:rect l="l" t="t" r="r" b="b"/>
            <a:pathLst>
              <a:path w="5610348" h="5610348">
                <a:moveTo>
                  <a:pt x="2805174" y="0"/>
                </a:moveTo>
                <a:cubicBezTo>
                  <a:pt x="4354429" y="0"/>
                  <a:pt x="5610348" y="1255919"/>
                  <a:pt x="5610348" y="2805174"/>
                </a:cubicBezTo>
                <a:cubicBezTo>
                  <a:pt x="5610348" y="4354429"/>
                  <a:pt x="4354429" y="5610348"/>
                  <a:pt x="2805174" y="5610348"/>
                </a:cubicBezTo>
                <a:cubicBezTo>
                  <a:pt x="1255919" y="5610348"/>
                  <a:pt x="0" y="4354429"/>
                  <a:pt x="0" y="2805174"/>
                </a:cubicBezTo>
                <a:cubicBezTo>
                  <a:pt x="0" y="1255919"/>
                  <a:pt x="1255919" y="0"/>
                  <a:pt x="2805174" y="0"/>
                </a:cubicBezTo>
                <a:close/>
              </a:path>
            </a:pathLst>
          </a:custGeom>
        </p:spPr>
      </p:pic>
    </p:spTree>
    <p:extLst>
      <p:ext uri="{BB962C8B-B14F-4D97-AF65-F5344CB8AC3E}">
        <p14:creationId xmlns:p14="http://schemas.microsoft.com/office/powerpoint/2010/main" val="64951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BD28CF9A-B38C-5302-271C-717F479E2DE8}"/>
              </a:ext>
            </a:extLst>
          </p:cNvPr>
          <p:cNvSpPr txBox="1"/>
          <p:nvPr/>
        </p:nvSpPr>
        <p:spPr>
          <a:xfrm>
            <a:off x="841331" y="2957753"/>
            <a:ext cx="4079988" cy="11991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lnSpc>
                <a:spcPct val="120000"/>
              </a:lnSpc>
              <a:spcAft>
                <a:spcPts val="600"/>
              </a:spcAft>
              <a:buSzPct val="87000"/>
            </a:pPr>
            <a:r>
              <a:rPr lang="en-US" sz="3200"/>
              <a:t>ESUQEMA RECURSIVO:</a:t>
            </a:r>
          </a:p>
          <a:p>
            <a:pPr>
              <a:lnSpc>
                <a:spcPct val="120000"/>
              </a:lnSpc>
              <a:spcAft>
                <a:spcPts val="600"/>
              </a:spcAft>
            </a:pPr>
            <a:endParaRPr lang="en-US" sz="2000"/>
          </a:p>
        </p:txBody>
      </p:sp>
      <p:pic>
        <p:nvPicPr>
          <p:cNvPr id="4" name="Imagen 4" descr="Diagrama&#10;&#10;Descripción generada automáticamente">
            <a:extLst>
              <a:ext uri="{FF2B5EF4-FFF2-40B4-BE49-F238E27FC236}">
                <a16:creationId xmlns:a16="http://schemas.microsoft.com/office/drawing/2014/main" id="{B5E47F07-A5BE-5C6C-6ACA-D4F5FB3EF942}"/>
              </a:ext>
            </a:extLst>
          </p:cNvPr>
          <p:cNvPicPr>
            <a:picLocks noChangeAspect="1"/>
          </p:cNvPicPr>
          <p:nvPr/>
        </p:nvPicPr>
        <p:blipFill>
          <a:blip r:embed="rId2"/>
          <a:stretch>
            <a:fillRect/>
          </a:stretch>
        </p:blipFill>
        <p:spPr>
          <a:xfrm>
            <a:off x="5080514" y="1790295"/>
            <a:ext cx="5799963" cy="3277409"/>
          </a:xfrm>
          <a:prstGeom prst="rect">
            <a:avLst/>
          </a:prstGeom>
        </p:spPr>
      </p:pic>
    </p:spTree>
    <p:extLst>
      <p:ext uri="{BB962C8B-B14F-4D97-AF65-F5344CB8AC3E}">
        <p14:creationId xmlns:p14="http://schemas.microsoft.com/office/powerpoint/2010/main" val="66575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931E-A059-9409-9EE8-768771BE4B8C}"/>
              </a:ext>
            </a:extLst>
          </p:cNvPr>
          <p:cNvSpPr>
            <a:spLocks noGrp="1"/>
          </p:cNvSpPr>
          <p:nvPr>
            <p:ph type="title"/>
          </p:nvPr>
        </p:nvSpPr>
        <p:spPr>
          <a:xfrm>
            <a:off x="1036073" y="1609419"/>
            <a:ext cx="9711888" cy="3394024"/>
          </a:xfrm>
        </p:spPr>
        <p:txBody>
          <a:bodyPr vert="horz" lIns="91440" tIns="45720" rIns="91440" bIns="45720" rtlCol="0" anchor="t">
            <a:noAutofit/>
          </a:bodyPr>
          <a:lstStyle/>
          <a:p>
            <a:r>
              <a:rPr lang="en-US" sz="2000">
                <a:ea typeface="+mj-lt"/>
                <a:cs typeface="+mj-lt"/>
              </a:rPr>
              <a:t>Con la </a:t>
            </a:r>
            <a:r>
              <a:rPr lang="en-US" sz="2000" err="1">
                <a:ea typeface="+mj-lt"/>
                <a:cs typeface="+mj-lt"/>
              </a:rPr>
              <a:t>siguiente</a:t>
            </a:r>
            <a:r>
              <a:rPr lang="en-US" sz="2000">
                <a:ea typeface="+mj-lt"/>
                <a:cs typeface="+mj-lt"/>
              </a:rPr>
              <a:t> </a:t>
            </a:r>
            <a:r>
              <a:rPr lang="en-US" sz="2000" err="1">
                <a:ea typeface="+mj-lt"/>
                <a:cs typeface="+mj-lt"/>
              </a:rPr>
              <a:t>información</a:t>
            </a:r>
            <a:r>
              <a:rPr lang="en-US" sz="2000">
                <a:ea typeface="+mj-lt"/>
                <a:cs typeface="+mj-lt"/>
              </a:rPr>
              <a:t>: Carlos es jefe de Julio, Marco de Luis, Esther de Ivan, Julio de Alex, Sofia </a:t>
            </a:r>
            <a:r>
              <a:rPr lang="en-US" sz="2000" err="1">
                <a:ea typeface="+mj-lt"/>
                <a:cs typeface="+mj-lt"/>
              </a:rPr>
              <a:t>está</a:t>
            </a:r>
            <a:r>
              <a:rPr lang="en-US" sz="2000">
                <a:ea typeface="+mj-lt"/>
                <a:cs typeface="+mj-lt"/>
              </a:rPr>
              <a:t> </a:t>
            </a:r>
            <a:r>
              <a:rPr lang="en-US" sz="2000" err="1">
                <a:ea typeface="+mj-lt"/>
                <a:cs typeface="+mj-lt"/>
              </a:rPr>
              <a:t>supervisada</a:t>
            </a:r>
            <a:r>
              <a:rPr lang="en-US" sz="2000">
                <a:ea typeface="+mj-lt"/>
                <a:cs typeface="+mj-lt"/>
              </a:rPr>
              <a:t> </a:t>
            </a:r>
            <a:r>
              <a:rPr lang="en-US" sz="2000" err="1">
                <a:ea typeface="+mj-lt"/>
                <a:cs typeface="+mj-lt"/>
              </a:rPr>
              <a:t>por</a:t>
            </a:r>
            <a:r>
              <a:rPr lang="en-US" sz="2000">
                <a:ea typeface="+mj-lt"/>
                <a:cs typeface="+mj-lt"/>
              </a:rPr>
              <a:t> Marco, Sonia </a:t>
            </a:r>
            <a:r>
              <a:rPr lang="en-US" sz="2000" err="1">
                <a:ea typeface="+mj-lt"/>
                <a:cs typeface="+mj-lt"/>
              </a:rPr>
              <a:t>por</a:t>
            </a:r>
            <a:r>
              <a:rPr lang="en-US" sz="2000">
                <a:ea typeface="+mj-lt"/>
                <a:cs typeface="+mj-lt"/>
              </a:rPr>
              <a:t> Luis y Esther </a:t>
            </a:r>
            <a:r>
              <a:rPr lang="en-US" sz="2000" err="1">
                <a:ea typeface="+mj-lt"/>
                <a:cs typeface="+mj-lt"/>
              </a:rPr>
              <a:t>por</a:t>
            </a:r>
            <a:r>
              <a:rPr lang="en-US" sz="2000">
                <a:ea typeface="+mj-lt"/>
                <a:cs typeface="+mj-lt"/>
              </a:rPr>
              <a:t> Julio.</a:t>
            </a:r>
            <a:br>
              <a:rPr lang="en-US"/>
            </a:br>
            <a:r>
              <a:rPr lang="en-US" sz="2000"/>
              <a:t>Se </a:t>
            </a:r>
            <a:r>
              <a:rPr lang="en-US" sz="2000" err="1"/>
              <a:t>quiere</a:t>
            </a:r>
            <a:r>
              <a:rPr lang="en-US" sz="2000"/>
              <a:t> saber la </a:t>
            </a:r>
            <a:r>
              <a:rPr lang="en-US" sz="2000" err="1"/>
              <a:t>estructura</a:t>
            </a:r>
            <a:r>
              <a:rPr lang="en-US" sz="2000"/>
              <a:t> de la </a:t>
            </a:r>
            <a:r>
              <a:rPr lang="en-US" sz="2000" err="1"/>
              <a:t>empresa</a:t>
            </a:r>
            <a:r>
              <a:rPr lang="en-US" sz="2000"/>
              <a:t>, </a:t>
            </a:r>
            <a:r>
              <a:rPr lang="en-US" sz="2000" err="1"/>
              <a:t>cuántos</a:t>
            </a:r>
            <a:r>
              <a:rPr lang="en-US" sz="2000"/>
              <a:t> </a:t>
            </a:r>
            <a:r>
              <a:rPr lang="en-US" sz="2000" err="1"/>
              <a:t>departamentos</a:t>
            </a:r>
            <a:r>
              <a:rPr lang="en-US" sz="2000"/>
              <a:t> hay y </a:t>
            </a:r>
            <a:r>
              <a:rPr lang="en-US" sz="2000" err="1"/>
              <a:t>quienes</a:t>
            </a:r>
            <a:r>
              <a:rPr lang="en-US" sz="2000"/>
              <a:t> son </a:t>
            </a:r>
            <a:r>
              <a:rPr lang="en-US" sz="2000" err="1"/>
              <a:t>los</a:t>
            </a:r>
            <a:r>
              <a:rPr lang="en-US" sz="2000"/>
              <a:t> </a:t>
            </a:r>
            <a:r>
              <a:rPr lang="en-US" sz="2000" err="1"/>
              <a:t>encargados</a:t>
            </a:r>
            <a:r>
              <a:rPr lang="en-US" sz="2000"/>
              <a:t>.</a:t>
            </a:r>
            <a:br>
              <a:rPr lang="en-US"/>
            </a:br>
            <a:endParaRPr lang="en-US" sz="2000">
              <a:ea typeface="+mj-lt"/>
              <a:cs typeface="+mj-lt"/>
            </a:endParaRPr>
          </a:p>
        </p:txBody>
      </p:sp>
      <p:sp>
        <p:nvSpPr>
          <p:cNvPr id="5" name="CuadroTexto 4">
            <a:extLst>
              <a:ext uri="{FF2B5EF4-FFF2-40B4-BE49-F238E27FC236}">
                <a16:creationId xmlns:a16="http://schemas.microsoft.com/office/drawing/2014/main" id="{6B0B4E3B-68B0-5D43-3ABE-604FE4E465E7}"/>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1</a:t>
            </a:r>
            <a:endParaRPr lang="es-ES"/>
          </a:p>
        </p:txBody>
      </p:sp>
    </p:spTree>
    <p:extLst>
      <p:ext uri="{BB962C8B-B14F-4D97-AF65-F5344CB8AC3E}">
        <p14:creationId xmlns:p14="http://schemas.microsoft.com/office/powerpoint/2010/main" val="239416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A57122A-9DE7-3577-C6DF-F005B2A6D86F}"/>
              </a:ext>
            </a:extLst>
          </p:cNvPr>
          <p:cNvSpPr txBox="1"/>
          <p:nvPr/>
        </p:nvSpPr>
        <p:spPr>
          <a:xfrm>
            <a:off x="8469351" y="3432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Base de Conocimiento</a:t>
            </a:r>
          </a:p>
        </p:txBody>
      </p:sp>
      <p:sp>
        <p:nvSpPr>
          <p:cNvPr id="7" name="CuadroTexto 6">
            <a:extLst>
              <a:ext uri="{FF2B5EF4-FFF2-40B4-BE49-F238E27FC236}">
                <a16:creationId xmlns:a16="http://schemas.microsoft.com/office/drawing/2014/main" id="{FD410AF1-426C-A9EC-5A80-CCDBE29764BA}"/>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1</a:t>
            </a:r>
            <a:endParaRPr lang="es-ES"/>
          </a:p>
        </p:txBody>
      </p:sp>
      <p:pic>
        <p:nvPicPr>
          <p:cNvPr id="2" name="Imagen 2" descr="Texto&#10;&#10;Descripción generada automáticamente">
            <a:extLst>
              <a:ext uri="{FF2B5EF4-FFF2-40B4-BE49-F238E27FC236}">
                <a16:creationId xmlns:a16="http://schemas.microsoft.com/office/drawing/2014/main" id="{F83D6ED2-6246-C216-3B52-F661FF8F6402}"/>
              </a:ext>
            </a:extLst>
          </p:cNvPr>
          <p:cNvPicPr>
            <a:picLocks noChangeAspect="1"/>
          </p:cNvPicPr>
          <p:nvPr/>
        </p:nvPicPr>
        <p:blipFill>
          <a:blip r:embed="rId2"/>
          <a:stretch>
            <a:fillRect/>
          </a:stretch>
        </p:blipFill>
        <p:spPr>
          <a:xfrm>
            <a:off x="966952" y="1437622"/>
            <a:ext cx="6325475" cy="4657168"/>
          </a:xfrm>
          <a:prstGeom prst="rect">
            <a:avLst/>
          </a:prstGeom>
        </p:spPr>
      </p:pic>
    </p:spTree>
    <p:extLst>
      <p:ext uri="{BB962C8B-B14F-4D97-AF65-F5344CB8AC3E}">
        <p14:creationId xmlns:p14="http://schemas.microsoft.com/office/powerpoint/2010/main" val="25888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Diagrama&#10;&#10;Descripción generada automáticamente">
            <a:extLst>
              <a:ext uri="{FF2B5EF4-FFF2-40B4-BE49-F238E27FC236}">
                <a16:creationId xmlns:a16="http://schemas.microsoft.com/office/drawing/2014/main" id="{918C97D4-FCA4-34BC-A75B-01587901059A}"/>
              </a:ext>
            </a:extLst>
          </p:cNvPr>
          <p:cNvPicPr>
            <a:picLocks noChangeAspect="1"/>
          </p:cNvPicPr>
          <p:nvPr/>
        </p:nvPicPr>
        <p:blipFill>
          <a:blip r:embed="rId2"/>
          <a:stretch>
            <a:fillRect/>
          </a:stretch>
        </p:blipFill>
        <p:spPr>
          <a:xfrm>
            <a:off x="3339791" y="2277318"/>
            <a:ext cx="5503125" cy="3204756"/>
          </a:xfrm>
          <a:prstGeom prst="rect">
            <a:avLst/>
          </a:prstGeom>
        </p:spPr>
      </p:pic>
      <p:sp>
        <p:nvSpPr>
          <p:cNvPr id="7" name="CuadroTexto 6">
            <a:extLst>
              <a:ext uri="{FF2B5EF4-FFF2-40B4-BE49-F238E27FC236}">
                <a16:creationId xmlns:a16="http://schemas.microsoft.com/office/drawing/2014/main" id="{EE326A7F-B6F2-3E06-06B9-C93B08E9B096}"/>
              </a:ext>
            </a:extLst>
          </p:cNvPr>
          <p:cNvSpPr txBox="1"/>
          <p:nvPr/>
        </p:nvSpPr>
        <p:spPr>
          <a:xfrm>
            <a:off x="4689900" y="1453909"/>
            <a:ext cx="29476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Estructura de la empresa</a:t>
            </a:r>
          </a:p>
        </p:txBody>
      </p:sp>
      <p:sp>
        <p:nvSpPr>
          <p:cNvPr id="9" name="CuadroTexto 8">
            <a:extLst>
              <a:ext uri="{FF2B5EF4-FFF2-40B4-BE49-F238E27FC236}">
                <a16:creationId xmlns:a16="http://schemas.microsoft.com/office/drawing/2014/main" id="{A78182AB-DE27-C952-3087-5584ACBEFD3A}"/>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1</a:t>
            </a:r>
            <a:endParaRPr lang="es-ES"/>
          </a:p>
        </p:txBody>
      </p:sp>
    </p:spTree>
    <p:extLst>
      <p:ext uri="{BB962C8B-B14F-4D97-AF65-F5344CB8AC3E}">
        <p14:creationId xmlns:p14="http://schemas.microsoft.com/office/powerpoint/2010/main" val="281663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931E-A059-9409-9EE8-768771BE4B8C}"/>
              </a:ext>
            </a:extLst>
          </p:cNvPr>
          <p:cNvSpPr>
            <a:spLocks noGrp="1"/>
          </p:cNvSpPr>
          <p:nvPr>
            <p:ph type="title"/>
          </p:nvPr>
        </p:nvSpPr>
        <p:spPr>
          <a:xfrm>
            <a:off x="624418" y="1609419"/>
            <a:ext cx="10868025" cy="3394024"/>
          </a:xfrm>
        </p:spPr>
        <p:txBody>
          <a:bodyPr vert="horz" lIns="91440" tIns="45720" rIns="91440" bIns="45720" rtlCol="0" anchor="t">
            <a:noAutofit/>
          </a:bodyPr>
          <a:lstStyle/>
          <a:p>
            <a:r>
              <a:rPr lang="en-US" sz="2000">
                <a:ea typeface="+mj-lt"/>
                <a:cs typeface="+mj-lt"/>
              </a:rPr>
              <a:t>”Un </a:t>
            </a:r>
            <a:r>
              <a:rPr lang="en-US" sz="2000" err="1">
                <a:ea typeface="+mj-lt"/>
                <a:cs typeface="+mj-lt"/>
              </a:rPr>
              <a:t>alumno</a:t>
            </a:r>
            <a:r>
              <a:rPr lang="en-US" sz="2000">
                <a:ea typeface="+mj-lt"/>
                <a:cs typeface="+mj-lt"/>
              </a:rPr>
              <a:t> de </a:t>
            </a:r>
            <a:r>
              <a:rPr lang="en-US" sz="2000" err="1">
                <a:ea typeface="+mj-lt"/>
                <a:cs typeface="+mj-lt"/>
              </a:rPr>
              <a:t>Informática</a:t>
            </a:r>
            <a:r>
              <a:rPr lang="en-US" sz="2000">
                <a:ea typeface="+mj-lt"/>
                <a:cs typeface="+mj-lt"/>
              </a:rPr>
              <a:t>, </a:t>
            </a:r>
            <a:r>
              <a:rPr lang="en-US" sz="2000" err="1">
                <a:ea typeface="+mj-lt"/>
                <a:cs typeface="+mj-lt"/>
              </a:rPr>
              <a:t>debido</a:t>
            </a:r>
            <a:r>
              <a:rPr lang="en-US" sz="2000">
                <a:ea typeface="+mj-lt"/>
                <a:cs typeface="+mj-lt"/>
              </a:rPr>
              <a:t> al </a:t>
            </a:r>
            <a:r>
              <a:rPr lang="en-US" sz="2000" err="1">
                <a:ea typeface="+mj-lt"/>
                <a:cs typeface="+mj-lt"/>
              </a:rPr>
              <a:t>nerviosismo</a:t>
            </a:r>
            <a:r>
              <a:rPr lang="en-US" sz="2000">
                <a:ea typeface="+mj-lt"/>
                <a:cs typeface="+mj-lt"/>
              </a:rPr>
              <a:t> del primer</a:t>
            </a:r>
            <a:endParaRPr lang="en-US">
              <a:ea typeface="+mj-lt"/>
              <a:cs typeface="+mj-lt"/>
            </a:endParaRPr>
          </a:p>
          <a:p>
            <a:r>
              <a:rPr lang="en-US" sz="2000">
                <a:ea typeface="+mj-lt"/>
                <a:cs typeface="+mj-lt"/>
              </a:rPr>
              <a:t>día de </a:t>
            </a:r>
            <a:r>
              <a:rPr lang="en-US" sz="2000" err="1">
                <a:ea typeface="+mj-lt"/>
                <a:cs typeface="+mj-lt"/>
              </a:rPr>
              <a:t>clase</a:t>
            </a:r>
            <a:r>
              <a:rPr lang="en-US" sz="2000">
                <a:ea typeface="+mj-lt"/>
                <a:cs typeface="+mj-lt"/>
              </a:rPr>
              <a:t>, ha </a:t>
            </a:r>
            <a:r>
              <a:rPr lang="en-US" sz="2000" err="1">
                <a:ea typeface="+mj-lt"/>
                <a:cs typeface="+mj-lt"/>
              </a:rPr>
              <a:t>anotado</a:t>
            </a:r>
            <a:r>
              <a:rPr lang="en-US" sz="2000">
                <a:ea typeface="+mj-lt"/>
                <a:cs typeface="+mj-lt"/>
              </a:rPr>
              <a:t> </a:t>
            </a:r>
            <a:r>
              <a:rPr lang="en-US" sz="2000" err="1">
                <a:ea typeface="+mj-lt"/>
                <a:cs typeface="+mj-lt"/>
              </a:rPr>
              <a:t>el</a:t>
            </a:r>
            <a:r>
              <a:rPr lang="en-US" sz="2000">
                <a:ea typeface="+mj-lt"/>
                <a:cs typeface="+mj-lt"/>
              </a:rPr>
              <a:t> </a:t>
            </a:r>
            <a:r>
              <a:rPr lang="en-US" sz="2000" err="1">
                <a:ea typeface="+mj-lt"/>
                <a:cs typeface="+mj-lt"/>
              </a:rPr>
              <a:t>nombre</a:t>
            </a:r>
            <a:r>
              <a:rPr lang="en-US" sz="2000">
                <a:ea typeface="+mj-lt"/>
                <a:cs typeface="+mj-lt"/>
              </a:rPr>
              <a:t> de sus </a:t>
            </a:r>
            <a:r>
              <a:rPr lang="en-US" sz="2000" err="1">
                <a:ea typeface="+mj-lt"/>
                <a:cs typeface="+mj-lt"/>
              </a:rPr>
              <a:t>profesores</a:t>
            </a:r>
            <a:r>
              <a:rPr lang="en-US" sz="2000">
                <a:ea typeface="+mj-lt"/>
                <a:cs typeface="+mj-lt"/>
              </a:rPr>
              <a:t> (</a:t>
            </a:r>
            <a:r>
              <a:rPr lang="en-US" sz="2000" err="1">
                <a:ea typeface="+mj-lt"/>
                <a:cs typeface="+mj-lt"/>
              </a:rPr>
              <a:t>labchipa</a:t>
            </a:r>
            <a:r>
              <a:rPr lang="en-US" sz="2000">
                <a:ea typeface="+mj-lt"/>
                <a:cs typeface="+mj-lt"/>
              </a:rPr>
              <a:t>, </a:t>
            </a:r>
            <a:r>
              <a:rPr lang="en-US" sz="2000" err="1">
                <a:ea typeface="+mj-lt"/>
                <a:cs typeface="+mj-lt"/>
              </a:rPr>
              <a:t>patrick</a:t>
            </a:r>
            <a:r>
              <a:rPr lang="en-US" sz="2000">
                <a:ea typeface="+mj-lt"/>
                <a:cs typeface="+mj-lt"/>
              </a:rPr>
              <a:t> y </a:t>
            </a:r>
            <a:r>
              <a:rPr lang="en-US" sz="2000" err="1">
                <a:ea typeface="+mj-lt"/>
                <a:cs typeface="+mj-lt"/>
              </a:rPr>
              <a:t>elard</a:t>
            </a:r>
            <a:r>
              <a:rPr lang="en-US" sz="2000">
                <a:ea typeface="+mj-lt"/>
                <a:cs typeface="+mj-lt"/>
              </a:rPr>
              <a:t>),</a:t>
            </a:r>
            <a:endParaRPr lang="en-US">
              <a:ea typeface="+mj-lt"/>
              <a:cs typeface="+mj-lt"/>
            </a:endParaRPr>
          </a:p>
          <a:p>
            <a:r>
              <a:rPr lang="en-US" sz="2000">
                <a:ea typeface="+mj-lt"/>
                <a:cs typeface="+mj-lt"/>
              </a:rPr>
              <a:t>las </a:t>
            </a:r>
            <a:r>
              <a:rPr lang="en-US" sz="2000" err="1">
                <a:ea typeface="+mj-lt"/>
                <a:cs typeface="+mj-lt"/>
              </a:rPr>
              <a:t>asignaturas</a:t>
            </a:r>
            <a:r>
              <a:rPr lang="en-US" sz="2000">
                <a:ea typeface="+mj-lt"/>
                <a:cs typeface="+mj-lt"/>
              </a:rPr>
              <a:t> que se </a:t>
            </a:r>
            <a:r>
              <a:rPr lang="en-US" sz="2000" err="1">
                <a:ea typeface="+mj-lt"/>
                <a:cs typeface="+mj-lt"/>
              </a:rPr>
              <a:t>imparten</a:t>
            </a:r>
            <a:r>
              <a:rPr lang="en-US" sz="2000">
                <a:ea typeface="+mj-lt"/>
                <a:cs typeface="+mj-lt"/>
              </a:rPr>
              <a:t> (</a:t>
            </a:r>
            <a:r>
              <a:rPr lang="en-US" sz="2000" err="1">
                <a:ea typeface="+mj-lt"/>
                <a:cs typeface="+mj-lt"/>
              </a:rPr>
              <a:t>diseño</a:t>
            </a:r>
            <a:r>
              <a:rPr lang="en-US" sz="2000">
                <a:ea typeface="+mj-lt"/>
                <a:cs typeface="+mj-lt"/>
              </a:rPr>
              <a:t>, </a:t>
            </a:r>
            <a:r>
              <a:rPr lang="en-US" sz="2000" err="1">
                <a:ea typeface="+mj-lt"/>
                <a:cs typeface="+mj-lt"/>
              </a:rPr>
              <a:t>Programación</a:t>
            </a:r>
            <a:r>
              <a:rPr lang="en-US" sz="2000">
                <a:ea typeface="+mj-lt"/>
                <a:cs typeface="+mj-lt"/>
              </a:rPr>
              <a:t> y </a:t>
            </a:r>
            <a:r>
              <a:rPr lang="en-US" sz="2000" err="1">
                <a:ea typeface="+mj-lt"/>
                <a:cs typeface="+mj-lt"/>
              </a:rPr>
              <a:t>operativos</a:t>
            </a:r>
            <a:r>
              <a:rPr lang="en-US" sz="2000">
                <a:ea typeface="+mj-lt"/>
                <a:cs typeface="+mj-lt"/>
              </a:rPr>
              <a:t>) y </a:t>
            </a:r>
            <a:r>
              <a:rPr lang="en-US" sz="2000" err="1">
                <a:ea typeface="+mj-lt"/>
                <a:cs typeface="+mj-lt"/>
              </a:rPr>
              <a:t>el</a:t>
            </a:r>
            <a:r>
              <a:rPr lang="en-US" sz="2000">
                <a:ea typeface="+mj-lt"/>
                <a:cs typeface="+mj-lt"/>
              </a:rPr>
              <a:t> día</a:t>
            </a:r>
            <a:endParaRPr lang="en-US">
              <a:ea typeface="+mj-lt"/>
              <a:cs typeface="+mj-lt"/>
            </a:endParaRPr>
          </a:p>
          <a:p>
            <a:r>
              <a:rPr lang="en-US" sz="2000">
                <a:ea typeface="+mj-lt"/>
                <a:cs typeface="+mj-lt"/>
              </a:rPr>
              <a:t>de la </a:t>
            </a:r>
            <a:r>
              <a:rPr lang="en-US" sz="2000" err="1">
                <a:ea typeface="+mj-lt"/>
                <a:cs typeface="+mj-lt"/>
              </a:rPr>
              <a:t>semana</a:t>
            </a:r>
            <a:r>
              <a:rPr lang="en-US" sz="2000">
                <a:ea typeface="+mj-lt"/>
                <a:cs typeface="+mj-lt"/>
              </a:rPr>
              <a:t> de las </a:t>
            </a:r>
            <a:r>
              <a:rPr lang="en-US" sz="2000" err="1">
                <a:ea typeface="+mj-lt"/>
                <a:cs typeface="+mj-lt"/>
              </a:rPr>
              <a:t>distintas</a:t>
            </a:r>
            <a:r>
              <a:rPr lang="en-US" sz="2000">
                <a:ea typeface="+mj-lt"/>
                <a:cs typeface="+mj-lt"/>
              </a:rPr>
              <a:t> </a:t>
            </a:r>
            <a:r>
              <a:rPr lang="en-US" sz="2000" err="1">
                <a:ea typeface="+mj-lt"/>
                <a:cs typeface="+mj-lt"/>
              </a:rPr>
              <a:t>clases</a:t>
            </a:r>
            <a:r>
              <a:rPr lang="en-US" sz="2000">
                <a:ea typeface="+mj-lt"/>
                <a:cs typeface="+mj-lt"/>
              </a:rPr>
              <a:t> (lunes, </a:t>
            </a:r>
            <a:r>
              <a:rPr lang="en-US" sz="2000" err="1">
                <a:ea typeface="+mj-lt"/>
                <a:cs typeface="+mj-lt"/>
              </a:rPr>
              <a:t>miércoles</a:t>
            </a:r>
            <a:r>
              <a:rPr lang="en-US" sz="2000">
                <a:ea typeface="+mj-lt"/>
                <a:cs typeface="+mj-lt"/>
              </a:rPr>
              <a:t> y </a:t>
            </a:r>
            <a:r>
              <a:rPr lang="en-US" sz="2000" err="1">
                <a:ea typeface="+mj-lt"/>
                <a:cs typeface="+mj-lt"/>
              </a:rPr>
              <a:t>jueves</a:t>
            </a:r>
            <a:r>
              <a:rPr lang="en-US" sz="2000">
                <a:ea typeface="+mj-lt"/>
                <a:cs typeface="+mj-lt"/>
              </a:rPr>
              <a:t>), </a:t>
            </a:r>
            <a:r>
              <a:rPr lang="en-US" sz="2000" err="1">
                <a:ea typeface="+mj-lt"/>
                <a:cs typeface="+mj-lt"/>
              </a:rPr>
              <a:t>pero</a:t>
            </a:r>
            <a:r>
              <a:rPr lang="en-US" sz="2000">
                <a:ea typeface="+mj-lt"/>
                <a:cs typeface="+mj-lt"/>
              </a:rPr>
              <a:t> </a:t>
            </a:r>
            <a:r>
              <a:rPr lang="en-US" sz="2000" err="1">
                <a:ea typeface="+mj-lt"/>
                <a:cs typeface="+mj-lt"/>
              </a:rPr>
              <a:t>sólo</a:t>
            </a:r>
            <a:endParaRPr lang="en-US" err="1">
              <a:ea typeface="+mj-lt"/>
              <a:cs typeface="+mj-lt"/>
            </a:endParaRPr>
          </a:p>
          <a:p>
            <a:r>
              <a:rPr lang="en-US" sz="2000" err="1">
                <a:ea typeface="+mj-lt"/>
                <a:cs typeface="+mj-lt"/>
              </a:rPr>
              <a:t>recuerda</a:t>
            </a:r>
            <a:r>
              <a:rPr lang="en-US" sz="2000">
                <a:ea typeface="+mj-lt"/>
                <a:cs typeface="+mj-lt"/>
              </a:rPr>
              <a:t> que:</a:t>
            </a:r>
            <a:endParaRPr lang="en-US">
              <a:ea typeface="+mj-lt"/>
              <a:cs typeface="+mj-lt"/>
            </a:endParaRPr>
          </a:p>
          <a:p>
            <a:r>
              <a:rPr lang="en-US" sz="2000">
                <a:ea typeface="+mj-lt"/>
                <a:cs typeface="+mj-lt"/>
              </a:rPr>
              <a:t>- La </a:t>
            </a:r>
            <a:r>
              <a:rPr lang="en-US" sz="2000" err="1">
                <a:ea typeface="+mj-lt"/>
                <a:cs typeface="+mj-lt"/>
              </a:rPr>
              <a:t>clase</a:t>
            </a:r>
            <a:r>
              <a:rPr lang="en-US" sz="2000">
                <a:ea typeface="+mj-lt"/>
                <a:cs typeface="+mj-lt"/>
              </a:rPr>
              <a:t> de </a:t>
            </a:r>
            <a:r>
              <a:rPr lang="en-US" sz="2000" err="1">
                <a:ea typeface="+mj-lt"/>
                <a:cs typeface="+mj-lt"/>
              </a:rPr>
              <a:t>Programación</a:t>
            </a:r>
            <a:r>
              <a:rPr lang="en-US" sz="2000">
                <a:ea typeface="+mj-lt"/>
                <a:cs typeface="+mj-lt"/>
              </a:rPr>
              <a:t>, </a:t>
            </a:r>
            <a:r>
              <a:rPr lang="en-US" sz="2000" err="1">
                <a:ea typeface="+mj-lt"/>
                <a:cs typeface="+mj-lt"/>
              </a:rPr>
              <a:t>impartida</a:t>
            </a:r>
            <a:r>
              <a:rPr lang="en-US" sz="2000">
                <a:ea typeface="+mj-lt"/>
                <a:cs typeface="+mj-lt"/>
              </a:rPr>
              <a:t> </a:t>
            </a:r>
            <a:r>
              <a:rPr lang="en-US" sz="2000" err="1">
                <a:ea typeface="+mj-lt"/>
                <a:cs typeface="+mj-lt"/>
              </a:rPr>
              <a:t>por</a:t>
            </a:r>
            <a:r>
              <a:rPr lang="en-US" sz="2000">
                <a:ea typeface="+mj-lt"/>
                <a:cs typeface="+mj-lt"/>
              </a:rPr>
              <a:t> Lanchipa, es posterior a la de Operativos</a:t>
            </a:r>
            <a:endParaRPr lang="en-US" err="1"/>
          </a:p>
          <a:p>
            <a:r>
              <a:rPr lang="en-US" sz="2000">
                <a:ea typeface="+mj-lt"/>
                <a:cs typeface="+mj-lt"/>
              </a:rPr>
              <a:t>- A Elard no le </a:t>
            </a:r>
            <a:r>
              <a:rPr lang="en-US" sz="2000" err="1">
                <a:ea typeface="+mj-lt"/>
                <a:cs typeface="+mj-lt"/>
              </a:rPr>
              <a:t>gusta</a:t>
            </a:r>
            <a:r>
              <a:rPr lang="en-US" sz="2000">
                <a:ea typeface="+mj-lt"/>
                <a:cs typeface="+mj-lt"/>
              </a:rPr>
              <a:t> </a:t>
            </a:r>
            <a:r>
              <a:rPr lang="en-US" sz="2000" err="1">
                <a:ea typeface="+mj-lt"/>
                <a:cs typeface="+mj-lt"/>
              </a:rPr>
              <a:t>trabajar</a:t>
            </a:r>
            <a:r>
              <a:rPr lang="en-US" sz="2000">
                <a:ea typeface="+mj-lt"/>
                <a:cs typeface="+mj-lt"/>
              </a:rPr>
              <a:t> </a:t>
            </a:r>
            <a:r>
              <a:rPr lang="en-US" sz="2000" err="1">
                <a:ea typeface="+mj-lt"/>
                <a:cs typeface="+mj-lt"/>
              </a:rPr>
              <a:t>los</a:t>
            </a:r>
            <a:r>
              <a:rPr lang="en-US" sz="2000">
                <a:ea typeface="+mj-lt"/>
                <a:cs typeface="+mj-lt"/>
              </a:rPr>
              <a:t> lunes, día </a:t>
            </a:r>
            <a:r>
              <a:rPr lang="en-US" sz="2000" err="1">
                <a:ea typeface="+mj-lt"/>
                <a:cs typeface="+mj-lt"/>
              </a:rPr>
              <a:t>en</a:t>
            </a:r>
            <a:r>
              <a:rPr lang="en-US" sz="2000">
                <a:ea typeface="+mj-lt"/>
                <a:cs typeface="+mj-lt"/>
              </a:rPr>
              <a:t> </a:t>
            </a:r>
            <a:r>
              <a:rPr lang="en-US" sz="2000" err="1">
                <a:ea typeface="+mj-lt"/>
                <a:cs typeface="+mj-lt"/>
              </a:rPr>
              <a:t>el</a:t>
            </a:r>
            <a:r>
              <a:rPr lang="en-US" sz="2000">
                <a:ea typeface="+mj-lt"/>
                <a:cs typeface="+mj-lt"/>
              </a:rPr>
              <a:t> que no se imparte Operativos</a:t>
            </a:r>
            <a:endParaRPr lang="en-US" err="1"/>
          </a:p>
          <a:p>
            <a:r>
              <a:rPr lang="en-US" sz="2000">
                <a:ea typeface="+mj-lt"/>
                <a:cs typeface="+mj-lt"/>
              </a:rPr>
              <a:t>¿</a:t>
            </a:r>
            <a:r>
              <a:rPr lang="en-US" sz="2000" err="1">
                <a:ea typeface="+mj-lt"/>
                <a:cs typeface="+mj-lt"/>
              </a:rPr>
              <a:t>Serías</a:t>
            </a:r>
            <a:r>
              <a:rPr lang="en-US" sz="2000">
                <a:ea typeface="+mj-lt"/>
                <a:cs typeface="+mj-lt"/>
              </a:rPr>
              <a:t> </a:t>
            </a:r>
            <a:r>
              <a:rPr lang="en-US" sz="2000" err="1">
                <a:ea typeface="+mj-lt"/>
                <a:cs typeface="+mj-lt"/>
              </a:rPr>
              <a:t>capaz</a:t>
            </a:r>
            <a:r>
              <a:rPr lang="en-US" sz="2000">
                <a:ea typeface="+mj-lt"/>
                <a:cs typeface="+mj-lt"/>
              </a:rPr>
              <a:t> de </a:t>
            </a:r>
            <a:r>
              <a:rPr lang="en-US" sz="2000" err="1">
                <a:ea typeface="+mj-lt"/>
                <a:cs typeface="+mj-lt"/>
              </a:rPr>
              <a:t>ayudarle</a:t>
            </a:r>
            <a:r>
              <a:rPr lang="en-US" sz="2000">
                <a:ea typeface="+mj-lt"/>
                <a:cs typeface="+mj-lt"/>
              </a:rPr>
              <a:t> a </a:t>
            </a:r>
            <a:r>
              <a:rPr lang="en-US" sz="2000" err="1">
                <a:ea typeface="+mj-lt"/>
                <a:cs typeface="+mj-lt"/>
              </a:rPr>
              <a:t>relacionar</a:t>
            </a:r>
            <a:r>
              <a:rPr lang="en-US" sz="2000">
                <a:ea typeface="+mj-lt"/>
                <a:cs typeface="+mj-lt"/>
              </a:rPr>
              <a:t> </a:t>
            </a:r>
            <a:r>
              <a:rPr lang="en-US" sz="2000" err="1">
                <a:ea typeface="+mj-lt"/>
                <a:cs typeface="+mj-lt"/>
              </a:rPr>
              <a:t>cada</a:t>
            </a:r>
            <a:r>
              <a:rPr lang="en-US" sz="2000">
                <a:ea typeface="+mj-lt"/>
                <a:cs typeface="+mj-lt"/>
              </a:rPr>
              <a:t> </a:t>
            </a:r>
            <a:r>
              <a:rPr lang="en-US" sz="2000" err="1">
                <a:ea typeface="+mj-lt"/>
                <a:cs typeface="+mj-lt"/>
              </a:rPr>
              <a:t>profesor</a:t>
            </a:r>
            <a:r>
              <a:rPr lang="en-US" sz="2000">
                <a:ea typeface="+mj-lt"/>
                <a:cs typeface="+mj-lt"/>
              </a:rPr>
              <a:t> con </a:t>
            </a:r>
            <a:r>
              <a:rPr lang="en-US" sz="2000" err="1">
                <a:ea typeface="+mj-lt"/>
                <a:cs typeface="+mj-lt"/>
              </a:rPr>
              <a:t>su</a:t>
            </a:r>
            <a:r>
              <a:rPr lang="en-US" sz="2000">
                <a:ea typeface="+mj-lt"/>
                <a:cs typeface="+mj-lt"/>
              </a:rPr>
              <a:t> </a:t>
            </a:r>
            <a:r>
              <a:rPr lang="en-US" sz="2000" err="1">
                <a:ea typeface="+mj-lt"/>
                <a:cs typeface="+mj-lt"/>
              </a:rPr>
              <a:t>asignatura</a:t>
            </a:r>
            <a:r>
              <a:rPr lang="en-US" sz="2000">
                <a:ea typeface="+mj-lt"/>
                <a:cs typeface="+mj-lt"/>
              </a:rPr>
              <a:t>, </a:t>
            </a:r>
            <a:r>
              <a:rPr lang="en-US" sz="2000" err="1">
                <a:ea typeface="+mj-lt"/>
                <a:cs typeface="+mj-lt"/>
              </a:rPr>
              <a:t>así</a:t>
            </a:r>
            <a:endParaRPr lang="en-US" err="1">
              <a:ea typeface="+mj-lt"/>
              <a:cs typeface="+mj-lt"/>
            </a:endParaRPr>
          </a:p>
          <a:p>
            <a:r>
              <a:rPr lang="en-US" sz="2000" err="1">
                <a:ea typeface="+mj-lt"/>
                <a:cs typeface="+mj-lt"/>
              </a:rPr>
              <a:t>como</a:t>
            </a:r>
            <a:r>
              <a:rPr lang="en-US" sz="2000">
                <a:ea typeface="+mj-lt"/>
                <a:cs typeface="+mj-lt"/>
              </a:rPr>
              <a:t> </a:t>
            </a:r>
            <a:r>
              <a:rPr lang="en-US" sz="2000" err="1">
                <a:ea typeface="+mj-lt"/>
                <a:cs typeface="+mj-lt"/>
              </a:rPr>
              <a:t>el</a:t>
            </a:r>
            <a:r>
              <a:rPr lang="en-US" sz="2000">
                <a:ea typeface="+mj-lt"/>
                <a:cs typeface="+mj-lt"/>
              </a:rPr>
              <a:t> día de la </a:t>
            </a:r>
            <a:r>
              <a:rPr lang="en-US" sz="2000" err="1">
                <a:ea typeface="+mj-lt"/>
                <a:cs typeface="+mj-lt"/>
              </a:rPr>
              <a:t>semana</a:t>
            </a:r>
            <a:r>
              <a:rPr lang="en-US" sz="2000">
                <a:ea typeface="+mj-lt"/>
                <a:cs typeface="+mj-lt"/>
              </a:rPr>
              <a:t> que se imparte?</a:t>
            </a:r>
            <a:endParaRPr lang="en-US">
              <a:ea typeface="+mj-lt"/>
              <a:cs typeface="+mj-lt"/>
            </a:endParaRPr>
          </a:p>
        </p:txBody>
      </p:sp>
      <p:sp>
        <p:nvSpPr>
          <p:cNvPr id="5" name="CuadroTexto 4">
            <a:extLst>
              <a:ext uri="{FF2B5EF4-FFF2-40B4-BE49-F238E27FC236}">
                <a16:creationId xmlns:a16="http://schemas.microsoft.com/office/drawing/2014/main" id="{6B0B4E3B-68B0-5D43-3ABE-604FE4E465E7}"/>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2</a:t>
            </a:r>
            <a:endParaRPr lang="es-ES"/>
          </a:p>
        </p:txBody>
      </p:sp>
    </p:spTree>
    <p:extLst>
      <p:ext uri="{BB962C8B-B14F-4D97-AF65-F5344CB8AC3E}">
        <p14:creationId xmlns:p14="http://schemas.microsoft.com/office/powerpoint/2010/main" val="113856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A57122A-9DE7-3577-C6DF-F005B2A6D86F}"/>
              </a:ext>
            </a:extLst>
          </p:cNvPr>
          <p:cNvSpPr txBox="1"/>
          <p:nvPr/>
        </p:nvSpPr>
        <p:spPr>
          <a:xfrm>
            <a:off x="8469351" y="3432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Base de Conocimiento</a:t>
            </a:r>
          </a:p>
        </p:txBody>
      </p:sp>
      <p:sp>
        <p:nvSpPr>
          <p:cNvPr id="6" name="CuadroTexto 5">
            <a:extLst>
              <a:ext uri="{FF2B5EF4-FFF2-40B4-BE49-F238E27FC236}">
                <a16:creationId xmlns:a16="http://schemas.microsoft.com/office/drawing/2014/main" id="{5A89E367-FCDB-257A-9AAC-B53058056D94}"/>
              </a:ext>
            </a:extLst>
          </p:cNvPr>
          <p:cNvSpPr txBox="1"/>
          <p:nvPr/>
        </p:nvSpPr>
        <p:spPr>
          <a:xfrm>
            <a:off x="970156" y="524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Acertijo 2</a:t>
            </a:r>
            <a:endParaRPr lang="es-ES"/>
          </a:p>
        </p:txBody>
      </p:sp>
      <p:pic>
        <p:nvPicPr>
          <p:cNvPr id="3" name="Imagen 3" descr="Texto&#10;&#10;Descripción generada automáticamente">
            <a:extLst>
              <a:ext uri="{FF2B5EF4-FFF2-40B4-BE49-F238E27FC236}">
                <a16:creationId xmlns:a16="http://schemas.microsoft.com/office/drawing/2014/main" id="{2E713FD5-3D65-E3BE-4646-85B16079911E}"/>
              </a:ext>
            </a:extLst>
          </p:cNvPr>
          <p:cNvPicPr>
            <a:picLocks noChangeAspect="1"/>
          </p:cNvPicPr>
          <p:nvPr/>
        </p:nvPicPr>
        <p:blipFill>
          <a:blip r:embed="rId2"/>
          <a:stretch>
            <a:fillRect/>
          </a:stretch>
        </p:blipFill>
        <p:spPr>
          <a:xfrm>
            <a:off x="966952" y="1363271"/>
            <a:ext cx="5055475" cy="5051112"/>
          </a:xfrm>
          <a:prstGeom prst="rect">
            <a:avLst/>
          </a:prstGeom>
        </p:spPr>
      </p:pic>
    </p:spTree>
    <p:extLst>
      <p:ext uri="{BB962C8B-B14F-4D97-AF65-F5344CB8AC3E}">
        <p14:creationId xmlns:p14="http://schemas.microsoft.com/office/powerpoint/2010/main" val="181683755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13</Slides>
  <Notes>0</Notes>
  <HiddenSlides>0</HiddenSlide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DashVTI</vt:lpstr>
      <vt:lpstr>Trabajo de Unidad I </vt:lpstr>
      <vt:lpstr>PROLOG está orientado a la resolución de problemas mediante el cálculo de predicados, basado en: Preguntas a la base de datos. Pruebas matemáticas. El programa PROLOG especifíca cómo debe ser la solución, en vez de dar el algoritmo para su resolución. La solución se obtiene mediante búsqueda aplicando la lógica de predicados.   </vt:lpstr>
      <vt:lpstr>Acertijo</vt:lpstr>
      <vt:lpstr>Presentación de PowerPoint</vt:lpstr>
      <vt:lpstr>Con la siguiente información: Carlos es jefe de Julio, Marco de Luis, Esther de Ivan, Julio de Alex, Sofia está supervisada por Marco, Sonia por Luis y Esther por Julio. Se quiere saber la estructura de la empresa, cuántos departamentos hay y quienes son los encargados. </vt:lpstr>
      <vt:lpstr>Presentación de PowerPoint</vt:lpstr>
      <vt:lpstr>Presentación de PowerPoint</vt:lpstr>
      <vt:lpstr>”Un alumno de Informática, debido al nerviosismo del primer día de clase, ha anotado el nombre de sus profesores (labchipa, patrick y elard), las asignaturas que se imparten (diseño, Programación y operativos) y el día de la semana de las distintas clases (lunes, miércoles y jueves), pero sólo recuerda que: - La clase de Programación, impartida por Lanchipa, es posterior a la de Operativos - A Elard no le gusta trabajar los lunes, día en el que no se imparte Operativos ¿Serías capaz de ayudarle a relacionar cada profesor con su asignatura, así como el día de la semana que se imparte?</vt:lpstr>
      <vt:lpstr>Presentación de PowerPoint</vt:lpstr>
      <vt:lpstr>Presentación de PowerPoint</vt:lpstr>
      <vt:lpstr>Este es un problema en el que un hombre tiene que cruzar un río con un lobo, una cabra y algunas coles. Su bote de remos tiene suficiente espacio para el hombre más el lobo o la cabra o el repollo. Si se lleva la col, el lobo se comerá la cabra. Si se lleva al lobo, la cabra se comerá la col. Solo cuando el hombre está presente, la cabra y el repollo están a salvo de sus enemigos. De todos modos, el hombre lleva lobo, cabra y repollo a través del río. ¿Cómo?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cp:revision>
  <dcterms:created xsi:type="dcterms:W3CDTF">2022-04-20T20:24:08Z</dcterms:created>
  <dcterms:modified xsi:type="dcterms:W3CDTF">2022-04-25T21:13:10Z</dcterms:modified>
</cp:coreProperties>
</file>