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notesMasterIdLst>
    <p:notesMasterId r:id="rId37"/>
  </p:notesMasterIdLst>
  <p:sldIdLst>
    <p:sldId id="256" r:id="rId2"/>
    <p:sldId id="258" r:id="rId3"/>
    <p:sldId id="297" r:id="rId4"/>
    <p:sldId id="294" r:id="rId5"/>
    <p:sldId id="286" r:id="rId6"/>
    <p:sldId id="295" r:id="rId7"/>
    <p:sldId id="296" r:id="rId8"/>
    <p:sldId id="287" r:id="rId9"/>
    <p:sldId id="288" r:id="rId10"/>
    <p:sldId id="259" r:id="rId11"/>
    <p:sldId id="299" r:id="rId12"/>
    <p:sldId id="291" r:id="rId13"/>
    <p:sldId id="289" r:id="rId14"/>
    <p:sldId id="298" r:id="rId15"/>
    <p:sldId id="290" r:id="rId16"/>
    <p:sldId id="260" r:id="rId17"/>
    <p:sldId id="263" r:id="rId18"/>
    <p:sldId id="261" r:id="rId19"/>
    <p:sldId id="262" r:id="rId20"/>
    <p:sldId id="268" r:id="rId21"/>
    <p:sldId id="301" r:id="rId22"/>
    <p:sldId id="269" r:id="rId23"/>
    <p:sldId id="300" r:id="rId24"/>
    <p:sldId id="279" r:id="rId25"/>
    <p:sldId id="270" r:id="rId26"/>
    <p:sldId id="271" r:id="rId27"/>
    <p:sldId id="273" r:id="rId28"/>
    <p:sldId id="272" r:id="rId29"/>
    <p:sldId id="280" r:id="rId30"/>
    <p:sldId id="281" r:id="rId31"/>
    <p:sldId id="283" r:id="rId32"/>
    <p:sldId id="302" r:id="rId33"/>
    <p:sldId id="304" r:id="rId34"/>
    <p:sldId id="303" r:id="rId35"/>
    <p:sldId id="292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3366"/>
    <a:srgbClr val="FFFFFF"/>
    <a:srgbClr val="CC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4" autoAdjust="0"/>
    <p:restoredTop sz="90929"/>
  </p:normalViewPr>
  <p:slideViewPr>
    <p:cSldViewPr>
      <p:cViewPr varScale="1">
        <p:scale>
          <a:sx n="100" d="100"/>
          <a:sy n="100" d="100"/>
        </p:scale>
        <p:origin x="151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380BDC-4211-4A73-B975-2CB55695A8E3}" type="datetimeFigureOut">
              <a:rPr lang="es-ES" smtClean="0"/>
              <a:t>26/09/2024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88D57-5CDD-44A3-9BB7-B9B90F4BF1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05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E6E135D-08BB-4936-95AC-0B75915036F5}" type="slidenum">
              <a:rPr lang="es-ES" altLang="es-ES" smtClean="0"/>
              <a:pPr eaLnBrk="1" hangingPunct="1">
                <a:spcBef>
                  <a:spcPct val="0"/>
                </a:spcBef>
              </a:pPr>
              <a:t>4</a:t>
            </a:fld>
            <a:endParaRPr lang="es-ES" altLang="es-E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0507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24561A3-E388-47C6-BEAC-3B26543CBC7A}" type="slidenum">
              <a:rPr lang="es-ES" altLang="es-ES" smtClean="0"/>
              <a:pPr eaLnBrk="1" hangingPunct="1">
                <a:spcBef>
                  <a:spcPct val="0"/>
                </a:spcBef>
              </a:pPr>
              <a:t>6</a:t>
            </a:fld>
            <a:endParaRPr lang="es-ES" altLang="es-E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9841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74F0F65-6EE1-4D47-B322-117F480416F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23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40F7BF-5A70-4685-8E06-B3E26802272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0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CAC53099-C589-4E97-B00F-2109C2976154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8852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15E49-7445-4ED5-9F3C-1D59557DD39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6797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762000"/>
            <a:ext cx="80010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14400" y="2362200"/>
            <a:ext cx="3924300" cy="3733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91100" y="2362200"/>
            <a:ext cx="3924300" cy="3733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46E344-BD00-48D2-866C-9FC43A01398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7887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ED3C3-05D1-43BE-AE1C-62D39FD0AC1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8129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EBF255AE-2F00-433A-A678-34649E94961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971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5F95E4-71B9-46C9-BB2B-0CD769F88E46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64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C3FB7-304D-4C04-9077-95C31E06E20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8842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EBCAD-45F9-42D6-A175-9BB5CCB61F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572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1FD7AB-16F7-4E48-AD73-78D26EEB925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788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58DA3C73-4E73-4BA1-BF70-7B887CC010F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05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EB3DCD-AAFC-4C55-820E-8474E40DAF2F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593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fld id="{697EBCAD-45F9-42D6-A175-9BB5CCB61FE3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1687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  <p:sldLayoutId id="2147484065" r:id="rId12"/>
    <p:sldLayoutId id="2147484066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meta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s-ES" altLang="es-ES" sz="6000" b="1" dirty="0"/>
              <a:t>HTML 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3820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" altLang="es-ES" sz="2800" b="1" dirty="0"/>
              <a:t>Estructura básica de un documento HTML5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524000"/>
            <a:ext cx="3886200" cy="4953001"/>
          </a:xfrm>
        </p:spPr>
        <p:txBody>
          <a:bodyPr>
            <a:noAutofit/>
          </a:bodyPr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&lt;!DOCTYPE HTML&gt;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   &lt;HEAD&gt;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 		 &lt;TITLE&gt; Título           	&lt;/TITLE&gt;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  &lt;/HEAD&gt;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endParaRPr lang="es-MX" altLang="es-E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   &lt;BODY&gt;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    Texto y gráficos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  ....................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endParaRPr lang="es-MX" altLang="es-ES" sz="18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charset="2"/>
              <a:buNone/>
            </a:pPr>
            <a:r>
              <a:rPr lang="es-MX" altLang="es-ES" sz="1800" b="1" dirty="0">
                <a:latin typeface="Courier New" pitchFamily="49" charset="0"/>
                <a:cs typeface="Courier New" pitchFamily="49" charset="0"/>
              </a:rPr>
              <a:t> &lt;/HTML&gt;</a:t>
            </a:r>
          </a:p>
          <a:p>
            <a:pPr eaLnBrk="1" hangingPunct="1">
              <a:lnSpc>
                <a:spcPct val="90000"/>
              </a:lnSpc>
            </a:pPr>
            <a:endParaRPr lang="es-ES" altLang="es-ES" b="1" dirty="0"/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5181600" y="2514600"/>
            <a:ext cx="3124200" cy="36576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>
              <a:latin typeface="Times New Roman" pitchFamily="16" charset="0"/>
            </a:endParaRPr>
          </a:p>
        </p:txBody>
      </p:sp>
      <p:sp>
        <p:nvSpPr>
          <p:cNvPr id="6149" name="Line 6"/>
          <p:cNvSpPr>
            <a:spLocks noChangeShapeType="1"/>
          </p:cNvSpPr>
          <p:nvPr/>
        </p:nvSpPr>
        <p:spPr bwMode="auto">
          <a:xfrm>
            <a:off x="5181600" y="3124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5562600" y="2590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>
                <a:latin typeface="Times New Roman" pitchFamily="16" charset="0"/>
              </a:rPr>
              <a:t>Cabecera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5181600" y="5486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ES"/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5791200" y="55626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>
                <a:latin typeface="Times New Roman" pitchFamily="16" charset="0"/>
              </a:rPr>
              <a:t>Pie</a:t>
            </a:r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5867400" y="35814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S" sz="2400">
                <a:latin typeface="Times New Roman" pitchFamily="16" charset="0"/>
              </a:rPr>
              <a:t>Cuerpo</a:t>
            </a:r>
          </a:p>
        </p:txBody>
      </p:sp>
      <p:sp>
        <p:nvSpPr>
          <p:cNvPr id="6154" name="Rectangle 13"/>
          <p:cNvSpPr>
            <a:spLocks noChangeArrowheads="1"/>
          </p:cNvSpPr>
          <p:nvPr/>
        </p:nvSpPr>
        <p:spPr bwMode="auto">
          <a:xfrm>
            <a:off x="4800600" y="3200400"/>
            <a:ext cx="3886200" cy="289560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charset="2"/>
              <a:buChar char="l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charset="2"/>
              <a:buChar char="l"/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S" altLang="es-ES" sz="2400">
              <a:latin typeface="Times New Roman" pitchFamily="16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8458200" cy="685800"/>
          </a:xfrm>
        </p:spPr>
        <p:txBody>
          <a:bodyPr>
            <a:normAutofit fontScale="90000"/>
          </a:bodyPr>
          <a:lstStyle/>
          <a:p>
            <a:br>
              <a:rPr lang="es-ES" altLang="es-ES" sz="3200" dirty="0"/>
            </a:br>
            <a:br>
              <a:rPr lang="es-ES" altLang="es-ES" sz="3200" dirty="0"/>
            </a:br>
            <a:br>
              <a:rPr lang="es-ES" altLang="es-ES" sz="3200" dirty="0"/>
            </a:br>
            <a:br>
              <a:rPr lang="es-ES" altLang="es-ES" sz="3200" dirty="0"/>
            </a:br>
            <a:r>
              <a:rPr lang="es-ES" altLang="es-ES" sz="2000" dirty="0"/>
              <a:t>Estructura básica de un documento HTML5</a:t>
            </a:r>
            <a:endParaRPr lang="es-ES" sz="2000" dirty="0"/>
          </a:p>
        </p:txBody>
      </p:sp>
      <p:sp>
        <p:nvSpPr>
          <p:cNvPr id="7" name="6 CuadroTexto"/>
          <p:cNvSpPr txBox="1"/>
          <p:nvPr/>
        </p:nvSpPr>
        <p:spPr>
          <a:xfrm>
            <a:off x="990600" y="5410201"/>
            <a:ext cx="73914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Viewport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: es el área visible para el usuario de una página web. </a:t>
            </a:r>
          </a:p>
          <a:p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Al establecer </a:t>
            </a:r>
            <a:r>
              <a:rPr lang="es-E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device_width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estamos indicando que el </a:t>
            </a:r>
            <a:r>
              <a:rPr lang="es-E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áncho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de página coincida con el ancho del dispositivo.</a:t>
            </a:r>
          </a:p>
          <a:p>
            <a:r>
              <a:rPr lang="es-E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Initial-scale</a:t>
            </a:r>
            <a:r>
              <a:rPr lang="es-ES" sz="1400" b="1" dirty="0">
                <a:latin typeface="Calibri" panose="020F0502020204030204" pitchFamily="34" charset="0"/>
                <a:cs typeface="Calibri" panose="020F0502020204030204" pitchFamily="34" charset="0"/>
              </a:rPr>
              <a:t>=1.0</a:t>
            </a:r>
            <a:r>
              <a:rPr lang="es-ES" sz="1400" dirty="0">
                <a:latin typeface="Calibri" panose="020F0502020204030204" pitchFamily="34" charset="0"/>
                <a:cs typeface="Calibri" panose="020F0502020204030204" pitchFamily="34" charset="0"/>
              </a:rPr>
              <a:t> establece el nivel de zoom inicial al cargar la página</a:t>
            </a:r>
          </a:p>
          <a:p>
            <a:endParaRPr lang="es-E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357" y="1295400"/>
            <a:ext cx="7099885" cy="3810000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432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Doctype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indicar al navegador que se trata de un documento HTML5 solo tenemos que escribir:</a:t>
            </a:r>
          </a:p>
          <a:p>
            <a:endParaRPr lang="es-ES" dirty="0"/>
          </a:p>
          <a:p>
            <a:r>
              <a:rPr lang="es-ES" b="1" dirty="0"/>
              <a:t>&lt;!DOCTYPE HTML&gt;</a:t>
            </a:r>
          </a:p>
        </p:txBody>
      </p:sp>
    </p:spTree>
    <p:extLst>
      <p:ext uri="{BB962C8B-B14F-4D97-AF65-F5344CB8AC3E}">
        <p14:creationId xmlns:p14="http://schemas.microsoft.com/office/powerpoint/2010/main" val="2480680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Cabecera del documento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directiva opcional </a:t>
            </a:r>
            <a:r>
              <a:rPr lang="es-ES" b="1" dirty="0"/>
              <a:t>&lt;head&gt; &lt;/head&gt; </a:t>
            </a:r>
            <a:r>
              <a:rPr lang="es-ES" dirty="0"/>
              <a:t>genera el primer elemento dentro del documento. Dentro se pueden definir elementos como :</a:t>
            </a:r>
          </a:p>
          <a:p>
            <a:r>
              <a:rPr lang="es-ES" b="1" dirty="0"/>
              <a:t>&lt;</a:t>
            </a:r>
            <a:r>
              <a:rPr lang="es-ES" b="1" dirty="0" err="1"/>
              <a:t>title</a:t>
            </a:r>
            <a:r>
              <a:rPr lang="es-ES" b="1" dirty="0"/>
              <a:t>&gt;&lt;/</a:t>
            </a:r>
            <a:r>
              <a:rPr lang="es-ES" b="1" dirty="0" err="1"/>
              <a:t>title</a:t>
            </a:r>
            <a:r>
              <a:rPr lang="es-ES" b="1" dirty="0"/>
              <a:t>&gt;, </a:t>
            </a:r>
            <a:r>
              <a:rPr lang="es-ES" dirty="0"/>
              <a:t>que es el título que aparecerá en la barra superior del navegador.</a:t>
            </a:r>
          </a:p>
          <a:p>
            <a:r>
              <a:rPr lang="es-ES" b="1" dirty="0"/>
              <a:t>&lt;meta&gt;, </a:t>
            </a:r>
            <a:r>
              <a:rPr lang="es-ES" dirty="0"/>
              <a:t>que indica palabras clave y contenido de nuestra página, entre otras cosas. Esta etiqueta tiene una serie de atributos, como </a:t>
            </a:r>
            <a:r>
              <a:rPr lang="es-ES" b="1" dirty="0" err="1"/>
              <a:t>name</a:t>
            </a:r>
            <a:r>
              <a:rPr lang="es-ES" b="1" dirty="0"/>
              <a:t> y </a:t>
            </a:r>
            <a:r>
              <a:rPr lang="es-ES" b="1" dirty="0" err="1"/>
              <a:t>content</a:t>
            </a:r>
            <a:r>
              <a:rPr lang="es-ES" dirty="0"/>
              <a:t>.</a:t>
            </a:r>
          </a:p>
          <a:p>
            <a:r>
              <a:rPr lang="es-ES" altLang="es-ES" b="1" dirty="0"/>
              <a:t>&lt;meta </a:t>
            </a:r>
            <a:r>
              <a:rPr lang="es-ES" altLang="es-ES" b="1" dirty="0" err="1"/>
              <a:t>name</a:t>
            </a:r>
            <a:r>
              <a:rPr lang="es-ES" altLang="es-ES" b="1" dirty="0"/>
              <a:t>=“</a:t>
            </a:r>
            <a:r>
              <a:rPr lang="es-ES" altLang="es-ES" dirty="0" err="1"/>
              <a:t>Keywords</a:t>
            </a:r>
            <a:r>
              <a:rPr lang="es-ES" altLang="es-ES" b="1" dirty="0"/>
              <a:t>” </a:t>
            </a:r>
            <a:r>
              <a:rPr lang="es-ES" altLang="es-ES" b="1" dirty="0" err="1"/>
              <a:t>content</a:t>
            </a:r>
            <a:r>
              <a:rPr lang="es-ES" altLang="es-ES" b="1" dirty="0"/>
              <a:t>=“</a:t>
            </a:r>
            <a:r>
              <a:rPr lang="es-ES" altLang="es-ES" dirty="0"/>
              <a:t>deportes cine música actualidad</a:t>
            </a:r>
            <a:r>
              <a:rPr lang="es-ES" altLang="es-ES" b="1" dirty="0"/>
              <a:t>”&gt;</a:t>
            </a:r>
          </a:p>
          <a:p>
            <a:r>
              <a:rPr lang="es-ES" altLang="es-ES" dirty="0"/>
              <a:t>Contiene las palabras clave para los buscadores de Internet.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54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Cabecera del documento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Atributo </a:t>
            </a:r>
            <a:r>
              <a:rPr lang="es-ES" b="1" dirty="0" err="1"/>
              <a:t>name</a:t>
            </a:r>
            <a:r>
              <a:rPr lang="es-ES" b="1" dirty="0"/>
              <a:t> de etiqueta meta</a:t>
            </a:r>
          </a:p>
          <a:p>
            <a:r>
              <a:rPr lang="es-ES" sz="1800" dirty="0"/>
              <a:t>&lt;head&gt;</a:t>
            </a:r>
            <a:br>
              <a:rPr lang="es-ES" sz="1800" dirty="0"/>
            </a:br>
            <a:r>
              <a:rPr lang="es-ES" sz="1800" dirty="0"/>
              <a:t>  &lt;meta </a:t>
            </a:r>
            <a:r>
              <a:rPr lang="es-ES" sz="1800" dirty="0" err="1"/>
              <a:t>name</a:t>
            </a:r>
            <a:r>
              <a:rPr lang="es-ES" sz="1800" dirty="0"/>
              <a:t>="</a:t>
            </a:r>
            <a:r>
              <a:rPr lang="es-ES" sz="1800" dirty="0" err="1"/>
              <a:t>description</a:t>
            </a:r>
            <a:r>
              <a:rPr lang="es-ES" sz="1800" dirty="0"/>
              <a:t>" </a:t>
            </a:r>
            <a:r>
              <a:rPr lang="es-ES" sz="1800" dirty="0" err="1"/>
              <a:t>content</a:t>
            </a:r>
            <a:r>
              <a:rPr lang="es-ES" sz="1800" dirty="0"/>
              <a:t>="Free Web </a:t>
            </a:r>
            <a:r>
              <a:rPr lang="es-ES" sz="1800" dirty="0" err="1"/>
              <a:t>tutorials</a:t>
            </a:r>
            <a:r>
              <a:rPr lang="es-ES" sz="1800" dirty="0"/>
              <a:t>"&gt;</a:t>
            </a:r>
            <a:br>
              <a:rPr lang="es-ES" sz="1800" dirty="0"/>
            </a:br>
            <a:r>
              <a:rPr lang="es-ES" sz="1800" dirty="0"/>
              <a:t>  &lt;meta </a:t>
            </a:r>
            <a:r>
              <a:rPr lang="es-ES" sz="1800" dirty="0" err="1"/>
              <a:t>name</a:t>
            </a:r>
            <a:r>
              <a:rPr lang="es-ES" sz="1800" dirty="0"/>
              <a:t>="</a:t>
            </a:r>
            <a:r>
              <a:rPr lang="es-ES" sz="1800" dirty="0" err="1"/>
              <a:t>keywords</a:t>
            </a:r>
            <a:r>
              <a:rPr lang="es-ES" sz="1800" dirty="0"/>
              <a:t>" </a:t>
            </a:r>
            <a:r>
              <a:rPr lang="es-ES" sz="1800" dirty="0" err="1"/>
              <a:t>content</a:t>
            </a:r>
            <a:r>
              <a:rPr lang="es-ES" sz="1800" dirty="0"/>
              <a:t>="</a:t>
            </a:r>
            <a:r>
              <a:rPr lang="es-ES" sz="1800" dirty="0" err="1"/>
              <a:t>HTML,CSS,JavaScript</a:t>
            </a:r>
            <a:r>
              <a:rPr lang="es-ES" sz="1800" dirty="0"/>
              <a:t>"&gt;</a:t>
            </a:r>
            <a:br>
              <a:rPr lang="es-ES" sz="1800" dirty="0"/>
            </a:br>
            <a:r>
              <a:rPr lang="es-ES" sz="1800" dirty="0"/>
              <a:t>  &lt;meta </a:t>
            </a:r>
            <a:r>
              <a:rPr lang="es-ES" sz="1800" dirty="0" err="1"/>
              <a:t>name</a:t>
            </a:r>
            <a:r>
              <a:rPr lang="es-ES" sz="1800" dirty="0"/>
              <a:t>="</a:t>
            </a:r>
            <a:r>
              <a:rPr lang="es-ES" sz="1800" dirty="0" err="1"/>
              <a:t>author</a:t>
            </a:r>
            <a:r>
              <a:rPr lang="es-ES" sz="1800" dirty="0"/>
              <a:t>" </a:t>
            </a:r>
            <a:r>
              <a:rPr lang="es-ES" sz="1800" dirty="0" err="1"/>
              <a:t>content</a:t>
            </a:r>
            <a:r>
              <a:rPr lang="es-ES" sz="1800" dirty="0"/>
              <a:t>="John </a:t>
            </a:r>
            <a:r>
              <a:rPr lang="es-ES" sz="1800" dirty="0" err="1"/>
              <a:t>Doe</a:t>
            </a:r>
            <a:r>
              <a:rPr lang="es-ES" sz="1800" dirty="0"/>
              <a:t>"&gt;</a:t>
            </a:r>
            <a:br>
              <a:rPr lang="es-ES" sz="1800" dirty="0"/>
            </a:br>
            <a:r>
              <a:rPr lang="es-ES" sz="1800" dirty="0"/>
              <a:t>  &lt;meta </a:t>
            </a:r>
            <a:r>
              <a:rPr lang="es-ES" sz="1800" dirty="0" err="1"/>
              <a:t>name</a:t>
            </a:r>
            <a:r>
              <a:rPr lang="es-ES" sz="1800" dirty="0"/>
              <a:t>="</a:t>
            </a:r>
            <a:r>
              <a:rPr lang="es-ES" sz="1800" dirty="0" err="1"/>
              <a:t>viewport</a:t>
            </a:r>
            <a:r>
              <a:rPr lang="es-ES" sz="1800" dirty="0"/>
              <a:t>" </a:t>
            </a:r>
            <a:r>
              <a:rPr lang="es-ES" sz="1800" dirty="0" err="1"/>
              <a:t>content</a:t>
            </a:r>
            <a:r>
              <a:rPr lang="es-ES" sz="1800" dirty="0"/>
              <a:t>="</a:t>
            </a:r>
            <a:r>
              <a:rPr lang="es-ES" sz="1800" dirty="0" err="1"/>
              <a:t>width</a:t>
            </a:r>
            <a:r>
              <a:rPr lang="es-ES" sz="1800" dirty="0"/>
              <a:t>=</a:t>
            </a:r>
            <a:r>
              <a:rPr lang="es-ES" sz="1800" dirty="0" err="1"/>
              <a:t>device-width</a:t>
            </a:r>
            <a:r>
              <a:rPr lang="es-ES" sz="1800" dirty="0"/>
              <a:t>, </a:t>
            </a:r>
            <a:r>
              <a:rPr lang="es-ES" sz="1800" dirty="0" err="1"/>
              <a:t>initial-scale</a:t>
            </a:r>
            <a:r>
              <a:rPr lang="es-ES" sz="1800" dirty="0"/>
              <a:t>=1.0"&gt;</a:t>
            </a:r>
            <a:br>
              <a:rPr lang="es-ES" sz="1800" dirty="0"/>
            </a:br>
            <a:r>
              <a:rPr lang="es-ES" sz="1800" dirty="0"/>
              <a:t>&lt;/head&gt; </a:t>
            </a:r>
          </a:p>
          <a:p>
            <a:endParaRPr lang="es-ES" sz="1800" dirty="0"/>
          </a:p>
          <a:p>
            <a:r>
              <a:rPr lang="es-ES" sz="1800" dirty="0"/>
              <a:t>El atributo </a:t>
            </a:r>
            <a:r>
              <a:rPr lang="es-ES" sz="1800" dirty="0" err="1"/>
              <a:t>name</a:t>
            </a:r>
            <a:r>
              <a:rPr lang="es-ES" sz="1800" dirty="0"/>
              <a:t> sirve para darle nombre al contenido del atributo </a:t>
            </a:r>
            <a:r>
              <a:rPr lang="es-ES" sz="1800" dirty="0" err="1"/>
              <a:t>content</a:t>
            </a:r>
            <a:r>
              <a:rPr lang="es-ES" sz="1800" dirty="0"/>
              <a:t>,</a:t>
            </a:r>
          </a:p>
          <a:p>
            <a:r>
              <a:rPr lang="es-ES" sz="1800" dirty="0"/>
              <a:t>es decir, le da nombre a lo que aparece en este atributo.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0506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Cabecera del documento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Otro ejemplo sería:</a:t>
            </a:r>
          </a:p>
          <a:p>
            <a:r>
              <a:rPr lang="es-ES" dirty="0"/>
              <a:t>&lt;</a:t>
            </a:r>
            <a:r>
              <a:rPr lang="es-ES" b="1" dirty="0"/>
              <a:t>meta</a:t>
            </a:r>
            <a:r>
              <a:rPr lang="es-ES" dirty="0"/>
              <a:t> </a:t>
            </a:r>
            <a:r>
              <a:rPr lang="es-ES" b="1" dirty="0"/>
              <a:t>http-</a:t>
            </a:r>
            <a:r>
              <a:rPr lang="es-ES" b="1" dirty="0" err="1"/>
              <a:t>equiv</a:t>
            </a:r>
            <a:r>
              <a:rPr lang="es-ES" dirty="0"/>
              <a:t>=“</a:t>
            </a:r>
            <a:r>
              <a:rPr lang="es-ES" dirty="0" err="1"/>
              <a:t>refresh</a:t>
            </a:r>
            <a:r>
              <a:rPr lang="es-ES" dirty="0"/>
              <a:t>” </a:t>
            </a:r>
            <a:r>
              <a:rPr lang="es-ES" b="1" dirty="0" err="1"/>
              <a:t>content</a:t>
            </a:r>
            <a:r>
              <a:rPr lang="es-ES" dirty="0"/>
              <a:t>=“5; </a:t>
            </a:r>
            <a:r>
              <a:rPr lang="es-ES" dirty="0" err="1"/>
              <a:t>url</a:t>
            </a:r>
            <a:r>
              <a:rPr lang="es-ES" dirty="0"/>
              <a:t>=http://www.google.es” &gt;</a:t>
            </a:r>
          </a:p>
          <a:p>
            <a:endParaRPr lang="es-ES" dirty="0"/>
          </a:p>
          <a:p>
            <a:r>
              <a:rPr lang="es-ES" dirty="0"/>
              <a:t>Para consultar los atributos de la etiqueta meta :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http://www.w3schools.com/tags/tag_meta.asp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1770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Semántica en textos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s-ES" altLang="es-ES" dirty="0"/>
              <a:t>Son elementos que permiten dar algún significado a una parte del contenido de un texto</a:t>
            </a:r>
            <a:r>
              <a:rPr lang="es-ES" altLang="es-ES" sz="2400" dirty="0"/>
              <a:t>:</a:t>
            </a:r>
          </a:p>
          <a:p>
            <a:pPr lvl="1" eaLnBrk="1" hangingPunct="1"/>
            <a:r>
              <a:rPr lang="es-ES" altLang="es-ES" sz="2000" b="1" dirty="0"/>
              <a:t>&lt; B &gt; ...&lt; /B &gt;		Negrita</a:t>
            </a:r>
          </a:p>
          <a:p>
            <a:pPr lvl="1" eaLnBrk="1" hangingPunct="1"/>
            <a:r>
              <a:rPr lang="es-ES" altLang="es-ES" sz="2000" b="1" dirty="0"/>
              <a:t>&lt; I &gt; ... &lt; /I &gt;		</a:t>
            </a:r>
            <a:r>
              <a:rPr lang="es-ES" altLang="es-ES" sz="2000" b="1" i="1" dirty="0"/>
              <a:t>Cursiva</a:t>
            </a:r>
          </a:p>
          <a:p>
            <a:pPr lvl="1" eaLnBrk="1" hangingPunct="1"/>
            <a:r>
              <a:rPr lang="es-ES" altLang="es-ES" sz="2000" b="1" dirty="0"/>
              <a:t>&lt; U &gt; ... &lt; /U &gt;		</a:t>
            </a:r>
            <a:r>
              <a:rPr lang="es-ES" altLang="es-ES" sz="2000" b="1" u="sng" dirty="0"/>
              <a:t>Subrayado</a:t>
            </a:r>
          </a:p>
          <a:p>
            <a:pPr lvl="1" eaLnBrk="1" hangingPunct="1"/>
            <a:r>
              <a:rPr lang="es-ES" altLang="es-ES" sz="2000" b="1" dirty="0"/>
              <a:t>&lt; S &gt; ... &lt; /S &gt;		Tachado</a:t>
            </a:r>
          </a:p>
          <a:p>
            <a:pPr lvl="1" eaLnBrk="1" hangingPunct="1"/>
            <a:r>
              <a:rPr lang="es-ES" altLang="es-ES" sz="2000" b="1" dirty="0"/>
              <a:t>&lt; SUB &gt; ... &lt; /SUB &gt;	Subíndice</a:t>
            </a:r>
          </a:p>
          <a:p>
            <a:pPr lvl="1" eaLnBrk="1" hangingPunct="1"/>
            <a:r>
              <a:rPr lang="es-ES" altLang="es-ES" sz="2000" b="1" dirty="0"/>
              <a:t>&lt; SUP &gt; ... &lt; /SUP &gt;	Superíndice</a:t>
            </a:r>
          </a:p>
          <a:p>
            <a:pPr lvl="1" eaLnBrk="1" hangingPunct="1"/>
            <a:r>
              <a:rPr lang="es-ES" altLang="es-ES" sz="2000" b="1" dirty="0"/>
              <a:t>&lt; TT &gt; ... &lt; /TT &gt;		Máquina escribir</a:t>
            </a:r>
          </a:p>
          <a:p>
            <a:pPr lvl="1" eaLnBrk="1" hangingPunct="1"/>
            <a:r>
              <a:rPr lang="es-ES" altLang="es-ES" sz="2400" dirty="0"/>
              <a:t>Elementos como &lt;</a:t>
            </a:r>
            <a:r>
              <a:rPr lang="es-ES" altLang="es-ES" sz="2400" b="1" dirty="0"/>
              <a:t>center</a:t>
            </a:r>
            <a:r>
              <a:rPr lang="es-ES" altLang="es-ES" sz="2400" dirty="0"/>
              <a:t>&gt; para centrar un texto o &lt;</a:t>
            </a:r>
            <a:r>
              <a:rPr lang="es-ES" altLang="es-ES" sz="2400" b="1" dirty="0" err="1"/>
              <a:t>font</a:t>
            </a:r>
            <a:r>
              <a:rPr lang="es-ES" altLang="es-ES" sz="2400" dirty="0"/>
              <a:t>&gt; que permitía cambiar el color, tamaño o tipo de letra, se encuentran ya </a:t>
            </a:r>
            <a:r>
              <a:rPr lang="es-ES" altLang="es-ES" sz="2400" b="1" dirty="0"/>
              <a:t>obsoletos en HTML 5.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Formato de los caracteres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458200" cy="4495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s-ES" altLang="es-ES" sz="2400" dirty="0"/>
              <a:t>Formatos lógicos:</a:t>
            </a:r>
          </a:p>
          <a:p>
            <a:pPr lvl="1" eaLnBrk="1" hangingPunct="1"/>
            <a:r>
              <a:rPr lang="es-ES" altLang="es-ES" sz="2000" dirty="0"/>
              <a:t>&lt; CITE &gt; ...&lt; / CITE &gt;		d</a:t>
            </a:r>
            <a:r>
              <a:rPr lang="es-ES" altLang="es-ES" dirty="0"/>
              <a:t>efine el título de un trabajo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DFN</a:t>
            </a:r>
            <a:r>
              <a:rPr lang="en-US" altLang="es-ES" sz="2000" dirty="0"/>
              <a:t> </a:t>
            </a:r>
            <a:r>
              <a:rPr lang="es-ES" altLang="es-ES" sz="2000" dirty="0"/>
              <a:t> &gt; ... &lt; /DFN</a:t>
            </a:r>
            <a:r>
              <a:rPr lang="en-US" altLang="es-ES" sz="2000" dirty="0"/>
              <a:t> </a:t>
            </a:r>
            <a:r>
              <a:rPr lang="es-ES" altLang="es-ES" sz="2000" dirty="0"/>
              <a:t>&gt;		texto formato</a:t>
            </a:r>
            <a:r>
              <a:rPr lang="es-ES" altLang="es-ES" sz="2000" i="1" dirty="0"/>
              <a:t> </a:t>
            </a:r>
            <a:r>
              <a:rPr lang="es-ES" altLang="es-ES" sz="2000" dirty="0"/>
              <a:t>definición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CODE</a:t>
            </a:r>
            <a:r>
              <a:rPr lang="en-US" altLang="es-ES" sz="2000" dirty="0"/>
              <a:t> </a:t>
            </a:r>
            <a:r>
              <a:rPr lang="es-ES" altLang="es-ES" sz="2000" dirty="0"/>
              <a:t> &gt; ... &lt; /CODE &gt;	texto con formato código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KBD</a:t>
            </a:r>
            <a:r>
              <a:rPr lang="en-US" altLang="es-ES" sz="2000" dirty="0"/>
              <a:t> </a:t>
            </a:r>
            <a:r>
              <a:rPr lang="es-ES" altLang="es-ES" sz="2000" dirty="0"/>
              <a:t> &gt; ... &lt; /KBD</a:t>
            </a:r>
            <a:r>
              <a:rPr lang="en-US" altLang="es-ES" sz="2000" dirty="0"/>
              <a:t> </a:t>
            </a:r>
            <a:r>
              <a:rPr lang="es-ES" altLang="es-ES" sz="2000" dirty="0"/>
              <a:t>&gt;		texto con formato teclado</a:t>
            </a:r>
            <a:r>
              <a:rPr lang="en-US" altLang="es-ES" sz="2000" dirty="0"/>
              <a:t> </a:t>
            </a:r>
            <a:endParaRPr lang="es-ES" altLang="es-ES" sz="2000" dirty="0"/>
          </a:p>
          <a:p>
            <a:pPr lvl="1" eaLnBrk="1" hangingPunct="1"/>
            <a:r>
              <a:rPr lang="es-ES" altLang="es-ES" sz="2000" dirty="0"/>
              <a:t>&lt; SAMP</a:t>
            </a:r>
            <a:r>
              <a:rPr lang="en-US" altLang="es-ES" sz="2000" dirty="0"/>
              <a:t> </a:t>
            </a:r>
            <a:r>
              <a:rPr lang="es-ES" altLang="es-ES" sz="2000" dirty="0"/>
              <a:t> &gt; ... &lt; /SAMP &gt;		texto con formato ejemplo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VAR &gt; ... &lt; /VAR &gt;			texto con formato variable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STRONG &gt; ... &lt; /STRONG &gt; texto con formato importante</a:t>
            </a:r>
            <a:r>
              <a:rPr lang="en-US" altLang="es-ES" sz="2000" dirty="0"/>
              <a:t> </a:t>
            </a:r>
          </a:p>
          <a:p>
            <a:pPr lvl="1" eaLnBrk="1" hangingPunct="1"/>
            <a:r>
              <a:rPr lang="es-ES" altLang="es-ES" sz="2000" dirty="0"/>
              <a:t>&lt; EM</a:t>
            </a:r>
            <a:r>
              <a:rPr lang="en-US" altLang="es-ES" sz="2000" dirty="0"/>
              <a:t> </a:t>
            </a:r>
            <a:r>
              <a:rPr lang="es-ES" altLang="es-ES" sz="2000" dirty="0"/>
              <a:t> &gt; ... &lt; /EM &gt;			texto con formato énfasis</a:t>
            </a:r>
          </a:p>
          <a:p>
            <a:pPr lvl="1" eaLnBrk="1" hangingPunct="1"/>
            <a:r>
              <a:rPr lang="es-ES" altLang="es-ES" sz="2000" dirty="0"/>
              <a:t>&lt; ADDRESS &gt; ... &lt; /ADDRESS &gt;	información de contacto</a:t>
            </a:r>
          </a:p>
          <a:p>
            <a:pPr lvl="1" eaLnBrk="1" hangingPunct="1"/>
            <a:r>
              <a:rPr lang="es-ES" altLang="es-ES" sz="2000" dirty="0"/>
              <a:t>&lt;PRE&gt; … &lt;/PRE&gt; 		texto </a:t>
            </a:r>
            <a:r>
              <a:rPr lang="es-ES" altLang="es-ES" sz="2000" dirty="0" err="1"/>
              <a:t>preformateado</a:t>
            </a:r>
            <a:r>
              <a:rPr lang="es-ES" altLang="es-ES" sz="2000" dirty="0"/>
              <a:t> (tiene en cuenta los espacios en blanco)</a:t>
            </a:r>
          </a:p>
          <a:p>
            <a:pPr lvl="1" eaLnBrk="1" hangingPunct="1"/>
            <a:endParaRPr lang="es-ES" altLang="es-E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Características de párrafo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" sz="2400" dirty="0"/>
              <a:t>Etiquetas más frecuentes:</a:t>
            </a:r>
          </a:p>
          <a:p>
            <a:pPr lvl="1" eaLnBrk="1" hangingPunct="1"/>
            <a:r>
              <a:rPr lang="es-ES" altLang="es-ES" dirty="0"/>
              <a:t>&lt; P &gt; 		</a:t>
            </a:r>
            <a:r>
              <a:rPr lang="es-ES" altLang="es-ES" sz="2000" dirty="0"/>
              <a:t>Salto de párrafo</a:t>
            </a:r>
          </a:p>
          <a:p>
            <a:pPr lvl="1" eaLnBrk="1" hangingPunct="1"/>
            <a:r>
              <a:rPr lang="es-ES" altLang="es-ES" dirty="0"/>
              <a:t>&lt; BR &gt; 		</a:t>
            </a:r>
            <a:r>
              <a:rPr lang="es-ES" altLang="es-ES" sz="2000" dirty="0"/>
              <a:t>Salto de línea</a:t>
            </a:r>
          </a:p>
          <a:p>
            <a:pPr lvl="1" eaLnBrk="1" hangingPunct="1"/>
            <a:r>
              <a:rPr lang="es-ES" altLang="es-ES" sz="2000" dirty="0"/>
              <a:t>&lt;</a:t>
            </a:r>
            <a:r>
              <a:rPr lang="es-ES" altLang="es-ES" dirty="0"/>
              <a:t> HR &gt; 		</a:t>
            </a:r>
            <a:r>
              <a:rPr lang="es-ES" altLang="es-ES" sz="2000" dirty="0"/>
              <a:t>Línea de separación</a:t>
            </a:r>
            <a:endParaRPr lang="es-ES" altLang="es-ES" u="sng" dirty="0"/>
          </a:p>
          <a:p>
            <a:pPr lvl="1" eaLnBrk="1" hangingPunct="1"/>
            <a:r>
              <a:rPr lang="es-ES" altLang="es-ES" dirty="0"/>
              <a:t>&lt;</a:t>
            </a:r>
            <a:r>
              <a:rPr lang="es-ES" altLang="es-ES" dirty="0" err="1"/>
              <a:t>blockquote</a:t>
            </a:r>
            <a:r>
              <a:rPr lang="es-ES" altLang="es-ES" dirty="0"/>
              <a:t>&gt; 	Para insertar citas en forma de bloque. 				Produce efecto de sangrado al bloque de 			texto.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"/>
              <a:t>Comandos de encabezamiento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s-ES" altLang="es-ES" sz="2400" dirty="0"/>
              <a:t>Existen 7 niveles de encabezamientos:</a:t>
            </a:r>
          </a:p>
          <a:p>
            <a:pPr lvl="1" eaLnBrk="1" hangingPunct="1"/>
            <a:r>
              <a:rPr lang="es-ES" altLang="es-ES" sz="2000" dirty="0"/>
              <a:t>&lt; H1 &gt; Nivel de encabezamiento 1 &lt; /H1 &gt;  Más grande</a:t>
            </a:r>
          </a:p>
          <a:p>
            <a:pPr lvl="1" eaLnBrk="1" hangingPunct="1"/>
            <a:r>
              <a:rPr lang="es-ES" altLang="es-ES" sz="2000" dirty="0"/>
              <a:t>&lt; H2 &gt; Nivel de encabezamiento 2 &lt; /H2 &gt;</a:t>
            </a:r>
          </a:p>
          <a:p>
            <a:pPr lvl="1" eaLnBrk="1" hangingPunct="1"/>
            <a:r>
              <a:rPr lang="es-ES" altLang="es-ES" sz="2000" dirty="0"/>
              <a:t>&lt; H3 &gt; Nivel de encabezamiento 3 &lt; /H3 &gt;  </a:t>
            </a:r>
          </a:p>
          <a:p>
            <a:pPr lvl="1" eaLnBrk="1" hangingPunct="1"/>
            <a:r>
              <a:rPr lang="es-ES" altLang="es-ES" sz="2000" dirty="0"/>
              <a:t>&lt; H4 &gt; Nivel de encabezamiento 4 &lt; /H4 &gt;</a:t>
            </a:r>
            <a:endParaRPr lang="es-ES" altLang="es-ES" sz="2000" i="1" dirty="0"/>
          </a:p>
          <a:p>
            <a:pPr lvl="1" eaLnBrk="1" hangingPunct="1"/>
            <a:r>
              <a:rPr lang="es-ES" altLang="es-ES" sz="2000" dirty="0"/>
              <a:t>&lt; H5 &gt; Nivel de encabezamiento 5 &lt; /H5 &gt;</a:t>
            </a:r>
            <a:endParaRPr lang="es-ES" altLang="es-ES" sz="2000" u="sng" dirty="0"/>
          </a:p>
          <a:p>
            <a:pPr lvl="1" eaLnBrk="1" hangingPunct="1"/>
            <a:r>
              <a:rPr lang="es-ES" altLang="es-ES" sz="2000" dirty="0"/>
              <a:t>&lt; H6 &gt; Nivel de encabezamiento 6 &lt; /H6 &gt; Más pequeño</a:t>
            </a:r>
          </a:p>
          <a:p>
            <a:pPr lvl="1" eaLnBrk="1" hangingPunct="1"/>
            <a:endParaRPr lang="es-ES" altLang="es-E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Para comenzar con HTML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s-ES" altLang="es-ES" sz="2000" dirty="0"/>
              <a:t>Para empezar el diseño de un sitio web:</a:t>
            </a:r>
          </a:p>
          <a:p>
            <a:pPr lvl="1" eaLnBrk="1" hangingPunct="1"/>
            <a:r>
              <a:rPr lang="es-ES" altLang="es-ES" sz="1800" dirty="0"/>
              <a:t>Tener una idea de lo que quieres hacer</a:t>
            </a:r>
          </a:p>
          <a:p>
            <a:pPr eaLnBrk="1" hangingPunct="1"/>
            <a:r>
              <a:rPr lang="es-ES" altLang="es-ES" sz="2000" dirty="0"/>
              <a:t>¿ Qué necesitas ?</a:t>
            </a:r>
          </a:p>
          <a:p>
            <a:pPr lvl="1" eaLnBrk="1" hangingPunct="1"/>
            <a:r>
              <a:rPr lang="es-ES" altLang="es-ES" sz="1800" b="1" dirty="0"/>
              <a:t>Un editor de textos simple </a:t>
            </a:r>
            <a:r>
              <a:rPr lang="es-ES" altLang="es-ES" sz="1800" dirty="0"/>
              <a:t>– Bloc de Notas – para escribir código HTML.</a:t>
            </a:r>
          </a:p>
          <a:p>
            <a:pPr lvl="1" eaLnBrk="1" hangingPunct="1"/>
            <a:r>
              <a:rPr lang="es-ES" altLang="es-ES" sz="1800" dirty="0"/>
              <a:t>A</a:t>
            </a:r>
            <a:r>
              <a:rPr lang="es-ES" sz="1600" dirty="0"/>
              <a:t>lgunos ejemplos son </a:t>
            </a:r>
            <a:r>
              <a:rPr lang="es-ES" sz="1600" dirty="0" err="1"/>
              <a:t>Notepad</a:t>
            </a:r>
            <a:r>
              <a:rPr lang="es-ES" sz="1600" dirty="0"/>
              <a:t>++, Sublime Text, </a:t>
            </a:r>
            <a:r>
              <a:rPr lang="es-ES" sz="1600" dirty="0" err="1"/>
              <a:t>Brackets</a:t>
            </a:r>
            <a:r>
              <a:rPr lang="es-ES" sz="1600" dirty="0"/>
              <a:t>, </a:t>
            </a:r>
            <a:r>
              <a:rPr lang="es-ES" sz="1600" dirty="0" err="1"/>
              <a:t>gedit</a:t>
            </a:r>
            <a:r>
              <a:rPr lang="es-ES" sz="1600" dirty="0"/>
              <a:t>, Kate y </a:t>
            </a:r>
            <a:r>
              <a:rPr lang="es-ES" sz="1600" dirty="0" err="1"/>
              <a:t>Geany</a:t>
            </a:r>
            <a:r>
              <a:rPr lang="es-ES" sz="1600" dirty="0"/>
              <a:t>.</a:t>
            </a:r>
            <a:endParaRPr lang="es-ES" altLang="es-ES" sz="1600" dirty="0"/>
          </a:p>
          <a:p>
            <a:pPr lvl="1" eaLnBrk="1" hangingPunct="1"/>
            <a:r>
              <a:rPr lang="es-ES" altLang="es-ES" sz="1800" dirty="0"/>
              <a:t>En clase vamos a usar cualquiera de ellos.</a:t>
            </a:r>
          </a:p>
          <a:p>
            <a:pPr lvl="1" eaLnBrk="1" hangingPunct="1"/>
            <a:r>
              <a:rPr lang="es-ES" altLang="es-ES" sz="1800" dirty="0"/>
              <a:t>Un navegador de Internet (Browser) para visualizar la Página Web.</a:t>
            </a:r>
          </a:p>
          <a:p>
            <a:pPr lvl="2" eaLnBrk="1" hangingPunct="1"/>
            <a:r>
              <a:rPr lang="es-ES" altLang="es-ES" sz="1600" dirty="0"/>
              <a:t>Firefox</a:t>
            </a:r>
          </a:p>
          <a:p>
            <a:pPr lvl="2" eaLnBrk="1" hangingPunct="1"/>
            <a:r>
              <a:rPr lang="es-ES" altLang="es-ES" sz="1600" dirty="0"/>
              <a:t>Chrome</a:t>
            </a:r>
          </a:p>
          <a:p>
            <a:pPr lvl="2" eaLnBrk="1" hangingPunct="1"/>
            <a:r>
              <a:rPr lang="es-ES" altLang="es-ES" sz="1600" dirty="0"/>
              <a:t>Internet Explorer</a:t>
            </a:r>
          </a:p>
          <a:p>
            <a:pPr lvl="2" eaLnBrk="1" hangingPunct="1"/>
            <a:r>
              <a:rPr lang="es-ES" altLang="es-ES" sz="1600" dirty="0" err="1"/>
              <a:t>Otr</a:t>
            </a:r>
            <a:r>
              <a:rPr lang="es-ES" altLang="es-ES" sz="1600" dirty="0"/>
              <a:t>.</a:t>
            </a:r>
          </a:p>
          <a:p>
            <a:pPr lvl="1" eaLnBrk="1" hangingPunct="1"/>
            <a:endParaRPr lang="es-ES" altLang="es-ES" sz="1800" dirty="0"/>
          </a:p>
          <a:p>
            <a:pPr lvl="1" eaLnBrk="1" hangingPunct="1">
              <a:buFontTx/>
              <a:buNone/>
            </a:pPr>
            <a:endParaRPr lang="es-ES" altLang="es-ES" sz="1800" dirty="0"/>
          </a:p>
          <a:p>
            <a:pPr lvl="1" eaLnBrk="1" hangingPunct="1">
              <a:buFontTx/>
              <a:buNone/>
            </a:pPr>
            <a:endParaRPr lang="es-ES" altLang="es-E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Listas Ordenadas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533400" y="1905000"/>
            <a:ext cx="3855720" cy="4484688"/>
          </a:xfrm>
        </p:spPr>
        <p:txBody>
          <a:bodyPr>
            <a:normAutofit/>
          </a:bodyPr>
          <a:lstStyle/>
          <a:p>
            <a:pPr marL="533400" indent="-533400" eaLnBrk="1" hangingPunct="1">
              <a:buFont typeface="Wingdings" charset="2"/>
              <a:buNone/>
            </a:pPr>
            <a:r>
              <a:rPr lang="es-ES" altLang="es-ES" sz="1800" dirty="0"/>
              <a:t>&lt;</a:t>
            </a:r>
            <a:r>
              <a:rPr lang="es-ES" altLang="es-ES" sz="2000" dirty="0"/>
              <a:t>OL&gt;</a:t>
            </a:r>
          </a:p>
          <a:p>
            <a:pPr marL="533400" indent="-533400" eaLnBrk="1" hangingPunct="1">
              <a:buFont typeface="Wingdings" charset="2"/>
              <a:buNone/>
            </a:pPr>
            <a:r>
              <a:rPr lang="es-ES" altLang="es-ES" sz="2000" dirty="0"/>
              <a:t>&lt;LI&gt; Introducción &lt;/LI&gt;</a:t>
            </a:r>
          </a:p>
          <a:p>
            <a:pPr marL="533400" indent="-533400">
              <a:buNone/>
            </a:pPr>
            <a:r>
              <a:rPr lang="es-ES" altLang="es-ES" sz="2000" dirty="0"/>
              <a:t>&lt;LI&gt; Primer capítulo &lt;/LI&gt;</a:t>
            </a:r>
          </a:p>
          <a:p>
            <a:pPr marL="533400" indent="-533400">
              <a:buNone/>
            </a:pPr>
            <a:r>
              <a:rPr lang="es-ES" altLang="es-ES" sz="2000" dirty="0"/>
              <a:t>&lt;LI Segundo capítulo &lt;/LI&gt;</a:t>
            </a:r>
          </a:p>
          <a:p>
            <a:pPr marL="533400" indent="-533400" eaLnBrk="1" hangingPunct="1">
              <a:buFont typeface="Wingdings" charset="2"/>
              <a:buNone/>
            </a:pPr>
            <a:r>
              <a:rPr lang="es-ES" altLang="es-ES" sz="2000" dirty="0"/>
              <a:t>&lt;/OL&gt;</a:t>
            </a:r>
          </a:p>
          <a:p>
            <a:pPr marL="533400" indent="-533400" eaLnBrk="1" hangingPunct="1">
              <a:buFont typeface="Wingdings" charset="2"/>
              <a:buNone/>
            </a:pPr>
            <a:endParaRPr lang="es-ES" altLang="es-ES" sz="2000" dirty="0"/>
          </a:p>
          <a:p>
            <a:pPr marL="533400" indent="-533400" eaLnBrk="1" hangingPunct="1"/>
            <a:r>
              <a:rPr lang="es-ES" altLang="es-ES" sz="2000" dirty="0"/>
              <a:t>Resultado: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s-ES" altLang="es-ES" sz="2000" dirty="0"/>
              <a:t>Introducción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s-ES" altLang="es-ES" sz="2000" dirty="0"/>
              <a:t>Primer capítulo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r>
              <a:rPr lang="es-ES" altLang="es-ES" sz="2000" dirty="0"/>
              <a:t>Segundo capítulo</a:t>
            </a:r>
          </a:p>
          <a:p>
            <a:pPr marL="533400" indent="-533400" eaLnBrk="1" hangingPunct="1">
              <a:buFont typeface="Wingdings" charset="2"/>
              <a:buAutoNum type="arabicPeriod"/>
            </a:pPr>
            <a:endParaRPr lang="es-ES" altLang="es-ES" sz="200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sz="quarter" idx="4"/>
          </p:nvPr>
        </p:nvSpPr>
        <p:spPr>
          <a:xfrm>
            <a:off x="4648200" y="2057400"/>
            <a:ext cx="4038600" cy="4332288"/>
          </a:xfrm>
        </p:spPr>
        <p:txBody>
          <a:bodyPr/>
          <a:lstStyle/>
          <a:p>
            <a:pPr eaLnBrk="1" hangingPunct="1"/>
            <a:r>
              <a:rPr lang="es-ES" altLang="es-ES" dirty="0"/>
              <a:t>Atributos:</a:t>
            </a:r>
          </a:p>
          <a:p>
            <a:pPr eaLnBrk="1" hangingPunct="1"/>
            <a:r>
              <a:rPr lang="es-ES" altLang="es-ES" dirty="0" err="1">
                <a:solidFill>
                  <a:srgbClr val="0070C0"/>
                </a:solidFill>
              </a:rPr>
              <a:t>Reversed</a:t>
            </a:r>
            <a:r>
              <a:rPr lang="es-ES" altLang="es-ES" dirty="0"/>
              <a:t>: Para que vaya en orden inverso.</a:t>
            </a:r>
          </a:p>
          <a:p>
            <a:pPr eaLnBrk="1" hangingPunct="1"/>
            <a:r>
              <a:rPr lang="es-ES" altLang="es-ES" dirty="0" err="1">
                <a:solidFill>
                  <a:srgbClr val="0070C0"/>
                </a:solidFill>
              </a:rPr>
              <a:t>Start</a:t>
            </a:r>
            <a:r>
              <a:rPr lang="es-ES" altLang="es-ES" dirty="0"/>
              <a:t>: Especifica el número o letra de comienzo.</a:t>
            </a:r>
          </a:p>
          <a:p>
            <a:pPr eaLnBrk="1" hangingPunct="1"/>
            <a:r>
              <a:rPr lang="es-ES" altLang="es-ES" dirty="0" err="1">
                <a:solidFill>
                  <a:srgbClr val="0070C0"/>
                </a:solidFill>
              </a:rPr>
              <a:t>Type</a:t>
            </a:r>
            <a:r>
              <a:rPr lang="es-ES" altLang="es-ES" dirty="0">
                <a:solidFill>
                  <a:srgbClr val="0070C0"/>
                </a:solidFill>
              </a:rPr>
              <a:t>:</a:t>
            </a:r>
            <a:r>
              <a:rPr lang="es-ES" altLang="es-ES" dirty="0"/>
              <a:t> Indica el tipo de marcador.</a:t>
            </a:r>
            <a:endParaRPr lang="en-US" altLang="es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Listas Ordenadas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000" dirty="0"/>
              <a:t>El atributo </a:t>
            </a:r>
            <a:r>
              <a:rPr lang="es-ES" sz="2000" dirty="0" err="1">
                <a:solidFill>
                  <a:srgbClr val="0070C0"/>
                </a:solidFill>
              </a:rPr>
              <a:t>type</a:t>
            </a:r>
            <a:r>
              <a:rPr lang="es-ES" sz="2000" dirty="0">
                <a:solidFill>
                  <a:srgbClr val="0070C0"/>
                </a:solidFill>
              </a:rPr>
              <a:t> </a:t>
            </a:r>
            <a:r>
              <a:rPr lang="es-ES" sz="2000" dirty="0"/>
              <a:t>de la etiqueta &lt;</a:t>
            </a:r>
            <a:r>
              <a:rPr lang="es-ES" sz="2000" dirty="0" err="1"/>
              <a:t>ol</a:t>
            </a:r>
            <a:r>
              <a:rPr lang="es-ES" sz="2000" dirty="0"/>
              <a:t>&gt; define el tipo de marcador.</a:t>
            </a:r>
          </a:p>
          <a:p>
            <a:r>
              <a:rPr lang="es-ES" sz="2000" dirty="0"/>
              <a:t>Posibles valores:</a:t>
            </a:r>
          </a:p>
          <a:p>
            <a:r>
              <a:rPr lang="es-ES" sz="2000" dirty="0" err="1"/>
              <a:t>Type</a:t>
            </a:r>
            <a:r>
              <a:rPr lang="es-ES" sz="2000" dirty="0"/>
              <a:t>=“1”</a:t>
            </a:r>
          </a:p>
          <a:p>
            <a:r>
              <a:rPr lang="es-ES" sz="2000" dirty="0" err="1"/>
              <a:t>Type</a:t>
            </a:r>
            <a:r>
              <a:rPr lang="es-ES" sz="2000" dirty="0"/>
              <a:t>=“A”</a:t>
            </a:r>
          </a:p>
          <a:p>
            <a:r>
              <a:rPr lang="es-ES" sz="2000" dirty="0" err="1"/>
              <a:t>Type</a:t>
            </a:r>
            <a:r>
              <a:rPr lang="es-ES" sz="2000" dirty="0"/>
              <a:t>=“a”</a:t>
            </a:r>
          </a:p>
          <a:p>
            <a:r>
              <a:rPr lang="es-ES" sz="2000" dirty="0" err="1"/>
              <a:t>Type</a:t>
            </a:r>
            <a:r>
              <a:rPr lang="es-ES" sz="2000" dirty="0"/>
              <a:t>=“I”</a:t>
            </a:r>
          </a:p>
          <a:p>
            <a:r>
              <a:rPr lang="es-ES" sz="2000" dirty="0" err="1"/>
              <a:t>Type</a:t>
            </a:r>
            <a:r>
              <a:rPr lang="es-ES" sz="2000" dirty="0"/>
              <a:t>=“i”</a:t>
            </a:r>
          </a:p>
          <a:p>
            <a:endParaRPr lang="es-ES" sz="2000" dirty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&lt;ol </a:t>
            </a:r>
            <a:r>
              <a:rPr lang="it-IT" dirty="0">
                <a:solidFill>
                  <a:srgbClr val="FF0000"/>
                </a:solidFill>
              </a:rPr>
              <a:t>type</a:t>
            </a:r>
            <a:r>
              <a:rPr lang="it-IT" dirty="0"/>
              <a:t>= "i"&gt;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&lt;/ol&gt; </a:t>
            </a:r>
          </a:p>
          <a:p>
            <a:endParaRPr lang="it-IT" dirty="0"/>
          </a:p>
          <a:p>
            <a:r>
              <a:rPr lang="es-ES" dirty="0"/>
              <a:t>i. </a:t>
            </a:r>
            <a:r>
              <a:rPr lang="es-ES" dirty="0" err="1"/>
              <a:t>Coffee</a:t>
            </a:r>
            <a:endParaRPr lang="es-ES" dirty="0"/>
          </a:p>
          <a:p>
            <a:r>
              <a:rPr lang="es-ES" dirty="0" err="1"/>
              <a:t>ii.Tea</a:t>
            </a:r>
            <a:endParaRPr lang="es-ES" dirty="0"/>
          </a:p>
          <a:p>
            <a:r>
              <a:rPr lang="es-ES" dirty="0"/>
              <a:t>iii. </a:t>
            </a:r>
            <a:r>
              <a:rPr lang="es-ES" dirty="0" err="1"/>
              <a:t>Milk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417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Listas No-Ordenadas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charset="2"/>
              <a:buNone/>
            </a:pPr>
            <a:r>
              <a:rPr lang="es-ES" altLang="es-ES" sz="1800" dirty="0"/>
              <a:t>&lt;UL&gt;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1800" dirty="0"/>
              <a:t>&lt;LI&gt; Introducción &lt;/LI&gt;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1800" dirty="0"/>
              <a:t>&lt;LI&gt; Primer capítulo &lt;/LI&gt;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1800" dirty="0"/>
              <a:t>&lt;LI&gt; Segundo capítulo &lt;/LI&gt;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1800" dirty="0"/>
              <a:t>&lt;/UL&gt;</a:t>
            </a:r>
          </a:p>
          <a:p>
            <a:pPr eaLnBrk="1" hangingPunct="1">
              <a:buFont typeface="Wingdings" charset="2"/>
              <a:buNone/>
            </a:pPr>
            <a:endParaRPr lang="es-ES" altLang="es-ES" sz="1800" dirty="0"/>
          </a:p>
          <a:p>
            <a:pPr eaLnBrk="1" hangingPunct="1"/>
            <a:r>
              <a:rPr lang="es-ES" altLang="es-ES" sz="1800" dirty="0"/>
              <a:t>&lt;UL </a:t>
            </a:r>
            <a:r>
              <a:rPr lang="es-ES" altLang="es-ES" sz="1800" dirty="0" err="1"/>
              <a:t>Type</a:t>
            </a:r>
            <a:r>
              <a:rPr lang="es-ES" altLang="es-ES" sz="1800" dirty="0"/>
              <a:t> = “</a:t>
            </a:r>
            <a:r>
              <a:rPr lang="es-ES" altLang="es-ES" sz="1800" dirty="0" err="1"/>
              <a:t>square</a:t>
            </a:r>
            <a:r>
              <a:rPr lang="es-ES" altLang="es-ES" sz="1800" dirty="0"/>
              <a:t>” &gt;</a:t>
            </a:r>
          </a:p>
          <a:p>
            <a:pPr eaLnBrk="1" hangingPunct="1"/>
            <a:r>
              <a:rPr lang="es-ES" altLang="es-ES" sz="1800" dirty="0"/>
              <a:t>&lt;UL </a:t>
            </a:r>
            <a:r>
              <a:rPr lang="es-ES" altLang="es-ES" sz="1800" dirty="0" err="1"/>
              <a:t>Type</a:t>
            </a:r>
            <a:r>
              <a:rPr lang="es-ES" altLang="es-ES" sz="1800" dirty="0"/>
              <a:t> = “</a:t>
            </a:r>
            <a:r>
              <a:rPr lang="es-ES" altLang="es-ES" sz="1800" dirty="0" err="1"/>
              <a:t>Circle</a:t>
            </a:r>
            <a:r>
              <a:rPr lang="es-ES" altLang="es-ES" sz="1800" dirty="0"/>
              <a:t>”&gt;</a:t>
            </a:r>
          </a:p>
          <a:p>
            <a:pPr eaLnBrk="1" hangingPunct="1">
              <a:buFont typeface="Wingdings" charset="2"/>
              <a:buNone/>
            </a:pPr>
            <a:endParaRPr lang="es-ES" altLang="es-ES" sz="1800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572001" y="2362199"/>
            <a:ext cx="3886200" cy="3498849"/>
          </a:xfrm>
        </p:spPr>
        <p:txBody>
          <a:bodyPr>
            <a:normAutofit fontScale="85000" lnSpcReduction="20000"/>
          </a:bodyPr>
          <a:lstStyle/>
          <a:p>
            <a:pPr eaLnBrk="1" hangingPunct="1"/>
            <a:r>
              <a:rPr lang="es-ES" altLang="es-ES" sz="2000" b="1" dirty="0"/>
              <a:t>Listas anidadas</a:t>
            </a:r>
            <a:r>
              <a:rPr lang="es-ES" altLang="es-ES" sz="2000" dirty="0"/>
              <a:t>: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&lt;UL&gt;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&lt;LI&gt; Mamíferos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&lt;LI&gt; Peces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	&lt;UL&gt;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	&lt;LI&gt; Sardina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	&lt;LI&gt; Bacalao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	&lt;/UL&gt;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&lt;LI&gt; Aves</a:t>
            </a:r>
          </a:p>
          <a:p>
            <a:pPr eaLnBrk="1" hangingPunct="1">
              <a:buFont typeface="Wingdings" charset="2"/>
              <a:buNone/>
            </a:pPr>
            <a:r>
              <a:rPr lang="es-ES" altLang="es-ES" sz="2000" dirty="0"/>
              <a:t>&lt;/UL&gt;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Listas No Ordenadas (</a:t>
            </a:r>
            <a:r>
              <a:rPr lang="es-ES" dirty="0" err="1"/>
              <a:t>Unordered</a:t>
            </a:r>
            <a:r>
              <a:rPr lang="es-ES" dirty="0"/>
              <a:t> </a:t>
            </a:r>
            <a:r>
              <a:rPr lang="es-ES" dirty="0" err="1"/>
              <a:t>Lists</a:t>
            </a:r>
            <a:r>
              <a:rPr lang="es-ES" dirty="0"/>
              <a:t>)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propiedad </a:t>
            </a:r>
            <a:r>
              <a:rPr lang="es-ES" i="1" dirty="0" err="1">
                <a:solidFill>
                  <a:srgbClr val="0070C0"/>
                </a:solidFill>
              </a:rPr>
              <a:t>list-style-type</a:t>
            </a:r>
            <a:r>
              <a:rPr lang="es-ES" i="1" dirty="0">
                <a:solidFill>
                  <a:srgbClr val="0070C0"/>
                </a:solidFill>
              </a:rPr>
              <a:t> </a:t>
            </a:r>
            <a:r>
              <a:rPr lang="es-ES" dirty="0"/>
              <a:t>de </a:t>
            </a:r>
            <a:r>
              <a:rPr lang="es-ES" dirty="0" err="1"/>
              <a:t>css</a:t>
            </a:r>
            <a:r>
              <a:rPr lang="es-ES" dirty="0"/>
              <a:t> se usa para definir el tipo de marcador del elemento de lista.</a:t>
            </a:r>
          </a:p>
          <a:p>
            <a:r>
              <a:rPr lang="es-ES" dirty="0"/>
              <a:t>Los posibles valores son: </a:t>
            </a:r>
            <a:r>
              <a:rPr lang="es-ES" dirty="0">
                <a:solidFill>
                  <a:srgbClr val="0070C0"/>
                </a:solidFill>
              </a:rPr>
              <a:t>disc, </a:t>
            </a:r>
            <a:r>
              <a:rPr lang="es-ES" dirty="0" err="1">
                <a:solidFill>
                  <a:srgbClr val="0070C0"/>
                </a:solidFill>
              </a:rPr>
              <a:t>circle</a:t>
            </a:r>
            <a:r>
              <a:rPr lang="es-ES" dirty="0">
                <a:solidFill>
                  <a:srgbClr val="0070C0"/>
                </a:solidFill>
              </a:rPr>
              <a:t>, </a:t>
            </a:r>
            <a:r>
              <a:rPr lang="es-ES" dirty="0" err="1">
                <a:solidFill>
                  <a:srgbClr val="0070C0"/>
                </a:solidFill>
              </a:rPr>
              <a:t>square</a:t>
            </a:r>
            <a:r>
              <a:rPr lang="es-ES" dirty="0">
                <a:solidFill>
                  <a:srgbClr val="0070C0"/>
                </a:solidFill>
              </a:rPr>
              <a:t>, </a:t>
            </a:r>
            <a:r>
              <a:rPr lang="es-ES" dirty="0" err="1">
                <a:solidFill>
                  <a:srgbClr val="0070C0"/>
                </a:solidFill>
              </a:rPr>
              <a:t>none</a:t>
            </a:r>
            <a:r>
              <a:rPr lang="es-ES" dirty="0"/>
              <a:t>.</a:t>
            </a:r>
          </a:p>
          <a:p>
            <a:r>
              <a:rPr lang="es-ES" dirty="0"/>
              <a:t>Ejemplo:</a:t>
            </a:r>
          </a:p>
          <a:p>
            <a:r>
              <a:rPr lang="it-IT" dirty="0"/>
              <a:t>&lt;ul </a:t>
            </a:r>
            <a:r>
              <a:rPr lang="it-IT" dirty="0">
                <a:solidFill>
                  <a:srgbClr val="FF0000"/>
                </a:solidFill>
              </a:rPr>
              <a:t>style</a:t>
            </a:r>
            <a:r>
              <a:rPr lang="it-IT" dirty="0"/>
              <a:t>="</a:t>
            </a:r>
            <a:r>
              <a:rPr lang="it-IT" dirty="0">
                <a:solidFill>
                  <a:srgbClr val="0070C0"/>
                </a:solidFill>
              </a:rPr>
              <a:t>list-style-type:disc</a:t>
            </a:r>
            <a:r>
              <a:rPr lang="it-IT" dirty="0"/>
              <a:t>;"&gt;</a:t>
            </a:r>
          </a:p>
          <a:p>
            <a:r>
              <a:rPr lang="it-IT" dirty="0"/>
              <a:t>  &lt;li&gt;Coffee&lt;/li&gt;</a:t>
            </a:r>
          </a:p>
          <a:p>
            <a:r>
              <a:rPr lang="it-IT" dirty="0"/>
              <a:t>  &lt;li&gt;Tea&lt;/li&gt;</a:t>
            </a:r>
          </a:p>
          <a:p>
            <a:r>
              <a:rPr lang="it-IT" dirty="0"/>
              <a:t>  &lt;li&gt;Milk&lt;/li&gt;</a:t>
            </a:r>
          </a:p>
          <a:p>
            <a:r>
              <a:rPr lang="it-IT" dirty="0"/>
              <a:t>&lt;/ul&gt;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81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Listas de Definición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2472034"/>
            <a:ext cx="4038600" cy="3919622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b="1" dirty="0"/>
              <a:t>Ejemplo: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&lt;DL&gt;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&lt;DT&gt; Introducción &lt;DT&gt;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&lt;DD&gt; Breve introducción al lenguaje&lt;/DD&gt;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&lt;DT&gt; La primera página&lt;/DT&gt;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&lt;DD&gt; Como hacer la primera página &lt;/DD&gt;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&lt;DT&gt; Escribir texto&lt;/DT&gt;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&lt;DD&gt; Empieza a dar formato al texto&lt;/DD&gt;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&lt;/DL&gt;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s-ES" altLang="es-ES" sz="1800" dirty="0"/>
          </a:p>
        </p:txBody>
      </p:sp>
      <p:sp>
        <p:nvSpPr>
          <p:cNvPr id="184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89513" y="2362200"/>
            <a:ext cx="3925887" cy="3733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b="1" dirty="0"/>
              <a:t>Resultado: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s-ES" altLang="es-ES" sz="18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Introducción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S" sz="1800" dirty="0"/>
              <a:t>	Breve introducción al lenguaje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La primera página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	 Como hacer la primera página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Escribir texto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	Empieza a dar formato al texto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s-ES" altLang="es-ES" sz="18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	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482632" y="5446990"/>
            <a:ext cx="391460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>
                <a:solidFill>
                  <a:srgbClr val="0070C0"/>
                </a:solidFill>
              </a:rPr>
              <a:t>&lt;DL&gt; </a:t>
            </a:r>
            <a:r>
              <a:rPr lang="es-ES" altLang="es-ES" sz="2000" dirty="0"/>
              <a:t>Crea la lista de definición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>
                <a:solidFill>
                  <a:srgbClr val="0070C0"/>
                </a:solidFill>
              </a:rPr>
              <a:t>&lt;DT&gt; </a:t>
            </a:r>
            <a:r>
              <a:rPr lang="es-ES" altLang="es-ES" sz="2000" dirty="0"/>
              <a:t>Para especificar el término</a:t>
            </a:r>
            <a:endParaRPr lang="es-ES" altLang="es-ES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>
                <a:solidFill>
                  <a:srgbClr val="0070C0"/>
                </a:solidFill>
              </a:rPr>
              <a:t>&lt;DD&gt;</a:t>
            </a:r>
            <a:r>
              <a:rPr lang="es-ES" altLang="es-ES" sz="2000" dirty="0"/>
              <a:t> Para indicar la definición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Enlaces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153400" cy="4876800"/>
          </a:xfrm>
        </p:spPr>
        <p:txBody>
          <a:bodyPr>
            <a:normAutofit fontScale="925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s-ES" altLang="es-ES" sz="2400" dirty="0"/>
              <a:t>Estructura general: </a:t>
            </a:r>
            <a:r>
              <a:rPr lang="es-ES" altLang="es-ES" sz="2400" dirty="0">
                <a:solidFill>
                  <a:srgbClr val="0070C0"/>
                </a:solidFill>
              </a:rPr>
              <a:t>&lt;A</a:t>
            </a:r>
            <a:r>
              <a:rPr lang="es-ES" altLang="es-ES" sz="2400" dirty="0"/>
              <a:t>  </a:t>
            </a:r>
            <a:r>
              <a:rPr lang="es-ES" altLang="es-ES" sz="2400" dirty="0">
                <a:solidFill>
                  <a:srgbClr val="FF0000"/>
                </a:solidFill>
              </a:rPr>
              <a:t>HREF</a:t>
            </a:r>
            <a:r>
              <a:rPr lang="es-ES" altLang="es-ES" sz="2400" dirty="0"/>
              <a:t> = “xxx” </a:t>
            </a:r>
            <a:r>
              <a:rPr lang="es-ES" altLang="es-ES" sz="2400" dirty="0">
                <a:solidFill>
                  <a:srgbClr val="0070C0"/>
                </a:solidFill>
              </a:rPr>
              <a:t>&gt;</a:t>
            </a:r>
            <a:r>
              <a:rPr lang="es-ES" altLang="es-ES" sz="2400" dirty="0"/>
              <a:t> </a:t>
            </a:r>
            <a:r>
              <a:rPr lang="es-ES" altLang="es-ES" sz="2400" dirty="0" err="1"/>
              <a:t>yyy</a:t>
            </a:r>
            <a:r>
              <a:rPr lang="es-ES" altLang="es-ES" sz="2400" dirty="0"/>
              <a:t> </a:t>
            </a:r>
            <a:r>
              <a:rPr lang="es-ES" altLang="es-ES" sz="2400" dirty="0">
                <a:solidFill>
                  <a:srgbClr val="0070C0"/>
                </a:solidFill>
              </a:rPr>
              <a:t>&lt;/A&gt;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s-ES" altLang="es-ES" sz="2000" dirty="0"/>
              <a:t>xxx – destino, “target” – URL de otra página o ruta/nombre de la página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s-ES" altLang="es-ES" sz="2000" dirty="0" err="1"/>
              <a:t>yyy</a:t>
            </a:r>
            <a:r>
              <a:rPr lang="es-ES" altLang="es-ES" sz="2000" dirty="0"/>
              <a:t> – ancla “anchor” – (texto o objeto gráfico)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/>
            </a:pPr>
            <a:r>
              <a:rPr lang="es-ES" altLang="es-ES" sz="2000" dirty="0">
                <a:solidFill>
                  <a:srgbClr val="0070C0"/>
                </a:solidFill>
              </a:rPr>
              <a:t>Ejemplos de enlaces: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/>
            </a:pPr>
            <a:r>
              <a:rPr lang="es-ES" altLang="es-ES" sz="1800" dirty="0">
                <a:solidFill>
                  <a:srgbClr val="0070C0"/>
                </a:solidFill>
              </a:rPr>
              <a:t>&lt;A  </a:t>
            </a:r>
            <a:r>
              <a:rPr lang="es-ES" altLang="es-ES" sz="1800" dirty="0">
                <a:solidFill>
                  <a:srgbClr val="FF0000"/>
                </a:solidFill>
              </a:rPr>
              <a:t>HREF</a:t>
            </a:r>
            <a:r>
              <a:rPr lang="es-ES" altLang="es-ES" sz="1800" dirty="0"/>
              <a:t>= “otrapag.html”</a:t>
            </a:r>
            <a:r>
              <a:rPr lang="es-ES" altLang="es-ES" sz="1800" dirty="0">
                <a:solidFill>
                  <a:srgbClr val="0070C0"/>
                </a:solidFill>
              </a:rPr>
              <a:t>&gt;</a:t>
            </a:r>
            <a:r>
              <a:rPr lang="es-ES" altLang="es-ES" sz="1800" b="1" dirty="0"/>
              <a:t>Ir a otra página en mismo proyecto</a:t>
            </a:r>
            <a:r>
              <a:rPr lang="es-ES" altLang="es-ES" sz="1800" dirty="0">
                <a:solidFill>
                  <a:srgbClr val="0070C0"/>
                </a:solidFill>
              </a:rPr>
              <a:t>&lt;/A</a:t>
            </a:r>
            <a:r>
              <a:rPr lang="es-ES" altLang="es-ES" sz="2000" dirty="0">
                <a:solidFill>
                  <a:srgbClr val="0070C0"/>
                </a:solidFill>
              </a:rPr>
              <a:t>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/>
            </a:pPr>
            <a:r>
              <a:rPr lang="es-ES" altLang="es-ES" sz="2000" dirty="0">
                <a:solidFill>
                  <a:srgbClr val="0070C0"/>
                </a:solidFill>
              </a:rPr>
              <a:t>&lt;A  </a:t>
            </a:r>
            <a:r>
              <a:rPr lang="es-ES" altLang="es-ES" sz="1800" dirty="0">
                <a:solidFill>
                  <a:srgbClr val="FF0000"/>
                </a:solidFill>
              </a:rPr>
              <a:t>HREF</a:t>
            </a:r>
            <a:r>
              <a:rPr lang="es-ES" altLang="es-ES" sz="2000" dirty="0"/>
              <a:t>= “http://www.yahoo.html”</a:t>
            </a:r>
            <a:r>
              <a:rPr lang="es-ES" altLang="es-ES" sz="2000" dirty="0">
                <a:solidFill>
                  <a:srgbClr val="0070C0"/>
                </a:solidFill>
              </a:rPr>
              <a:t>&gt;</a:t>
            </a:r>
            <a:r>
              <a:rPr lang="es-ES" altLang="es-ES" sz="2000" dirty="0"/>
              <a:t>Ir al </a:t>
            </a:r>
            <a:r>
              <a:rPr lang="es-ES" altLang="es-ES" sz="2000" dirty="0" err="1"/>
              <a:t>Yahoo</a:t>
            </a:r>
            <a:r>
              <a:rPr lang="es-ES" altLang="es-ES" sz="20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/>
            </a:pPr>
            <a:r>
              <a:rPr lang="es-ES" altLang="es-ES" sz="2000" dirty="0">
                <a:solidFill>
                  <a:srgbClr val="0070C0"/>
                </a:solidFill>
              </a:rPr>
              <a:t>&lt;A </a:t>
            </a:r>
            <a:r>
              <a:rPr lang="es-ES" altLang="es-ES" sz="2000" dirty="0"/>
              <a:t> </a:t>
            </a:r>
            <a:r>
              <a:rPr lang="es-ES" altLang="es-ES" sz="1800" dirty="0">
                <a:solidFill>
                  <a:srgbClr val="FF0000"/>
                </a:solidFill>
              </a:rPr>
              <a:t>HREF</a:t>
            </a:r>
            <a:r>
              <a:rPr lang="es-ES" altLang="es-ES" sz="2000" dirty="0"/>
              <a:t>= </a:t>
            </a:r>
            <a:r>
              <a:rPr lang="es-ES" altLang="es-ES" sz="2000" dirty="0">
                <a:solidFill>
                  <a:srgbClr val="00B050"/>
                </a:solidFill>
              </a:rPr>
              <a:t>“#marca”</a:t>
            </a:r>
            <a:r>
              <a:rPr lang="es-ES" altLang="es-ES" sz="2000" dirty="0"/>
              <a:t>&gt;Ir a la marca</a:t>
            </a:r>
            <a:r>
              <a:rPr lang="es-ES" altLang="es-ES" sz="20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/>
              <a:t>	...............................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/>
              <a:t>	</a:t>
            </a:r>
            <a:r>
              <a:rPr lang="es-ES" altLang="es-ES" sz="2000" dirty="0">
                <a:solidFill>
                  <a:srgbClr val="0070C0"/>
                </a:solidFill>
              </a:rPr>
              <a:t>&lt;A </a:t>
            </a:r>
            <a:r>
              <a:rPr lang="es-ES" altLang="es-ES" sz="2000" dirty="0"/>
              <a:t> </a:t>
            </a:r>
            <a:r>
              <a:rPr lang="es-ES" altLang="es-ES" sz="1800" dirty="0">
                <a:solidFill>
                  <a:srgbClr val="FF0000"/>
                </a:solidFill>
              </a:rPr>
              <a:t>id</a:t>
            </a:r>
            <a:r>
              <a:rPr lang="es-ES" altLang="es-ES" sz="2000" dirty="0"/>
              <a:t>= “</a:t>
            </a:r>
            <a:r>
              <a:rPr lang="es-ES" altLang="es-ES" sz="2000" dirty="0">
                <a:solidFill>
                  <a:srgbClr val="00B050"/>
                </a:solidFill>
              </a:rPr>
              <a:t>marca</a:t>
            </a:r>
            <a:r>
              <a:rPr lang="es-ES" altLang="es-ES" sz="2000" dirty="0">
                <a:solidFill>
                  <a:srgbClr val="0070C0"/>
                </a:solidFill>
              </a:rPr>
              <a:t>”&gt;  &lt;/A&gt;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2000" dirty="0">
                <a:solidFill>
                  <a:srgbClr val="0070C0"/>
                </a:solidFill>
              </a:rPr>
              <a:t>	También se puede usar el atributo id con otra etiqueta que no sea “a”. Por ejemplo: &lt;h1 id=“marca”&gt;  &lt;/h1&gt;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endParaRPr lang="es-ES" altLang="es-ES" sz="2000" dirty="0"/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 startAt="4"/>
            </a:pPr>
            <a:r>
              <a:rPr lang="es-ES" altLang="es-ES" sz="2000" dirty="0">
                <a:solidFill>
                  <a:srgbClr val="0070C0"/>
                </a:solidFill>
              </a:rPr>
              <a:t>&lt;A</a:t>
            </a:r>
            <a:r>
              <a:rPr lang="es-ES" altLang="es-ES" sz="2000" dirty="0"/>
              <a:t>  </a:t>
            </a:r>
            <a:r>
              <a:rPr lang="es-ES" altLang="es-ES" sz="1800" dirty="0">
                <a:solidFill>
                  <a:srgbClr val="FF0000"/>
                </a:solidFill>
              </a:rPr>
              <a:t>HREF</a:t>
            </a:r>
            <a:r>
              <a:rPr lang="es-ES" altLang="es-ES" sz="2000" dirty="0"/>
              <a:t>= “</a:t>
            </a:r>
            <a:r>
              <a:rPr lang="es-ES" altLang="es-ES" sz="2000" dirty="0">
                <a:solidFill>
                  <a:srgbClr val="00B050"/>
                </a:solidFill>
              </a:rPr>
              <a:t>mailto</a:t>
            </a:r>
            <a:r>
              <a:rPr lang="es-ES" altLang="es-ES" sz="2000" dirty="0"/>
              <a:t>: luyezer@udep.edu.pe”</a:t>
            </a:r>
            <a:r>
              <a:rPr lang="es-ES" altLang="es-ES" sz="2000" dirty="0">
                <a:solidFill>
                  <a:srgbClr val="0070C0"/>
                </a:solidFill>
              </a:rPr>
              <a:t>&gt;</a:t>
            </a:r>
            <a:r>
              <a:rPr lang="es-ES" altLang="es-ES" sz="2000" dirty="0"/>
              <a:t> Mi E-Mail </a:t>
            </a:r>
            <a:r>
              <a:rPr lang="es-ES" altLang="es-ES" sz="20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 startAt="4"/>
            </a:pPr>
            <a:r>
              <a:rPr lang="es-ES" altLang="es-ES" sz="2000" dirty="0">
                <a:solidFill>
                  <a:srgbClr val="0070C0"/>
                </a:solidFill>
              </a:rPr>
              <a:t>&lt;A </a:t>
            </a:r>
            <a:r>
              <a:rPr lang="es-ES" altLang="es-ES" sz="1800" dirty="0">
                <a:solidFill>
                  <a:srgbClr val="FF0000"/>
                </a:solidFill>
              </a:rPr>
              <a:t>HREF</a:t>
            </a:r>
            <a:r>
              <a:rPr lang="es-ES" altLang="es-ES" sz="2000" dirty="0"/>
              <a:t>= “manual.zip”&gt; Pulsa aquí para llevar manual </a:t>
            </a:r>
            <a:r>
              <a:rPr lang="es-ES" altLang="es-ES" sz="20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AutoNum type="arabicPeriod" startAt="4"/>
            </a:pPr>
            <a:endParaRPr lang="es-ES" altLang="es-ES" sz="2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Imágenes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s-ES" altLang="es-ES" sz="2000" dirty="0"/>
              <a:t>Estructura general:</a:t>
            </a:r>
          </a:p>
          <a:p>
            <a:pPr marL="609600" indent="-609600" eaLnBrk="1" hangingPunct="1">
              <a:buFont typeface="Wingdings" charset="2"/>
              <a:buAutoNum type="arabicPeriod"/>
            </a:pPr>
            <a:r>
              <a:rPr lang="es-ES" altLang="es-ES" sz="2000" dirty="0">
                <a:solidFill>
                  <a:srgbClr val="0070C0"/>
                </a:solidFill>
              </a:rPr>
              <a:t>&lt; IMG </a:t>
            </a:r>
            <a:r>
              <a:rPr lang="es-ES" altLang="es-ES" sz="2000" dirty="0" err="1">
                <a:solidFill>
                  <a:srgbClr val="FF0000"/>
                </a:solidFill>
              </a:rPr>
              <a:t>src</a:t>
            </a:r>
            <a:r>
              <a:rPr lang="es-ES" altLang="es-ES" sz="2000" dirty="0">
                <a:solidFill>
                  <a:srgbClr val="FF0000"/>
                </a:solidFill>
              </a:rPr>
              <a:t> </a:t>
            </a:r>
            <a:r>
              <a:rPr lang="es-ES" altLang="es-ES" sz="2000" dirty="0"/>
              <a:t>= “imagen.gif” </a:t>
            </a:r>
            <a:r>
              <a:rPr lang="es-ES" altLang="es-ES" sz="2000" dirty="0">
                <a:solidFill>
                  <a:srgbClr val="0070C0"/>
                </a:solidFill>
              </a:rPr>
              <a:t>&gt;</a:t>
            </a:r>
            <a:r>
              <a:rPr lang="es-ES" altLang="es-ES" sz="1800" dirty="0"/>
              <a:t> - archivo de imagen está en la misma carpeta que la pág. Web.</a:t>
            </a:r>
          </a:p>
          <a:p>
            <a:pPr marL="609600" indent="-609600" eaLnBrk="1" hangingPunct="1">
              <a:buFont typeface="Wingdings" charset="2"/>
              <a:buAutoNum type="arabicPeriod"/>
            </a:pPr>
            <a:r>
              <a:rPr lang="es-ES" altLang="es-ES" sz="2000" dirty="0"/>
              <a:t>&lt; IMG </a:t>
            </a:r>
            <a:r>
              <a:rPr lang="es-ES" altLang="es-ES" sz="2000" dirty="0" err="1"/>
              <a:t>src</a:t>
            </a:r>
            <a:r>
              <a:rPr lang="es-ES" altLang="es-ES" sz="2000" dirty="0"/>
              <a:t> = “</a:t>
            </a:r>
            <a:r>
              <a:rPr lang="es-ES" altLang="es-ES" sz="2000" dirty="0" err="1"/>
              <a:t>subdir</a:t>
            </a:r>
            <a:r>
              <a:rPr lang="es-ES" altLang="es-ES" sz="2000" dirty="0"/>
              <a:t> / imagen.gif” &gt;</a:t>
            </a:r>
            <a:r>
              <a:rPr lang="es-ES" altLang="es-ES" sz="1800" dirty="0"/>
              <a:t> - archivo de imagen está en otra carpeta respecto la pág. Web</a:t>
            </a:r>
          </a:p>
          <a:p>
            <a:pPr marL="609600" indent="-609600" eaLnBrk="1" hangingPunct="1">
              <a:buFont typeface="Wingdings" charset="2"/>
              <a:buAutoNum type="arabicPeriod"/>
            </a:pPr>
            <a:r>
              <a:rPr lang="es-ES" altLang="es-ES" sz="2000" dirty="0"/>
              <a:t>&lt; IMG </a:t>
            </a:r>
            <a:r>
              <a:rPr lang="es-ES" altLang="es-ES" sz="2000" dirty="0" err="1"/>
              <a:t>src</a:t>
            </a:r>
            <a:r>
              <a:rPr lang="es-ES" altLang="es-ES" sz="2000" dirty="0"/>
              <a:t> = “ .. / imagen.gif” &gt;</a:t>
            </a:r>
            <a:r>
              <a:rPr lang="es-ES" altLang="es-ES" sz="1800" dirty="0"/>
              <a:t> - la pág. Web está en otra carpeta respecto al archivo de imagen </a:t>
            </a:r>
          </a:p>
          <a:p>
            <a:pPr marL="609600" indent="-609600" eaLnBrk="1" hangingPunct="1"/>
            <a:endParaRPr lang="es-ES" altLang="es-ES" sz="1800" dirty="0"/>
          </a:p>
          <a:p>
            <a:pPr marL="609600" indent="-609600" eaLnBrk="1" hangingPunct="1"/>
            <a:endParaRPr lang="es-ES" altLang="es-E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219200"/>
            <a:ext cx="8229600" cy="990600"/>
          </a:xfrm>
        </p:spPr>
        <p:txBody>
          <a:bodyPr/>
          <a:lstStyle/>
          <a:p>
            <a:pPr eaLnBrk="1" hangingPunct="1"/>
            <a:r>
              <a:rPr lang="es-ES" altLang="es-ES" sz="1600" dirty="0"/>
              <a:t>Ejemplos: 	</a:t>
            </a:r>
            <a:r>
              <a:rPr lang="es-ES" altLang="es-ES" sz="1800" dirty="0"/>
              <a:t>&lt;A  HREF = “xxx.html” &gt; </a:t>
            </a:r>
            <a:r>
              <a:rPr lang="es-ES" altLang="es-ES" sz="1800" dirty="0" err="1"/>
              <a:t>yyy</a:t>
            </a:r>
            <a:r>
              <a:rPr lang="es-ES" altLang="es-ES" sz="1800" dirty="0"/>
              <a:t> &lt;/A&gt;</a:t>
            </a:r>
            <a:br>
              <a:rPr lang="es-ES" altLang="es-ES" sz="1800" dirty="0"/>
            </a:br>
            <a:r>
              <a:rPr lang="es-ES" altLang="es-ES" sz="1800" dirty="0"/>
              <a:t>			</a:t>
            </a:r>
            <a:r>
              <a:rPr lang="es-ES" altLang="es-ES" sz="1400" dirty="0"/>
              <a:t>destino	ancla	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362200"/>
            <a:ext cx="7772400" cy="41148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1. Enlace a otra página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s-ES" sz="1800" dirty="0">
                <a:solidFill>
                  <a:srgbClr val="0070C0"/>
                </a:solidFill>
              </a:rPr>
              <a:t>&lt;A HREF = “mipag2.html”&gt; </a:t>
            </a:r>
            <a:r>
              <a:rPr lang="es-ES" altLang="es-ES" sz="1800" dirty="0"/>
              <a:t>&lt;IMG SRC = “isla.gif”&gt;  </a:t>
            </a:r>
            <a:r>
              <a:rPr lang="es-ES" altLang="es-ES" sz="18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s-ES" altLang="es-ES" sz="1800" dirty="0"/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2. Enlace imagen con otra imagen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s-ES" sz="1800" dirty="0">
                <a:solidFill>
                  <a:srgbClr val="0070C0"/>
                </a:solidFill>
              </a:rPr>
              <a:t>&lt; A HREF = “casa.jpg” &gt; </a:t>
            </a:r>
            <a:r>
              <a:rPr lang="es-ES" altLang="es-ES" sz="1800" dirty="0"/>
              <a:t>&lt;IMG SRC = “casa.gif” &gt; </a:t>
            </a:r>
            <a:r>
              <a:rPr lang="es-ES" altLang="es-ES" sz="18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s-ES" altLang="es-ES" sz="1800" dirty="0"/>
          </a:p>
          <a:p>
            <a:pPr marL="609600" indent="-609600" eaLnBrk="1" hangingPunct="1">
              <a:lnSpc>
                <a:spcPct val="90000"/>
              </a:lnSpc>
              <a:buFont typeface="Wingdings" charset="2"/>
              <a:buNone/>
            </a:pPr>
            <a:r>
              <a:rPr lang="es-ES" altLang="es-ES" sz="1800" dirty="0"/>
              <a:t>3. Texto para enlazar con una imagen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s-ES" altLang="es-ES" sz="1800" dirty="0">
                <a:solidFill>
                  <a:srgbClr val="0070C0"/>
                </a:solidFill>
              </a:rPr>
              <a:t>&lt; A HREF = “isla.gif” </a:t>
            </a:r>
            <a:r>
              <a:rPr lang="es-ES" altLang="es-ES" sz="1800" dirty="0"/>
              <a:t>&gt; un paraíso tropical </a:t>
            </a:r>
            <a:r>
              <a:rPr lang="es-ES" altLang="es-ES" sz="1800" dirty="0">
                <a:solidFill>
                  <a:srgbClr val="0070C0"/>
                </a:solidFill>
              </a:rPr>
              <a:t>&lt;/A&gt;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s-ES" altLang="es-ES" sz="1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381000" y="609600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spc="-1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Imágenes y enlaces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Atributos de Imágenes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752600"/>
            <a:ext cx="8229600" cy="4495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" altLang="es-ES" sz="2400" b="1" dirty="0" err="1"/>
              <a:t>alt</a:t>
            </a:r>
            <a:r>
              <a:rPr lang="es-ES" altLang="es-ES" sz="2400" b="1" dirty="0"/>
              <a:t> = “Texto”</a:t>
            </a:r>
            <a:r>
              <a:rPr lang="es-ES" altLang="es-ES" sz="2400" dirty="0"/>
              <a:t> – </a:t>
            </a:r>
            <a:r>
              <a:rPr lang="es-ES" altLang="es-ES" sz="2400" i="1" dirty="0"/>
              <a:t>mostrar texto de ayuda al poner mouse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b="1" dirty="0" err="1"/>
              <a:t>height</a:t>
            </a:r>
            <a:r>
              <a:rPr lang="es-ES" altLang="es-ES" sz="2400" b="1" dirty="0"/>
              <a:t> = tamaño</a:t>
            </a:r>
            <a:r>
              <a:rPr lang="es-ES" altLang="es-ES" sz="2400" dirty="0"/>
              <a:t> - </a:t>
            </a:r>
            <a:r>
              <a:rPr lang="es-ES" altLang="es-ES" sz="2400" i="1" dirty="0"/>
              <a:t>alto de la imagen en puntos o  %</a:t>
            </a:r>
          </a:p>
          <a:p>
            <a:pPr eaLnBrk="1" hangingPunct="1">
              <a:lnSpc>
                <a:spcPct val="90000"/>
              </a:lnSpc>
            </a:pPr>
            <a:r>
              <a:rPr lang="es-ES" altLang="es-ES" sz="2400" b="1" dirty="0" err="1"/>
              <a:t>width</a:t>
            </a:r>
            <a:r>
              <a:rPr lang="es-ES" altLang="es-ES" sz="2400" b="1" dirty="0"/>
              <a:t> = tamaño</a:t>
            </a:r>
            <a:r>
              <a:rPr lang="es-ES" altLang="es-ES" sz="2400" dirty="0"/>
              <a:t> – </a:t>
            </a:r>
            <a:r>
              <a:rPr lang="es-ES" altLang="es-ES" sz="2400" i="1" dirty="0"/>
              <a:t>ancho de la imagen en puntos </a:t>
            </a:r>
            <a:r>
              <a:rPr lang="es-ES" altLang="es-ES" sz="2400" i="1"/>
              <a:t>o %</a:t>
            </a:r>
            <a:endParaRPr lang="es-ES" altLang="es-ES" sz="2400" i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/>
              <a:t>Tablas</a:t>
            </a:r>
            <a:endParaRPr lang="en-US" altLang="es-E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altLang="es-ES" dirty="0"/>
              <a:t>Para insertar la Tabla: </a:t>
            </a:r>
            <a:r>
              <a:rPr lang="en-US" altLang="es-ES" dirty="0"/>
              <a:t>&lt;TABLE&gt; y &lt;/TABLE&gt;</a:t>
            </a:r>
          </a:p>
          <a:p>
            <a:pPr eaLnBrk="1" hangingPunct="1"/>
            <a:r>
              <a:rPr lang="en-US" altLang="es-ES" dirty="0" err="1"/>
              <a:t>Tabla</a:t>
            </a:r>
            <a:r>
              <a:rPr lang="en-US" altLang="es-ES" dirty="0"/>
              <a:t> </a:t>
            </a:r>
            <a:r>
              <a:rPr lang="en-US" altLang="es-ES" dirty="0" err="1"/>
              <a:t>esta</a:t>
            </a:r>
            <a:r>
              <a:rPr lang="en-US" altLang="es-ES" dirty="0"/>
              <a:t> </a:t>
            </a:r>
            <a:r>
              <a:rPr lang="en-US" altLang="es-ES" dirty="0" err="1"/>
              <a:t>compuesta</a:t>
            </a:r>
            <a:r>
              <a:rPr lang="en-US" altLang="es-ES" dirty="0"/>
              <a:t> </a:t>
            </a:r>
            <a:r>
              <a:rPr lang="en-US" altLang="es-ES" dirty="0" err="1"/>
              <a:t>por</a:t>
            </a:r>
            <a:r>
              <a:rPr lang="en-US" altLang="es-ES" dirty="0"/>
              <a:t>:</a:t>
            </a:r>
          </a:p>
          <a:p>
            <a:pPr lvl="1" eaLnBrk="1" hangingPunct="1"/>
            <a:r>
              <a:rPr lang="en-US" altLang="es-ES" dirty="0" err="1"/>
              <a:t>Filas</a:t>
            </a:r>
            <a:r>
              <a:rPr lang="en-US" altLang="es-ES" dirty="0"/>
              <a:t> que se </a:t>
            </a:r>
            <a:r>
              <a:rPr lang="en-US" altLang="es-ES" dirty="0" err="1"/>
              <a:t>definan</a:t>
            </a:r>
            <a:r>
              <a:rPr lang="en-US" altLang="es-ES" dirty="0"/>
              <a:t>: &lt;TR&gt; y &lt;/TR&gt;</a:t>
            </a:r>
          </a:p>
          <a:p>
            <a:pPr lvl="1" eaLnBrk="1" hangingPunct="1"/>
            <a:r>
              <a:rPr lang="en-US" altLang="es-ES" dirty="0" err="1"/>
              <a:t>Celdas</a:t>
            </a:r>
            <a:r>
              <a:rPr lang="en-US" altLang="es-ES" dirty="0"/>
              <a:t> que se </a:t>
            </a:r>
            <a:r>
              <a:rPr lang="en-US" altLang="es-ES" dirty="0" err="1"/>
              <a:t>definan</a:t>
            </a:r>
            <a:r>
              <a:rPr lang="en-US" altLang="es-ES" dirty="0"/>
              <a:t>: &lt;TD&gt; y &lt;/TD&gt;-</a:t>
            </a:r>
            <a:r>
              <a:rPr lang="en-US" altLang="es-ES" dirty="0" err="1"/>
              <a:t>celda</a:t>
            </a:r>
            <a:r>
              <a:rPr lang="en-US" altLang="es-ES" dirty="0"/>
              <a:t> normal</a:t>
            </a:r>
          </a:p>
          <a:p>
            <a:pPr lvl="1" eaLnBrk="1" hangingPunct="1"/>
            <a:r>
              <a:rPr lang="en-US" altLang="es-ES" dirty="0" err="1"/>
              <a:t>Celdas</a:t>
            </a:r>
            <a:r>
              <a:rPr lang="en-US" altLang="es-ES" dirty="0"/>
              <a:t>: &lt;TH&gt; y &lt;/TH&gt;- </a:t>
            </a:r>
            <a:r>
              <a:rPr lang="en-US" altLang="es-ES" dirty="0" err="1"/>
              <a:t>celda</a:t>
            </a:r>
            <a:r>
              <a:rPr lang="en-US" altLang="es-ES" dirty="0"/>
              <a:t> de </a:t>
            </a:r>
            <a:r>
              <a:rPr lang="en-US" altLang="es-ES" dirty="0" err="1"/>
              <a:t>cabecera</a:t>
            </a:r>
            <a:endParaRPr lang="en-US" altLang="es-ES" dirty="0"/>
          </a:p>
          <a:p>
            <a:pPr eaLnBrk="1" hangingPunct="1"/>
            <a:r>
              <a:rPr lang="en-US" altLang="es-ES" dirty="0"/>
              <a:t>Titular de </a:t>
            </a:r>
            <a:r>
              <a:rPr lang="en-US" altLang="es-ES" dirty="0" err="1"/>
              <a:t>tabla</a:t>
            </a:r>
            <a:r>
              <a:rPr lang="en-US" altLang="es-ES" dirty="0"/>
              <a:t>:</a:t>
            </a:r>
          </a:p>
          <a:p>
            <a:pPr lvl="1" eaLnBrk="1" hangingPunct="1"/>
            <a:r>
              <a:rPr lang="en-US" altLang="es-ES" dirty="0"/>
              <a:t>&lt;CAPTION&gt; </a:t>
            </a:r>
            <a:r>
              <a:rPr lang="en-US" altLang="es-ES" dirty="0" err="1"/>
              <a:t>Texto</a:t>
            </a:r>
            <a:r>
              <a:rPr lang="en-US" altLang="es-ES" dirty="0"/>
              <a:t> &lt;/CAPTION&gt;</a:t>
            </a:r>
          </a:p>
          <a:p>
            <a:pPr eaLnBrk="1" hangingPunct="1">
              <a:buFont typeface="Wingdings" charset="2"/>
              <a:buNone/>
            </a:pPr>
            <a:endParaRPr lang="en-US" alt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editores HTML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82880" lvl="1"/>
            <a:r>
              <a:rPr lang="es-ES" alt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Existen editores visuales  o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WYSIWYG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  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es-E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, en español ‘Lo que ves es lo que  obtienes’. </a:t>
            </a:r>
            <a:r>
              <a:rPr lang="es-E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Permiten crear contenido web de forma visual, sin necesidad, en muchos casos de escribir código directamente. 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Se caracteriza por ser similar a la que se usa cuando se trabaja con un procesador de texto como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LibreOffice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o Microsoft Word. Algunos ejemplos de este tipo son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Kompozer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BlueGriffon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 o Dreamweaver</a:t>
            </a:r>
            <a:r>
              <a:rPr lang="es-E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82880" lvl="1"/>
            <a:endParaRPr lang="es-ES" altLang="es-E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Editor de texto con ventanas: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 es un editor más avanzado que consta de ventanas y diferentes áreas de trabajo que permiten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previsualizar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el documento generado..  Ejemplos de estos editores son Eclipse,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NetBeans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Aptana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Studio,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WebStorm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y Visual Studio Express.</a:t>
            </a:r>
          </a:p>
        </p:txBody>
      </p:sp>
    </p:spTree>
    <p:extLst>
      <p:ext uri="{BB962C8B-B14F-4D97-AF65-F5344CB8AC3E}">
        <p14:creationId xmlns:p14="http://schemas.microsoft.com/office/powerpoint/2010/main" val="2866808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/>
              <a:t>Ejemplo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&lt;TABLE 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&lt;TR&gt;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	&lt;TD&gt;Fila1 Col1&lt;/TD&gt;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	&lt;TD&gt;Fila1Col2&lt;/TD&gt;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&lt;/TR&gt;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&lt;TR&gt;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	&lt;TD &gt;Fila2 Col1&lt;/TD&gt;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	&lt;TD&gt; Fila2 Col2&lt;/TD&gt;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	&lt;/TR&gt;</a:t>
            </a:r>
          </a:p>
          <a:p>
            <a:pPr eaLnBrk="1" hangingPunct="1">
              <a:lnSpc>
                <a:spcPct val="80000"/>
              </a:lnSpc>
              <a:buFont typeface="Wingdings" charset="2"/>
              <a:buNone/>
            </a:pPr>
            <a:r>
              <a:rPr lang="en-US" altLang="es-ES" sz="2000"/>
              <a:t>&lt;/TABLE&gt;</a:t>
            </a:r>
          </a:p>
        </p:txBody>
      </p:sp>
      <p:graphicFrame>
        <p:nvGraphicFramePr>
          <p:cNvPr id="65558" name="Group 22"/>
          <p:cNvGraphicFramePr>
            <a:graphicFrameLocks noGrp="1"/>
          </p:cNvGraphicFramePr>
          <p:nvPr>
            <p:ph sz="half" idx="2"/>
          </p:nvPr>
        </p:nvGraphicFramePr>
        <p:xfrm>
          <a:off x="5029200" y="2819400"/>
          <a:ext cx="3467100" cy="838200"/>
        </p:xfrm>
        <a:graphic>
          <a:graphicData uri="http://schemas.openxmlformats.org/drawingml/2006/table">
            <a:tbl>
              <a:tblPr/>
              <a:tblGrid>
                <a:gridCol w="1733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Fila1 Col1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Fila1 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Fila2 Col1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Fila2 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534400" cy="5791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altLang="es-ES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s-ES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endParaRPr lang="en-US" altLang="es-ES" sz="28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es-ES" sz="2800" b="1" dirty="0" err="1">
                <a:solidFill>
                  <a:srgbClr val="C00000"/>
                </a:solidFill>
              </a:rPr>
              <a:t>Atributos</a:t>
            </a:r>
            <a:r>
              <a:rPr lang="en-US" altLang="es-ES" sz="2800" b="1" dirty="0">
                <a:solidFill>
                  <a:srgbClr val="C00000"/>
                </a:solidFill>
              </a:rPr>
              <a:t> de las </a:t>
            </a:r>
            <a:r>
              <a:rPr lang="en-US" altLang="es-ES" sz="2800" b="1" dirty="0" err="1">
                <a:solidFill>
                  <a:srgbClr val="C00000"/>
                </a:solidFill>
              </a:rPr>
              <a:t>directivas</a:t>
            </a:r>
            <a:r>
              <a:rPr lang="en-US" altLang="es-ES" sz="2800" b="1" dirty="0">
                <a:solidFill>
                  <a:srgbClr val="C00000"/>
                </a:solidFill>
              </a:rPr>
              <a:t>  &lt;TD&gt;y &lt;TH&gt;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sz="2000" b="1" dirty="0" err="1"/>
              <a:t>rowspan</a:t>
            </a:r>
            <a:r>
              <a:rPr lang="en-US" altLang="es-ES" sz="2000" b="1" dirty="0"/>
              <a:t> = </a:t>
            </a:r>
            <a:r>
              <a:rPr lang="en-US" altLang="es-ES" sz="2000" b="1" dirty="0" err="1"/>
              <a:t>num</a:t>
            </a:r>
            <a:r>
              <a:rPr lang="en-US" altLang="es-ES" sz="1600" dirty="0"/>
              <a:t> – </a:t>
            </a:r>
            <a:r>
              <a:rPr lang="en-US" altLang="es-ES" sz="1600" dirty="0" err="1"/>
              <a:t>número</a:t>
            </a:r>
            <a:r>
              <a:rPr lang="en-US" altLang="es-ES" sz="1600" dirty="0"/>
              <a:t> de </a:t>
            </a:r>
            <a:r>
              <a:rPr lang="en-US" altLang="es-ES" sz="1600" dirty="0" err="1"/>
              <a:t>filas</a:t>
            </a:r>
            <a:r>
              <a:rPr lang="en-US" altLang="es-ES" sz="1600" dirty="0"/>
              <a:t> que </a:t>
            </a:r>
            <a:r>
              <a:rPr lang="en-US" altLang="es-ES" sz="1600" dirty="0" err="1"/>
              <a:t>ocupará</a:t>
            </a:r>
            <a:r>
              <a:rPr lang="en-US" altLang="es-ES" sz="1600" dirty="0"/>
              <a:t> la </a:t>
            </a:r>
            <a:r>
              <a:rPr lang="en-US" altLang="es-ES" sz="1600" dirty="0" err="1"/>
              <a:t>celda</a:t>
            </a:r>
            <a:endParaRPr lang="en-US" altLang="es-ES" sz="1600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sz="2000" b="1" dirty="0" err="1"/>
              <a:t>colspan</a:t>
            </a:r>
            <a:r>
              <a:rPr lang="en-US" altLang="es-ES" sz="2000" b="1" dirty="0"/>
              <a:t> = </a:t>
            </a:r>
            <a:r>
              <a:rPr lang="en-US" altLang="es-ES" sz="2000" b="1" dirty="0" err="1"/>
              <a:t>num</a:t>
            </a:r>
            <a:r>
              <a:rPr lang="en-US" altLang="es-ES" sz="1600" dirty="0"/>
              <a:t> – </a:t>
            </a:r>
            <a:r>
              <a:rPr lang="en-US" altLang="es-ES" sz="1600" dirty="0" err="1"/>
              <a:t>número</a:t>
            </a:r>
            <a:r>
              <a:rPr lang="en-US" altLang="es-ES" sz="1600" dirty="0"/>
              <a:t> de </a:t>
            </a:r>
            <a:r>
              <a:rPr lang="en-US" altLang="es-ES" sz="1600" dirty="0" err="1"/>
              <a:t>columnas</a:t>
            </a:r>
            <a:r>
              <a:rPr lang="en-US" altLang="es-ES" sz="1600" dirty="0"/>
              <a:t> que </a:t>
            </a:r>
            <a:r>
              <a:rPr lang="en-US" altLang="es-ES" sz="1600" dirty="0" err="1"/>
              <a:t>ocupará</a:t>
            </a:r>
            <a:r>
              <a:rPr lang="en-US" altLang="es-ES" sz="1600" dirty="0"/>
              <a:t> la </a:t>
            </a:r>
            <a:r>
              <a:rPr lang="en-US" altLang="es-ES" sz="1600" dirty="0" err="1"/>
              <a:t>celda</a:t>
            </a:r>
            <a:endParaRPr lang="en-US" altLang="es-ES" sz="1600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endParaRPr lang="en-US" altLang="es-ES" sz="1600" b="1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" charset="2"/>
              <a:buNone/>
            </a:pPr>
            <a:r>
              <a:rPr lang="en-US" altLang="es-ES" sz="2800" b="1" dirty="0" err="1">
                <a:solidFill>
                  <a:srgbClr val="C00000"/>
                </a:solidFill>
              </a:rPr>
              <a:t>Algunas</a:t>
            </a:r>
            <a:r>
              <a:rPr lang="en-US" altLang="es-ES" sz="2800" b="1" dirty="0">
                <a:solidFill>
                  <a:srgbClr val="C00000"/>
                </a:solidFill>
              </a:rPr>
              <a:t> </a:t>
            </a:r>
            <a:r>
              <a:rPr lang="en-US" altLang="es-ES" sz="2800" b="1" dirty="0" err="1">
                <a:solidFill>
                  <a:srgbClr val="C00000"/>
                </a:solidFill>
              </a:rPr>
              <a:t>propiedades</a:t>
            </a:r>
            <a:r>
              <a:rPr lang="en-US" altLang="es-ES" sz="2800" b="1" dirty="0">
                <a:solidFill>
                  <a:srgbClr val="C00000"/>
                </a:solidFill>
              </a:rPr>
              <a:t> CSS de las </a:t>
            </a:r>
            <a:r>
              <a:rPr lang="en-US" altLang="es-ES" sz="2800" b="1" dirty="0" err="1">
                <a:solidFill>
                  <a:srgbClr val="C00000"/>
                </a:solidFill>
              </a:rPr>
              <a:t>tablas</a:t>
            </a:r>
            <a:r>
              <a:rPr lang="en-US" altLang="es-ES" sz="280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s-ES" sz="2000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Border</a:t>
            </a:r>
            <a:r>
              <a:rPr lang="en-US" altLang="es-ES" dirty="0"/>
              <a:t>: para </a:t>
            </a:r>
            <a:r>
              <a:rPr lang="en-US" altLang="es-ES" dirty="0" err="1"/>
              <a:t>dibujar</a:t>
            </a:r>
            <a:r>
              <a:rPr lang="en-US" altLang="es-ES" dirty="0"/>
              <a:t> el </a:t>
            </a:r>
            <a:r>
              <a:rPr lang="en-US" altLang="es-ES" dirty="0" err="1"/>
              <a:t>borde</a:t>
            </a:r>
            <a:r>
              <a:rPr lang="en-US" altLang="es-ES" dirty="0"/>
              <a:t> de la </a:t>
            </a:r>
            <a:r>
              <a:rPr lang="en-US" altLang="es-ES" dirty="0" err="1"/>
              <a:t>tabla</a:t>
            </a:r>
            <a:r>
              <a:rPr lang="en-US" altLang="es-ES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Border-collapse</a:t>
            </a:r>
            <a:r>
              <a:rPr lang="en-US" altLang="es-ES" dirty="0"/>
              <a:t>: para que el </a:t>
            </a:r>
            <a:r>
              <a:rPr lang="en-US" altLang="es-ES" dirty="0" err="1"/>
              <a:t>borde</a:t>
            </a:r>
            <a:r>
              <a:rPr lang="en-US" altLang="es-ES" dirty="0"/>
              <a:t> se </a:t>
            </a:r>
            <a:r>
              <a:rPr lang="en-US" altLang="es-ES" dirty="0" err="1"/>
              <a:t>colapse</a:t>
            </a:r>
            <a:r>
              <a:rPr lang="en-US" altLang="es-ES" dirty="0"/>
              <a:t> y se </a:t>
            </a:r>
            <a:r>
              <a:rPr lang="en-US" altLang="es-ES" dirty="0" err="1"/>
              <a:t>muestre</a:t>
            </a:r>
            <a:r>
              <a:rPr lang="en-US" altLang="es-ES" dirty="0"/>
              <a:t> </a:t>
            </a:r>
            <a:r>
              <a:rPr lang="en-US" altLang="es-ES" dirty="0" err="1"/>
              <a:t>como</a:t>
            </a:r>
            <a:r>
              <a:rPr lang="en-US" altLang="es-ES" dirty="0"/>
              <a:t> </a:t>
            </a:r>
            <a:r>
              <a:rPr lang="en-US" altLang="es-ES" dirty="0" err="1"/>
              <a:t>una</a:t>
            </a:r>
            <a:r>
              <a:rPr lang="en-US" altLang="es-ES" dirty="0"/>
              <a:t> </a:t>
            </a:r>
            <a:r>
              <a:rPr lang="en-US" altLang="es-ES" dirty="0" err="1"/>
              <a:t>única</a:t>
            </a:r>
            <a:r>
              <a:rPr lang="en-US" altLang="es-ES" dirty="0"/>
              <a:t> </a:t>
            </a:r>
            <a:r>
              <a:rPr lang="en-US" altLang="es-ES" dirty="0" err="1"/>
              <a:t>línea</a:t>
            </a:r>
            <a:r>
              <a:rPr lang="en-US" altLang="es-ES" dirty="0"/>
              <a:t>.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Width</a:t>
            </a:r>
            <a:r>
              <a:rPr lang="en-US" altLang="es-ES" dirty="0"/>
              <a:t>: </a:t>
            </a:r>
            <a:r>
              <a:rPr lang="en-US" altLang="es-ES" dirty="0" err="1"/>
              <a:t>anchura</a:t>
            </a:r>
            <a:r>
              <a:rPr lang="en-US" altLang="es-ES" dirty="0"/>
              <a:t>  de la </a:t>
            </a:r>
            <a:r>
              <a:rPr lang="en-US" altLang="es-ES" dirty="0" err="1"/>
              <a:t>tabla</a:t>
            </a:r>
            <a:endParaRPr lang="en-US" altLang="es-ES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Height</a:t>
            </a:r>
            <a:r>
              <a:rPr lang="en-US" altLang="es-ES" dirty="0"/>
              <a:t>: </a:t>
            </a:r>
            <a:r>
              <a:rPr lang="en-US" altLang="es-ES" dirty="0" err="1"/>
              <a:t>altura</a:t>
            </a:r>
            <a:r>
              <a:rPr lang="en-US" altLang="es-ES" dirty="0"/>
              <a:t> de la </a:t>
            </a:r>
            <a:r>
              <a:rPr lang="en-US" altLang="es-ES" dirty="0" err="1"/>
              <a:t>tabla</a:t>
            </a:r>
            <a:endParaRPr lang="en-US" altLang="es-ES" dirty="0"/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Text-align</a:t>
            </a:r>
            <a:r>
              <a:rPr lang="en-US" altLang="es-ES" dirty="0"/>
              <a:t>: para </a:t>
            </a:r>
            <a:r>
              <a:rPr lang="en-US" altLang="es-ES" dirty="0" err="1"/>
              <a:t>alinear</a:t>
            </a:r>
            <a:r>
              <a:rPr lang="en-US" altLang="es-ES" dirty="0"/>
              <a:t> el </a:t>
            </a:r>
            <a:r>
              <a:rPr lang="en-US" altLang="es-ES" dirty="0" err="1"/>
              <a:t>texto</a:t>
            </a:r>
            <a:r>
              <a:rPr lang="en-US" altLang="es-ES" dirty="0"/>
              <a:t>. </a:t>
            </a:r>
            <a:r>
              <a:rPr lang="en-US" altLang="es-ES" dirty="0" err="1"/>
              <a:t>Valores</a:t>
            </a:r>
            <a:r>
              <a:rPr lang="en-US" altLang="es-ES" dirty="0"/>
              <a:t>: left, right, center.</a:t>
            </a:r>
          </a:p>
          <a:p>
            <a:pPr lvl="1">
              <a:lnSpc>
                <a:spcPct val="90000"/>
              </a:lnSpc>
              <a:buFont typeface="Wingdings" charset="2"/>
              <a:buNone/>
            </a:pPr>
            <a:r>
              <a:rPr lang="en-US" altLang="es-ES" dirty="0">
                <a:solidFill>
                  <a:srgbClr val="0070C0"/>
                </a:solidFill>
              </a:rPr>
              <a:t>Vertical-align</a:t>
            </a:r>
            <a:r>
              <a:rPr lang="en-US" altLang="es-ES" dirty="0"/>
              <a:t>: </a:t>
            </a:r>
            <a:r>
              <a:rPr lang="en-US" altLang="es-ES" dirty="0" err="1"/>
              <a:t>alineación</a:t>
            </a:r>
            <a:r>
              <a:rPr lang="en-US" altLang="es-ES" dirty="0"/>
              <a:t> vertical. </a:t>
            </a:r>
            <a:r>
              <a:rPr lang="en-US" altLang="es-ES" dirty="0" err="1"/>
              <a:t>Valores</a:t>
            </a:r>
            <a:r>
              <a:rPr lang="en-US" altLang="es-ES" dirty="0"/>
              <a:t>: top, bottom, middle.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s-ES" sz="2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Bordes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&lt;style&gt;</a:t>
            </a:r>
          </a:p>
          <a:p>
            <a:r>
              <a:rPr lang="en-US" dirty="0"/>
              <a:t>table, </a:t>
            </a:r>
            <a:r>
              <a:rPr lang="en-US" dirty="0" err="1"/>
              <a:t>th</a:t>
            </a:r>
            <a:r>
              <a:rPr lang="en-US" dirty="0"/>
              <a:t>, td {</a:t>
            </a:r>
          </a:p>
          <a:p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border</a:t>
            </a:r>
            <a:r>
              <a:rPr lang="en-US" dirty="0"/>
              <a:t>: 1px solid black;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&lt;/style&gt;</a:t>
            </a:r>
          </a:p>
          <a:p>
            <a:endParaRPr lang="en-US" dirty="0"/>
          </a:p>
          <a:p>
            <a:r>
              <a:rPr lang="en-US" dirty="0"/>
              <a:t>Para que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bordes</a:t>
            </a:r>
            <a:r>
              <a:rPr lang="en-US" dirty="0"/>
              <a:t> de la </a:t>
            </a:r>
            <a:r>
              <a:rPr lang="en-US" dirty="0" err="1"/>
              <a:t>tabla</a:t>
            </a:r>
            <a:r>
              <a:rPr lang="en-US" dirty="0"/>
              <a:t> se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la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css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border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6501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3400"/>
            <a:ext cx="7848600" cy="533400"/>
          </a:xfrm>
        </p:spPr>
        <p:txBody>
          <a:bodyPr>
            <a:normAutofit/>
          </a:bodyPr>
          <a:lstStyle/>
          <a:p>
            <a:r>
              <a:rPr lang="es-ES" dirty="0"/>
              <a:t>Más propiedades </a:t>
            </a:r>
            <a:r>
              <a:rPr lang="es-ES" dirty="0" err="1"/>
              <a:t>css</a:t>
            </a:r>
            <a:r>
              <a:rPr lang="es-ES" dirty="0"/>
              <a:t> para tablas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33401" y="2845682"/>
            <a:ext cx="7162800" cy="175432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s-ES" sz="15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museo-sans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s-ES" sz="1500" b="1" dirty="0">
                <a:solidFill>
                  <a:srgbClr val="00B0F0"/>
                </a:solidFill>
                <a:latin typeface="museo-sans"/>
                <a:cs typeface="Arial" pitchFamily="34" charset="0"/>
              </a:rPr>
              <a:t>caption-side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.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Posición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del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título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de la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tabla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(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elemento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 </a:t>
            </a:r>
            <a:r>
              <a:rPr kumimoji="0" lang="en-US" altLang="es-ES" sz="1500" b="1" i="0" u="none" strike="noStrike" cap="none" normalizeH="0" baseline="0" dirty="0">
                <a:ln>
                  <a:noFill/>
                </a:ln>
                <a:solidFill>
                  <a:srgbClr val="B37046"/>
                </a:solidFill>
                <a:effectLst/>
                <a:latin typeface="museo-sans"/>
                <a:cs typeface="Arial" pitchFamily="34" charset="0"/>
              </a:rPr>
              <a:t>caption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Posibilidades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: </a:t>
            </a:r>
            <a:r>
              <a:rPr kumimoji="0" lang="en-US" altLang="es-ES" sz="1500" b="1" i="0" u="none" strike="noStrike" cap="none" normalizeH="0" baseline="0" dirty="0">
                <a:ln>
                  <a:noFill/>
                </a:ln>
                <a:solidFill>
                  <a:srgbClr val="B37046"/>
                </a:solidFill>
                <a:effectLst/>
                <a:latin typeface="museo-sans"/>
                <a:cs typeface="Arial" pitchFamily="34" charset="0"/>
              </a:rPr>
              <a:t>top 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(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arriba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, valor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por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defecto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), </a:t>
            </a:r>
            <a:r>
              <a:rPr kumimoji="0" lang="en-US" altLang="es-ES" sz="1500" b="1" i="0" u="none" strike="noStrike" cap="none" normalizeH="0" baseline="0" dirty="0">
                <a:ln>
                  <a:noFill/>
                </a:ln>
                <a:solidFill>
                  <a:srgbClr val="B37046"/>
                </a:solidFill>
                <a:effectLst/>
                <a:latin typeface="museo-sans"/>
                <a:cs typeface="Arial" pitchFamily="34" charset="0"/>
              </a:rPr>
              <a:t>bottom 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(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abajo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s-ES" sz="1500" b="1" dirty="0">
                <a:solidFill>
                  <a:srgbClr val="00B0F0"/>
                </a:solidFill>
                <a:latin typeface="museo-sans"/>
                <a:cs typeface="Arial" pitchFamily="34" charset="0"/>
              </a:rPr>
              <a:t>empty-cells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.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Indica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si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deseamos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mostrar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las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celdas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vacías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de la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tabla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.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Valores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: </a:t>
            </a:r>
            <a:r>
              <a:rPr kumimoji="0" lang="en-US" altLang="es-ES" sz="1500" b="1" i="0" u="none" strike="noStrike" cap="none" normalizeH="0" baseline="0" dirty="0">
                <a:ln>
                  <a:noFill/>
                </a:ln>
                <a:solidFill>
                  <a:srgbClr val="B37046"/>
                </a:solidFill>
                <a:effectLst/>
                <a:latin typeface="museo-sans"/>
                <a:cs typeface="Arial" pitchFamily="34" charset="0"/>
              </a:rPr>
              <a:t>show 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(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mostrar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, valor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por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defecto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 y </a:t>
            </a:r>
            <a:r>
              <a:rPr kumimoji="0" lang="en-US" altLang="es-ES" sz="1500" b="1" i="0" u="none" strike="noStrike" cap="none" normalizeH="0" baseline="0" dirty="0">
                <a:ln>
                  <a:noFill/>
                </a:ln>
                <a:solidFill>
                  <a:srgbClr val="B37046"/>
                </a:solidFill>
                <a:effectLst/>
                <a:latin typeface="museo-sans"/>
                <a:cs typeface="Arial" pitchFamily="34" charset="0"/>
              </a:rPr>
              <a:t>hide 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(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ocultar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). No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funciona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(</a:t>
            </a:r>
            <a:r>
              <a:rPr kumimoji="0" lang="en-US" altLang="es-ES" sz="15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hide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) con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los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bordes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 </a:t>
            </a:r>
            <a:r>
              <a:rPr kumimoji="0" lang="en-US" altLang="es-ES" sz="15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colapsados</a:t>
            </a:r>
            <a:r>
              <a:rPr kumimoji="0" lang="en-US" altLang="es-ES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useo-sans"/>
                <a:cs typeface="Arial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s-E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57200" y="1752600"/>
            <a:ext cx="7543800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8" fontAlgn="base">
              <a:spcBef>
                <a:spcPct val="0"/>
              </a:spcBef>
              <a:spcAft>
                <a:spcPct val="0"/>
              </a:spcAft>
            </a:pPr>
            <a:endParaRPr lang="en-US" altLang="es-ES" sz="1500" b="1" dirty="0">
              <a:solidFill>
                <a:srgbClr val="00B0F0"/>
              </a:solidFill>
              <a:latin typeface="museo-sans"/>
              <a:cs typeface="Arial" pitchFamily="34" charset="0"/>
            </a:endParaRPr>
          </a:p>
          <a:p>
            <a:pPr marL="0" lvl="8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500" b="1" dirty="0">
                <a:solidFill>
                  <a:srgbClr val="00B0F0"/>
                </a:solidFill>
                <a:latin typeface="museo-sans"/>
                <a:cs typeface="Arial" pitchFamily="34" charset="0"/>
              </a:rPr>
              <a:t>border-spacing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.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Indica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el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espacio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entre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bordes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.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Admite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dos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medidas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, la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primera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se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utiliza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para la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distancia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horizontal y la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segunda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para la vertical. Si se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utiliza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una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medida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se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referirá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 a ambas </a:t>
            </a: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distancias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.</a:t>
            </a:r>
          </a:p>
          <a:p>
            <a:pPr marL="0" lvl="8" fontAlgn="base">
              <a:spcBef>
                <a:spcPct val="0"/>
              </a:spcBef>
              <a:spcAft>
                <a:spcPct val="0"/>
              </a:spcAft>
            </a:pPr>
            <a:r>
              <a:rPr lang="en-US" altLang="es-ES" sz="1500" dirty="0" err="1">
                <a:solidFill>
                  <a:srgbClr val="000000"/>
                </a:solidFill>
                <a:latin typeface="museo-sans"/>
                <a:cs typeface="Arial" pitchFamily="34" charset="0"/>
              </a:rPr>
              <a:t>Ejemplo</a:t>
            </a:r>
            <a:r>
              <a:rPr lang="en-US" altLang="es-ES" sz="1500" dirty="0">
                <a:solidFill>
                  <a:srgbClr val="000000"/>
                </a:solidFill>
                <a:latin typeface="museo-sans"/>
                <a:cs typeface="Arial" pitchFamily="34" charset="0"/>
              </a:rPr>
              <a:t>:  border-spacing: 15px 10px;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868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24" y="400446"/>
            <a:ext cx="8239952" cy="6057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3105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Libro Aplicaciones Web. Editorial. </a:t>
            </a:r>
            <a:r>
              <a:rPr lang="es-ES" dirty="0" err="1"/>
              <a:t>MacMillan</a:t>
            </a:r>
            <a:r>
              <a:rPr lang="es-ES" dirty="0"/>
              <a:t> Profesional</a:t>
            </a:r>
          </a:p>
          <a:p>
            <a:r>
              <a:rPr lang="es-ES" dirty="0"/>
              <a:t>W3schools.com</a:t>
            </a:r>
          </a:p>
        </p:txBody>
      </p:sp>
    </p:spTree>
    <p:extLst>
      <p:ext uri="{BB962C8B-B14F-4D97-AF65-F5344CB8AC3E}">
        <p14:creationId xmlns:p14="http://schemas.microsoft.com/office/powerpoint/2010/main" val="105076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altLang="es-ES" dirty="0"/>
              <a:t>El lenguaje HTML	</a:t>
            </a:r>
            <a:endParaRPr lang="es-ES" altLang="es-E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776"/>
            <a:ext cx="7931224" cy="4824536"/>
          </a:xfrm>
        </p:spPr>
        <p:txBody>
          <a:bodyPr>
            <a:normAutofit/>
          </a:bodyPr>
          <a:lstStyle/>
          <a:p>
            <a:pPr eaLnBrk="1" hangingPunct="1"/>
            <a:r>
              <a:rPr lang="es-ES" dirty="0"/>
              <a:t>El </a:t>
            </a:r>
            <a:r>
              <a:rPr lang="es-ES" i="1" dirty="0"/>
              <a:t>HTML</a:t>
            </a:r>
            <a:r>
              <a:rPr lang="es-ES" dirty="0"/>
              <a:t> es un lenguaje que basa su sintaxis en un elemento de base al que llamamos </a:t>
            </a:r>
            <a:r>
              <a:rPr lang="es-ES" b="1" dirty="0"/>
              <a:t>etiqueta</a:t>
            </a:r>
            <a:r>
              <a:rPr lang="es-ES" dirty="0"/>
              <a:t>.</a:t>
            </a:r>
          </a:p>
          <a:p>
            <a:pPr eaLnBrk="1" hangingPunct="1"/>
            <a:r>
              <a:rPr lang="es-ES" dirty="0"/>
              <a:t>Todo lo que está incluido entre la etiqueta de apertura y la de cierre se verá afectado por la función de la etiqueta.</a:t>
            </a:r>
          </a:p>
          <a:p>
            <a:pPr eaLnBrk="1" hangingPunct="1"/>
            <a:r>
              <a:rPr lang="es-ES" altLang="es-ES" dirty="0"/>
              <a:t>La etiqueta tiene un nombre predefinido encerrado entre </a:t>
            </a:r>
            <a:r>
              <a:rPr lang="es-ES" altLang="es-ES" b="1" dirty="0">
                <a:solidFill>
                  <a:srgbClr val="0070C0"/>
                </a:solidFill>
              </a:rPr>
              <a:t>&lt;</a:t>
            </a:r>
            <a:r>
              <a:rPr lang="es-ES" altLang="es-ES" dirty="0">
                <a:solidFill>
                  <a:srgbClr val="0070C0"/>
                </a:solidFill>
              </a:rPr>
              <a:t> </a:t>
            </a:r>
            <a:r>
              <a:rPr lang="es-ES" altLang="es-ES" dirty="0"/>
              <a:t>y </a:t>
            </a:r>
            <a:r>
              <a:rPr lang="es-ES" altLang="es-ES" b="1" dirty="0">
                <a:solidFill>
                  <a:srgbClr val="0070C0"/>
                </a:solidFill>
              </a:rPr>
              <a:t>&gt;</a:t>
            </a:r>
            <a:r>
              <a:rPr lang="es-ES" altLang="es-ES" dirty="0"/>
              <a:t>.</a:t>
            </a:r>
          </a:p>
          <a:p>
            <a:pPr eaLnBrk="1" hangingPunct="1"/>
            <a:r>
              <a:rPr lang="es-ES" altLang="es-ES" dirty="0"/>
              <a:t>Por ejemplo :</a:t>
            </a:r>
          </a:p>
          <a:p>
            <a:pPr eaLnBrk="1" hangingPunct="1"/>
            <a:r>
              <a:rPr lang="es-ES" altLang="es-ES" b="1" dirty="0">
                <a:solidFill>
                  <a:srgbClr val="0070C0"/>
                </a:solidFill>
              </a:rPr>
              <a:t>&lt;p&gt;</a:t>
            </a:r>
            <a:r>
              <a:rPr lang="es-ES" altLang="es-ES" dirty="0"/>
              <a:t> Esto es un párrafo </a:t>
            </a:r>
            <a:r>
              <a:rPr lang="es-ES" altLang="es-ES" b="1" dirty="0">
                <a:solidFill>
                  <a:srgbClr val="0070C0"/>
                </a:solidFill>
              </a:rPr>
              <a:t>&lt;/p&gt;</a:t>
            </a:r>
            <a:endParaRPr lang="es-ES_tradnl" altLang="es-ES" b="1" dirty="0">
              <a:solidFill>
                <a:srgbClr val="0070C0"/>
              </a:solidFill>
            </a:endParaRPr>
          </a:p>
          <a:p>
            <a:pPr eaLnBrk="1" hangingPunct="1"/>
            <a:r>
              <a:rPr lang="es-ES_tradnl" altLang="es-ES" dirty="0"/>
              <a:t>Los nombres de las </a:t>
            </a:r>
            <a:r>
              <a:rPr lang="es-ES_tradnl" altLang="es-ES" b="1" dirty="0"/>
              <a:t>etiquetas</a:t>
            </a:r>
            <a:r>
              <a:rPr lang="es-ES_tradnl" altLang="es-ES" dirty="0"/>
              <a:t> </a:t>
            </a:r>
            <a:r>
              <a:rPr lang="es-ES_tradnl" altLang="es-ES" b="1" dirty="0"/>
              <a:t>no son sensibles</a:t>
            </a:r>
            <a:r>
              <a:rPr lang="es-ES_tradnl" altLang="es-ES" dirty="0"/>
              <a:t> a mayúsculas y minúsculas.</a:t>
            </a:r>
          </a:p>
          <a:p>
            <a:pPr eaLnBrk="1" hangingPunct="1">
              <a:buFont typeface="Wingdings" charset="2"/>
              <a:buNone/>
            </a:pPr>
            <a:r>
              <a:rPr lang="es-ES_tradnl" altLang="es-ES" i="1" dirty="0"/>
              <a:t>&lt;HTML&gt; es lo mismo que &lt;</a:t>
            </a:r>
            <a:r>
              <a:rPr lang="es-ES_tradnl" altLang="es-ES" i="1" dirty="0" err="1"/>
              <a:t>hTMl</a:t>
            </a:r>
            <a:r>
              <a:rPr lang="es-ES_tradnl" altLang="es-ES" i="1" dirty="0"/>
              <a:t>&gt; y que &lt;</a:t>
            </a:r>
            <a:r>
              <a:rPr lang="es-ES_tradnl" altLang="es-ES" i="1" dirty="0" err="1"/>
              <a:t>html</a:t>
            </a:r>
            <a:r>
              <a:rPr lang="es-ES_tradnl" altLang="es-ES" i="1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7276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Etiquetas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etiquetas o marcas son los elementos que conforman el léxico del lenguaje HTML.</a:t>
            </a:r>
          </a:p>
          <a:p>
            <a:r>
              <a:rPr lang="es-ES" dirty="0"/>
              <a:t>Pueden ser cerradas o abiertas:</a:t>
            </a:r>
          </a:p>
          <a:p>
            <a:r>
              <a:rPr lang="es-ES" b="1" dirty="0"/>
              <a:t>Cerradas</a:t>
            </a:r>
            <a:r>
              <a:rPr lang="es-ES" dirty="0"/>
              <a:t>: Una palabra reservada indica el comienzo y otra para el final . Por ejemplo: </a:t>
            </a:r>
          </a:p>
          <a:p>
            <a:r>
              <a:rPr lang="es-ES" b="1" dirty="0"/>
              <a:t>&lt;p&gt;</a:t>
            </a:r>
            <a:r>
              <a:rPr lang="es-ES" dirty="0"/>
              <a:t> Párrafo bien cerrado </a:t>
            </a:r>
            <a:r>
              <a:rPr lang="es-ES" b="1" dirty="0"/>
              <a:t>&lt;/p&gt;</a:t>
            </a:r>
          </a:p>
          <a:p>
            <a:r>
              <a:rPr lang="es-ES" b="1" dirty="0"/>
              <a:t>Abiertas</a:t>
            </a:r>
            <a:r>
              <a:rPr lang="es-ES" dirty="0"/>
              <a:t>: constan de una sola palabra reservada que indica el comienzo y el fin del documento. Ejemplos : &lt;</a:t>
            </a:r>
            <a:r>
              <a:rPr lang="es-ES" dirty="0" err="1"/>
              <a:t>hr</a:t>
            </a:r>
            <a:r>
              <a:rPr lang="es-ES" dirty="0"/>
              <a:t>&gt;, &lt;</a:t>
            </a:r>
            <a:r>
              <a:rPr lang="es-ES" dirty="0" err="1"/>
              <a:t>br</a:t>
            </a:r>
            <a:r>
              <a:rPr lang="es-ES" dirty="0"/>
              <a:t>&gt;, &lt;</a:t>
            </a:r>
            <a:r>
              <a:rPr lang="es-ES" dirty="0" err="1"/>
              <a:t>img</a:t>
            </a:r>
            <a:r>
              <a:rPr lang="es-E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0439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altLang="es-ES"/>
              <a:t>Normas de HTML </a:t>
            </a:r>
            <a:endParaRPr lang="es-ES" alt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s-ES_tradnl" altLang="es-ES" sz="2600" dirty="0"/>
              <a:t>Los nombres de las </a:t>
            </a:r>
            <a:r>
              <a:rPr lang="es-ES_tradnl" altLang="es-ES" sz="2600" b="1" dirty="0"/>
              <a:t>etiquetas</a:t>
            </a:r>
            <a:r>
              <a:rPr lang="es-ES_tradnl" altLang="es-ES" sz="2600" dirty="0"/>
              <a:t> </a:t>
            </a:r>
            <a:r>
              <a:rPr lang="es-ES_tradnl" altLang="es-ES" sz="2600" b="1" dirty="0"/>
              <a:t>no deben contener espacios en blanco.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z="2600" dirty="0"/>
              <a:t>Los valores de los </a:t>
            </a:r>
            <a:r>
              <a:rPr lang="es-ES_tradnl" altLang="es-ES" sz="2600" b="1" dirty="0"/>
              <a:t>atributos</a:t>
            </a:r>
            <a:r>
              <a:rPr lang="es-ES_tradnl" altLang="es-ES" sz="2600" dirty="0"/>
              <a:t> </a:t>
            </a:r>
            <a:r>
              <a:rPr lang="es-ES_tradnl" altLang="es-ES" sz="2600" b="1" dirty="0"/>
              <a:t>pueden contener espacios en blanco</a:t>
            </a:r>
            <a:r>
              <a:rPr lang="es-ES_tradnl" altLang="es-ES" sz="2600" dirty="0"/>
              <a:t> si van encerrados entre comillas.</a:t>
            </a:r>
          </a:p>
          <a:p>
            <a:pPr eaLnBrk="1" hangingPunct="1">
              <a:lnSpc>
                <a:spcPct val="90000"/>
              </a:lnSpc>
            </a:pPr>
            <a:r>
              <a:rPr lang="es-ES_tradnl" altLang="es-ES" sz="2600" dirty="0"/>
              <a:t>HTML asume </a:t>
            </a:r>
            <a:r>
              <a:rPr lang="es-ES_tradnl" altLang="es-ES" sz="2600" b="1" dirty="0"/>
              <a:t>cualquier número de caracteres en blanco como un único carácter de espacio en blanco</a:t>
            </a:r>
            <a:r>
              <a:rPr lang="es-ES_tradnl" altLang="es-ES" sz="2600" dirty="0"/>
              <a:t>. Los exploradores los destruyen, a no ser que estén dentro de una etiqueta especial de </a:t>
            </a:r>
            <a:r>
              <a:rPr lang="es-ES_tradnl" altLang="es-ES" sz="2600" dirty="0" err="1"/>
              <a:t>preformateado</a:t>
            </a:r>
            <a:r>
              <a:rPr lang="es-ES_tradnl" altLang="es-ES" sz="2600" dirty="0"/>
              <a:t> &lt;</a:t>
            </a:r>
            <a:r>
              <a:rPr lang="es-ES_tradnl" altLang="es-ES" sz="2600" b="1" dirty="0"/>
              <a:t>PRE</a:t>
            </a:r>
            <a:r>
              <a:rPr lang="es-ES_tradnl" altLang="es-ES" sz="2600" dirty="0"/>
              <a:t>&gt;.</a:t>
            </a:r>
            <a:endParaRPr lang="es-ES" altLang="es-ES" sz="2600" dirty="0"/>
          </a:p>
        </p:txBody>
      </p:sp>
    </p:spTree>
    <p:extLst>
      <p:ext uri="{BB962C8B-B14F-4D97-AF65-F5344CB8AC3E}">
        <p14:creationId xmlns:p14="http://schemas.microsoft.com/office/powerpoint/2010/main" val="86525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Los elementos HTML pueden llevar </a:t>
            </a:r>
            <a:r>
              <a:rPr lang="es-ES" b="1" dirty="0"/>
              <a:t>atributos</a:t>
            </a:r>
            <a:r>
              <a:rPr lang="es-ES" dirty="0"/>
              <a:t>, que proporcionan información adicional al elemento para configurarlo o definir su comportamiento. Los atributos se caracterizan por:</a:t>
            </a:r>
          </a:p>
          <a:p>
            <a:pPr lvl="1"/>
            <a:r>
              <a:rPr lang="es-ES" dirty="0"/>
              <a:t>Se incluyen siempre en la etiqueta de apertura.</a:t>
            </a:r>
          </a:p>
          <a:p>
            <a:pPr lvl="1"/>
            <a:r>
              <a:rPr lang="es-ES" dirty="0"/>
              <a:t>Consisten en un par </a:t>
            </a:r>
            <a:r>
              <a:rPr lang="es-ES" i="1" dirty="0"/>
              <a:t>nombre=”valor”</a:t>
            </a:r>
            <a:endParaRPr lang="es-ES" dirty="0"/>
          </a:p>
          <a:p>
            <a:r>
              <a:rPr lang="es-ES" dirty="0"/>
              <a:t>Un ejemplo, en la etiqueta para insertar una imagen </a:t>
            </a:r>
            <a:r>
              <a:rPr lang="es-ES" b="1" i="1" dirty="0"/>
              <a:t>&lt;</a:t>
            </a:r>
            <a:r>
              <a:rPr lang="es-ES" b="1" i="1" dirty="0" err="1"/>
              <a:t>img</a:t>
            </a:r>
            <a:r>
              <a:rPr lang="es-ES" b="1" i="1" dirty="0"/>
              <a:t>&gt;</a:t>
            </a:r>
            <a:r>
              <a:rPr lang="es-ES" dirty="0"/>
              <a:t> se incluyen una serie de atributos:</a:t>
            </a:r>
          </a:p>
          <a:p>
            <a:r>
              <a:rPr lang="es-ES" dirty="0" err="1"/>
              <a:t>src</a:t>
            </a:r>
            <a:r>
              <a:rPr lang="es-ES" dirty="0"/>
              <a:t>: fuente  indica el nombre del archivo.</a:t>
            </a:r>
          </a:p>
          <a:p>
            <a:r>
              <a:rPr lang="es-ES" dirty="0" err="1"/>
              <a:t>width</a:t>
            </a:r>
            <a:r>
              <a:rPr lang="es-ES" dirty="0"/>
              <a:t> y </a:t>
            </a:r>
            <a:r>
              <a:rPr lang="es-ES" dirty="0" err="1"/>
              <a:t>height</a:t>
            </a:r>
            <a:r>
              <a:rPr lang="es-ES" dirty="0"/>
              <a:t>: determina el tamaño, la anchura y altura de la imagen en pixeles respectivamente.</a:t>
            </a:r>
          </a:p>
          <a:p>
            <a:r>
              <a:rPr lang="es-ES" b="1" dirty="0"/>
              <a:t>&lt;</a:t>
            </a:r>
            <a:r>
              <a:rPr lang="es-ES" b="1" dirty="0" err="1"/>
              <a:t>img</a:t>
            </a:r>
            <a:r>
              <a:rPr lang="es-ES" b="1" dirty="0"/>
              <a:t> </a:t>
            </a:r>
            <a:r>
              <a:rPr lang="es-ES" b="1" dirty="0" err="1"/>
              <a:t>src</a:t>
            </a:r>
            <a:r>
              <a:rPr lang="es-ES" b="1" dirty="0"/>
              <a:t>="imagen.jpg"  </a:t>
            </a:r>
            <a:r>
              <a:rPr lang="es-ES" b="1" dirty="0" err="1"/>
              <a:t>width</a:t>
            </a:r>
            <a:r>
              <a:rPr lang="es-ES" b="1" dirty="0"/>
              <a:t>="104" </a:t>
            </a:r>
            <a:r>
              <a:rPr lang="es-ES" b="1" dirty="0" err="1"/>
              <a:t>height</a:t>
            </a:r>
            <a:r>
              <a:rPr lang="es-ES" b="1" dirty="0"/>
              <a:t>="142"&gt;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3964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Atributos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Las etiquetas pueden contener atributos, los cuales sirven para configurar características de las propias etiquetas.</a:t>
            </a:r>
          </a:p>
          <a:p>
            <a:r>
              <a:rPr lang="es-ES" dirty="0"/>
              <a:t>Se deben especificar en la </a:t>
            </a:r>
            <a:r>
              <a:rPr lang="es-ES" b="1" dirty="0"/>
              <a:t>etiqueta de apertura</a:t>
            </a:r>
            <a:r>
              <a:rPr lang="es-ES" dirty="0"/>
              <a:t>, nunca en la de cierre. </a:t>
            </a:r>
          </a:p>
          <a:p>
            <a:r>
              <a:rPr lang="es-ES" dirty="0"/>
              <a:t>Detrás del nombre del atributo se especifica el valor que se le quiere asignar , separado por un signo igual.</a:t>
            </a:r>
          </a:p>
          <a:p>
            <a:r>
              <a:rPr lang="es-ES" dirty="0"/>
              <a:t>Ejemplo: &lt;input </a:t>
            </a:r>
            <a:r>
              <a:rPr lang="es-ES" dirty="0" err="1"/>
              <a:t>type</a:t>
            </a:r>
            <a:r>
              <a:rPr lang="es-ES" dirty="0"/>
              <a:t>=“</a:t>
            </a:r>
            <a:r>
              <a:rPr lang="es-ES" dirty="0" err="1"/>
              <a:t>text</a:t>
            </a:r>
            <a:r>
              <a:rPr lang="es-ES" dirty="0"/>
              <a:t>” </a:t>
            </a:r>
            <a:r>
              <a:rPr lang="es-ES" dirty="0" err="1"/>
              <a:t>name</a:t>
            </a:r>
            <a:r>
              <a:rPr lang="es-ES" dirty="0"/>
              <a:t>=“nombre”&gt;</a:t>
            </a:r>
          </a:p>
          <a:p>
            <a:r>
              <a:rPr lang="es-ES" dirty="0"/>
              <a:t>Los valores de </a:t>
            </a:r>
            <a:r>
              <a:rPr lang="es-ES" b="1" dirty="0">
                <a:solidFill>
                  <a:srgbClr val="FF0000"/>
                </a:solidFill>
              </a:rPr>
              <a:t>los</a:t>
            </a: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atributos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b="1" dirty="0">
                <a:solidFill>
                  <a:srgbClr val="FF0000"/>
                </a:solidFill>
              </a:rPr>
              <a:t>sí se diferencian si están en mayúsculas o minúsculas.</a:t>
            </a:r>
          </a:p>
          <a:p>
            <a:r>
              <a:rPr lang="es-ES" dirty="0"/>
              <a:t> Se </a:t>
            </a:r>
            <a:r>
              <a:rPr lang="es-ES" b="1" dirty="0"/>
              <a:t>recomienda usar minúsculas </a:t>
            </a:r>
            <a:r>
              <a:rPr lang="es-ES" dirty="0"/>
              <a:t>tanto para etiquetas como para atributos.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Comentarios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líneas de texto  que no son interpretadas por el navegador, y por lo tanto no serán visualizadas al navegar sobre la página.</a:t>
            </a:r>
          </a:p>
          <a:p>
            <a:r>
              <a:rPr lang="es-ES" dirty="0"/>
              <a:t>Ejemplo:</a:t>
            </a:r>
          </a:p>
          <a:p>
            <a:r>
              <a:rPr lang="es-ES" b="1" dirty="0">
                <a:solidFill>
                  <a:srgbClr val="FF0000"/>
                </a:solidFill>
              </a:rPr>
              <a:t>&lt;!--</a:t>
            </a:r>
            <a:r>
              <a:rPr lang="es-ES" dirty="0"/>
              <a:t>Esto es un comentario sobre mi página web </a:t>
            </a:r>
            <a:r>
              <a:rPr lang="es-ES" b="1" dirty="0">
                <a:solidFill>
                  <a:srgbClr val="FF0000"/>
                </a:solidFill>
              </a:rPr>
              <a:t>-- &gt;</a:t>
            </a:r>
          </a:p>
        </p:txBody>
      </p:sp>
    </p:spTree>
    <p:extLst>
      <p:ext uri="{BB962C8B-B14F-4D97-AF65-F5344CB8AC3E}">
        <p14:creationId xmlns:p14="http://schemas.microsoft.com/office/powerpoint/2010/main" val="6783048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2068</TotalTime>
  <Words>2748</Words>
  <Application>Microsoft Office PowerPoint</Application>
  <PresentationFormat>Presentación en pantalla (4:3)</PresentationFormat>
  <Paragraphs>314</Paragraphs>
  <Slides>35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 New</vt:lpstr>
      <vt:lpstr>Gill Sans MT</vt:lpstr>
      <vt:lpstr>museo-sans</vt:lpstr>
      <vt:lpstr>Times New Roman</vt:lpstr>
      <vt:lpstr>Wingdings</vt:lpstr>
      <vt:lpstr>Wingdings 2</vt:lpstr>
      <vt:lpstr>Dividendo</vt:lpstr>
      <vt:lpstr>HTML 5</vt:lpstr>
      <vt:lpstr>Para comenzar con HTML</vt:lpstr>
      <vt:lpstr>Otros editores HTML</vt:lpstr>
      <vt:lpstr>El lenguaje HTML </vt:lpstr>
      <vt:lpstr>Etiquetas </vt:lpstr>
      <vt:lpstr>Normas de HTML </vt:lpstr>
      <vt:lpstr>Atributos</vt:lpstr>
      <vt:lpstr>Atributos</vt:lpstr>
      <vt:lpstr>Comentarios</vt:lpstr>
      <vt:lpstr>Estructura básica de un documento HTML5</vt:lpstr>
      <vt:lpstr>    Estructura básica de un documento HTML5</vt:lpstr>
      <vt:lpstr>Doctype</vt:lpstr>
      <vt:lpstr>Cabecera del documento</vt:lpstr>
      <vt:lpstr>Cabecera del documento</vt:lpstr>
      <vt:lpstr>Cabecera del documento</vt:lpstr>
      <vt:lpstr>Semántica en textos</vt:lpstr>
      <vt:lpstr>Formato de los caracteres</vt:lpstr>
      <vt:lpstr>Características de párrafo</vt:lpstr>
      <vt:lpstr>Comandos de encabezamiento</vt:lpstr>
      <vt:lpstr>Listas Ordenadas</vt:lpstr>
      <vt:lpstr>Listas Ordenadas </vt:lpstr>
      <vt:lpstr>Listas No-Ordenadas</vt:lpstr>
      <vt:lpstr>Listas No Ordenadas (Unordered Lists)</vt:lpstr>
      <vt:lpstr>Listas de Definición</vt:lpstr>
      <vt:lpstr>Enlaces</vt:lpstr>
      <vt:lpstr>Imágenes</vt:lpstr>
      <vt:lpstr>Ejemplos:  &lt;A  HREF = “xxx.html” &gt; yyy &lt;/A&gt;    destino ancla </vt:lpstr>
      <vt:lpstr>Atributos de Imágenes</vt:lpstr>
      <vt:lpstr>Tablas</vt:lpstr>
      <vt:lpstr>Ejemplo</vt:lpstr>
      <vt:lpstr>Presentación de PowerPoint</vt:lpstr>
      <vt:lpstr>Bordes</vt:lpstr>
      <vt:lpstr>Más propiedades css para tablas</vt:lpstr>
      <vt:lpstr>Presentación de PowerPoint</vt:lpstr>
      <vt:lpstr>Referencias </vt:lpstr>
    </vt:vector>
  </TitlesOfParts>
  <Company>Universidad de Piura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Diseño de una publicación digital</dc:title>
  <dc:creator>Universidad de Piura</dc:creator>
  <cp:lastModifiedBy>cipriano garcia Hernandez</cp:lastModifiedBy>
  <cp:revision>120</cp:revision>
  <cp:lastPrinted>1601-01-01T00:00:00Z</cp:lastPrinted>
  <dcterms:created xsi:type="dcterms:W3CDTF">2004-08-25T14:54:28Z</dcterms:created>
  <dcterms:modified xsi:type="dcterms:W3CDTF">2024-09-25T22:44:50Z</dcterms:modified>
</cp:coreProperties>
</file>