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Anaheim"/>
      <p:regular r:id="rId15"/>
    </p:embeddedFont>
    <p:embeddedFont>
      <p:font typeface="Barlow Condensed ExtraBold"/>
      <p:bold r:id="rId16"/>
      <p:boldItalic r:id="rId17"/>
    </p:embeddedFont>
    <p:embeddedFont>
      <p:font typeface="Overpass Mono"/>
      <p:regular r:id="rId18"/>
      <p:bold r:id="rId19"/>
    </p:embeddedFont>
    <p:embeddedFont>
      <p:font typeface="Barlow"/>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arlow-regular.fntdata"/><Relationship Id="rId11" Type="http://schemas.openxmlformats.org/officeDocument/2006/relationships/slide" Target="slides/slide7.xml"/><Relationship Id="rId22" Type="http://schemas.openxmlformats.org/officeDocument/2006/relationships/font" Target="fonts/Barlow-italic.fntdata"/><Relationship Id="rId10" Type="http://schemas.openxmlformats.org/officeDocument/2006/relationships/slide" Target="slides/slide6.xml"/><Relationship Id="rId21" Type="http://schemas.openxmlformats.org/officeDocument/2006/relationships/font" Target="fonts/Barlow-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Barlow-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naheim-regular.fntdata"/><Relationship Id="rId14" Type="http://schemas.openxmlformats.org/officeDocument/2006/relationships/slide" Target="slides/slide10.xml"/><Relationship Id="rId17" Type="http://schemas.openxmlformats.org/officeDocument/2006/relationships/font" Target="fonts/BarlowCondensedExtraBold-boldItalic.fntdata"/><Relationship Id="rId16" Type="http://schemas.openxmlformats.org/officeDocument/2006/relationships/font" Target="fonts/BarlowCondensedExtraBold-bold.fntdata"/><Relationship Id="rId5" Type="http://schemas.openxmlformats.org/officeDocument/2006/relationships/slide" Target="slides/slide1.xml"/><Relationship Id="rId19" Type="http://schemas.openxmlformats.org/officeDocument/2006/relationships/font" Target="fonts/OverpassMono-bold.fntdata"/><Relationship Id="rId6" Type="http://schemas.openxmlformats.org/officeDocument/2006/relationships/slide" Target="slides/slide2.xml"/><Relationship Id="rId18" Type="http://schemas.openxmlformats.org/officeDocument/2006/relationships/font" Target="fonts/OverpassMon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d572e271a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d572e271a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c05154e2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c05154e2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572e271a4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d572e271a4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572e271a4_3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d572e271a4_3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d572e271a4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d572e271a4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c05154e2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c05154e2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c05154e26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c05154e26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d572e271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d572e271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c05154e26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c05154e26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39" name="Shape 139"/>
        <p:cNvGrpSpPr/>
        <p:nvPr/>
      </p:nvGrpSpPr>
      <p:grpSpPr>
        <a:xfrm>
          <a:off x="0" y="0"/>
          <a:ext cx="0" cy="0"/>
          <a:chOff x="0" y="0"/>
          <a:chExt cx="0" cy="0"/>
        </a:xfrm>
      </p:grpSpPr>
      <p:sp>
        <p:nvSpPr>
          <p:cNvPr id="140" name="Google Shape;14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43" name="Google Shape;14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49" name="Google Shape;149;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62"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3" name="Google Shape;183;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4" name="Google Shape;184;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85" name="Google Shape;185;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6" name="Google Shape;186;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7" name="Google Shape;187;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8" name="Google Shape;188;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89" name="Google Shape;189;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0" name="Google Shape;190;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1" name="Shape 191"/>
        <p:cNvGrpSpPr/>
        <p:nvPr/>
      </p:nvGrpSpPr>
      <p:grpSpPr>
        <a:xfrm>
          <a:off x="0" y="0"/>
          <a:ext cx="0" cy="0"/>
          <a:chOff x="0" y="0"/>
          <a:chExt cx="0" cy="0"/>
        </a:xfrm>
      </p:grpSpPr>
      <p:sp>
        <p:nvSpPr>
          <p:cNvPr id="192" name="Google Shape;192;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198" name="Google Shape;198;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199" name="Google Shape;199;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0" name="Google Shape;200;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1" name="Google Shape;201;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02" name="Google Shape;202;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03" name="Google Shape;203;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04" name="Google Shape;204;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5" name="Google Shape;205;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6" name="Google Shape;206;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07" name="Shape 207"/>
        <p:cNvGrpSpPr/>
        <p:nvPr/>
      </p:nvGrpSpPr>
      <p:grpSpPr>
        <a:xfrm>
          <a:off x="0" y="0"/>
          <a:ext cx="0" cy="0"/>
          <a:chOff x="0" y="0"/>
          <a:chExt cx="0" cy="0"/>
        </a:xfrm>
      </p:grpSpPr>
      <p:sp>
        <p:nvSpPr>
          <p:cNvPr id="208" name="Google Shape;208;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9" name="Google Shape;209;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0" name="Google Shape;210;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1" name="Google Shape;211;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2" name="Google Shape;212;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3" name="Google Shape;213;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4" name="Google Shape;214;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5" name="Google Shape;215;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6" name="Google Shape;216;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17" name="Shape 217"/>
        <p:cNvGrpSpPr/>
        <p:nvPr/>
      </p:nvGrpSpPr>
      <p:grpSpPr>
        <a:xfrm>
          <a:off x="0" y="0"/>
          <a:ext cx="0" cy="0"/>
          <a:chOff x="0" y="0"/>
          <a:chExt cx="0" cy="0"/>
        </a:xfrm>
      </p:grpSpPr>
      <p:sp>
        <p:nvSpPr>
          <p:cNvPr id="218" name="Google Shape;218;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Thin"/>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20" name="Google Shape;220;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21" name="Google Shape;221;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25" name="Shape 225"/>
        <p:cNvGrpSpPr/>
        <p:nvPr/>
      </p:nvGrpSpPr>
      <p:grpSpPr>
        <a:xfrm>
          <a:off x="0" y="0"/>
          <a:ext cx="0" cy="0"/>
          <a:chOff x="0" y="0"/>
          <a:chExt cx="0" cy="0"/>
        </a:xfrm>
      </p:grpSpPr>
      <p:sp>
        <p:nvSpPr>
          <p:cNvPr id="226" name="Google Shape;226;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38"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41" name="Google Shape;241;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42" name="Google Shape;242;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74" name="Shape 274"/>
        <p:cNvGrpSpPr/>
        <p:nvPr/>
      </p:nvGrpSpPr>
      <p:grpSpPr>
        <a:xfrm>
          <a:off x="0" y="0"/>
          <a:ext cx="0" cy="0"/>
          <a:chOff x="0" y="0"/>
          <a:chExt cx="0" cy="0"/>
        </a:xfrm>
      </p:grpSpPr>
      <p:sp>
        <p:nvSpPr>
          <p:cNvPr id="275" name="Google Shape;275;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281" name="Google Shape;281;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282" name="Google Shape;282;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283" name="Google Shape;283;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1" name="Shape 51"/>
        <p:cNvGrpSpPr/>
        <p:nvPr/>
      </p:nvGrpSpPr>
      <p:grpSpPr>
        <a:xfrm>
          <a:off x="0" y="0"/>
          <a:ext cx="0" cy="0"/>
          <a:chOff x="0" y="0"/>
          <a:chExt cx="0" cy="0"/>
        </a:xfrm>
      </p:grpSpPr>
      <p:sp>
        <p:nvSpPr>
          <p:cNvPr id="52" name="Google Shape;52;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6" name="Google Shape;56;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284" name="Shape 284"/>
        <p:cNvGrpSpPr/>
        <p:nvPr/>
      </p:nvGrpSpPr>
      <p:grpSpPr>
        <a:xfrm>
          <a:off x="0" y="0"/>
          <a:ext cx="0" cy="0"/>
          <a:chOff x="0" y="0"/>
          <a:chExt cx="0" cy="0"/>
        </a:xfrm>
      </p:grpSpPr>
      <p:sp>
        <p:nvSpPr>
          <p:cNvPr id="285" name="Google Shape;28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286" name="Google Shape;28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87" name="Shape 287"/>
        <p:cNvGrpSpPr/>
        <p:nvPr/>
      </p:nvGrpSpPr>
      <p:grpSpPr>
        <a:xfrm>
          <a:off x="0" y="0"/>
          <a:ext cx="0" cy="0"/>
          <a:chOff x="0" y="0"/>
          <a:chExt cx="0" cy="0"/>
        </a:xfrm>
      </p:grpSpPr>
      <p:sp>
        <p:nvSpPr>
          <p:cNvPr id="288" name="Google Shape;288;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0" name="Google Shape;290;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2" name="Google Shape;292;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4" name="Google Shape;294;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6" name="Google Shape;296;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8" name="Google Shape;298;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00" name="Google Shape;300;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1" name="Google Shape;301;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03" name="Shape 303"/>
        <p:cNvGrpSpPr/>
        <p:nvPr/>
      </p:nvGrpSpPr>
      <p:grpSpPr>
        <a:xfrm>
          <a:off x="0" y="0"/>
          <a:ext cx="0" cy="0"/>
          <a:chOff x="0" y="0"/>
          <a:chExt cx="0" cy="0"/>
        </a:xfrm>
      </p:grpSpPr>
      <p:sp>
        <p:nvSpPr>
          <p:cNvPr id="304" name="Google Shape;304;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5" name="Google Shape;305;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6" name="Google Shape;306;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10" name="Shape 310"/>
        <p:cNvGrpSpPr/>
        <p:nvPr/>
      </p:nvGrpSpPr>
      <p:grpSpPr>
        <a:xfrm>
          <a:off x="0" y="0"/>
          <a:ext cx="0" cy="0"/>
          <a:chOff x="0" y="0"/>
          <a:chExt cx="0" cy="0"/>
        </a:xfrm>
      </p:grpSpPr>
      <p:sp>
        <p:nvSpPr>
          <p:cNvPr id="311" name="Google Shape;311;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3" name="Google Shape;313;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5" name="Google Shape;315;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Thin"/>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1" name="Google Shape;91;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4" name="Google Shape;94;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5" name="Google Shape;95;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6" name="Google Shape;96;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7" name="Google Shape;97;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8" name="Google Shape;98;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3" name="Google Shape;103;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06" name="Shape 106"/>
        <p:cNvGrpSpPr/>
        <p:nvPr/>
      </p:nvGrpSpPr>
      <p:grpSpPr>
        <a:xfrm>
          <a:off x="0" y="0"/>
          <a:ext cx="0" cy="0"/>
          <a:chOff x="0" y="0"/>
          <a:chExt cx="0" cy="0"/>
        </a:xfrm>
      </p:grpSpPr>
      <p:sp>
        <p:nvSpPr>
          <p:cNvPr id="107" name="Google Shape;107;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6" name="Google Shape;136;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37" name="Google Shape;137;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ctrTitle"/>
          </p:nvPr>
        </p:nvSpPr>
        <p:spPr>
          <a:xfrm>
            <a:off x="1681350" y="1215375"/>
            <a:ext cx="6696000" cy="19104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6000"/>
              <a:t>Procesamiento del lenguaje natural</a:t>
            </a:r>
            <a:endParaRPr sz="6000"/>
          </a:p>
        </p:txBody>
      </p:sp>
      <p:sp>
        <p:nvSpPr>
          <p:cNvPr id="331" name="Google Shape;331;p25"/>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500">
                <a:solidFill>
                  <a:schemeClr val="dk2"/>
                </a:solidFill>
              </a:rPr>
              <a:t>Iraís Aguirre Valente</a:t>
            </a:r>
            <a:endParaRPr sz="1500">
              <a:solidFill>
                <a:schemeClr val="dk2"/>
              </a:solidFill>
            </a:endParaRPr>
          </a:p>
          <a:p>
            <a:pPr indent="0" lvl="0" marL="0" rtl="0" algn="l">
              <a:spcBef>
                <a:spcPts val="0"/>
              </a:spcBef>
              <a:spcAft>
                <a:spcPts val="0"/>
              </a:spcAft>
              <a:buNone/>
            </a:pPr>
            <a:r>
              <a:rPr lang="en" sz="1500">
                <a:solidFill>
                  <a:schemeClr val="dk2"/>
                </a:solidFill>
              </a:rPr>
              <a:t>Álvaro </a:t>
            </a:r>
            <a:r>
              <a:rPr lang="en" sz="1500">
                <a:solidFill>
                  <a:schemeClr val="dk2"/>
                </a:solidFill>
              </a:rPr>
              <a:t>Martínez Martínez</a:t>
            </a:r>
            <a:endParaRPr sz="15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4"/>
          <p:cNvSpPr txBox="1"/>
          <p:nvPr>
            <p:ph idx="1" type="subTitle"/>
          </p:nvPr>
        </p:nvSpPr>
        <p:spPr>
          <a:xfrm flipH="1">
            <a:off x="1278000" y="2036575"/>
            <a:ext cx="6127200" cy="271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Prolog es un lenguaje declarativo que además de incorporar sus propias reglas, incorpora las denominadas Define Clause Grammars (DCG). Una DCG es una extensión de Prolog para la construcción de gramáticas; estas son escritas en un formato basado en reglas gramaticales que son interpretadas por el programa en código de Prolog.</a:t>
            </a:r>
            <a:endParaRPr sz="1100">
              <a:solidFill>
                <a:srgbClr val="000000"/>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a:p>
        </p:txBody>
      </p:sp>
      <p:grpSp>
        <p:nvGrpSpPr>
          <p:cNvPr id="419" name="Google Shape;419;p34"/>
          <p:cNvGrpSpPr/>
          <p:nvPr/>
        </p:nvGrpSpPr>
        <p:grpSpPr>
          <a:xfrm>
            <a:off x="8129098" y="1240508"/>
            <a:ext cx="1015038" cy="1948298"/>
            <a:chOff x="7397009" y="1731193"/>
            <a:chExt cx="1781706" cy="3419867"/>
          </a:xfrm>
        </p:grpSpPr>
        <p:sp>
          <p:nvSpPr>
            <p:cNvPr id="420" name="Google Shape;420;p34"/>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4"/>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4"/>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4"/>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4"/>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4"/>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4"/>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4"/>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4"/>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4"/>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4"/>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4"/>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4"/>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4"/>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4"/>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4"/>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4"/>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4"/>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4"/>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4"/>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4"/>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4"/>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4"/>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4"/>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4"/>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4"/>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 name="Google Shape;447;p34"/>
          <p:cNvSpPr txBox="1"/>
          <p:nvPr>
            <p:ph type="title"/>
          </p:nvPr>
        </p:nvSpPr>
        <p:spPr>
          <a:xfrm>
            <a:off x="1278000" y="4343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LENGUAJES DE PROGRAMACIÓN DECLARATIVOS Y PLN</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6"/>
          <p:cNvSpPr txBox="1"/>
          <p:nvPr>
            <p:ph type="title"/>
          </p:nvPr>
        </p:nvSpPr>
        <p:spPr>
          <a:xfrm>
            <a:off x="454800" y="2927100"/>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 </a:t>
            </a:r>
            <a:endParaRPr/>
          </a:p>
        </p:txBody>
      </p:sp>
      <p:sp>
        <p:nvSpPr>
          <p:cNvPr id="337" name="Google Shape;337;p26"/>
          <p:cNvSpPr txBox="1"/>
          <p:nvPr>
            <p:ph idx="2" type="title"/>
          </p:nvPr>
        </p:nvSpPr>
        <p:spPr>
          <a:xfrm>
            <a:off x="454800" y="2664325"/>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¿Qué 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7"/>
          <p:cNvSpPr txBox="1"/>
          <p:nvPr/>
        </p:nvSpPr>
        <p:spPr>
          <a:xfrm>
            <a:off x="1245600" y="1200600"/>
            <a:ext cx="6652800" cy="3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solidFill>
                  <a:schemeClr val="lt1"/>
                </a:solidFill>
                <a:latin typeface="Anaheim"/>
                <a:ea typeface="Anaheim"/>
                <a:cs typeface="Anaheim"/>
                <a:sym typeface="Anaheim"/>
              </a:rPr>
              <a:t>“Procesamiento del Lenguaje Natural” (PLN) o su nombre en inglés Natural Language Processing (NLP). </a:t>
            </a:r>
            <a:r>
              <a:rPr lang="en" sz="1700">
                <a:solidFill>
                  <a:schemeClr val="lt1"/>
                </a:solidFill>
                <a:latin typeface="Anaheim"/>
                <a:ea typeface="Anaheim"/>
                <a:cs typeface="Anaheim"/>
                <a:sym typeface="Anaheim"/>
              </a:rPr>
              <a:t>El </a:t>
            </a:r>
            <a:r>
              <a:rPr b="1" lang="en" sz="1700">
                <a:solidFill>
                  <a:schemeClr val="lt1"/>
                </a:solidFill>
                <a:latin typeface="Anaheim"/>
                <a:ea typeface="Anaheim"/>
                <a:cs typeface="Anaheim"/>
                <a:sym typeface="Anaheim"/>
              </a:rPr>
              <a:t>PLN</a:t>
            </a:r>
            <a:r>
              <a:rPr lang="en" sz="1700">
                <a:solidFill>
                  <a:schemeClr val="lt1"/>
                </a:solidFill>
                <a:latin typeface="Anaheim"/>
                <a:ea typeface="Anaheim"/>
                <a:cs typeface="Anaheim"/>
                <a:sym typeface="Anaheim"/>
              </a:rPr>
              <a:t> está más avanzado</a:t>
            </a:r>
            <a:r>
              <a:rPr lang="en" sz="1600">
                <a:solidFill>
                  <a:schemeClr val="lt1"/>
                </a:solidFill>
                <a:latin typeface="Anaheim"/>
                <a:ea typeface="Anaheim"/>
                <a:cs typeface="Anaheim"/>
                <a:sym typeface="Anaheim"/>
              </a:rPr>
              <a:t> en</a:t>
            </a:r>
            <a:r>
              <a:rPr lang="en" sz="1700">
                <a:solidFill>
                  <a:schemeClr val="lt1"/>
                </a:solidFill>
                <a:latin typeface="Anaheim"/>
                <a:ea typeface="Anaheim"/>
                <a:cs typeface="Anaheim"/>
                <a:sym typeface="Anaheim"/>
              </a:rPr>
              <a:t> el tratamiento de textos, donde hay muchos más </a:t>
            </a:r>
            <a:r>
              <a:rPr lang="en" sz="1600">
                <a:solidFill>
                  <a:schemeClr val="lt1"/>
                </a:solidFill>
                <a:latin typeface="Anaheim"/>
                <a:ea typeface="Anaheim"/>
                <a:cs typeface="Anaheim"/>
                <a:sym typeface="Anaheim"/>
              </a:rPr>
              <a:t>datos y son más fáciles de conseguir en formato electrónico.</a:t>
            </a:r>
            <a:endParaRPr sz="1600">
              <a:solidFill>
                <a:schemeClr val="lt1"/>
              </a:solidFill>
              <a:latin typeface="Anaheim"/>
              <a:ea typeface="Anaheim"/>
              <a:cs typeface="Anaheim"/>
              <a:sym typeface="Anaheim"/>
            </a:endParaRPr>
          </a:p>
          <a:p>
            <a:pPr indent="0" lvl="0" marL="0" rtl="0" algn="just">
              <a:lnSpc>
                <a:spcPct val="115000"/>
              </a:lnSpc>
              <a:spcBef>
                <a:spcPts val="1500"/>
              </a:spcBef>
              <a:spcAft>
                <a:spcPts val="0"/>
              </a:spcAft>
              <a:buNone/>
            </a:pPr>
            <a:r>
              <a:rPr lang="en" sz="1600">
                <a:solidFill>
                  <a:schemeClr val="lt1"/>
                </a:solidFill>
                <a:latin typeface="Anaheim"/>
                <a:ea typeface="Anaheim"/>
                <a:cs typeface="Anaheim"/>
                <a:sym typeface="Anaheim"/>
              </a:rPr>
              <a:t>Los audios, aunque estén en formato digital, hay que procesarlos para transcribirlos en letras o caracteres y, a partir de ahí, entender la pregunta. El proceso de respuesta es el inverso: primero se elabora la oración y luego se “sintetiza la voz”.</a:t>
            </a:r>
            <a:endParaRPr sz="1600">
              <a:solidFill>
                <a:schemeClr val="lt1"/>
              </a:solidFill>
              <a:latin typeface="Anaheim"/>
              <a:ea typeface="Anaheim"/>
              <a:cs typeface="Anaheim"/>
              <a:sym typeface="Anaheim"/>
            </a:endParaRPr>
          </a:p>
          <a:p>
            <a:pPr indent="0" lvl="0" marL="0" rtl="0" algn="just">
              <a:lnSpc>
                <a:spcPct val="115000"/>
              </a:lnSpc>
              <a:spcBef>
                <a:spcPts val="1500"/>
              </a:spcBef>
              <a:spcAft>
                <a:spcPts val="1500"/>
              </a:spcAft>
              <a:buNone/>
            </a:pPr>
            <a:r>
              <a:rPr lang="en" sz="1600">
                <a:solidFill>
                  <a:schemeClr val="lt1"/>
                </a:solidFill>
                <a:latin typeface="Anaheim"/>
                <a:ea typeface="Anaheim"/>
                <a:cs typeface="Anaheim"/>
                <a:sym typeface="Anaheim"/>
              </a:rPr>
              <a:t>Por cierto, </a:t>
            </a:r>
            <a:r>
              <a:rPr b="1" lang="en" sz="1600">
                <a:solidFill>
                  <a:schemeClr val="lt1"/>
                </a:solidFill>
                <a:latin typeface="Anaheim"/>
                <a:ea typeface="Anaheim"/>
                <a:cs typeface="Anaheim"/>
                <a:sym typeface="Anaheim"/>
              </a:rPr>
              <a:t>la voz artificial cada vez suena más humana</a:t>
            </a:r>
            <a:r>
              <a:rPr lang="en" sz="1600">
                <a:solidFill>
                  <a:schemeClr val="lt1"/>
                </a:solidFill>
                <a:latin typeface="Anaheim"/>
                <a:ea typeface="Anaheim"/>
                <a:cs typeface="Anaheim"/>
                <a:sym typeface="Anaheim"/>
              </a:rPr>
              <a:t>, con inflexiones tonales y prosódicas que imitan la producción humana.</a:t>
            </a:r>
            <a:endParaRPr sz="1600">
              <a:solidFill>
                <a:schemeClr val="lt1"/>
              </a:solidFill>
              <a:latin typeface="Anaheim"/>
              <a:ea typeface="Anaheim"/>
              <a:cs typeface="Anaheim"/>
              <a:sym typeface="Anaheim"/>
            </a:endParaRPr>
          </a:p>
        </p:txBody>
      </p:sp>
      <p:sp>
        <p:nvSpPr>
          <p:cNvPr id="343" name="Google Shape;343;p27"/>
          <p:cNvSpPr txBox="1"/>
          <p:nvPr>
            <p:ph type="title"/>
          </p:nvPr>
        </p:nvSpPr>
        <p:spPr>
          <a:xfrm>
            <a:off x="1278000" y="4427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PLN / NPL</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8"/>
          <p:cNvSpPr txBox="1"/>
          <p:nvPr>
            <p:ph type="title"/>
          </p:nvPr>
        </p:nvSpPr>
        <p:spPr>
          <a:xfrm>
            <a:off x="1278050" y="103645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 </a:t>
            </a:r>
            <a:r>
              <a:rPr lang="en"/>
              <a:t>TECNOLOGÍA</a:t>
            </a:r>
            <a:r>
              <a:rPr lang="en"/>
              <a:t> NO ES NUEVA</a:t>
            </a:r>
            <a:endParaRPr/>
          </a:p>
        </p:txBody>
      </p:sp>
      <p:sp>
        <p:nvSpPr>
          <p:cNvPr id="349" name="Google Shape;349;p28"/>
          <p:cNvSpPr txBox="1"/>
          <p:nvPr/>
        </p:nvSpPr>
        <p:spPr>
          <a:xfrm>
            <a:off x="2397800" y="1789800"/>
            <a:ext cx="4348500" cy="1563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500"/>
              </a:spcAft>
              <a:buNone/>
            </a:pPr>
            <a:r>
              <a:rPr lang="en" sz="1600">
                <a:solidFill>
                  <a:schemeClr val="lt1"/>
                </a:solidFill>
                <a:latin typeface="Anaheim"/>
                <a:ea typeface="Anaheim"/>
                <a:cs typeface="Anaheim"/>
                <a:sym typeface="Anaheim"/>
              </a:rPr>
              <a:t>P</a:t>
            </a:r>
            <a:r>
              <a:rPr lang="en" sz="1600">
                <a:solidFill>
                  <a:schemeClr val="lt1"/>
                </a:solidFill>
                <a:latin typeface="Anaheim"/>
                <a:ea typeface="Anaheim"/>
                <a:cs typeface="Anaheim"/>
                <a:sym typeface="Anaheim"/>
              </a:rPr>
              <a:t>ero sí es cierto que su evolución en los últimos años ha sufrido un </a:t>
            </a:r>
            <a:r>
              <a:rPr b="1" lang="en" sz="1600">
                <a:solidFill>
                  <a:schemeClr val="lt1"/>
                </a:solidFill>
                <a:latin typeface="Anaheim"/>
                <a:ea typeface="Anaheim"/>
                <a:cs typeface="Anaheim"/>
                <a:sym typeface="Anaheim"/>
              </a:rPr>
              <a:t>crecimiento exponencial</a:t>
            </a:r>
            <a:r>
              <a:rPr lang="en" sz="1600">
                <a:solidFill>
                  <a:schemeClr val="lt1"/>
                </a:solidFill>
                <a:latin typeface="Anaheim"/>
                <a:ea typeface="Anaheim"/>
                <a:cs typeface="Anaheim"/>
                <a:sym typeface="Anaheim"/>
              </a:rPr>
              <a:t> debido a los grandes volúmenes de datos disponibles, la capacidad de computación actual y los avances en el campo de la algoritmia</a:t>
            </a:r>
            <a:endParaRPr sz="1600">
              <a:solidFill>
                <a:schemeClr val="lt1"/>
              </a:solidFill>
              <a:latin typeface="Anaheim"/>
              <a:ea typeface="Anaheim"/>
              <a:cs typeface="Anaheim"/>
              <a:sym typeface="Anahei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9"/>
          <p:cNvSpPr txBox="1"/>
          <p:nvPr>
            <p:ph idx="1" type="subTitle"/>
          </p:nvPr>
        </p:nvSpPr>
        <p:spPr>
          <a:xfrm flipH="1">
            <a:off x="1062450" y="2068650"/>
            <a:ext cx="7019100" cy="2427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t>No todos los análisis que se describen se aplican en cualquier tarea de PLN, sino que depende del objetivo de la aplicación   </a:t>
            </a:r>
            <a:r>
              <a:rPr b="1" lang="en" sz="1500"/>
              <a:t>                                                     </a:t>
            </a:r>
            <a:endParaRPr b="1" sz="1500"/>
          </a:p>
          <a:p>
            <a:pPr indent="0" lvl="0" marL="0" rtl="0" algn="l">
              <a:lnSpc>
                <a:spcPct val="115000"/>
              </a:lnSpc>
              <a:spcBef>
                <a:spcPts val="3000"/>
              </a:spcBef>
              <a:spcAft>
                <a:spcPts val="0"/>
              </a:spcAft>
              <a:buNone/>
            </a:pPr>
            <a:r>
              <a:rPr b="1" lang="en" sz="1500"/>
              <a:t>Análisis morfológico o léxico</a:t>
            </a:r>
            <a:r>
              <a:rPr lang="en" sz="1500"/>
              <a:t>. Consiste en el análisis interno de las palabras que forman oraciones para extraer lemas, rasgos flexivos, unidades léxica compuestas.                   </a:t>
            </a:r>
            <a:r>
              <a:rPr b="1" lang="en" sz="1500"/>
              <a:t>Análisis sintáctico</a:t>
            </a:r>
            <a:r>
              <a:rPr lang="en" sz="1500"/>
              <a:t>. Consiste en el análisis de la estructura de las oraciones de acuerdo con el modelo gramatical empleado (lógico o estadístico).                                               </a:t>
            </a:r>
            <a:r>
              <a:rPr b="1" lang="en" sz="1500"/>
              <a:t>Análisis semántico</a:t>
            </a:r>
            <a:r>
              <a:rPr lang="en" sz="1500"/>
              <a:t>. Proporciona la interpretación de las oraciones, una vez eliminadas las ambigüedades morfosintácticas.                                                                        </a:t>
            </a:r>
            <a:r>
              <a:rPr b="1" lang="en" sz="1500"/>
              <a:t>Análisis pragmático</a:t>
            </a:r>
            <a:r>
              <a:rPr lang="en" sz="1500"/>
              <a:t>. Incorpora el análisis del contexto de uso a la interpretación final. Aquí se incluye el tratamiento del lenguaje figurado (metáfora e ironía) como el conocimiento del mundo específico necesario para entender un texto especializado.</a:t>
            </a:r>
            <a:endParaRPr sz="1500">
              <a:latin typeface="Arial"/>
              <a:ea typeface="Arial"/>
              <a:cs typeface="Arial"/>
              <a:sym typeface="Arial"/>
            </a:endParaRPr>
          </a:p>
          <a:p>
            <a:pPr indent="0" lvl="0" marL="0" rtl="0" algn="l">
              <a:spcBef>
                <a:spcPts val="3000"/>
              </a:spcBef>
              <a:spcAft>
                <a:spcPts val="0"/>
              </a:spcAft>
              <a:buNone/>
            </a:pPr>
            <a:r>
              <a:t/>
            </a:r>
            <a:endParaRPr/>
          </a:p>
        </p:txBody>
      </p:sp>
      <p:sp>
        <p:nvSpPr>
          <p:cNvPr id="355" name="Google Shape;355;p29"/>
          <p:cNvSpPr txBox="1"/>
          <p:nvPr>
            <p:ph type="title"/>
          </p:nvPr>
        </p:nvSpPr>
        <p:spPr>
          <a:xfrm>
            <a:off x="1278000" y="4427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COMPONENTES DEL PLN</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0"/>
          <p:cNvSpPr txBox="1"/>
          <p:nvPr>
            <p:ph type="title"/>
          </p:nvPr>
        </p:nvSpPr>
        <p:spPr>
          <a:xfrm>
            <a:off x="454800" y="2927100"/>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 </a:t>
            </a:r>
            <a:endParaRPr/>
          </a:p>
        </p:txBody>
      </p:sp>
      <p:sp>
        <p:nvSpPr>
          <p:cNvPr id="361" name="Google Shape;361;p30"/>
          <p:cNvSpPr txBox="1"/>
          <p:nvPr>
            <p:ph idx="2" type="title"/>
          </p:nvPr>
        </p:nvSpPr>
        <p:spPr>
          <a:xfrm>
            <a:off x="454800" y="2664325"/>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Modelos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1"/>
          <p:cNvSpPr txBox="1"/>
          <p:nvPr>
            <p:ph idx="1" type="subTitle"/>
          </p:nvPr>
        </p:nvSpPr>
        <p:spPr>
          <a:xfrm flipH="1">
            <a:off x="4103000" y="3045275"/>
            <a:ext cx="4580700" cy="243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Tratar computacionalmente una lengua implica un proceso de modelización matemática. Los ordenadores </a:t>
            </a:r>
            <a:r>
              <a:rPr lang="en"/>
              <a:t>sólo</a:t>
            </a:r>
            <a:r>
              <a:rPr lang="en"/>
              <a:t> entienden de bytes y digitos y los informáticos codifican los programas empleando lenguajes de programación.</a:t>
            </a:r>
            <a:r>
              <a:rPr lang="en" sz="2100"/>
              <a:t>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
              <a:t>Modelos: </a:t>
            </a:r>
            <a:endParaRPr/>
          </a:p>
          <a:p>
            <a:pPr indent="-330200" lvl="0" marL="457200" rtl="0" algn="l">
              <a:spcBef>
                <a:spcPts val="0"/>
              </a:spcBef>
              <a:spcAft>
                <a:spcPts val="0"/>
              </a:spcAft>
              <a:buSzPts val="1600"/>
              <a:buChar char="●"/>
            </a:pPr>
            <a:r>
              <a:rPr lang="en"/>
              <a:t>Modelos lógicos: gramaticales</a:t>
            </a:r>
            <a:endParaRPr/>
          </a:p>
          <a:p>
            <a:pPr indent="-330200" lvl="0" marL="457200" rtl="0" algn="l">
              <a:spcBef>
                <a:spcPts val="0"/>
              </a:spcBef>
              <a:spcAft>
                <a:spcPts val="0"/>
              </a:spcAft>
              <a:buSzPts val="1600"/>
              <a:buChar char="●"/>
            </a:pPr>
            <a:r>
              <a:rPr lang="en"/>
              <a:t>Modelos probabilísticos del lenguaje natural: basados en datos</a:t>
            </a:r>
            <a:endParaRPr>
              <a:solidFill>
                <a:srgbClr val="333333"/>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333333"/>
              </a:solidFill>
              <a:highlight>
                <a:srgbClr val="FFFFFF"/>
              </a:highlight>
              <a:latin typeface="Arial"/>
              <a:ea typeface="Arial"/>
              <a:cs typeface="Arial"/>
              <a:sym typeface="Arial"/>
            </a:endParaRPr>
          </a:p>
          <a:p>
            <a:pPr indent="0" lvl="0" marL="0" rtl="0" algn="l">
              <a:spcBef>
                <a:spcPts val="1500"/>
              </a:spcBef>
              <a:spcAft>
                <a:spcPts val="0"/>
              </a:spcAft>
              <a:buNone/>
            </a:pPr>
            <a:r>
              <a:t/>
            </a:r>
            <a:endParaRPr sz="21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7" name="Google Shape;367;p31"/>
          <p:cNvSpPr txBox="1"/>
          <p:nvPr>
            <p:ph type="title"/>
          </p:nvPr>
        </p:nvSpPr>
        <p:spPr>
          <a:xfrm>
            <a:off x="4103000" y="127975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Modelos</a:t>
            </a:r>
            <a:endParaRPr/>
          </a:p>
        </p:txBody>
      </p:sp>
      <p:sp>
        <p:nvSpPr>
          <p:cNvPr id="368" name="Google Shape;368;p31"/>
          <p:cNvSpPr/>
          <p:nvPr/>
        </p:nvSpPr>
        <p:spPr>
          <a:xfrm>
            <a:off x="4191198" y="3479624"/>
            <a:ext cx="39852" cy="5159"/>
          </a:xfrm>
          <a:custGeom>
            <a:rect b="b" l="l" r="r" t="t"/>
            <a:pathLst>
              <a:path extrusionOk="0" h="371" w="2866">
                <a:moveTo>
                  <a:pt x="0" y="1"/>
                </a:moveTo>
                <a:lnTo>
                  <a:pt x="0" y="371"/>
                </a:lnTo>
                <a:lnTo>
                  <a:pt x="2866" y="371"/>
                </a:lnTo>
                <a:lnTo>
                  <a:pt x="2866" y="1"/>
                </a:lnTo>
                <a:close/>
              </a:path>
            </a:pathLst>
          </a:custGeom>
          <a:solidFill>
            <a:srgbClr val="1B1464">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a:off x="4207912" y="3462271"/>
            <a:ext cx="5784" cy="39866"/>
          </a:xfrm>
          <a:custGeom>
            <a:rect b="b" l="l" r="r" t="t"/>
            <a:pathLst>
              <a:path extrusionOk="0" h="2867" w="416">
                <a:moveTo>
                  <a:pt x="0" y="1"/>
                </a:moveTo>
                <a:lnTo>
                  <a:pt x="0" y="2866"/>
                </a:lnTo>
                <a:lnTo>
                  <a:pt x="416" y="2866"/>
                </a:lnTo>
                <a:lnTo>
                  <a:pt x="416" y="1"/>
                </a:lnTo>
                <a:close/>
              </a:path>
            </a:pathLst>
          </a:custGeom>
          <a:solidFill>
            <a:srgbClr val="1B1464">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a:off x="4446967" y="3465497"/>
            <a:ext cx="18007" cy="17353"/>
          </a:xfrm>
          <a:custGeom>
            <a:rect b="b" l="l" r="r" t="t"/>
            <a:pathLst>
              <a:path extrusionOk="0" h="1248" w="1295">
                <a:moveTo>
                  <a:pt x="648" y="0"/>
                </a:moveTo>
                <a:cubicBezTo>
                  <a:pt x="324" y="0"/>
                  <a:pt x="1" y="277"/>
                  <a:pt x="1" y="601"/>
                </a:cubicBezTo>
                <a:cubicBezTo>
                  <a:pt x="1" y="971"/>
                  <a:pt x="324" y="1248"/>
                  <a:pt x="648" y="1248"/>
                </a:cubicBezTo>
                <a:cubicBezTo>
                  <a:pt x="1018" y="1248"/>
                  <a:pt x="1295" y="971"/>
                  <a:pt x="1295" y="601"/>
                </a:cubicBezTo>
                <a:cubicBezTo>
                  <a:pt x="1295" y="277"/>
                  <a:pt x="1018" y="0"/>
                  <a:pt x="648" y="0"/>
                </a:cubicBezTo>
                <a:close/>
              </a:path>
            </a:pathLst>
          </a:custGeom>
          <a:solidFill>
            <a:srgbClr val="1B1464">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a:off x="4477822" y="3465497"/>
            <a:ext cx="18007" cy="17353"/>
          </a:xfrm>
          <a:custGeom>
            <a:rect b="b" l="l" r="r" t="t"/>
            <a:pathLst>
              <a:path extrusionOk="0" h="1248" w="1295">
                <a:moveTo>
                  <a:pt x="647" y="0"/>
                </a:moveTo>
                <a:cubicBezTo>
                  <a:pt x="324" y="0"/>
                  <a:pt x="0" y="277"/>
                  <a:pt x="0" y="601"/>
                </a:cubicBezTo>
                <a:cubicBezTo>
                  <a:pt x="0" y="971"/>
                  <a:pt x="324" y="1248"/>
                  <a:pt x="647" y="1248"/>
                </a:cubicBezTo>
                <a:cubicBezTo>
                  <a:pt x="1017" y="1248"/>
                  <a:pt x="1294" y="971"/>
                  <a:pt x="1294" y="601"/>
                </a:cubicBezTo>
                <a:cubicBezTo>
                  <a:pt x="1294" y="277"/>
                  <a:pt x="1017" y="0"/>
                  <a:pt x="647" y="0"/>
                </a:cubicBezTo>
                <a:close/>
              </a:path>
            </a:pathLst>
          </a:custGeom>
          <a:solidFill>
            <a:srgbClr val="1B1464">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p:nvPr/>
        </p:nvSpPr>
        <p:spPr>
          <a:xfrm>
            <a:off x="4508663" y="3465497"/>
            <a:ext cx="18007" cy="17353"/>
          </a:xfrm>
          <a:custGeom>
            <a:rect b="b" l="l" r="r" t="t"/>
            <a:pathLst>
              <a:path extrusionOk="0" h="1248" w="1295">
                <a:moveTo>
                  <a:pt x="648" y="0"/>
                </a:moveTo>
                <a:cubicBezTo>
                  <a:pt x="278" y="0"/>
                  <a:pt x="1" y="277"/>
                  <a:pt x="1" y="601"/>
                </a:cubicBezTo>
                <a:cubicBezTo>
                  <a:pt x="1" y="971"/>
                  <a:pt x="278" y="1248"/>
                  <a:pt x="648" y="1248"/>
                </a:cubicBezTo>
                <a:cubicBezTo>
                  <a:pt x="1018" y="1248"/>
                  <a:pt x="1295" y="971"/>
                  <a:pt x="1295" y="601"/>
                </a:cubicBezTo>
                <a:cubicBezTo>
                  <a:pt x="1295" y="277"/>
                  <a:pt x="1018" y="0"/>
                  <a:pt x="648" y="0"/>
                </a:cubicBezTo>
                <a:close/>
              </a:path>
            </a:pathLst>
          </a:custGeom>
          <a:solidFill>
            <a:srgbClr val="1B1464">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3" name="Google Shape;373;p31"/>
          <p:cNvPicPr preferRelativeResize="0"/>
          <p:nvPr/>
        </p:nvPicPr>
        <p:blipFill>
          <a:blip r:embed="rId3">
            <a:alphaModFix/>
          </a:blip>
          <a:stretch>
            <a:fillRect/>
          </a:stretch>
        </p:blipFill>
        <p:spPr>
          <a:xfrm>
            <a:off x="468900" y="1070175"/>
            <a:ext cx="2829875" cy="2829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2"/>
          <p:cNvSpPr txBox="1"/>
          <p:nvPr>
            <p:ph type="title"/>
          </p:nvPr>
        </p:nvSpPr>
        <p:spPr>
          <a:xfrm>
            <a:off x="454800" y="2927100"/>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 </a:t>
            </a:r>
            <a:endParaRPr/>
          </a:p>
        </p:txBody>
      </p:sp>
      <p:sp>
        <p:nvSpPr>
          <p:cNvPr id="379" name="Google Shape;379;p32"/>
          <p:cNvSpPr txBox="1"/>
          <p:nvPr>
            <p:ph idx="2" type="title"/>
          </p:nvPr>
        </p:nvSpPr>
        <p:spPr>
          <a:xfrm>
            <a:off x="454800" y="2664325"/>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3000"/>
              <a:t>LENGUAJES DE PROGRAMACIÓN DECLARATIVOS Y PLN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3"/>
          <p:cNvSpPr txBox="1"/>
          <p:nvPr>
            <p:ph idx="1" type="subTitle"/>
          </p:nvPr>
        </p:nvSpPr>
        <p:spPr>
          <a:xfrm flipH="1">
            <a:off x="1278000" y="2036575"/>
            <a:ext cx="6127200" cy="271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Los lenguajes de programación declarativos permiten al programador especificar las reglas y delegar al programa las decisiones del proceso y prolog es el lenguaje por excelencia de este paradigma expresando el qué se va a hacer.</a:t>
            </a:r>
            <a:endParaRPr/>
          </a:p>
          <a:p>
            <a:pPr indent="0" lvl="0" marL="0" rtl="0" algn="l">
              <a:spcBef>
                <a:spcPts val="0"/>
              </a:spcBef>
              <a:spcAft>
                <a:spcPts val="0"/>
              </a:spcAft>
              <a:buNone/>
            </a:pPr>
            <a:r>
              <a:rPr lang="en"/>
              <a:t>Una gramática construida de tal manera, permitirá tanto verificar si una oración está bien formada como la generación de oraciones. Prolog al ser declarativo presenta ventajas como la simplicidad, claridad, comprensión, reusabilidad y mantenibilidad, convirtiendo así a Prolog en un estándar en PLN.</a:t>
            </a:r>
            <a:endParaRPr/>
          </a:p>
        </p:txBody>
      </p:sp>
      <p:grpSp>
        <p:nvGrpSpPr>
          <p:cNvPr id="385" name="Google Shape;385;p33"/>
          <p:cNvGrpSpPr/>
          <p:nvPr/>
        </p:nvGrpSpPr>
        <p:grpSpPr>
          <a:xfrm>
            <a:off x="8129098" y="1240508"/>
            <a:ext cx="1015038" cy="1948298"/>
            <a:chOff x="7397009" y="1731193"/>
            <a:chExt cx="1781706" cy="3419867"/>
          </a:xfrm>
        </p:grpSpPr>
        <p:sp>
          <p:nvSpPr>
            <p:cNvPr id="386" name="Google Shape;386;p33"/>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3"/>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3"/>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3"/>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3"/>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3"/>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3"/>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3"/>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3"/>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3"/>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3"/>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3"/>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3"/>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3"/>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3"/>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3"/>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3"/>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3"/>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3"/>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3"/>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3"/>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3"/>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3"/>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33"/>
          <p:cNvSpPr txBox="1"/>
          <p:nvPr>
            <p:ph type="title"/>
          </p:nvPr>
        </p:nvSpPr>
        <p:spPr>
          <a:xfrm>
            <a:off x="1278000" y="4343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LENGUAJES DE PROGRAMACIÓN DECLARATIVOS Y PLN</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