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media/image17.jpg" ContentType="image/jpeg"/>
  <Override PartName="/ppt/media/image18.jpg" ContentType="image/jpeg"/>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7" r:id="rId4"/>
    <p:sldId id="278" r:id="rId5"/>
    <p:sldId id="279" r:id="rId6"/>
    <p:sldId id="280" r:id="rId7"/>
    <p:sldId id="275" r:id="rId8"/>
    <p:sldId id="284" r:id="rId9"/>
    <p:sldId id="285" r:id="rId10"/>
    <p:sldId id="286" r:id="rId11"/>
    <p:sldId id="274" r:id="rId12"/>
    <p:sldId id="262" r:id="rId13"/>
    <p:sldId id="264" r:id="rId14"/>
    <p:sldId id="266" r:id="rId15"/>
    <p:sldId id="267" r:id="rId16"/>
    <p:sldId id="273" r:id="rId17"/>
    <p:sldId id="287" r:id="rId18"/>
    <p:sldId id="295" r:id="rId19"/>
    <p:sldId id="282" r:id="rId20"/>
    <p:sldId id="296" r:id="rId21"/>
    <p:sldId id="283" r:id="rId22"/>
    <p:sldId id="297" r:id="rId23"/>
    <p:sldId id="298" r:id="rId24"/>
    <p:sldId id="276" r:id="rId25"/>
    <p:sldId id="288" r:id="rId26"/>
    <p:sldId id="289" r:id="rId27"/>
    <p:sldId id="293" r:id="rId28"/>
    <p:sldId id="291" r:id="rId29"/>
    <p:sldId id="292" r:id="rId3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Crecimiento potencial</c:v>
                </c:pt>
              </c:strCache>
            </c:strRef>
          </c:tx>
          <c:spPr>
            <a:ln w="28575" cap="rnd">
              <a:solidFill>
                <a:schemeClr val="accent1"/>
              </a:solidFill>
              <a:round/>
            </a:ln>
            <a:effectLst/>
          </c:spPr>
          <c:marker>
            <c:symbol val="none"/>
          </c:marker>
          <c:dLbls>
            <c:dLbl>
              <c:idx val="1"/>
              <c:delete val="1"/>
              <c:extLst xmlns:c16r2="http://schemas.microsoft.com/office/drawing/2015/06/chart">
                <c:ext xmlns:c16="http://schemas.microsoft.com/office/drawing/2014/chart" uri="{C3380CC4-5D6E-409C-BE32-E72D297353CC}">
                  <c16:uniqueId val="{00000000-347E-42E1-835B-2045E866D00F}"/>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1-347E-42E1-835B-2045E866D00F}"/>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2-347E-42E1-835B-2045E866D00F}"/>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3-347E-42E1-835B-2045E866D00F}"/>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4-347E-42E1-835B-2045E866D00F}"/>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5-347E-42E1-835B-2045E866D00F}"/>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6-347E-42E1-835B-2045E866D00F}"/>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07-347E-42E1-835B-2045E866D00F}"/>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08-347E-42E1-835B-2045E866D00F}"/>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9-347E-42E1-835B-2045E866D00F}"/>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Sheet1!$B$2:$B$65</c:f>
              <c:numCache>
                <c:formatCode>0.0</c:formatCode>
                <c:ptCount val="20"/>
                <c:pt idx="0">
                  <c:v>5.1762304231326546</c:v>
                </c:pt>
                <c:pt idx="1">
                  <c:v>4.9158352255055719</c:v>
                </c:pt>
                <c:pt idx="2">
                  <c:v>4.6098377640488719</c:v>
                </c:pt>
                <c:pt idx="3">
                  <c:v>4.292639934439606</c:v>
                </c:pt>
                <c:pt idx="4">
                  <c:v>3.9775297810650958</c:v>
                </c:pt>
                <c:pt idx="5">
                  <c:v>3.7960415720464251</c:v>
                </c:pt>
                <c:pt idx="6">
                  <c:v>3.7200783236479711</c:v>
                </c:pt>
                <c:pt idx="7">
                  <c:v>3.701586337494462</c:v>
                </c:pt>
                <c:pt idx="8">
                  <c:v>3.7415122191951662</c:v>
                </c:pt>
                <c:pt idx="9">
                  <c:v>3.837339978554223</c:v>
                </c:pt>
                <c:pt idx="10">
                  <c:v>3.9754341618955951</c:v>
                </c:pt>
                <c:pt idx="11">
                  <c:v>4.0616827139500602</c:v>
                </c:pt>
              </c:numCache>
            </c:numRef>
          </c:val>
          <c:smooth val="1"/>
          <c:extLst xmlns:c16r2="http://schemas.microsoft.com/office/drawing/2015/06/chart">
            <c:ext xmlns:c16="http://schemas.microsoft.com/office/drawing/2014/chart" uri="{C3380CC4-5D6E-409C-BE32-E72D297353CC}">
              <c16:uniqueId val="{0000000B-347E-42E1-835B-2045E866D00F}"/>
            </c:ext>
          </c:extLst>
        </c:ser>
        <c:ser>
          <c:idx val="1"/>
          <c:order val="1"/>
          <c:tx>
            <c:strRef>
              <c:f>Sheet1!$C$1</c:f>
              <c:strCache>
                <c:ptCount val="1"/>
                <c:pt idx="0">
                  <c:v>Escenario base</c:v>
                </c:pt>
              </c:strCache>
            </c:strRef>
          </c:tx>
          <c:spPr>
            <a:ln w="28575" cap="rnd">
              <a:solidFill>
                <a:srgbClr val="0070C0"/>
              </a:solidFill>
              <a:prstDash val="sys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0C-347E-42E1-835B-2045E866D00F}"/>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Sheet1!$C$2:$C$65</c:f>
              <c:numCache>
                <c:formatCode>General</c:formatCode>
                <c:ptCount val="20"/>
                <c:pt idx="11" formatCode="0.0">
                  <c:v>4.0616827139500602</c:v>
                </c:pt>
                <c:pt idx="12" formatCode="0.0">
                  <c:v>4.0740658868105601</c:v>
                </c:pt>
                <c:pt idx="13" formatCode="0.0">
                  <c:v>4.0863252279424538</c:v>
                </c:pt>
                <c:pt idx="14" formatCode="0.0">
                  <c:v>4.0984619756630289</c:v>
                </c:pt>
                <c:pt idx="15" formatCode="0.0">
                  <c:v>4.110477355906399</c:v>
                </c:pt>
                <c:pt idx="16" formatCode="0.0">
                  <c:v>4.1223725823473352</c:v>
                </c:pt>
                <c:pt idx="17" formatCode="0.0">
                  <c:v>4.1341488565238613</c:v>
                </c:pt>
                <c:pt idx="18" formatCode="0.0">
                  <c:v>4.1458073679586223</c:v>
                </c:pt>
                <c:pt idx="19" formatCode="0.0">
                  <c:v>4.1573492942790402</c:v>
                </c:pt>
              </c:numCache>
            </c:numRef>
          </c:val>
          <c:smooth val="1"/>
          <c:extLst xmlns:c16r2="http://schemas.microsoft.com/office/drawing/2015/06/chart">
            <c:ext xmlns:c16="http://schemas.microsoft.com/office/drawing/2014/chart" uri="{C3380CC4-5D6E-409C-BE32-E72D297353CC}">
              <c16:uniqueId val="{0000000D-347E-42E1-835B-2045E866D00F}"/>
            </c:ext>
          </c:extLst>
        </c:ser>
        <c:ser>
          <c:idx val="2"/>
          <c:order val="2"/>
          <c:tx>
            <c:strRef>
              <c:f>Sheet1!$D$1</c:f>
              <c:strCache>
                <c:ptCount val="1"/>
                <c:pt idx="0">
                  <c:v>Propuesta de política monetaria</c:v>
                </c:pt>
              </c:strCache>
            </c:strRef>
          </c:tx>
          <c:spPr>
            <a:ln w="28575" cap="rnd">
              <a:solidFill>
                <a:srgbClr val="C00000"/>
              </a:solidFill>
              <a:prstDash val="sysDot"/>
              <a:round/>
            </a:ln>
            <a:effectLst/>
          </c:spPr>
          <c:marker>
            <c:symbol val="none"/>
          </c:marker>
          <c:dLbls>
            <c:delete val="1"/>
          </c:dLbls>
          <c:val>
            <c:numRef>
              <c:f>Sheet1!$D$46:$D$65</c:f>
              <c:numCache>
                <c:formatCode>General</c:formatCode>
                <c:ptCount val="20"/>
                <c:pt idx="12" formatCode="0.0">
                  <c:v>4.0740658868105601</c:v>
                </c:pt>
                <c:pt idx="13" formatCode="0.0">
                  <c:v>4.0863252279424556</c:v>
                </c:pt>
                <c:pt idx="14" formatCode="0.0">
                  <c:v>4.0984619756630316</c:v>
                </c:pt>
                <c:pt idx="15" formatCode="0.0">
                  <c:v>4.1104773559064016</c:v>
                </c:pt>
                <c:pt idx="16" formatCode="0.0">
                  <c:v>4.1223725823473387</c:v>
                </c:pt>
                <c:pt idx="17" formatCode="0.0">
                  <c:v>4.1341488565238658</c:v>
                </c:pt>
                <c:pt idx="18" formatCode="0.0">
                  <c:v>4.1458073679586276</c:v>
                </c:pt>
                <c:pt idx="19" formatCode="0.0">
                  <c:v>4.157349294279042</c:v>
                </c:pt>
              </c:numCache>
            </c:numRef>
          </c:val>
          <c:smooth val="0"/>
          <c:extLst xmlns:c16r2="http://schemas.microsoft.com/office/drawing/2015/06/chart">
            <c:ext xmlns:c16="http://schemas.microsoft.com/office/drawing/2014/chart" uri="{C3380CC4-5D6E-409C-BE32-E72D297353CC}">
              <c16:uniqueId val="{0000000E-347E-42E1-835B-2045E866D00F}"/>
            </c:ext>
          </c:extLst>
        </c:ser>
        <c:dLbls>
          <c:dLblPos val="t"/>
          <c:showLegendKey val="0"/>
          <c:showVal val="1"/>
          <c:showCatName val="0"/>
          <c:showSerName val="0"/>
          <c:showPercent val="0"/>
          <c:showBubbleSize val="0"/>
        </c:dLbls>
        <c:smooth val="0"/>
        <c:axId val="492162464"/>
        <c:axId val="441093376"/>
      </c:lineChart>
      <c:catAx>
        <c:axId val="49216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1093376"/>
        <c:crosses val="autoZero"/>
        <c:auto val="1"/>
        <c:lblAlgn val="ctr"/>
        <c:lblOffset val="100"/>
        <c:noMultiLvlLbl val="0"/>
      </c:catAx>
      <c:valAx>
        <c:axId val="4410933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492162464"/>
        <c:crosses val="autoZero"/>
        <c:crossBetween val="between"/>
      </c:valAx>
      <c:spPr>
        <a:noFill/>
        <a:ln>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Sheet1!$AT$1</c:f>
              <c:strCache>
                <c:ptCount val="1"/>
                <c:pt idx="0">
                  <c:v>DY</c:v>
                </c:pt>
              </c:strCache>
            </c:strRef>
          </c:tx>
          <c:spPr>
            <a:ln w="28575" cap="rnd">
              <a:solidFill>
                <a:srgbClr val="002060"/>
              </a:solidFill>
              <a:round/>
            </a:ln>
            <a:effectLst/>
          </c:spPr>
          <c:marker>
            <c:symbol val="none"/>
          </c:marker>
          <c:dLbls>
            <c:dLbl>
              <c:idx val="0"/>
              <c:delete val="1"/>
              <c:extLst xmlns:c16r2="http://schemas.microsoft.com/office/drawing/2015/06/chart">
                <c:ext xmlns:c16="http://schemas.microsoft.com/office/drawing/2014/chart" uri="{C3380CC4-5D6E-409C-BE32-E72D297353CC}">
                  <c16:uniqueId val="{00000000-E744-4423-AB03-864878FDEFF5}"/>
                </c:ext>
                <c:ext xmlns:c15="http://schemas.microsoft.com/office/drawing/2012/chart" uri="{CE6537A1-D6FC-4f65-9D91-7224C49458BB}"/>
              </c:extLst>
            </c:dLbl>
            <c:dLbl>
              <c:idx val="1"/>
              <c:delete val="1"/>
              <c:extLst xmlns:c16r2="http://schemas.microsoft.com/office/drawing/2015/06/chart">
                <c:ext xmlns:c16="http://schemas.microsoft.com/office/drawing/2014/chart" uri="{C3380CC4-5D6E-409C-BE32-E72D297353CC}">
                  <c16:uniqueId val="{00000001-E744-4423-AB03-864878FDEFF5}"/>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2-E744-4423-AB03-864878FDEFF5}"/>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3-E744-4423-AB03-864878FDEFF5}"/>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4-E744-4423-AB03-864878FDEFF5}"/>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5-E744-4423-AB03-864878FDEFF5}"/>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6-E744-4423-AB03-864878FDEFF5}"/>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7-E744-4423-AB03-864878FDEFF5}"/>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08-E744-4423-AB03-864878FDEFF5}"/>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09-E744-4423-AB03-864878FDEFF5}"/>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A-E744-4423-AB03-864878FDEFF5}"/>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Sheet1!$A$46:$A$65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Sheet1!$AT$2:$AT$65</c:f>
              <c:numCache>
                <c:formatCode>0.0</c:formatCode>
                <c:ptCount val="20"/>
                <c:pt idx="0">
                  <c:v>9.7441451630761584</c:v>
                </c:pt>
                <c:pt idx="1">
                  <c:v>4.1312410614058974</c:v>
                </c:pt>
                <c:pt idx="2">
                  <c:v>5.8952589067789507</c:v>
                </c:pt>
                <c:pt idx="3">
                  <c:v>6.9751043382574567</c:v>
                </c:pt>
                <c:pt idx="4">
                  <c:v>0.90264972564619228</c:v>
                </c:pt>
                <c:pt idx="5">
                  <c:v>-3.1995663750226369</c:v>
                </c:pt>
                <c:pt idx="6">
                  <c:v>2.983751246745757</c:v>
                </c:pt>
                <c:pt idx="7">
                  <c:v>3.2672017049318272</c:v>
                </c:pt>
                <c:pt idx="8">
                  <c:v>4.8368821905283594</c:v>
                </c:pt>
                <c:pt idx="9">
                  <c:v>2.3258261228301822</c:v>
                </c:pt>
                <c:pt idx="10">
                  <c:v>2.1683878321554921</c:v>
                </c:pt>
                <c:pt idx="11">
                  <c:v>8.7303286539622125</c:v>
                </c:pt>
              </c:numCache>
            </c:numRef>
          </c:val>
          <c:smooth val="1"/>
          <c:extLst xmlns:c16r2="http://schemas.microsoft.com/office/drawing/2015/06/chart">
            <c:ext xmlns:c16="http://schemas.microsoft.com/office/drawing/2014/chart" uri="{C3380CC4-5D6E-409C-BE32-E72D297353CC}">
              <c16:uniqueId val="{0000000B-E744-4423-AB03-864878FDEFF5}"/>
            </c:ext>
          </c:extLst>
        </c:ser>
        <c:ser>
          <c:idx val="1"/>
          <c:order val="1"/>
          <c:tx>
            <c:strRef>
              <c:f>Sheet1!$AU$1</c:f>
              <c:strCache>
                <c:ptCount val="1"/>
                <c:pt idx="0">
                  <c:v>Escenario Base</c:v>
                </c:pt>
              </c:strCache>
            </c:strRef>
          </c:tx>
          <c:spPr>
            <a:ln w="19050" cap="rnd">
              <a:solidFill>
                <a:srgbClr val="002060"/>
              </a:solidFill>
              <a:prstDash val="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0C-E744-4423-AB03-864878FDEFF5}"/>
                </c:ext>
                <c:ext xmlns:c15="http://schemas.microsoft.com/office/drawing/2012/chart" uri="{CE6537A1-D6FC-4f65-9D91-7224C49458BB}"/>
              </c:extLst>
            </c:dLbl>
            <c:dLbl>
              <c:idx val="12"/>
              <c:delete val="1"/>
              <c:extLst xmlns:c16r2="http://schemas.microsoft.com/office/drawing/2015/06/chart">
                <c:ext xmlns:c16="http://schemas.microsoft.com/office/drawing/2014/chart" uri="{C3380CC4-5D6E-409C-BE32-E72D297353CC}">
                  <c16:uniqueId val="{0000000D-E744-4423-AB03-864878FDEFF5}"/>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0E-E744-4423-AB03-864878FDEFF5}"/>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0F-E744-4423-AB03-864878FDEFF5}"/>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0-E744-4423-AB03-864878FDEFF5}"/>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1-E744-4423-AB03-864878FDEFF5}"/>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2-E744-4423-AB03-864878FDEFF5}"/>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3-E744-4423-AB03-864878FDEFF5}"/>
                </c:ext>
                <c:ext xmlns:c15="http://schemas.microsoft.com/office/drawing/2012/chart" uri="{CE6537A1-D6FC-4f65-9D91-7224C49458BB}"/>
              </c:extLst>
            </c:dLbl>
            <c:dLbl>
              <c:idx val="19"/>
              <c:layout>
                <c:manualLayout>
                  <c:x val="-2.3424157376367678E-2"/>
                  <c:y val="2.405281400893585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PE"/>
                </a:p>
              </c:tx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E744-4423-AB03-864878FDEFF5}"/>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Sheet1!$A$46:$A$65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Sheet1!$AU$2:$AU$65</c:f>
              <c:numCache>
                <c:formatCode>General</c:formatCode>
                <c:ptCount val="20"/>
                <c:pt idx="11" formatCode="0.0">
                  <c:v>8.7303286539622125</c:v>
                </c:pt>
                <c:pt idx="12" formatCode="0.0">
                  <c:v>2.177498860804171</c:v>
                </c:pt>
                <c:pt idx="13" formatCode="0.0">
                  <c:v>2.7894756963749061</c:v>
                </c:pt>
                <c:pt idx="14" formatCode="0.0">
                  <c:v>4.3642999342392983</c:v>
                </c:pt>
                <c:pt idx="15" formatCode="0.0">
                  <c:v>4.4461709651346863</c:v>
                </c:pt>
                <c:pt idx="16" formatCode="0.0">
                  <c:v>4.3285885058975122</c:v>
                </c:pt>
                <c:pt idx="17" formatCode="0.0">
                  <c:v>4.2668032603467081</c:v>
                </c:pt>
                <c:pt idx="18" formatCode="0.0">
                  <c:v>4.2824572282191804</c:v>
                </c:pt>
                <c:pt idx="19" formatCode="0.0">
                  <c:v>4.2664330713394811</c:v>
                </c:pt>
              </c:numCache>
            </c:numRef>
          </c:val>
          <c:smooth val="1"/>
          <c:extLst xmlns:c16r2="http://schemas.microsoft.com/office/drawing/2015/06/chart">
            <c:ext xmlns:c16="http://schemas.microsoft.com/office/drawing/2014/chart" uri="{C3380CC4-5D6E-409C-BE32-E72D297353CC}">
              <c16:uniqueId val="{00000015-E744-4423-AB03-864878FDEFF5}"/>
            </c:ext>
          </c:extLst>
        </c:ser>
        <c:ser>
          <c:idx val="2"/>
          <c:order val="2"/>
          <c:tx>
            <c:strRef>
              <c:f>Sheet1!$AV$1</c:f>
              <c:strCache>
                <c:ptCount val="1"/>
                <c:pt idx="0">
                  <c:v>Decisión de política monetaria</c:v>
                </c:pt>
              </c:strCache>
            </c:strRef>
          </c:tx>
          <c:spPr>
            <a:ln w="19050" cap="rnd">
              <a:solidFill>
                <a:srgbClr val="C00000"/>
              </a:solidFill>
              <a:prstDash val="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16-E744-4423-AB03-864878FDEFF5}"/>
                </c:ext>
                <c:ext xmlns:c15="http://schemas.microsoft.com/office/drawing/2012/chart" uri="{CE6537A1-D6FC-4f65-9D91-7224C49458BB}"/>
              </c:extLst>
            </c:dLbl>
            <c:dLbl>
              <c:idx val="12"/>
              <c:layout>
                <c:manualLayout>
                  <c:x val="-1.8473662326862608E-2"/>
                  <c:y val="-3.8146790175401152E-2"/>
                </c:manualLayout>
              </c:layout>
              <c:tx>
                <c:rich>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2.2</a:t>
                    </a:r>
                  </a:p>
                </c:rich>
              </c:tx>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7-E744-4423-AB03-864878FDEFF5}"/>
                </c:ext>
                <c:ext xmlns:c15="http://schemas.microsoft.com/office/drawing/2012/chart" uri="{CE6537A1-D6FC-4f65-9D91-7224C49458BB}">
                  <c15:layout/>
                </c:ext>
              </c:extLst>
            </c:dLbl>
            <c:dLbl>
              <c:idx val="13"/>
              <c:delete val="1"/>
              <c:extLst xmlns:c16r2="http://schemas.microsoft.com/office/drawing/2015/06/chart">
                <c:ext xmlns:c16="http://schemas.microsoft.com/office/drawing/2014/chart" uri="{C3380CC4-5D6E-409C-BE32-E72D297353CC}">
                  <c16:uniqueId val="{00000018-E744-4423-AB03-864878FDEFF5}"/>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19-E744-4423-AB03-864878FDEFF5}"/>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A-E744-4423-AB03-864878FDEFF5}"/>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B-E744-4423-AB03-864878FDEFF5}"/>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C-E744-4423-AB03-864878FDEFF5}"/>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D-E744-4423-AB03-864878FDEFF5}"/>
                </c:ext>
                <c:ext xmlns:c15="http://schemas.microsoft.com/office/drawing/2012/chart" uri="{CE6537A1-D6FC-4f65-9D91-7224C49458BB}"/>
              </c:extLst>
            </c:dLbl>
            <c:dLbl>
              <c:idx val="19"/>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Sheet1!$A$46:$A$65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Sheet1!$AV$2:$AV$65</c:f>
              <c:numCache>
                <c:formatCode>General</c:formatCode>
                <c:ptCount val="20"/>
                <c:pt idx="11" formatCode="0.0">
                  <c:v>8.7303286539622107</c:v>
                </c:pt>
                <c:pt idx="12" formatCode="0.0">
                  <c:v>2.132903869278318</c:v>
                </c:pt>
                <c:pt idx="13" formatCode="0.0">
                  <c:v>1.963993418742471</c:v>
                </c:pt>
                <c:pt idx="14" formatCode="0.0">
                  <c:v>3.4010535762227789</c:v>
                </c:pt>
                <c:pt idx="15" formatCode="0.0">
                  <c:v>3.6247011080239129</c:v>
                </c:pt>
                <c:pt idx="16" formatCode="0.0">
                  <c:v>3.6543800295015632</c:v>
                </c:pt>
                <c:pt idx="17" formatCode="0.0">
                  <c:v>4.1620556151764783</c:v>
                </c:pt>
                <c:pt idx="18" formatCode="0.0">
                  <c:v>4.8228899811401966</c:v>
                </c:pt>
                <c:pt idx="19" formatCode="0.0">
                  <c:v>4.8729611255783256</c:v>
                </c:pt>
              </c:numCache>
            </c:numRef>
          </c:val>
          <c:smooth val="1"/>
          <c:extLst xmlns:c16r2="http://schemas.microsoft.com/office/drawing/2015/06/chart">
            <c:ext xmlns:c16="http://schemas.microsoft.com/office/drawing/2014/chart" uri="{C3380CC4-5D6E-409C-BE32-E72D297353CC}">
              <c16:uniqueId val="{0000001F-E744-4423-AB03-864878FDEFF5}"/>
            </c:ext>
          </c:extLst>
        </c:ser>
        <c:dLbls>
          <c:showLegendKey val="0"/>
          <c:showVal val="0"/>
          <c:showCatName val="0"/>
          <c:showSerName val="0"/>
          <c:showPercent val="0"/>
          <c:showBubbleSize val="0"/>
        </c:dLbls>
        <c:smooth val="0"/>
        <c:axId val="441094160"/>
        <c:axId val="446491792"/>
      </c:lineChart>
      <c:catAx>
        <c:axId val="441094160"/>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6491792"/>
        <c:crosses val="autoZero"/>
        <c:auto val="1"/>
        <c:lblAlgn val="ctr"/>
        <c:lblOffset val="100"/>
        <c:noMultiLvlLbl val="0"/>
      </c:catAx>
      <c:valAx>
        <c:axId val="44649179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41094160"/>
        <c:crosses val="autoZero"/>
        <c:crossBetween val="between"/>
      </c:valAx>
      <c:spPr>
        <a:noFill/>
        <a:ln>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Sheet1!$G$1</c:f>
              <c:strCache>
                <c:ptCount val="1"/>
                <c:pt idx="0">
                  <c:v>y</c:v>
                </c:pt>
              </c:strCache>
            </c:strRef>
          </c:tx>
          <c:spPr>
            <a:ln w="28575" cap="rnd">
              <a:solidFill>
                <a:schemeClr val="accent1"/>
              </a:solidFill>
              <a:round/>
            </a:ln>
            <a:effectLst/>
          </c:spPr>
          <c:marker>
            <c:symbol val="none"/>
          </c:marker>
          <c:dLbls>
            <c:dLbl>
              <c:idx val="1"/>
              <c:delete val="1"/>
              <c:extLst xmlns:c16r2="http://schemas.microsoft.com/office/drawing/2015/06/chart">
                <c:ext xmlns:c16="http://schemas.microsoft.com/office/drawing/2014/chart" uri="{C3380CC4-5D6E-409C-BE32-E72D297353CC}">
                  <c16:uniqueId val="{00000000-28C5-4645-BE47-7C7EA64802D2}"/>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1-28C5-4645-BE47-7C7EA64802D2}"/>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2-28C5-4645-BE47-7C7EA64802D2}"/>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3-28C5-4645-BE47-7C7EA64802D2}"/>
                </c:ext>
                <c:ext xmlns:c15="http://schemas.microsoft.com/office/drawing/2012/chart" uri="{CE6537A1-D6FC-4f65-9D91-7224C49458BB}"/>
              </c:extLst>
            </c:dLbl>
            <c:dLbl>
              <c:idx val="5"/>
              <c:delete val="1"/>
              <c:extLst xmlns:c16r2="http://schemas.microsoft.com/office/drawing/2015/06/chart">
                <c:ext xmlns:c16="http://schemas.microsoft.com/office/drawing/2014/chart" uri="{C3380CC4-5D6E-409C-BE32-E72D297353CC}">
                  <c16:uniqueId val="{00000004-28C5-4645-BE47-7C7EA64802D2}"/>
                </c:ext>
                <c:ext xmlns:c15="http://schemas.microsoft.com/office/drawing/2012/chart" uri="{CE6537A1-D6FC-4f65-9D91-7224C49458BB}"/>
              </c:extLst>
            </c:dLbl>
            <c:dLbl>
              <c:idx val="6"/>
              <c:delete val="1"/>
              <c:extLst xmlns:c16r2="http://schemas.microsoft.com/office/drawing/2015/06/chart">
                <c:ext xmlns:c16="http://schemas.microsoft.com/office/drawing/2014/chart" uri="{C3380CC4-5D6E-409C-BE32-E72D297353CC}">
                  <c16:uniqueId val="{00000005-28C5-4645-BE47-7C7EA64802D2}"/>
                </c:ext>
                <c:ext xmlns:c15="http://schemas.microsoft.com/office/drawing/2012/chart" uri="{CE6537A1-D6FC-4f65-9D91-7224C49458BB}"/>
              </c:extLst>
            </c:dLbl>
            <c:dLbl>
              <c:idx val="7"/>
              <c:delete val="1"/>
              <c:extLst xmlns:c16r2="http://schemas.microsoft.com/office/drawing/2015/06/chart">
                <c:ext xmlns:c16="http://schemas.microsoft.com/office/drawing/2014/chart" uri="{C3380CC4-5D6E-409C-BE32-E72D297353CC}">
                  <c16:uniqueId val="{00000006-28C5-4645-BE47-7C7EA64802D2}"/>
                </c:ext>
                <c:ext xmlns:c15="http://schemas.microsoft.com/office/drawing/2012/chart" uri="{CE6537A1-D6FC-4f65-9D91-7224C49458BB}"/>
              </c:extLst>
            </c:dLbl>
            <c:dLbl>
              <c:idx val="8"/>
              <c:delete val="1"/>
              <c:extLst xmlns:c16r2="http://schemas.microsoft.com/office/drawing/2015/06/chart">
                <c:ext xmlns:c16="http://schemas.microsoft.com/office/drawing/2014/chart" uri="{C3380CC4-5D6E-409C-BE32-E72D297353CC}">
                  <c16:uniqueId val="{00000007-28C5-4645-BE47-7C7EA64802D2}"/>
                </c:ext>
                <c:ext xmlns:c15="http://schemas.microsoft.com/office/drawing/2012/chart" uri="{CE6537A1-D6FC-4f65-9D91-7224C49458BB}"/>
              </c:extLst>
            </c:dLbl>
            <c:dLbl>
              <c:idx val="9"/>
              <c:delete val="1"/>
              <c:extLst xmlns:c16r2="http://schemas.microsoft.com/office/drawing/2015/06/chart">
                <c:ext xmlns:c16="http://schemas.microsoft.com/office/drawing/2014/chart" uri="{C3380CC4-5D6E-409C-BE32-E72D297353CC}">
                  <c16:uniqueId val="{00000008-28C5-4645-BE47-7C7EA64802D2}"/>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9-28C5-4645-BE47-7C7EA64802D2}"/>
                </c:ext>
                <c:ext xmlns:c15="http://schemas.microsoft.com/office/drawing/2012/chart" uri="{CE6537A1-D6FC-4f65-9D91-7224C49458BB}"/>
              </c:extLst>
            </c:dLbl>
            <c:dLbl>
              <c:idx val="11"/>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dLbl>
            <c:dLbl>
              <c:idx val="12"/>
              <c:delete val="1"/>
              <c:extLst xmlns:c16r2="http://schemas.microsoft.com/office/drawing/2015/06/chart">
                <c:ext xmlns:c16="http://schemas.microsoft.com/office/drawing/2014/chart" uri="{C3380CC4-5D6E-409C-BE32-E72D297353CC}">
                  <c16:uniqueId val="{0000000B-28C5-4645-BE47-7C7EA64802D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Sheet1!$G$46:$G$65</c:f>
              <c:numCache>
                <c:formatCode>0.0</c:formatCode>
                <c:ptCount val="20"/>
                <c:pt idx="0">
                  <c:v>1.3685763637339039</c:v>
                </c:pt>
                <c:pt idx="1">
                  <c:v>1.1724278227089859</c:v>
                </c:pt>
                <c:pt idx="2">
                  <c:v>1.493783108391505</c:v>
                </c:pt>
                <c:pt idx="3">
                  <c:v>2.1643992093459681</c:v>
                </c:pt>
                <c:pt idx="4">
                  <c:v>1.3956791954912391</c:v>
                </c:pt>
                <c:pt idx="5">
                  <c:v>-0.35322279127602818</c:v>
                </c:pt>
                <c:pt idx="6">
                  <c:v>-0.53730456050158004</c:v>
                </c:pt>
                <c:pt idx="7">
                  <c:v>-0.64590071864223642</c:v>
                </c:pt>
                <c:pt idx="8">
                  <c:v>-0.37205822575994502</c:v>
                </c:pt>
                <c:pt idx="9">
                  <c:v>-0.74993668964339166</c:v>
                </c:pt>
                <c:pt idx="10">
                  <c:v>-1.2016982719581899</c:v>
                </c:pt>
                <c:pt idx="11">
                  <c:v>-3.4536786855492441E-2</c:v>
                </c:pt>
              </c:numCache>
            </c:numRef>
          </c:val>
          <c:smooth val="1"/>
          <c:extLst xmlns:c16r2="http://schemas.microsoft.com/office/drawing/2015/06/chart">
            <c:ext xmlns:c16="http://schemas.microsoft.com/office/drawing/2014/chart" uri="{C3380CC4-5D6E-409C-BE32-E72D297353CC}">
              <c16:uniqueId val="{0000000C-28C5-4645-BE47-7C7EA64802D2}"/>
            </c:ext>
          </c:extLst>
        </c:ser>
        <c:ser>
          <c:idx val="1"/>
          <c:order val="1"/>
          <c:tx>
            <c:strRef>
              <c:f>Sheet1!$H$1</c:f>
              <c:strCache>
                <c:ptCount val="1"/>
                <c:pt idx="0">
                  <c:v>Escenario base</c:v>
                </c:pt>
              </c:strCache>
            </c:strRef>
          </c:tx>
          <c:spPr>
            <a:ln w="28575" cap="rnd">
              <a:solidFill>
                <a:srgbClr val="0070C0"/>
              </a:solidFill>
              <a:prstDash val="sys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0D-28C5-4645-BE47-7C7EA64802D2}"/>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0E-28C5-4645-BE47-7C7EA64802D2}"/>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0F-28C5-4645-BE47-7C7EA64802D2}"/>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0-28C5-4645-BE47-7C7EA64802D2}"/>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1-28C5-4645-BE47-7C7EA64802D2}"/>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2-28C5-4645-BE47-7C7EA64802D2}"/>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3-28C5-4645-BE47-7C7EA64802D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Sheet1!$A$2:$A$65</c:f>
              <c:strCache>
                <c:ptCount val="20"/>
                <c:pt idx="0">
                  <c:v>Mar-22</c:v>
                </c:pt>
                <c:pt idx="1">
                  <c:v>Jun-22</c:v>
                </c:pt>
                <c:pt idx="2">
                  <c:v>Set-22</c:v>
                </c:pt>
                <c:pt idx="3">
                  <c:v>Dic-22</c:v>
                </c:pt>
                <c:pt idx="4">
                  <c:v>Mar-23</c:v>
                </c:pt>
                <c:pt idx="5">
                  <c:v>Jun-23</c:v>
                </c:pt>
                <c:pt idx="6">
                  <c:v>Set-23</c:v>
                </c:pt>
                <c:pt idx="7">
                  <c:v>Dic-23</c:v>
                </c:pt>
                <c:pt idx="8">
                  <c:v>Mar-24</c:v>
                </c:pt>
                <c:pt idx="9">
                  <c:v>Jun-24</c:v>
                </c:pt>
                <c:pt idx="10">
                  <c:v>Set-24</c:v>
                </c:pt>
                <c:pt idx="11">
                  <c:v>Dic-24</c:v>
                </c:pt>
                <c:pt idx="12">
                  <c:v>Mar-25*</c:v>
                </c:pt>
                <c:pt idx="13">
                  <c:v>Jun-25*</c:v>
                </c:pt>
                <c:pt idx="14">
                  <c:v>Set-25*</c:v>
                </c:pt>
                <c:pt idx="15">
                  <c:v>Dic-25*</c:v>
                </c:pt>
                <c:pt idx="16">
                  <c:v>Mar-26*</c:v>
                </c:pt>
                <c:pt idx="17">
                  <c:v>Jun-26*</c:v>
                </c:pt>
                <c:pt idx="18">
                  <c:v>Set-26*</c:v>
                </c:pt>
                <c:pt idx="19">
                  <c:v>Dic-26*</c:v>
                </c:pt>
              </c:strCache>
            </c:strRef>
          </c:cat>
          <c:val>
            <c:numRef>
              <c:f>Sheet1!$H$46:$H$65</c:f>
              <c:numCache>
                <c:formatCode>General</c:formatCode>
                <c:ptCount val="20"/>
                <c:pt idx="11" formatCode="0.0">
                  <c:v>-3.4536786855492441E-2</c:v>
                </c:pt>
                <c:pt idx="12" formatCode="0.0">
                  <c:v>-0.50867854335709095</c:v>
                </c:pt>
                <c:pt idx="13" formatCode="0.0">
                  <c:v>-0.83289092624897776</c:v>
                </c:pt>
                <c:pt idx="14" formatCode="0.0">
                  <c:v>-0.76643143660491098</c:v>
                </c:pt>
                <c:pt idx="15" formatCode="0.0">
                  <c:v>-0.68250803429783913</c:v>
                </c:pt>
                <c:pt idx="16" formatCode="0.0">
                  <c:v>-0.63095405341029565</c:v>
                </c:pt>
                <c:pt idx="17" formatCode="0.0">
                  <c:v>-0.59779045245458473</c:v>
                </c:pt>
                <c:pt idx="18" formatCode="0.0">
                  <c:v>-0.56362798738944575</c:v>
                </c:pt>
                <c:pt idx="19" formatCode="0.0">
                  <c:v>-0.53635704312433496</c:v>
                </c:pt>
              </c:numCache>
            </c:numRef>
          </c:val>
          <c:smooth val="1"/>
          <c:extLst xmlns:c16r2="http://schemas.microsoft.com/office/drawing/2015/06/chart">
            <c:ext xmlns:c16="http://schemas.microsoft.com/office/drawing/2014/chart" uri="{C3380CC4-5D6E-409C-BE32-E72D297353CC}">
              <c16:uniqueId val="{00000014-28C5-4645-BE47-7C7EA64802D2}"/>
            </c:ext>
          </c:extLst>
        </c:ser>
        <c:ser>
          <c:idx val="2"/>
          <c:order val="2"/>
          <c:tx>
            <c:strRef>
              <c:f>Sheet1!$I$1</c:f>
              <c:strCache>
                <c:ptCount val="1"/>
                <c:pt idx="0">
                  <c:v>Propuesta de política monetaria</c:v>
                </c:pt>
              </c:strCache>
            </c:strRef>
          </c:tx>
          <c:spPr>
            <a:ln w="19050" cap="rnd">
              <a:solidFill>
                <a:srgbClr val="C00000"/>
              </a:solidFill>
              <a:prstDash val="dash"/>
              <a:round/>
            </a:ln>
            <a:effectLst/>
          </c:spPr>
          <c:marker>
            <c:symbol val="none"/>
          </c:marker>
          <c:dLbls>
            <c:dLbl>
              <c:idx val="11"/>
              <c:delete val="1"/>
              <c:extLst xmlns:c16r2="http://schemas.microsoft.com/office/drawing/2015/06/chart">
                <c:ext xmlns:c16="http://schemas.microsoft.com/office/drawing/2014/chart" uri="{C3380CC4-5D6E-409C-BE32-E72D297353CC}">
                  <c16:uniqueId val="{00000015-28C5-4645-BE47-7C7EA64802D2}"/>
                </c:ext>
                <c:ext xmlns:c15="http://schemas.microsoft.com/office/drawing/2012/chart" uri="{CE6537A1-D6FC-4f65-9D91-7224C49458BB}"/>
              </c:extLst>
            </c:dLbl>
            <c:dLbl>
              <c:idx val="12"/>
              <c:delete val="1"/>
              <c:extLst xmlns:c16r2="http://schemas.microsoft.com/office/drawing/2015/06/chart">
                <c:ext xmlns:c16="http://schemas.microsoft.com/office/drawing/2014/chart" uri="{C3380CC4-5D6E-409C-BE32-E72D297353CC}">
                  <c16:uniqueId val="{00000016-28C5-4645-BE47-7C7EA64802D2}"/>
                </c:ext>
                <c:ext xmlns:c15="http://schemas.microsoft.com/office/drawing/2012/chart" uri="{CE6537A1-D6FC-4f65-9D91-7224C49458BB}"/>
              </c:extLst>
            </c:dLbl>
            <c:dLbl>
              <c:idx val="13"/>
              <c:delete val="1"/>
              <c:extLst xmlns:c16r2="http://schemas.microsoft.com/office/drawing/2015/06/chart">
                <c:ext xmlns:c16="http://schemas.microsoft.com/office/drawing/2014/chart" uri="{C3380CC4-5D6E-409C-BE32-E72D297353CC}">
                  <c16:uniqueId val="{00000017-28C5-4645-BE47-7C7EA64802D2}"/>
                </c:ext>
                <c:ext xmlns:c15="http://schemas.microsoft.com/office/drawing/2012/chart" uri="{CE6537A1-D6FC-4f65-9D91-7224C49458BB}"/>
              </c:extLst>
            </c:dLbl>
            <c:dLbl>
              <c:idx val="14"/>
              <c:delete val="1"/>
              <c:extLst xmlns:c16r2="http://schemas.microsoft.com/office/drawing/2015/06/chart">
                <c:ext xmlns:c16="http://schemas.microsoft.com/office/drawing/2014/chart" uri="{C3380CC4-5D6E-409C-BE32-E72D297353CC}">
                  <c16:uniqueId val="{00000018-28C5-4645-BE47-7C7EA64802D2}"/>
                </c:ext>
                <c:ext xmlns:c15="http://schemas.microsoft.com/office/drawing/2012/chart" uri="{CE6537A1-D6FC-4f65-9D91-7224C49458BB}"/>
              </c:extLst>
            </c:dLbl>
            <c:dLbl>
              <c:idx val="15"/>
              <c:delete val="1"/>
              <c:extLst xmlns:c16r2="http://schemas.microsoft.com/office/drawing/2015/06/chart">
                <c:ext xmlns:c16="http://schemas.microsoft.com/office/drawing/2014/chart" uri="{C3380CC4-5D6E-409C-BE32-E72D297353CC}">
                  <c16:uniqueId val="{00000019-28C5-4645-BE47-7C7EA64802D2}"/>
                </c:ext>
                <c:ext xmlns:c15="http://schemas.microsoft.com/office/drawing/2012/chart" uri="{CE6537A1-D6FC-4f65-9D91-7224C49458BB}"/>
              </c:extLst>
            </c:dLbl>
            <c:dLbl>
              <c:idx val="16"/>
              <c:delete val="1"/>
              <c:extLst xmlns:c16r2="http://schemas.microsoft.com/office/drawing/2015/06/chart">
                <c:ext xmlns:c16="http://schemas.microsoft.com/office/drawing/2014/chart" uri="{C3380CC4-5D6E-409C-BE32-E72D297353CC}">
                  <c16:uniqueId val="{0000001A-28C5-4645-BE47-7C7EA64802D2}"/>
                </c:ext>
                <c:ext xmlns:c15="http://schemas.microsoft.com/office/drawing/2012/chart" uri="{CE6537A1-D6FC-4f65-9D91-7224C49458BB}"/>
              </c:extLst>
            </c:dLbl>
            <c:dLbl>
              <c:idx val="17"/>
              <c:delete val="1"/>
              <c:extLst xmlns:c16r2="http://schemas.microsoft.com/office/drawing/2015/06/chart">
                <c:ext xmlns:c16="http://schemas.microsoft.com/office/drawing/2014/chart" uri="{C3380CC4-5D6E-409C-BE32-E72D297353CC}">
                  <c16:uniqueId val="{0000001B-28C5-4645-BE47-7C7EA64802D2}"/>
                </c:ext>
                <c:ext xmlns:c15="http://schemas.microsoft.com/office/drawing/2012/chart" uri="{CE6537A1-D6FC-4f65-9D91-7224C49458BB}"/>
              </c:extLst>
            </c:dLbl>
            <c:dLbl>
              <c:idx val="18"/>
              <c:delete val="1"/>
              <c:extLst xmlns:c16r2="http://schemas.microsoft.com/office/drawing/2015/06/chart">
                <c:ext xmlns:c16="http://schemas.microsoft.com/office/drawing/2014/chart" uri="{C3380CC4-5D6E-409C-BE32-E72D297353CC}">
                  <c16:uniqueId val="{0000001C-28C5-4645-BE47-7C7EA64802D2}"/>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val>
            <c:numRef>
              <c:f>Sheet1!$I$46:$I$65</c:f>
              <c:numCache>
                <c:formatCode>General</c:formatCode>
                <c:ptCount val="20"/>
                <c:pt idx="11" formatCode="0.0">
                  <c:v>-3.4536786855492399E-2</c:v>
                </c:pt>
                <c:pt idx="12" formatCode="0.0">
                  <c:v>-0.51982729123855209</c:v>
                </c:pt>
                <c:pt idx="13" formatCode="0.0">
                  <c:v>-1.0504102435385481</c:v>
                </c:pt>
                <c:pt idx="14" formatCode="0.0">
                  <c:v>-1.224762343398611</c:v>
                </c:pt>
                <c:pt idx="15" formatCode="0.0">
                  <c:v>-1.3462064053692331</c:v>
                </c:pt>
                <c:pt idx="16" formatCode="0.0">
                  <c:v>-1.4632045435806771</c:v>
                </c:pt>
                <c:pt idx="17" formatCode="0.0">
                  <c:v>-1.4562278539175231</c:v>
                </c:pt>
                <c:pt idx="18" formatCode="0.0">
                  <c:v>-1.286957200622131</c:v>
                </c:pt>
                <c:pt idx="19" formatCode="0.0">
                  <c:v>-1.108054242797309</c:v>
                </c:pt>
              </c:numCache>
            </c:numRef>
          </c:val>
          <c:smooth val="0"/>
          <c:extLst xmlns:c16r2="http://schemas.microsoft.com/office/drawing/2015/06/chart">
            <c:ext xmlns:c16="http://schemas.microsoft.com/office/drawing/2014/chart" uri="{C3380CC4-5D6E-409C-BE32-E72D297353CC}">
              <c16:uniqueId val="{0000001D-28C5-4645-BE47-7C7EA64802D2}"/>
            </c:ext>
          </c:extLst>
        </c:ser>
        <c:dLbls>
          <c:dLblPos val="t"/>
          <c:showLegendKey val="0"/>
          <c:showVal val="1"/>
          <c:showCatName val="0"/>
          <c:showSerName val="0"/>
          <c:showPercent val="0"/>
          <c:showBubbleSize val="0"/>
        </c:dLbls>
        <c:smooth val="0"/>
        <c:axId val="493118472"/>
        <c:axId val="493113376"/>
      </c:lineChart>
      <c:catAx>
        <c:axId val="49311847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93113376"/>
        <c:crosses val="autoZero"/>
        <c:auto val="1"/>
        <c:lblAlgn val="ctr"/>
        <c:lblOffset val="100"/>
        <c:noMultiLvlLbl val="0"/>
      </c:catAx>
      <c:valAx>
        <c:axId val="4931133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493118472"/>
        <c:crosses val="autoZero"/>
        <c:crossBetween val="between"/>
      </c:valAx>
      <c:spPr>
        <a:noFill/>
        <a:ln w="25400">
          <a:noFill/>
        </a:ln>
        <a:effectLst/>
      </c:spPr>
    </c:plotArea>
    <c:legend>
      <c:legendPos val="t"/>
      <c:legendEntry>
        <c:idx val="0"/>
        <c:delete val="1"/>
      </c:legendEntry>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legend>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088873059571712E-2"/>
          <c:y val="6.019563581640331E-2"/>
          <c:w val="0.90037525107650052"/>
          <c:h val="0.82614066582534973"/>
        </c:manualLayout>
      </c:layout>
      <c:barChart>
        <c:barDir val="col"/>
        <c:grouping val="clustered"/>
        <c:varyColors val="0"/>
        <c:ser>
          <c:idx val="0"/>
          <c:order val="0"/>
          <c:tx>
            <c:strRef>
              <c:f>Hoja1!$C$2</c:f>
              <c:strCache>
                <c:ptCount val="1"/>
                <c:pt idx="0">
                  <c:v>Impacto 2025</c:v>
                </c:pt>
              </c:strCache>
            </c:strRef>
          </c:tx>
          <c:spPr>
            <a:solidFill>
              <a:srgbClr val="002A7E"/>
            </a:solidFill>
            <a:ln>
              <a:solidFill>
                <a:srgbClr val="002A7E"/>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Hoja1!$B$3:$B$6</c:f>
              <c:strCache>
                <c:ptCount val="4"/>
                <c:pt idx="0">
                  <c:v>Choques de oferta (Fenomeno del niño)</c:v>
                </c:pt>
                <c:pt idx="1">
                  <c:v>Choques financieros</c:v>
                </c:pt>
                <c:pt idx="2">
                  <c:v>Choques de demanda interna (Expansión del gasto público e inversión pública)</c:v>
                </c:pt>
                <c:pt idx="3">
                  <c:v>Choques de demanda externa (Menor crecimiento de China)</c:v>
                </c:pt>
              </c:strCache>
            </c:strRef>
          </c:cat>
          <c:val>
            <c:numRef>
              <c:f>Hoja1!$C$3:$C$6</c:f>
              <c:numCache>
                <c:formatCode>0.000</c:formatCode>
                <c:ptCount val="4"/>
                <c:pt idx="0">
                  <c:v>3.5000000000000003E-2</c:v>
                </c:pt>
                <c:pt idx="1">
                  <c:v>0</c:v>
                </c:pt>
                <c:pt idx="2">
                  <c:v>1.0999999999999999E-2</c:v>
                </c:pt>
                <c:pt idx="3">
                  <c:v>-1.2E-2</c:v>
                </c:pt>
              </c:numCache>
            </c:numRef>
          </c:val>
          <c:extLst xmlns:c16r2="http://schemas.microsoft.com/office/drawing/2015/06/chart">
            <c:ext xmlns:c16="http://schemas.microsoft.com/office/drawing/2014/chart" uri="{C3380CC4-5D6E-409C-BE32-E72D297353CC}">
              <c16:uniqueId val="{00000000-91ED-45C7-BEB0-197DBCF0E2E5}"/>
            </c:ext>
          </c:extLst>
        </c:ser>
        <c:ser>
          <c:idx val="1"/>
          <c:order val="1"/>
          <c:tx>
            <c:strRef>
              <c:f>Hoja1!$D$2</c:f>
              <c:strCache>
                <c:ptCount val="1"/>
                <c:pt idx="0">
                  <c:v>Impacto 2026</c:v>
                </c:pt>
              </c:strCache>
            </c:strRef>
          </c:tx>
          <c:spPr>
            <a:solidFill>
              <a:srgbClr val="FF6D6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Hoja1!$B$3:$B$6</c:f>
              <c:strCache>
                <c:ptCount val="4"/>
                <c:pt idx="0">
                  <c:v>Choques de oferta (Fenomeno del niño)</c:v>
                </c:pt>
                <c:pt idx="1">
                  <c:v>Choques financieros</c:v>
                </c:pt>
                <c:pt idx="2">
                  <c:v>Choques de demanda interna (Expansión del gasto público e inversión pública)</c:v>
                </c:pt>
                <c:pt idx="3">
                  <c:v>Choques de demanda externa (Menor crecimiento de China)</c:v>
                </c:pt>
              </c:strCache>
            </c:strRef>
          </c:cat>
          <c:val>
            <c:numRef>
              <c:f>Hoja1!$D$3:$D$6</c:f>
              <c:numCache>
                <c:formatCode>0.000</c:formatCode>
                <c:ptCount val="4"/>
                <c:pt idx="0">
                  <c:v>2.7E-2</c:v>
                </c:pt>
                <c:pt idx="1">
                  <c:v>0</c:v>
                </c:pt>
                <c:pt idx="2">
                  <c:v>2.5999999999999999E-2</c:v>
                </c:pt>
                <c:pt idx="3">
                  <c:v>-0.03</c:v>
                </c:pt>
              </c:numCache>
            </c:numRef>
          </c:val>
          <c:extLst xmlns:c16r2="http://schemas.microsoft.com/office/drawing/2015/06/chart">
            <c:ext xmlns:c16="http://schemas.microsoft.com/office/drawing/2014/chart" uri="{C3380CC4-5D6E-409C-BE32-E72D297353CC}">
              <c16:uniqueId val="{00000001-91ED-45C7-BEB0-197DBCF0E2E5}"/>
            </c:ext>
          </c:extLst>
        </c:ser>
        <c:dLbls>
          <c:dLblPos val="outEnd"/>
          <c:showLegendKey val="0"/>
          <c:showVal val="1"/>
          <c:showCatName val="0"/>
          <c:showSerName val="0"/>
          <c:showPercent val="0"/>
          <c:showBubbleSize val="0"/>
        </c:dLbls>
        <c:gapWidth val="219"/>
        <c:overlap val="-27"/>
        <c:axId val="493111024"/>
        <c:axId val="334249592"/>
      </c:barChart>
      <c:catAx>
        <c:axId val="49311102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Arial" panose="020B0604020202020204" pitchFamily="34" charset="0"/>
                <a:ea typeface="+mn-ea"/>
                <a:cs typeface="Arial" panose="020B0604020202020204" pitchFamily="34" charset="0"/>
              </a:defRPr>
            </a:pPr>
            <a:endParaRPr lang="es-PE"/>
          </a:p>
        </c:txPr>
        <c:crossAx val="334249592"/>
        <c:crosses val="autoZero"/>
        <c:auto val="1"/>
        <c:lblAlgn val="ctr"/>
        <c:lblOffset val="100"/>
        <c:noMultiLvlLbl val="0"/>
      </c:catAx>
      <c:valAx>
        <c:axId val="334249592"/>
        <c:scaling>
          <c:orientation val="minMax"/>
          <c:max val="8.0000000000000016E-2"/>
          <c:min val="-8.0000000000000016E-2"/>
        </c:scaling>
        <c:delete val="0"/>
        <c:axPos val="l"/>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s-PE"/>
          </a:p>
        </c:txPr>
        <c:crossAx val="493111024"/>
        <c:crosses val="autoZero"/>
        <c:crossBetween val="between"/>
      </c:valAx>
      <c:spPr>
        <a:noFill/>
        <a:ln>
          <a:noFill/>
        </a:ln>
        <a:effectLst/>
      </c:spPr>
    </c:plotArea>
    <c:legend>
      <c:legendPos val="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9BA21F7-CD4F-4F0F-8B50-66B0D0A974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 xmlns:a16="http://schemas.microsoft.com/office/drawing/2014/main" id="{E017B122-7E10-4A9F-9BF4-ED314B86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 xmlns:a16="http://schemas.microsoft.com/office/drawing/2014/main" id="{DEA6C431-9273-4A0D-BF8D-52AE1BC5AB95}"/>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98F87BD0-7DA2-43A8-AFB3-18C76BE5849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FD658802-BFF9-45DD-A9DE-D54D37C510D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74621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4EA0C52-E8EF-48F2-A8F8-9474AD4AA8B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 xmlns:a16="http://schemas.microsoft.com/office/drawing/2014/main" id="{315B1A14-930A-41E0-8A78-1C1FC2080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15A6CA57-63C7-434D-B296-AD5377E83E2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459FE4E7-92F0-47D6-AE9D-8233B3CCD15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A383A6BC-253E-42EB-9EB1-DBF1940551E4}"/>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27686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CD309309-C2C9-40BF-9B38-00C76B165B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 xmlns:a16="http://schemas.microsoft.com/office/drawing/2014/main" id="{E9EE6E9B-2B65-417F-A452-0D49A67B08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AF23D750-9DBC-40BE-B9F8-C32DDD685DE1}"/>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425811F6-6C49-44C4-B15B-5A71B1EA892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72E9E7CE-E071-4A9D-91CA-F9C642344088}"/>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5953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694B0E3-20E6-47FE-83ED-5F482809A0C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4214723F-550C-4614-91DD-EC333BBE026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7F099BC9-97CA-45DA-9EE1-FDC579F210F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CAED8B77-47D2-4BC1-B1EC-51EF9B19F6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0776F300-74B9-4A55-96D7-1267E5AE2E5E}"/>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9103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557CB06-BD32-46AB-A19D-1F0A8614D8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5D6DBE0E-8ACF-44A1-AC95-151A796DF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 xmlns:a16="http://schemas.microsoft.com/office/drawing/2014/main" id="{A0316D63-7D0F-4F3C-B7AA-16AE00B8CB9A}"/>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E0C3909C-3D67-499C-86E8-53A3B5AFC35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 xmlns:a16="http://schemas.microsoft.com/office/drawing/2014/main" id="{6F403FC4-9906-47BD-BE70-2D019DFA6A9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72336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A2CA3D8-5A0E-4CE0-88EC-7B0BDCD56B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071B36A4-F97F-487F-BC4B-74168F9378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 xmlns:a16="http://schemas.microsoft.com/office/drawing/2014/main" id="{FD5BECDF-A410-4330-903C-6CDFC6BD19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 xmlns:a16="http://schemas.microsoft.com/office/drawing/2014/main" id="{77589ADD-CCF5-4168-9CC7-AD38BDF8384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 xmlns:a16="http://schemas.microsoft.com/office/drawing/2014/main" id="{CED301C7-39D1-402D-B9B1-9530C3145C6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394B30F0-288E-4620-A12C-407245FBC08B}"/>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17120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E97A5A7-D67C-4FB5-B24F-89DD0753B9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DD8F8F63-0CA9-44D8-BA0A-652B0675B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 xmlns:a16="http://schemas.microsoft.com/office/drawing/2014/main" id="{9103BAD7-9B38-4380-80E8-E0E52C2F39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 xmlns:a16="http://schemas.microsoft.com/office/drawing/2014/main" id="{587A6302-82BC-42F8-9B08-04B6A2D4E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 xmlns:a16="http://schemas.microsoft.com/office/drawing/2014/main" id="{A379C3F9-645B-4C40-9CB2-6782979122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 xmlns:a16="http://schemas.microsoft.com/office/drawing/2014/main" id="{92637483-D109-418A-BCAA-9064DF904C1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8" name="Marcador de pie de página 7">
            <a:extLst>
              <a:ext uri="{FF2B5EF4-FFF2-40B4-BE49-F238E27FC236}">
                <a16:creationId xmlns="" xmlns:a16="http://schemas.microsoft.com/office/drawing/2014/main" id="{13357B03-4811-4415-A5AE-CDBB0F440CA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 xmlns:a16="http://schemas.microsoft.com/office/drawing/2014/main" id="{FE5FE3D5-2130-451B-9704-909674FC8FBA}"/>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88490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9BE02B-05CC-40DB-B106-14E4C0CDD9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 xmlns:a16="http://schemas.microsoft.com/office/drawing/2014/main" id="{7CFC84AF-618C-47BF-BFFE-8EA9FB2C758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4" name="Marcador de pie de página 3">
            <a:extLst>
              <a:ext uri="{FF2B5EF4-FFF2-40B4-BE49-F238E27FC236}">
                <a16:creationId xmlns="" xmlns:a16="http://schemas.microsoft.com/office/drawing/2014/main" id="{CEF8E66A-E05B-478F-AF2D-FEC87018D4E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 xmlns:a16="http://schemas.microsoft.com/office/drawing/2014/main" id="{28FEF62C-CF96-4381-B8EB-8116B629C06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9006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C0A8956B-A237-4587-A938-6468EBB081F4}"/>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3" name="Marcador de pie de página 2">
            <a:extLst>
              <a:ext uri="{FF2B5EF4-FFF2-40B4-BE49-F238E27FC236}">
                <a16:creationId xmlns="" xmlns:a16="http://schemas.microsoft.com/office/drawing/2014/main" id="{DEF23AD4-96F6-4DA1-8315-0BD6F702F85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 xmlns:a16="http://schemas.microsoft.com/office/drawing/2014/main" id="{39271933-0430-41AC-954E-E0AE7FD4CF62}"/>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8104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F92020-7CBF-4E79-AD24-996397DE56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 xmlns:a16="http://schemas.microsoft.com/office/drawing/2014/main" id="{06C1381A-7EEF-45EC-B986-F794010F2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 xmlns:a16="http://schemas.microsoft.com/office/drawing/2014/main" id="{B87660B7-C59B-423F-882C-01D03310A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DA031BE0-92CE-4350-A301-997120B2B16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 xmlns:a16="http://schemas.microsoft.com/office/drawing/2014/main" id="{3CE1432D-DD66-4F89-8900-1B6C7571E9B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56CE9CB2-7238-4DC9-AF4F-5FE4A09AEAC0}"/>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37338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4D49A92-525A-47CB-BE95-C42B932D23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 xmlns:a16="http://schemas.microsoft.com/office/drawing/2014/main" id="{669218D7-D581-4FC4-8DC4-35D3C6F2A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 xmlns:a16="http://schemas.microsoft.com/office/drawing/2014/main" id="{6E2F1BF3-E929-4F40-B00B-7A239CE27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 xmlns:a16="http://schemas.microsoft.com/office/drawing/2014/main" id="{F38125BE-B4F3-4923-89B5-4DEEC6109919}"/>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 xmlns:a16="http://schemas.microsoft.com/office/drawing/2014/main" id="{7DB5BADF-7EA0-4500-921D-419F7149CE9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 xmlns:a16="http://schemas.microsoft.com/office/drawing/2014/main" id="{92EAB00E-2B8A-4187-BEF8-8BFAEAD2B83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81165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70965C76-FA2B-484F-9549-D65ED7B1D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 xmlns:a16="http://schemas.microsoft.com/office/drawing/2014/main" id="{E369A2D6-A0BA-4DF7-A352-278175470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 xmlns:a16="http://schemas.microsoft.com/office/drawing/2014/main" id="{6D84D8A2-3F92-4359-B32A-907DDB1F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A4C1-628D-448E-A476-B0C3DB583F44}" type="datetimeFigureOut">
              <a:rPr lang="es-PE" smtClean="0"/>
              <a:t>1/04/2025</a:t>
            </a:fld>
            <a:endParaRPr lang="es-PE"/>
          </a:p>
        </p:txBody>
      </p:sp>
      <p:sp>
        <p:nvSpPr>
          <p:cNvPr id="5" name="Marcador de pie de página 4">
            <a:extLst>
              <a:ext uri="{FF2B5EF4-FFF2-40B4-BE49-F238E27FC236}">
                <a16:creationId xmlns="" xmlns:a16="http://schemas.microsoft.com/office/drawing/2014/main" id="{1B5D56E8-6210-4F92-8CEF-6E8CC8A8B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 xmlns:a16="http://schemas.microsoft.com/office/drawing/2014/main" id="{F4D9D6E8-4831-46FD-B42B-400F19A0B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2CB0-4081-4F50-8ED4-08C848152BBF}" type="slidenum">
              <a:rPr lang="es-PE" smtClean="0"/>
              <a:t>‹Nº›</a:t>
            </a:fld>
            <a:endParaRPr lang="es-PE"/>
          </a:p>
        </p:txBody>
      </p:sp>
    </p:spTree>
    <p:extLst>
      <p:ext uri="{BB962C8B-B14F-4D97-AF65-F5344CB8AC3E}">
        <p14:creationId xmlns:p14="http://schemas.microsoft.com/office/powerpoint/2010/main" val="37992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 xmlns:a16="http://schemas.microsoft.com/office/drawing/2014/main"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 xmlns:a16="http://schemas.microsoft.com/office/drawing/2014/main" id="{FCD8FF75-E4F1-4086-8E41-EAEFBE813DA6}"/>
              </a:ext>
            </a:extLst>
          </p:cNvPr>
          <p:cNvSpPr txBox="1">
            <a:spLocks/>
          </p:cNvSpPr>
          <p:nvPr/>
        </p:nvSpPr>
        <p:spPr>
          <a:xfrm>
            <a:off x="3456589" y="1864789"/>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p>
          <a:p>
            <a:pPr marR="5080" lvl="0" indent="-881380" algn="ctr" defTabSz="914400" eaLnBrk="1" fontAlgn="auto" latinLnBrk="0" hangingPunct="1">
              <a:lnSpc>
                <a:spcPct val="100000"/>
              </a:lnSpc>
              <a:spcBef>
                <a:spcPts val="95"/>
              </a:spcBef>
              <a:spcAft>
                <a:spcPts val="0"/>
              </a:spcAft>
              <a:buClrTx/>
              <a:buSzTx/>
              <a:buFontTx/>
              <a:buNone/>
              <a:tabLst/>
              <a:defRPr/>
            </a:pPr>
            <a:r>
              <a:rPr lang="es-PE" sz="3200" kern="0" dirty="0" smtClean="0">
                <a:solidFill>
                  <a:srgbClr val="234060"/>
                </a:solidFill>
              </a:rPr>
              <a:t>Enero</a:t>
            </a:r>
            <a:r>
              <a:rPr kumimoji="0" lang="es-PE" sz="3200" b="1" i="0" u="none" strike="noStrike" kern="0" cap="none" spc="-60" normalizeH="0" baseline="0" noProof="0" dirty="0" smtClean="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 xmlns:a16="http://schemas.microsoft.com/office/drawing/2014/main"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a:latin typeface="Arial" pitchFamily="34" charset="0"/>
                <a:ea typeface="Calibri"/>
                <a:cs typeface="Arial" pitchFamily="34" charset="0"/>
              </a:rPr>
              <a:t>10</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173731" y="1152101"/>
            <a:ext cx="10901081" cy="1164421"/>
          </a:xfrm>
          <a:prstGeom prst="rect">
            <a:avLst/>
          </a:prstGeom>
          <a:noFill/>
        </p:spPr>
        <p:txBody>
          <a:bodyPr wrap="square" rtlCol="0">
            <a:spAutoFit/>
          </a:bodyPr>
          <a:lstStyle/>
          <a:p>
            <a:pPr marR="5080" algn="just">
              <a:spcBef>
                <a:spcPts val="95"/>
              </a:spcBef>
              <a:defRPr/>
            </a:pPr>
            <a:r>
              <a:rPr lang="es-MX" sz="1600" b="1" dirty="0" smtClean="0">
                <a:solidFill>
                  <a:srgbClr val="001F5F"/>
                </a:solidFill>
                <a:latin typeface="Arial"/>
                <a:cs typeface="Arial"/>
              </a:rPr>
              <a:t>Componentes de la brecha</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La </a:t>
            </a:r>
            <a:r>
              <a:rPr lang="es-MX" sz="1600" dirty="0">
                <a:solidFill>
                  <a:srgbClr val="001F5F"/>
                </a:solidFill>
                <a:latin typeface="Arial"/>
                <a:cs typeface="Arial"/>
              </a:rPr>
              <a:t>brecha del producto se explica principalmente por cambios en la confianza empresarial, las condiciones monetarias reales y su componente inercial</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7" name="Imagen 6">
            <a:extLst>
              <a:ext uri="{FF2B5EF4-FFF2-40B4-BE49-F238E27FC236}">
                <a16:creationId xmlns:a16="http://schemas.microsoft.com/office/drawing/2014/main" xmlns="" id="{624363DC-259E-472D-8864-886DB1D321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04" r="30458"/>
          <a:stretch/>
        </p:blipFill>
        <p:spPr>
          <a:xfrm>
            <a:off x="457199" y="2468880"/>
            <a:ext cx="4583241" cy="3730874"/>
          </a:xfrm>
          <a:prstGeom prst="rect">
            <a:avLst/>
          </a:prstGeom>
        </p:spPr>
      </p:pic>
      <p:sp>
        <p:nvSpPr>
          <p:cNvPr id="9" name="CuadroTexto 8">
            <a:extLst>
              <a:ext uri="{FF2B5EF4-FFF2-40B4-BE49-F238E27FC236}">
                <a16:creationId xmlns:a16="http://schemas.microsoft.com/office/drawing/2014/main" xmlns="" id="{EA5A3F12-2A1F-4C0C-B712-6A5FC567AF18}"/>
              </a:ext>
            </a:extLst>
          </p:cNvPr>
          <p:cNvSpPr txBox="1"/>
          <p:nvPr/>
        </p:nvSpPr>
        <p:spPr>
          <a:xfrm>
            <a:off x="98149" y="2016094"/>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DESCOMPOSICIÓN HISTÓRICA </a:t>
            </a:r>
          </a:p>
          <a:p>
            <a:pPr algn="ctr"/>
            <a:r>
              <a:rPr lang="es-MX" sz="1050" dirty="0">
                <a:latin typeface="Arial" pitchFamily="34" charset="0"/>
                <a:cs typeface="Arial" pitchFamily="34" charset="0"/>
              </a:rPr>
              <a:t>(Escenario base)</a:t>
            </a:r>
            <a:endParaRPr lang="es-PE" sz="1050" dirty="0">
              <a:latin typeface="Arial" pitchFamily="34" charset="0"/>
              <a:cs typeface="Arial" pitchFamily="34" charset="0"/>
            </a:endParaRPr>
          </a:p>
        </p:txBody>
      </p:sp>
      <p:pic>
        <p:nvPicPr>
          <p:cNvPr id="10" name="Imagen 9">
            <a:extLst>
              <a:ext uri="{FF2B5EF4-FFF2-40B4-BE49-F238E27FC236}">
                <a16:creationId xmlns:a16="http://schemas.microsoft.com/office/drawing/2014/main" xmlns="" id="{EC764047-9CEB-4F1A-80D5-285B16D94FB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740" r="697"/>
          <a:stretch/>
        </p:blipFill>
        <p:spPr>
          <a:xfrm>
            <a:off x="5180822" y="2468880"/>
            <a:ext cx="6553979" cy="3730874"/>
          </a:xfrm>
          <a:prstGeom prst="rect">
            <a:avLst/>
          </a:prstGeom>
        </p:spPr>
      </p:pic>
      <p:sp>
        <p:nvSpPr>
          <p:cNvPr id="11" name="CuadroTexto 10">
            <a:extLst>
              <a:ext uri="{FF2B5EF4-FFF2-40B4-BE49-F238E27FC236}">
                <a16:creationId xmlns:a16="http://schemas.microsoft.com/office/drawing/2014/main" xmlns="" id="{BD51D32D-16BC-4DD0-8D7F-B7C307A4DCC3}"/>
              </a:ext>
            </a:extLst>
          </p:cNvPr>
          <p:cNvSpPr txBox="1"/>
          <p:nvPr/>
        </p:nvSpPr>
        <p:spPr>
          <a:xfrm>
            <a:off x="5728214" y="2016094"/>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DESCOMPOSICIÓN HISTÓRICA </a:t>
            </a:r>
          </a:p>
          <a:p>
            <a:pPr algn="ctr"/>
            <a:r>
              <a:rPr lang="es-MX" sz="1050" dirty="0">
                <a:latin typeface="Arial" pitchFamily="34" charset="0"/>
                <a:cs typeface="Arial" pitchFamily="34" charset="0"/>
              </a:rPr>
              <a:t>(Propuesta de política monetaria)</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104646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11</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206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358277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 xmlns:a16="http://schemas.microsoft.com/office/drawing/2014/main" id="{BAA6883F-B554-43FB-B47A-68A8E73656AA}"/>
              </a:ext>
            </a:extLst>
          </p:cNvPr>
          <p:cNvSpPr txBox="1"/>
          <p:nvPr/>
        </p:nvSpPr>
        <p:spPr>
          <a:xfrm>
            <a:off x="254962" y="1133402"/>
            <a:ext cx="11682073" cy="117724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Senda propuesta y regla de Taylor</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Se propone una posición más adversa a la inflación que en el caso base.</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3" name="Imagen 2"/>
          <p:cNvPicPr>
            <a:picLocks noChangeAspect="1"/>
          </p:cNvPicPr>
          <p:nvPr/>
        </p:nvPicPr>
        <p:blipFill rotWithShape="1">
          <a:blip r:embed="rId3"/>
          <a:srcRect r="33495" b="1250"/>
          <a:stretch/>
        </p:blipFill>
        <p:spPr>
          <a:xfrm>
            <a:off x="2407297" y="1970313"/>
            <a:ext cx="8108303" cy="4299858"/>
          </a:xfrm>
          <a:prstGeom prst="rect">
            <a:avLst/>
          </a:prstGeom>
        </p:spPr>
      </p:pic>
    </p:spTree>
    <p:extLst>
      <p:ext uri="{BB962C8B-B14F-4D97-AF65-F5344CB8AC3E}">
        <p14:creationId xmlns:p14="http://schemas.microsoft.com/office/powerpoint/2010/main" val="301295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13</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7" name="CuadroTexto 6">
            <a:extLst>
              <a:ext uri="{FF2B5EF4-FFF2-40B4-BE49-F238E27FC236}">
                <a16:creationId xmlns="" xmlns:a16="http://schemas.microsoft.com/office/drawing/2014/main" id="{BAA6883F-B554-43FB-B47A-68A8E73656AA}"/>
              </a:ext>
            </a:extLst>
          </p:cNvPr>
          <p:cNvSpPr txBox="1"/>
          <p:nvPr/>
        </p:nvSpPr>
        <p:spPr>
          <a:xfrm>
            <a:off x="254962" y="1133402"/>
            <a:ext cx="11682073" cy="142346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Política monetaria local vs política monetaria extranjera</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Disparidad entre la política monetaria. Una posición contractiva local frente a una posición expansiva de la política monetaria extrajera.</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6" name="Imagen 5"/>
          <p:cNvPicPr>
            <a:picLocks noChangeAspect="1"/>
          </p:cNvPicPr>
          <p:nvPr/>
        </p:nvPicPr>
        <p:blipFill>
          <a:blip r:embed="rId3"/>
          <a:stretch>
            <a:fillRect/>
          </a:stretch>
        </p:blipFill>
        <p:spPr>
          <a:xfrm>
            <a:off x="858415" y="2426240"/>
            <a:ext cx="10661778" cy="3807778"/>
          </a:xfrm>
          <a:prstGeom prst="rect">
            <a:avLst/>
          </a:prstGeom>
        </p:spPr>
      </p:pic>
    </p:spTree>
    <p:extLst>
      <p:ext uri="{BB962C8B-B14F-4D97-AF65-F5344CB8AC3E}">
        <p14:creationId xmlns:p14="http://schemas.microsoft.com/office/powerpoint/2010/main" val="174897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1939008" y="1744687"/>
            <a:ext cx="7239203" cy="3619602"/>
          </a:xfrm>
          <a:prstGeom prst="rect">
            <a:avLst/>
          </a:prstGeom>
        </p:spPr>
      </p:pic>
      <p:pic>
        <p:nvPicPr>
          <p:cNvPr id="8" name="object 8"/>
          <p:cNvPicPr/>
          <p:nvPr/>
        </p:nvPicPr>
        <p:blipFill>
          <a:blip r:embed="rId3"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9" name="Imagen 8"/>
          <p:cNvPicPr>
            <a:picLocks noChangeAspect="1"/>
          </p:cNvPicPr>
          <p:nvPr/>
        </p:nvPicPr>
        <p:blipFill>
          <a:blip r:embed="rId4"/>
          <a:stretch>
            <a:fillRect/>
          </a:stretch>
        </p:blipFill>
        <p:spPr>
          <a:xfrm>
            <a:off x="751675" y="5364289"/>
            <a:ext cx="10016850" cy="1409733"/>
          </a:xfrm>
          <a:prstGeom prst="rect">
            <a:avLst/>
          </a:prstGeom>
        </p:spPr>
      </p:pic>
      <p:sp>
        <p:nvSpPr>
          <p:cNvPr id="12" name="CuadroTexto 11">
            <a:extLst>
              <a:ext uri="{FF2B5EF4-FFF2-40B4-BE49-F238E27FC236}">
                <a16:creationId xmlns="" xmlns:a16="http://schemas.microsoft.com/office/drawing/2014/main" id="{BAA6883F-B554-43FB-B47A-68A8E73656AA}"/>
              </a:ext>
            </a:extLst>
          </p:cNvPr>
          <p:cNvSpPr txBox="1"/>
          <p:nvPr/>
        </p:nvSpPr>
        <p:spPr>
          <a:xfrm>
            <a:off x="254962" y="1133402"/>
            <a:ext cx="11682073" cy="918200"/>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Proyección de la inflación y sus componentes</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Se proyecta el retorno de la inflación total y sus componentes al rango meta, como resultado</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81091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2" name="Imagen 1"/>
          <p:cNvPicPr>
            <a:picLocks noChangeAspect="1"/>
          </p:cNvPicPr>
          <p:nvPr/>
        </p:nvPicPr>
        <p:blipFill>
          <a:blip r:embed="rId3"/>
          <a:stretch>
            <a:fillRect/>
          </a:stretch>
        </p:blipFill>
        <p:spPr>
          <a:xfrm>
            <a:off x="1510102" y="1982113"/>
            <a:ext cx="9005594" cy="4502797"/>
          </a:xfrm>
          <a:prstGeom prst="rect">
            <a:avLst/>
          </a:prstGeom>
        </p:spPr>
      </p:pic>
      <p:sp>
        <p:nvSpPr>
          <p:cNvPr id="6" name="CuadroTexto 5">
            <a:extLst>
              <a:ext uri="{FF2B5EF4-FFF2-40B4-BE49-F238E27FC236}">
                <a16:creationId xmlns="" xmlns:a16="http://schemas.microsoft.com/office/drawing/2014/main" id="{BAA6883F-B554-43FB-B47A-68A8E73656AA}"/>
              </a:ext>
            </a:extLst>
          </p:cNvPr>
          <p:cNvSpPr txBox="1"/>
          <p:nvPr/>
        </p:nvSpPr>
        <p:spPr>
          <a:xfrm>
            <a:off x="254962" y="1133402"/>
            <a:ext cx="11682073" cy="142346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Política monetaria local vs política monetaria extranjera</a:t>
            </a:r>
            <a:endParaRPr lang="es-MX" sz="1600" i="1" dirty="0" smtClean="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Se espera que las expectativas de inflación regresen al rango meta durante el primer trimestre de 2025, como resultado de la disipación del choque de inflación en alimentos y energía, así como las expectativas de una brecha producto más negativa.</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213638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16</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206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254399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17</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254962" y="1137190"/>
            <a:ext cx="11682073" cy="659155"/>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Fenómeno </a:t>
            </a:r>
            <a:r>
              <a:rPr lang="es-MX" sz="1600" b="1" dirty="0">
                <a:solidFill>
                  <a:srgbClr val="001F5F"/>
                </a:solidFill>
                <a:latin typeface="Arial"/>
                <a:cs typeface="Arial"/>
              </a:rPr>
              <a:t>del </a:t>
            </a:r>
            <a:r>
              <a:rPr lang="es-MX" sz="1600" b="1" dirty="0" smtClean="0">
                <a:solidFill>
                  <a:srgbClr val="001F5F"/>
                </a:solidFill>
                <a:latin typeface="Arial"/>
                <a:cs typeface="Arial"/>
              </a:rPr>
              <a:t>Ni</a:t>
            </a:r>
            <a:r>
              <a:rPr lang="es-MX" sz="1600" b="1" dirty="0">
                <a:solidFill>
                  <a:srgbClr val="001F5F"/>
                </a:solidFill>
                <a:latin typeface="Arial"/>
                <a:cs typeface="Arial"/>
              </a:rPr>
              <a:t>ñ</a:t>
            </a:r>
            <a:r>
              <a:rPr lang="es-MX" sz="1600" b="1" dirty="0" smtClean="0">
                <a:solidFill>
                  <a:srgbClr val="001F5F"/>
                </a:solidFill>
                <a:latin typeface="Arial"/>
                <a:cs typeface="Arial"/>
              </a:rPr>
              <a:t>o </a:t>
            </a:r>
            <a:r>
              <a:rPr lang="es-MX" sz="1600" b="1" dirty="0">
                <a:solidFill>
                  <a:srgbClr val="001F5F"/>
                </a:solidFill>
                <a:latin typeface="Arial"/>
                <a:cs typeface="Arial"/>
              </a:rPr>
              <a:t>(6% de probabilidad)</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34" name="Rectángulo: esquinas redondeadas 5">
            <a:extLst>
              <a:ext uri="{FF2B5EF4-FFF2-40B4-BE49-F238E27FC236}">
                <a16:creationId xmlns="" xmlns:a16="http://schemas.microsoft.com/office/drawing/2014/main" xmlns:lc="http://schemas.openxmlformats.org/drawingml/2006/lockedCanvas" id="{A9013709-7769-4F84-BF0D-07EC90F1C387}"/>
              </a:ext>
            </a:extLst>
          </p:cNvPr>
          <p:cNvSpPr/>
          <p:nvPr/>
        </p:nvSpPr>
        <p:spPr>
          <a:xfrm>
            <a:off x="3698490" y="2465664"/>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Brecha del producto</a:t>
            </a:r>
            <a:endParaRPr lang="es-PE" sz="1200" dirty="0">
              <a:latin typeface="Arial" panose="020B0604020202020204" pitchFamily="34" charset="0"/>
              <a:cs typeface="Arial" panose="020B0604020202020204" pitchFamily="34" charset="0"/>
            </a:endParaRPr>
          </a:p>
        </p:txBody>
      </p:sp>
      <p:sp>
        <p:nvSpPr>
          <p:cNvPr id="35" name="Rectángulo: esquinas redondeadas 6">
            <a:extLst>
              <a:ext uri="{FF2B5EF4-FFF2-40B4-BE49-F238E27FC236}">
                <a16:creationId xmlns="" xmlns:a16="http://schemas.microsoft.com/office/drawing/2014/main" xmlns:lc="http://schemas.openxmlformats.org/drawingml/2006/lockedCanvas" id="{BD1ADC27-1775-43AA-BA40-E57965DA988C}"/>
              </a:ext>
            </a:extLst>
          </p:cNvPr>
          <p:cNvSpPr/>
          <p:nvPr/>
        </p:nvSpPr>
        <p:spPr>
          <a:xfrm>
            <a:off x="1331457" y="2490527"/>
            <a:ext cx="1380564" cy="480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Confianza empresarial</a:t>
            </a:r>
            <a:endParaRPr lang="es-PE" sz="1200" dirty="0">
              <a:latin typeface="Arial" panose="020B0604020202020204" pitchFamily="34" charset="0"/>
              <a:cs typeface="Arial" panose="020B0604020202020204" pitchFamily="34" charset="0"/>
            </a:endParaRPr>
          </a:p>
        </p:txBody>
      </p:sp>
      <p:sp>
        <p:nvSpPr>
          <p:cNvPr id="36" name="Rectángulo: esquinas redondeadas 9">
            <a:extLst>
              <a:ext uri="{FF2B5EF4-FFF2-40B4-BE49-F238E27FC236}">
                <a16:creationId xmlns="" xmlns:a16="http://schemas.microsoft.com/office/drawing/2014/main" xmlns:lc="http://schemas.openxmlformats.org/drawingml/2006/lockedCanvas" id="{3A76DF79-A74C-4186-9DE9-9DFA08EBAD4D}"/>
              </a:ext>
            </a:extLst>
          </p:cNvPr>
          <p:cNvSpPr/>
          <p:nvPr/>
        </p:nvSpPr>
        <p:spPr>
          <a:xfrm>
            <a:off x="1351572" y="3438988"/>
            <a:ext cx="1380564" cy="45807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Gasto público</a:t>
            </a:r>
            <a:endParaRPr lang="es-PE" sz="1200" dirty="0">
              <a:latin typeface="Arial" panose="020B0604020202020204" pitchFamily="34" charset="0"/>
              <a:cs typeface="Arial" panose="020B0604020202020204" pitchFamily="34" charset="0"/>
            </a:endParaRPr>
          </a:p>
        </p:txBody>
      </p:sp>
      <p:sp>
        <p:nvSpPr>
          <p:cNvPr id="38" name="Rectángulo: esquinas redondeadas 16">
            <a:extLst>
              <a:ext uri="{FF2B5EF4-FFF2-40B4-BE49-F238E27FC236}">
                <a16:creationId xmlns="" xmlns:a16="http://schemas.microsoft.com/office/drawing/2014/main" xmlns:lc="http://schemas.openxmlformats.org/drawingml/2006/lockedCanvas" id="{F29E9EC6-5E75-4D19-9950-21234D88911F}"/>
              </a:ext>
            </a:extLst>
          </p:cNvPr>
          <p:cNvSpPr/>
          <p:nvPr/>
        </p:nvSpPr>
        <p:spPr>
          <a:xfrm>
            <a:off x="1169913" y="5394746"/>
            <a:ext cx="1873623" cy="599534"/>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Inflación de alimentos y energía</a:t>
            </a:r>
            <a:endParaRPr lang="es-PE" sz="1200" dirty="0">
              <a:latin typeface="Arial" panose="020B0604020202020204" pitchFamily="34" charset="0"/>
              <a:cs typeface="Arial" panose="020B0604020202020204" pitchFamily="34" charset="0"/>
            </a:endParaRPr>
          </a:p>
        </p:txBody>
      </p:sp>
      <p:sp>
        <p:nvSpPr>
          <p:cNvPr id="39" name="Rectángulo: esquinas redondeadas 17">
            <a:extLst>
              <a:ext uri="{FF2B5EF4-FFF2-40B4-BE49-F238E27FC236}">
                <a16:creationId xmlns="" xmlns:a16="http://schemas.microsoft.com/office/drawing/2014/main" xmlns:lc="http://schemas.openxmlformats.org/drawingml/2006/lockedCanvas" id="{F83313C3-B01F-4053-8FD9-26EDB6E1C280}"/>
              </a:ext>
            </a:extLst>
          </p:cNvPr>
          <p:cNvSpPr/>
          <p:nvPr/>
        </p:nvSpPr>
        <p:spPr>
          <a:xfrm>
            <a:off x="7327785" y="2411893"/>
            <a:ext cx="1349030" cy="59953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Inflación total</a:t>
            </a:r>
            <a:endParaRPr lang="es-PE" sz="1200" dirty="0">
              <a:latin typeface="Arial" panose="020B0604020202020204" pitchFamily="34" charset="0"/>
              <a:cs typeface="Arial" panose="020B0604020202020204" pitchFamily="34" charset="0"/>
            </a:endParaRPr>
          </a:p>
        </p:txBody>
      </p:sp>
      <p:sp>
        <p:nvSpPr>
          <p:cNvPr id="43" name="Rectángulo: esquinas redondeadas 18">
            <a:extLst>
              <a:ext uri="{FF2B5EF4-FFF2-40B4-BE49-F238E27FC236}">
                <a16:creationId xmlns="" xmlns:a16="http://schemas.microsoft.com/office/drawing/2014/main" xmlns:lc="http://schemas.openxmlformats.org/drawingml/2006/lockedCanvas" id="{CE653CA0-8CE1-421B-874C-A931D59E1FB7}"/>
              </a:ext>
            </a:extLst>
          </p:cNvPr>
          <p:cNvSpPr/>
          <p:nvPr/>
        </p:nvSpPr>
        <p:spPr>
          <a:xfrm>
            <a:off x="9603386" y="2416665"/>
            <a:ext cx="1349030" cy="59953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Expectativas de inflación</a:t>
            </a:r>
            <a:endParaRPr lang="es-PE" sz="1200" dirty="0">
              <a:latin typeface="Arial" panose="020B0604020202020204" pitchFamily="34" charset="0"/>
              <a:cs typeface="Arial" panose="020B0604020202020204" pitchFamily="34" charset="0"/>
            </a:endParaRPr>
          </a:p>
        </p:txBody>
      </p:sp>
      <p:sp>
        <p:nvSpPr>
          <p:cNvPr id="44" name="Rectángulo: esquinas redondeadas 19">
            <a:extLst>
              <a:ext uri="{FF2B5EF4-FFF2-40B4-BE49-F238E27FC236}">
                <a16:creationId xmlns="" xmlns:a16="http://schemas.microsoft.com/office/drawing/2014/main" xmlns:lc="http://schemas.openxmlformats.org/drawingml/2006/lockedCanvas" id="{A090E3FE-631D-4F34-8640-207D3BD11097}"/>
              </a:ext>
            </a:extLst>
          </p:cNvPr>
          <p:cNvSpPr/>
          <p:nvPr/>
        </p:nvSpPr>
        <p:spPr>
          <a:xfrm>
            <a:off x="5318139" y="2411893"/>
            <a:ext cx="1472372" cy="59953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Inflación sin alimentos y energía</a:t>
            </a:r>
            <a:endParaRPr lang="es-PE" sz="1200" dirty="0">
              <a:latin typeface="Arial" panose="020B0604020202020204" pitchFamily="34" charset="0"/>
              <a:cs typeface="Arial" panose="020B0604020202020204" pitchFamily="34" charset="0"/>
            </a:endParaRPr>
          </a:p>
        </p:txBody>
      </p:sp>
      <p:sp>
        <p:nvSpPr>
          <p:cNvPr id="45" name="Rectángulo: esquinas redondeadas 29">
            <a:extLst>
              <a:ext uri="{FF2B5EF4-FFF2-40B4-BE49-F238E27FC236}">
                <a16:creationId xmlns="" xmlns:a16="http://schemas.microsoft.com/office/drawing/2014/main" xmlns:lc="http://schemas.openxmlformats.org/drawingml/2006/lockedCanvas" id="{96D51A26-6CCF-4B6E-BABA-45C23F742BB1}"/>
              </a:ext>
            </a:extLst>
          </p:cNvPr>
          <p:cNvSpPr/>
          <p:nvPr/>
        </p:nvSpPr>
        <p:spPr>
          <a:xfrm>
            <a:off x="1185429" y="4227958"/>
            <a:ext cx="1771589" cy="389007"/>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Prima por riesgo país</a:t>
            </a:r>
            <a:endParaRPr lang="es-PE" sz="1200" dirty="0">
              <a:latin typeface="Arial" panose="020B0604020202020204" pitchFamily="34" charset="0"/>
              <a:cs typeface="Arial" panose="020B0604020202020204" pitchFamily="34" charset="0"/>
            </a:endParaRPr>
          </a:p>
        </p:txBody>
      </p:sp>
      <p:sp>
        <p:nvSpPr>
          <p:cNvPr id="47" name="Rectángulo: esquinas redondeadas 32">
            <a:extLst>
              <a:ext uri="{FF2B5EF4-FFF2-40B4-BE49-F238E27FC236}">
                <a16:creationId xmlns="" xmlns:a16="http://schemas.microsoft.com/office/drawing/2014/main" xmlns:lc="http://schemas.openxmlformats.org/drawingml/2006/lockedCanvas" id="{2A6CF666-0BBD-44CE-8F9D-C2A35A01D90B}"/>
              </a:ext>
            </a:extLst>
          </p:cNvPr>
          <p:cNvSpPr/>
          <p:nvPr/>
        </p:nvSpPr>
        <p:spPr>
          <a:xfrm>
            <a:off x="3502978" y="3334350"/>
            <a:ext cx="1771589" cy="57310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Índice de condiciones monetarias reales</a:t>
            </a:r>
            <a:endParaRPr lang="es-PE" sz="1200" dirty="0">
              <a:latin typeface="Arial" panose="020B0604020202020204" pitchFamily="34" charset="0"/>
              <a:cs typeface="Arial" panose="020B0604020202020204" pitchFamily="34" charset="0"/>
            </a:endParaRPr>
          </a:p>
        </p:txBody>
      </p:sp>
      <p:sp>
        <p:nvSpPr>
          <p:cNvPr id="51" name="Rectángulo: esquinas redondeadas 40">
            <a:extLst>
              <a:ext uri="{FF2B5EF4-FFF2-40B4-BE49-F238E27FC236}">
                <a16:creationId xmlns="" xmlns:a16="http://schemas.microsoft.com/office/drawing/2014/main" xmlns:lc="http://schemas.openxmlformats.org/drawingml/2006/lockedCanvas" id="{6665BDA7-6E90-41DE-B017-216DFB4B1998}"/>
              </a:ext>
            </a:extLst>
          </p:cNvPr>
          <p:cNvSpPr/>
          <p:nvPr/>
        </p:nvSpPr>
        <p:spPr>
          <a:xfrm>
            <a:off x="3502977" y="4603297"/>
            <a:ext cx="1771589" cy="38900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Depreciación nominal</a:t>
            </a:r>
            <a:endParaRPr lang="es-PE" sz="1200" dirty="0">
              <a:latin typeface="Arial" panose="020B0604020202020204" pitchFamily="34" charset="0"/>
              <a:cs typeface="Arial" panose="020B0604020202020204" pitchFamily="34" charset="0"/>
            </a:endParaRPr>
          </a:p>
        </p:txBody>
      </p:sp>
      <p:sp>
        <p:nvSpPr>
          <p:cNvPr id="53" name="Rectángulo: esquinas redondeadas 45">
            <a:extLst>
              <a:ext uri="{FF2B5EF4-FFF2-40B4-BE49-F238E27FC236}">
                <a16:creationId xmlns="" xmlns:a16="http://schemas.microsoft.com/office/drawing/2014/main" xmlns:lc="http://schemas.openxmlformats.org/drawingml/2006/lockedCanvas" id="{8E25BC33-A040-4DF6-9ADF-B2F32E8F3F9E}"/>
              </a:ext>
            </a:extLst>
          </p:cNvPr>
          <p:cNvSpPr/>
          <p:nvPr/>
        </p:nvSpPr>
        <p:spPr>
          <a:xfrm>
            <a:off x="5612765" y="4603297"/>
            <a:ext cx="1771589" cy="389007"/>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Inflación importada</a:t>
            </a:r>
            <a:endParaRPr lang="es-PE" sz="1200" dirty="0">
              <a:latin typeface="Arial" panose="020B0604020202020204" pitchFamily="34" charset="0"/>
              <a:cs typeface="Arial" panose="020B0604020202020204" pitchFamily="34" charset="0"/>
            </a:endParaRPr>
          </a:p>
        </p:txBody>
      </p:sp>
      <p:sp>
        <p:nvSpPr>
          <p:cNvPr id="54" name="Rectángulo: esquinas redondeadas 219">
            <a:extLst>
              <a:ext uri="{FF2B5EF4-FFF2-40B4-BE49-F238E27FC236}">
                <a16:creationId xmlns="" xmlns:a16="http://schemas.microsoft.com/office/drawing/2014/main" xmlns:lc="http://schemas.openxmlformats.org/drawingml/2006/lockedCanvas" id="{1421A8ED-5752-4A13-B79C-1D1C22F2DAAF}"/>
              </a:ext>
            </a:extLst>
          </p:cNvPr>
          <p:cNvSpPr/>
          <p:nvPr/>
        </p:nvSpPr>
        <p:spPr>
          <a:xfrm>
            <a:off x="1348046" y="1762486"/>
            <a:ext cx="1380564" cy="45807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P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s-MX" sz="1200" dirty="0">
                <a:latin typeface="Arial" panose="020B0604020202020204" pitchFamily="34" charset="0"/>
                <a:cs typeface="Arial" panose="020B0604020202020204" pitchFamily="34" charset="0"/>
              </a:rPr>
              <a:t>Crecimiento potencial</a:t>
            </a:r>
            <a:endParaRPr lang="es-PE" sz="1200" dirty="0">
              <a:latin typeface="Arial" panose="020B0604020202020204" pitchFamily="34" charset="0"/>
              <a:cs typeface="Arial" panose="020B0604020202020204" pitchFamily="34" charset="0"/>
            </a:endParaRPr>
          </a:p>
        </p:txBody>
      </p:sp>
      <p:cxnSp>
        <p:nvCxnSpPr>
          <p:cNvPr id="55" name="Conector recto 54"/>
          <p:cNvCxnSpPr/>
          <p:nvPr/>
        </p:nvCxnSpPr>
        <p:spPr>
          <a:xfrm flipV="1">
            <a:off x="2905856" y="4384705"/>
            <a:ext cx="143175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a:endCxn id="47" idx="2"/>
          </p:cNvCxnSpPr>
          <p:nvPr/>
        </p:nvCxnSpPr>
        <p:spPr>
          <a:xfrm flipV="1">
            <a:off x="4388772" y="3907454"/>
            <a:ext cx="1" cy="447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p:cNvCxnSpPr>
            <a:endCxn id="34" idx="1"/>
          </p:cNvCxnSpPr>
          <p:nvPr/>
        </p:nvCxnSpPr>
        <p:spPr>
          <a:xfrm>
            <a:off x="3209425" y="2711660"/>
            <a:ext cx="489065" cy="5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57"/>
          <p:cNvCxnSpPr>
            <a:stCxn id="36" idx="3"/>
          </p:cNvCxnSpPr>
          <p:nvPr/>
        </p:nvCxnSpPr>
        <p:spPr>
          <a:xfrm>
            <a:off x="2732136" y="3668023"/>
            <a:ext cx="4772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ector recto 58"/>
          <p:cNvCxnSpPr>
            <a:stCxn id="54" idx="3"/>
          </p:cNvCxnSpPr>
          <p:nvPr/>
        </p:nvCxnSpPr>
        <p:spPr>
          <a:xfrm>
            <a:off x="2728610" y="1991521"/>
            <a:ext cx="472565" cy="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Conector recto 59"/>
          <p:cNvCxnSpPr>
            <a:stCxn id="45" idx="2"/>
          </p:cNvCxnSpPr>
          <p:nvPr/>
        </p:nvCxnSpPr>
        <p:spPr>
          <a:xfrm>
            <a:off x="2071224" y="4616965"/>
            <a:ext cx="31096" cy="246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ector recto de flecha 60"/>
          <p:cNvCxnSpPr>
            <a:endCxn id="51" idx="1"/>
          </p:cNvCxnSpPr>
          <p:nvPr/>
        </p:nvCxnSpPr>
        <p:spPr>
          <a:xfrm flipV="1">
            <a:off x="2106725" y="4797801"/>
            <a:ext cx="1396252" cy="9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a:cxnSpLocks/>
            <a:stCxn id="51" idx="0"/>
            <a:endCxn id="47" idx="2"/>
          </p:cNvCxnSpPr>
          <p:nvPr/>
        </p:nvCxnSpPr>
        <p:spPr>
          <a:xfrm flipV="1">
            <a:off x="4388772" y="3907454"/>
            <a:ext cx="1" cy="695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p:cNvCxnSpPr>
            <a:stCxn id="47" idx="0"/>
            <a:endCxn id="34" idx="2"/>
          </p:cNvCxnSpPr>
          <p:nvPr/>
        </p:nvCxnSpPr>
        <p:spPr>
          <a:xfrm flipH="1" flipV="1">
            <a:off x="4388772" y="2969076"/>
            <a:ext cx="1" cy="365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p:cNvCxnSpPr>
            <a:stCxn id="51" idx="3"/>
            <a:endCxn id="53" idx="1"/>
          </p:cNvCxnSpPr>
          <p:nvPr/>
        </p:nvCxnSpPr>
        <p:spPr>
          <a:xfrm>
            <a:off x="5274566" y="4797801"/>
            <a:ext cx="338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64"/>
          <p:cNvCxnSpPr/>
          <p:nvPr/>
        </p:nvCxnSpPr>
        <p:spPr>
          <a:xfrm flipV="1">
            <a:off x="3209425" y="2226446"/>
            <a:ext cx="5409" cy="10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Conector recto 65"/>
          <p:cNvCxnSpPr/>
          <p:nvPr/>
        </p:nvCxnSpPr>
        <p:spPr>
          <a:xfrm>
            <a:off x="3201175" y="1991521"/>
            <a:ext cx="8250" cy="1687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Conector recto 66"/>
          <p:cNvCxnSpPr>
            <a:stCxn id="38" idx="3"/>
          </p:cNvCxnSpPr>
          <p:nvPr/>
        </p:nvCxnSpPr>
        <p:spPr>
          <a:xfrm flipV="1">
            <a:off x="3043536" y="5671620"/>
            <a:ext cx="5055435" cy="22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a:stCxn id="34" idx="3"/>
            <a:endCxn id="44" idx="1"/>
          </p:cNvCxnSpPr>
          <p:nvPr/>
        </p:nvCxnSpPr>
        <p:spPr>
          <a:xfrm flipV="1">
            <a:off x="5079054" y="2711660"/>
            <a:ext cx="239085" cy="5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68"/>
          <p:cNvCxnSpPr>
            <a:stCxn id="53" idx="2"/>
          </p:cNvCxnSpPr>
          <p:nvPr/>
        </p:nvCxnSpPr>
        <p:spPr>
          <a:xfrm flipH="1">
            <a:off x="6498559" y="4992304"/>
            <a:ext cx="1" cy="237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ector recto 69"/>
          <p:cNvCxnSpPr>
            <a:cxnSpLocks/>
          </p:cNvCxnSpPr>
          <p:nvPr/>
        </p:nvCxnSpPr>
        <p:spPr>
          <a:xfrm flipH="1" flipV="1">
            <a:off x="2055223" y="5190309"/>
            <a:ext cx="4433696" cy="50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ector recto de flecha 70"/>
          <p:cNvCxnSpPr>
            <a:cxnSpLocks/>
            <a:endCxn id="38" idx="0"/>
          </p:cNvCxnSpPr>
          <p:nvPr/>
        </p:nvCxnSpPr>
        <p:spPr>
          <a:xfrm>
            <a:off x="2102320" y="5130779"/>
            <a:ext cx="4405"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Conector recto de flecha 71"/>
          <p:cNvCxnSpPr>
            <a:stCxn id="44" idx="3"/>
            <a:endCxn id="39" idx="1"/>
          </p:cNvCxnSpPr>
          <p:nvPr/>
        </p:nvCxnSpPr>
        <p:spPr>
          <a:xfrm>
            <a:off x="6790511" y="2711660"/>
            <a:ext cx="537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recto de flecha 72"/>
          <p:cNvCxnSpPr>
            <a:endCxn id="39" idx="2"/>
          </p:cNvCxnSpPr>
          <p:nvPr/>
        </p:nvCxnSpPr>
        <p:spPr>
          <a:xfrm flipV="1">
            <a:off x="7978197" y="3011426"/>
            <a:ext cx="24103" cy="2662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recto de flecha 73"/>
          <p:cNvCxnSpPr>
            <a:stCxn id="39" idx="3"/>
            <a:endCxn id="43" idx="1"/>
          </p:cNvCxnSpPr>
          <p:nvPr/>
        </p:nvCxnSpPr>
        <p:spPr>
          <a:xfrm>
            <a:off x="8676815" y="2711660"/>
            <a:ext cx="926571" cy="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p:cNvCxnSpPr>
            <a:stCxn id="43" idx="1"/>
            <a:endCxn id="39" idx="3"/>
          </p:cNvCxnSpPr>
          <p:nvPr/>
        </p:nvCxnSpPr>
        <p:spPr>
          <a:xfrm flipH="1" flipV="1">
            <a:off x="8676815" y="2711660"/>
            <a:ext cx="926571" cy="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75"/>
          <p:cNvCxnSpPr>
            <a:stCxn id="35" idx="3"/>
          </p:cNvCxnSpPr>
          <p:nvPr/>
        </p:nvCxnSpPr>
        <p:spPr>
          <a:xfrm flipV="1">
            <a:off x="2712021" y="2711660"/>
            <a:ext cx="497404" cy="192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369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17</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254962" y="1137190"/>
            <a:ext cx="11682073" cy="659155"/>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Fenómeno </a:t>
            </a:r>
            <a:r>
              <a:rPr lang="es-MX" sz="1600" b="1" dirty="0">
                <a:solidFill>
                  <a:srgbClr val="001F5F"/>
                </a:solidFill>
                <a:latin typeface="Arial"/>
                <a:cs typeface="Arial"/>
              </a:rPr>
              <a:t>del </a:t>
            </a:r>
            <a:r>
              <a:rPr lang="es-MX" sz="1600" b="1" dirty="0" smtClean="0">
                <a:solidFill>
                  <a:srgbClr val="001F5F"/>
                </a:solidFill>
                <a:latin typeface="Arial"/>
                <a:cs typeface="Arial"/>
              </a:rPr>
              <a:t>Ni</a:t>
            </a:r>
            <a:r>
              <a:rPr lang="es-MX" sz="1600" b="1" dirty="0">
                <a:solidFill>
                  <a:srgbClr val="001F5F"/>
                </a:solidFill>
                <a:latin typeface="Arial"/>
                <a:cs typeface="Arial"/>
              </a:rPr>
              <a:t>ñ</a:t>
            </a:r>
            <a:r>
              <a:rPr lang="es-MX" sz="1600" b="1" dirty="0" smtClean="0">
                <a:solidFill>
                  <a:srgbClr val="001F5F"/>
                </a:solidFill>
                <a:latin typeface="Arial"/>
                <a:cs typeface="Arial"/>
              </a:rPr>
              <a:t>o </a:t>
            </a:r>
            <a:r>
              <a:rPr lang="es-MX" sz="1600" b="1" dirty="0">
                <a:solidFill>
                  <a:srgbClr val="001F5F"/>
                </a:solidFill>
                <a:latin typeface="Arial"/>
                <a:cs typeface="Arial"/>
              </a:rPr>
              <a:t>(6% de probabilidad)</a:t>
            </a: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612" y="1680755"/>
            <a:ext cx="6412707" cy="4802777"/>
          </a:xfrm>
          <a:prstGeom prst="rect">
            <a:avLst/>
          </a:prstGeom>
        </p:spPr>
      </p:pic>
    </p:spTree>
    <p:extLst>
      <p:ext uri="{BB962C8B-B14F-4D97-AF65-F5344CB8AC3E}">
        <p14:creationId xmlns:p14="http://schemas.microsoft.com/office/powerpoint/2010/main" val="92691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18</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28" name="Grupo 27">
            <a:extLst>
              <a:ext uri="{FF2B5EF4-FFF2-40B4-BE49-F238E27FC236}">
                <a16:creationId xmlns="" xmlns:a16="http://schemas.microsoft.com/office/drawing/2014/main" id="{69F68D05-149A-72D0-23B1-5EEF6F80C0C1}"/>
              </a:ext>
            </a:extLst>
          </p:cNvPr>
          <p:cNvGrpSpPr/>
          <p:nvPr/>
        </p:nvGrpSpPr>
        <p:grpSpPr>
          <a:xfrm>
            <a:off x="5198781" y="2917174"/>
            <a:ext cx="5668506" cy="508498"/>
            <a:chOff x="6126245" y="2260301"/>
            <a:chExt cx="5668506" cy="508498"/>
          </a:xfrm>
          <a:solidFill>
            <a:srgbClr val="0070C0"/>
          </a:solidFill>
        </p:grpSpPr>
        <p:sp>
          <p:nvSpPr>
            <p:cNvPr id="29" name="Forma libre: forma 27">
              <a:extLst>
                <a:ext uri="{FF2B5EF4-FFF2-40B4-BE49-F238E27FC236}">
                  <a16:creationId xmlns="" xmlns:a16="http://schemas.microsoft.com/office/drawing/2014/main" id="{ED6B6F0B-4EBE-4F67-B333-DCB479DE69AA}"/>
                </a:ext>
              </a:extLst>
            </p:cNvPr>
            <p:cNvSpPr/>
            <p:nvPr/>
          </p:nvSpPr>
          <p:spPr>
            <a:xfrm>
              <a:off x="7793453" y="2468830"/>
              <a:ext cx="333441" cy="91440"/>
            </a:xfrm>
            <a:custGeom>
              <a:avLst/>
              <a:gdLst/>
              <a:ahLst/>
              <a:cxnLst/>
              <a:rect l="0" t="0" r="0" b="0"/>
              <a:pathLst>
                <a:path>
                  <a:moveTo>
                    <a:pt x="333441" y="45720"/>
                  </a:moveTo>
                  <a:lnTo>
                    <a:pt x="0" y="45720"/>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Rectángulo: esquinas redondeadas 29">
              <a:extLst>
                <a:ext uri="{FF2B5EF4-FFF2-40B4-BE49-F238E27FC236}">
                  <a16:creationId xmlns="" xmlns:a16="http://schemas.microsoft.com/office/drawing/2014/main" id="{1FEA23C3-3523-7A11-AC38-AC6F6B499616}"/>
                </a:ext>
              </a:extLst>
            </p:cNvPr>
            <p:cNvSpPr/>
            <p:nvPr/>
          </p:nvSpPr>
          <p:spPr>
            <a:xfrm>
              <a:off x="10127544" y="2260301"/>
              <a:ext cx="1667207" cy="508498"/>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Expectativas de inflación</a:t>
              </a:r>
            </a:p>
          </p:txBody>
        </p:sp>
        <p:sp>
          <p:nvSpPr>
            <p:cNvPr id="34" name="Rectángulo: esquinas redondeadas 30">
              <a:extLst>
                <a:ext uri="{FF2B5EF4-FFF2-40B4-BE49-F238E27FC236}">
                  <a16:creationId xmlns="" xmlns:a16="http://schemas.microsoft.com/office/drawing/2014/main" id="{0045A31D-FC11-A8BD-FA1A-E5DD28D6D358}"/>
                </a:ext>
              </a:extLst>
            </p:cNvPr>
            <p:cNvSpPr/>
            <p:nvPr/>
          </p:nvSpPr>
          <p:spPr>
            <a:xfrm>
              <a:off x="8126895" y="2260301"/>
              <a:ext cx="1667207" cy="508498"/>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Inflación total</a:t>
              </a:r>
            </a:p>
          </p:txBody>
        </p:sp>
        <p:sp>
          <p:nvSpPr>
            <p:cNvPr id="35" name="Rectángulo: esquinas redondeadas 31">
              <a:extLst>
                <a:ext uri="{FF2B5EF4-FFF2-40B4-BE49-F238E27FC236}">
                  <a16:creationId xmlns="" xmlns:a16="http://schemas.microsoft.com/office/drawing/2014/main" id="{3D235931-1A48-AC6C-CDEF-3572EE7564F0}"/>
                </a:ext>
              </a:extLst>
            </p:cNvPr>
            <p:cNvSpPr/>
            <p:nvPr/>
          </p:nvSpPr>
          <p:spPr>
            <a:xfrm>
              <a:off x="6126245" y="2260301"/>
              <a:ext cx="1667207" cy="508498"/>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Inflación </a:t>
              </a:r>
              <a:r>
                <a:rPr lang="es-PE" sz="1200" dirty="0">
                  <a:latin typeface="Arial" panose="020B0604020202020204" pitchFamily="34" charset="0"/>
                  <a:cs typeface="Arial" panose="020B0604020202020204" pitchFamily="34" charset="0"/>
                </a:rPr>
                <a:t>sin energía y alimentos</a:t>
              </a:r>
              <a:endParaRPr lang="es-PE" sz="1200" kern="1200" dirty="0">
                <a:latin typeface="Arial" panose="020B0604020202020204" pitchFamily="34" charset="0"/>
                <a:cs typeface="Arial" panose="020B0604020202020204" pitchFamily="34" charset="0"/>
              </a:endParaRPr>
            </a:p>
          </p:txBody>
        </p:sp>
      </p:grpSp>
      <p:grpSp>
        <p:nvGrpSpPr>
          <p:cNvPr id="36" name="Grupo 35">
            <a:extLst>
              <a:ext uri="{FF2B5EF4-FFF2-40B4-BE49-F238E27FC236}">
                <a16:creationId xmlns="" xmlns:a16="http://schemas.microsoft.com/office/drawing/2014/main" id="{9ABADAE8-5CD2-9A7B-16C9-A324A8335F2B}"/>
              </a:ext>
            </a:extLst>
          </p:cNvPr>
          <p:cNvGrpSpPr/>
          <p:nvPr/>
        </p:nvGrpSpPr>
        <p:grpSpPr>
          <a:xfrm>
            <a:off x="9200079" y="4201771"/>
            <a:ext cx="1649564" cy="1292312"/>
            <a:chOff x="9083828" y="3775260"/>
            <a:chExt cx="1649564" cy="1292312"/>
          </a:xfrm>
        </p:grpSpPr>
        <p:sp>
          <p:nvSpPr>
            <p:cNvPr id="37" name="Rectángulo: esquinas redondeadas 38">
              <a:extLst>
                <a:ext uri="{FF2B5EF4-FFF2-40B4-BE49-F238E27FC236}">
                  <a16:creationId xmlns="" xmlns:a16="http://schemas.microsoft.com/office/drawing/2014/main" id="{DD1C7F59-44A9-A6A1-ABF7-7DAC74EDCE2F}"/>
                </a:ext>
              </a:extLst>
            </p:cNvPr>
            <p:cNvSpPr/>
            <p:nvPr/>
          </p:nvSpPr>
          <p:spPr>
            <a:xfrm>
              <a:off x="9083829" y="3775260"/>
              <a:ext cx="1649563" cy="516213"/>
            </a:xfrm>
            <a:prstGeom prst="roundRect">
              <a:avLst/>
            </a:pr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Tasas reales</a:t>
              </a:r>
            </a:p>
          </p:txBody>
        </p:sp>
        <p:sp>
          <p:nvSpPr>
            <p:cNvPr id="38" name="Rectángulo: esquinas redondeadas 39">
              <a:extLst>
                <a:ext uri="{FF2B5EF4-FFF2-40B4-BE49-F238E27FC236}">
                  <a16:creationId xmlns="" xmlns:a16="http://schemas.microsoft.com/office/drawing/2014/main" id="{48088B1C-AE04-1083-58A4-E37E32E7887C}"/>
                </a:ext>
              </a:extLst>
            </p:cNvPr>
            <p:cNvSpPr/>
            <p:nvPr/>
          </p:nvSpPr>
          <p:spPr>
            <a:xfrm>
              <a:off x="9083828" y="4557550"/>
              <a:ext cx="1649563" cy="510022"/>
            </a:xfrm>
            <a:prstGeom prst="roundRect">
              <a:avLst/>
            </a:pr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Condiciones monetarias</a:t>
              </a:r>
            </a:p>
          </p:txBody>
        </p:sp>
      </p:grpSp>
      <p:grpSp>
        <p:nvGrpSpPr>
          <p:cNvPr id="39" name="Grupo 38">
            <a:extLst>
              <a:ext uri="{FF2B5EF4-FFF2-40B4-BE49-F238E27FC236}">
                <a16:creationId xmlns="" xmlns:a16="http://schemas.microsoft.com/office/drawing/2014/main" id="{89FA9E40-C917-EB53-109C-C45F928CE2DE}"/>
              </a:ext>
            </a:extLst>
          </p:cNvPr>
          <p:cNvGrpSpPr/>
          <p:nvPr/>
        </p:nvGrpSpPr>
        <p:grpSpPr>
          <a:xfrm>
            <a:off x="1344474" y="2193332"/>
            <a:ext cx="3667856" cy="1956184"/>
            <a:chOff x="2271938" y="1536459"/>
            <a:chExt cx="3667856" cy="1956184"/>
          </a:xfrm>
        </p:grpSpPr>
        <p:sp>
          <p:nvSpPr>
            <p:cNvPr id="40" name="Forma libre: forma 11">
              <a:extLst>
                <a:ext uri="{FF2B5EF4-FFF2-40B4-BE49-F238E27FC236}">
                  <a16:creationId xmlns="" xmlns:a16="http://schemas.microsoft.com/office/drawing/2014/main" id="{C43EDB84-F987-9F2C-114E-EBCC6F3864F2}"/>
                </a:ext>
              </a:extLst>
            </p:cNvPr>
            <p:cNvSpPr/>
            <p:nvPr/>
          </p:nvSpPr>
          <p:spPr>
            <a:xfrm>
              <a:off x="3939145" y="2514551"/>
              <a:ext cx="333441" cy="716899"/>
            </a:xfrm>
            <a:custGeom>
              <a:avLst/>
              <a:gdLst/>
              <a:ahLst/>
              <a:cxnLst/>
              <a:rect l="0" t="0" r="0" b="0"/>
              <a:pathLst>
                <a:path>
                  <a:moveTo>
                    <a:pt x="333441" y="0"/>
                  </a:moveTo>
                  <a:lnTo>
                    <a:pt x="166720" y="0"/>
                  </a:lnTo>
                  <a:lnTo>
                    <a:pt x="166720" y="716899"/>
                  </a:lnTo>
                  <a:lnTo>
                    <a:pt x="0" y="716899"/>
                  </a:lnTo>
                </a:path>
              </a:pathLst>
            </a:cu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sp>
        <p:sp>
          <p:nvSpPr>
            <p:cNvPr id="41" name="Forma libre: forma 13">
              <a:extLst>
                <a:ext uri="{FF2B5EF4-FFF2-40B4-BE49-F238E27FC236}">
                  <a16:creationId xmlns="" xmlns:a16="http://schemas.microsoft.com/office/drawing/2014/main" id="{56767C9B-ACD3-14D4-DF30-9E50E6DCA3CA}"/>
                </a:ext>
              </a:extLst>
            </p:cNvPr>
            <p:cNvSpPr/>
            <p:nvPr/>
          </p:nvSpPr>
          <p:spPr>
            <a:xfrm>
              <a:off x="3939145" y="2468831"/>
              <a:ext cx="333441" cy="91440"/>
            </a:xfrm>
            <a:custGeom>
              <a:avLst/>
              <a:gdLst/>
              <a:ahLst/>
              <a:cxnLst/>
              <a:rect l="0" t="0" r="0" b="0"/>
              <a:pathLst>
                <a:path>
                  <a:moveTo>
                    <a:pt x="333441" y="45720"/>
                  </a:moveTo>
                  <a:lnTo>
                    <a:pt x="0" y="45720"/>
                  </a:lnTo>
                </a:path>
              </a:pathLst>
            </a:cu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sp>
        <p:sp>
          <p:nvSpPr>
            <p:cNvPr id="42" name="Forma libre: forma 15">
              <a:extLst>
                <a:ext uri="{FF2B5EF4-FFF2-40B4-BE49-F238E27FC236}">
                  <a16:creationId xmlns="" xmlns:a16="http://schemas.microsoft.com/office/drawing/2014/main" id="{ACEF7463-8516-7EAF-C2D4-6BEC2FC3E93C}"/>
                </a:ext>
              </a:extLst>
            </p:cNvPr>
            <p:cNvSpPr/>
            <p:nvPr/>
          </p:nvSpPr>
          <p:spPr>
            <a:xfrm>
              <a:off x="3939145" y="1797652"/>
              <a:ext cx="333441" cy="716899"/>
            </a:xfrm>
            <a:custGeom>
              <a:avLst/>
              <a:gdLst/>
              <a:ahLst/>
              <a:cxnLst/>
              <a:rect l="0" t="0" r="0" b="0"/>
              <a:pathLst>
                <a:path>
                  <a:moveTo>
                    <a:pt x="333441" y="716899"/>
                  </a:moveTo>
                  <a:lnTo>
                    <a:pt x="166720" y="716899"/>
                  </a:lnTo>
                  <a:lnTo>
                    <a:pt x="166720" y="0"/>
                  </a:lnTo>
                  <a:lnTo>
                    <a:pt x="0" y="0"/>
                  </a:lnTo>
                </a:path>
              </a:pathLst>
            </a:custGeom>
            <a:noFill/>
          </p:spPr>
          <p:style>
            <a:lnRef idx="2">
              <a:schemeClr val="accent1">
                <a:tint val="99000"/>
                <a:hueOff val="0"/>
                <a:satOff val="0"/>
                <a:lumOff val="0"/>
                <a:alphaOff val="0"/>
              </a:schemeClr>
            </a:lnRef>
            <a:fillRef idx="0">
              <a:scrgbClr r="0" g="0" b="0"/>
            </a:fillRef>
            <a:effectRef idx="0">
              <a:schemeClr val="accent1">
                <a:tint val="99000"/>
                <a:hueOff val="0"/>
                <a:satOff val="0"/>
                <a:lumOff val="0"/>
                <a:alphaOff val="0"/>
              </a:schemeClr>
            </a:effectRef>
            <a:fontRef idx="minor">
              <a:schemeClr val="tx1">
                <a:hueOff val="0"/>
                <a:satOff val="0"/>
                <a:lumOff val="0"/>
                <a:alphaOff val="0"/>
              </a:schemeClr>
            </a:fontRef>
          </p:style>
        </p:sp>
        <p:sp>
          <p:nvSpPr>
            <p:cNvPr id="43" name="Rectángulo: esquinas redondeadas 16">
              <a:extLst>
                <a:ext uri="{FF2B5EF4-FFF2-40B4-BE49-F238E27FC236}">
                  <a16:creationId xmlns="" xmlns:a16="http://schemas.microsoft.com/office/drawing/2014/main" id="{5808FA05-6A6B-F4E9-D019-8FFB794FD98D}"/>
                </a:ext>
              </a:extLst>
            </p:cNvPr>
            <p:cNvSpPr/>
            <p:nvPr/>
          </p:nvSpPr>
          <p:spPr>
            <a:xfrm>
              <a:off x="4272587" y="2260302"/>
              <a:ext cx="1667207" cy="508498"/>
            </a:xfrm>
            <a:prstGeom prst="roundRect">
              <a:avLst/>
            </a:prstGeom>
            <a:solidFill>
              <a:srgbClr val="0070C0"/>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Brecha producto</a:t>
              </a:r>
            </a:p>
          </p:txBody>
        </p:sp>
        <p:sp>
          <p:nvSpPr>
            <p:cNvPr id="44" name="Rectángulo: esquinas redondeadas 18">
              <a:extLst>
                <a:ext uri="{FF2B5EF4-FFF2-40B4-BE49-F238E27FC236}">
                  <a16:creationId xmlns="" xmlns:a16="http://schemas.microsoft.com/office/drawing/2014/main" id="{04B52412-D0EF-689F-58D2-B6349643B746}"/>
                </a:ext>
              </a:extLst>
            </p:cNvPr>
            <p:cNvSpPr/>
            <p:nvPr/>
          </p:nvSpPr>
          <p:spPr>
            <a:xfrm>
              <a:off x="2280568" y="1536459"/>
              <a:ext cx="1667207" cy="508498"/>
            </a:xfrm>
            <a:prstGeom prst="roundRect">
              <a:avLst/>
            </a:prstGeom>
            <a:solidFill>
              <a:srgbClr val="002060"/>
            </a:solidFill>
          </p:spPr>
          <p:style>
            <a:lnRef idx="2">
              <a:schemeClr val="lt1">
                <a:hueOff val="0"/>
                <a:satOff val="0"/>
                <a:lumOff val="0"/>
                <a:alphaOff val="0"/>
              </a:schemeClr>
            </a:lnRef>
            <a:fillRef idx="1">
              <a:schemeClr val="accent1">
                <a:tint val="80000"/>
                <a:hueOff val="0"/>
                <a:satOff val="0"/>
                <a:lumOff val="0"/>
                <a:alphaOff val="0"/>
              </a:schemeClr>
            </a:fillRef>
            <a:effectRef idx="0">
              <a:schemeClr val="accent1">
                <a:tint val="80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Impulso fiscal</a:t>
              </a:r>
            </a:p>
          </p:txBody>
        </p:sp>
        <p:sp>
          <p:nvSpPr>
            <p:cNvPr id="45" name="Rectángulo: esquinas redondeadas 19">
              <a:extLst>
                <a:ext uri="{FF2B5EF4-FFF2-40B4-BE49-F238E27FC236}">
                  <a16:creationId xmlns="" xmlns:a16="http://schemas.microsoft.com/office/drawing/2014/main" id="{5EE22A9C-B1CB-9525-2AC5-B9F7B4B8063A}"/>
                </a:ext>
              </a:extLst>
            </p:cNvPr>
            <p:cNvSpPr/>
            <p:nvPr/>
          </p:nvSpPr>
          <p:spPr>
            <a:xfrm>
              <a:off x="2271938" y="2260302"/>
              <a:ext cx="1667207" cy="508498"/>
            </a:xfrm>
            <a:prstGeom prst="roundRect">
              <a:avLst/>
            </a:prstGeom>
            <a:solidFill>
              <a:srgbClr val="0070C0"/>
            </a:solidFill>
          </p:spPr>
          <p:style>
            <a:lnRef idx="2">
              <a:schemeClr val="lt1">
                <a:hueOff val="0"/>
                <a:satOff val="0"/>
                <a:lumOff val="0"/>
                <a:alphaOff val="0"/>
              </a:schemeClr>
            </a:lnRef>
            <a:fillRef idx="1">
              <a:schemeClr val="accent1">
                <a:tint val="99000"/>
                <a:hueOff val="0"/>
                <a:satOff val="0"/>
                <a:lumOff val="0"/>
                <a:alphaOff val="0"/>
              </a:schemeClr>
            </a:fillRef>
            <a:effectRef idx="0">
              <a:schemeClr val="accent1">
                <a:tint val="99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Canal de expectativas</a:t>
              </a:r>
            </a:p>
          </p:txBody>
        </p:sp>
        <p:sp>
          <p:nvSpPr>
            <p:cNvPr id="46" name="Rectángulo: esquinas redondeadas 20">
              <a:extLst>
                <a:ext uri="{FF2B5EF4-FFF2-40B4-BE49-F238E27FC236}">
                  <a16:creationId xmlns="" xmlns:a16="http://schemas.microsoft.com/office/drawing/2014/main" id="{031CCB77-3380-1720-B7DF-E83D247DAB13}"/>
                </a:ext>
              </a:extLst>
            </p:cNvPr>
            <p:cNvSpPr/>
            <p:nvPr/>
          </p:nvSpPr>
          <p:spPr>
            <a:xfrm>
              <a:off x="2280567" y="2256766"/>
              <a:ext cx="1667207" cy="508498"/>
            </a:xfrm>
            <a:prstGeom prst="roundRect">
              <a:avLst/>
            </a:prstGeom>
            <a:solidFill>
              <a:srgbClr val="002060"/>
            </a:solidFill>
            <a:ln>
              <a:noFill/>
            </a:ln>
          </p:spPr>
          <p:style>
            <a:lnRef idx="2">
              <a:schemeClr val="lt1">
                <a:hueOff val="0"/>
                <a:satOff val="0"/>
                <a:lumOff val="0"/>
                <a:alphaOff val="0"/>
              </a:schemeClr>
            </a:lnRef>
            <a:fillRef idx="1">
              <a:schemeClr val="accent1">
                <a:tint val="80000"/>
                <a:hueOff val="0"/>
                <a:satOff val="0"/>
                <a:lumOff val="0"/>
                <a:alphaOff val="0"/>
              </a:schemeClr>
            </a:fillRef>
            <a:effectRef idx="0">
              <a:schemeClr val="accent1">
                <a:tint val="80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Mayor confianza empresarial</a:t>
              </a:r>
            </a:p>
          </p:txBody>
        </p:sp>
        <p:sp>
          <p:nvSpPr>
            <p:cNvPr id="47" name="Rectángulo: esquinas redondeadas 21">
              <a:extLst>
                <a:ext uri="{FF2B5EF4-FFF2-40B4-BE49-F238E27FC236}">
                  <a16:creationId xmlns="" xmlns:a16="http://schemas.microsoft.com/office/drawing/2014/main" id="{0C1CFA6F-1212-C838-FCC2-342FCF626CC5}"/>
                </a:ext>
              </a:extLst>
            </p:cNvPr>
            <p:cNvSpPr/>
            <p:nvPr/>
          </p:nvSpPr>
          <p:spPr>
            <a:xfrm>
              <a:off x="2271938" y="2977201"/>
              <a:ext cx="1667207" cy="508498"/>
            </a:xfrm>
            <a:prstGeom prst="roundRect">
              <a:avLst/>
            </a:prstGeom>
            <a:solidFill>
              <a:srgbClr val="0070C0"/>
            </a:solidFill>
          </p:spPr>
          <p:style>
            <a:lnRef idx="2">
              <a:schemeClr val="lt1">
                <a:hueOff val="0"/>
                <a:satOff val="0"/>
                <a:lumOff val="0"/>
                <a:alphaOff val="0"/>
              </a:schemeClr>
            </a:lnRef>
            <a:fillRef idx="1">
              <a:schemeClr val="accent1">
                <a:tint val="99000"/>
                <a:hueOff val="0"/>
                <a:satOff val="0"/>
                <a:lumOff val="0"/>
                <a:alphaOff val="0"/>
              </a:schemeClr>
            </a:fillRef>
            <a:effectRef idx="0">
              <a:schemeClr val="accent1">
                <a:tint val="99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Canal cambiario</a:t>
              </a:r>
            </a:p>
          </p:txBody>
        </p:sp>
        <p:sp>
          <p:nvSpPr>
            <p:cNvPr id="48" name="Rectángulo: esquinas redondeadas 22">
              <a:extLst>
                <a:ext uri="{FF2B5EF4-FFF2-40B4-BE49-F238E27FC236}">
                  <a16:creationId xmlns="" xmlns:a16="http://schemas.microsoft.com/office/drawing/2014/main" id="{C2D4F2F8-E2F9-A81F-F6A6-41BA187144F8}"/>
                </a:ext>
              </a:extLst>
            </p:cNvPr>
            <p:cNvSpPr/>
            <p:nvPr/>
          </p:nvSpPr>
          <p:spPr>
            <a:xfrm>
              <a:off x="2280568" y="2984145"/>
              <a:ext cx="1667207" cy="508498"/>
            </a:xfrm>
            <a:prstGeom prst="roundRect">
              <a:avLst/>
            </a:prstGeom>
            <a:solidFill>
              <a:srgbClr val="002060"/>
            </a:solidFill>
            <a:ln>
              <a:noFill/>
            </a:ln>
          </p:spPr>
          <p:style>
            <a:lnRef idx="2">
              <a:schemeClr val="lt1">
                <a:hueOff val="0"/>
                <a:satOff val="0"/>
                <a:lumOff val="0"/>
                <a:alphaOff val="0"/>
              </a:schemeClr>
            </a:lnRef>
            <a:fillRef idx="1">
              <a:schemeClr val="accent1">
                <a:tint val="80000"/>
                <a:hueOff val="0"/>
                <a:satOff val="0"/>
                <a:lumOff val="0"/>
                <a:alphaOff val="0"/>
              </a:schemeClr>
            </a:fillRef>
            <a:effectRef idx="0">
              <a:schemeClr val="accent1">
                <a:tint val="80000"/>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PE" sz="1200" kern="1200" dirty="0">
                  <a:latin typeface="Arial" panose="020B0604020202020204" pitchFamily="34" charset="0"/>
                  <a:cs typeface="Arial" panose="020B0604020202020204" pitchFamily="34" charset="0"/>
                </a:rPr>
                <a:t>Mayor riesgo país</a:t>
              </a:r>
            </a:p>
          </p:txBody>
        </p:sp>
      </p:grpSp>
      <p:cxnSp>
        <p:nvCxnSpPr>
          <p:cNvPr id="49" name="Conector recto 48">
            <a:extLst>
              <a:ext uri="{FF2B5EF4-FFF2-40B4-BE49-F238E27FC236}">
                <a16:creationId xmlns="" xmlns:a16="http://schemas.microsoft.com/office/drawing/2014/main" id="{0B1848FD-4477-B623-DA06-803EA4A41CEF}"/>
              </a:ext>
            </a:extLst>
          </p:cNvPr>
          <p:cNvCxnSpPr>
            <a:cxnSpLocks/>
          </p:cNvCxnSpPr>
          <p:nvPr/>
        </p:nvCxnSpPr>
        <p:spPr>
          <a:xfrm rot="5400000">
            <a:off x="9531753" y="3894380"/>
            <a:ext cx="298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Conector recto 49">
            <a:extLst>
              <a:ext uri="{FF2B5EF4-FFF2-40B4-BE49-F238E27FC236}">
                <a16:creationId xmlns="" xmlns:a16="http://schemas.microsoft.com/office/drawing/2014/main" id="{045B424B-0B52-0184-7278-18AF94775D40}"/>
              </a:ext>
            </a:extLst>
          </p:cNvPr>
          <p:cNvCxnSpPr>
            <a:cxnSpLocks/>
          </p:cNvCxnSpPr>
          <p:nvPr/>
        </p:nvCxnSpPr>
        <p:spPr>
          <a:xfrm>
            <a:off x="9765753" y="5390153"/>
            <a:ext cx="12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Conector recto de flecha 50">
            <a:extLst>
              <a:ext uri="{FF2B5EF4-FFF2-40B4-BE49-F238E27FC236}">
                <a16:creationId xmlns="" xmlns:a16="http://schemas.microsoft.com/office/drawing/2014/main" id="{0FD645CB-5B11-306D-1B87-13CB002342AB}"/>
              </a:ext>
            </a:extLst>
          </p:cNvPr>
          <p:cNvCxnSpPr>
            <a:cxnSpLocks/>
          </p:cNvCxnSpPr>
          <p:nvPr/>
        </p:nvCxnSpPr>
        <p:spPr>
          <a:xfrm>
            <a:off x="3011680" y="3171423"/>
            <a:ext cx="333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 xmlns:a16="http://schemas.microsoft.com/office/drawing/2014/main" id="{2A8F7034-AF7B-0E3B-0566-F2CFC0EE3A13}"/>
              </a:ext>
            </a:extLst>
          </p:cNvPr>
          <p:cNvCxnSpPr>
            <a:cxnSpLocks/>
          </p:cNvCxnSpPr>
          <p:nvPr/>
        </p:nvCxnSpPr>
        <p:spPr>
          <a:xfrm>
            <a:off x="4982781" y="3171473"/>
            <a:ext cx="216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Conector recto de flecha 52">
            <a:extLst>
              <a:ext uri="{FF2B5EF4-FFF2-40B4-BE49-F238E27FC236}">
                <a16:creationId xmlns="" xmlns:a16="http://schemas.microsoft.com/office/drawing/2014/main" id="{2B4BA2CC-3B3A-5D52-065B-C87F9215883F}"/>
              </a:ext>
            </a:extLst>
          </p:cNvPr>
          <p:cNvCxnSpPr>
            <a:cxnSpLocks/>
            <a:endCxn id="34" idx="1"/>
          </p:cNvCxnSpPr>
          <p:nvPr/>
        </p:nvCxnSpPr>
        <p:spPr>
          <a:xfrm>
            <a:off x="6865988" y="3171423"/>
            <a:ext cx="33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 xmlns:a16="http://schemas.microsoft.com/office/drawing/2014/main" id="{E49B7263-0CF2-AE65-D1E8-95FA31C07EC1}"/>
              </a:ext>
            </a:extLst>
          </p:cNvPr>
          <p:cNvCxnSpPr>
            <a:cxnSpLocks/>
          </p:cNvCxnSpPr>
          <p:nvPr/>
        </p:nvCxnSpPr>
        <p:spPr>
          <a:xfrm>
            <a:off x="10039700" y="3313062"/>
            <a:ext cx="0" cy="8813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onector recto de flecha 54">
            <a:extLst>
              <a:ext uri="{FF2B5EF4-FFF2-40B4-BE49-F238E27FC236}">
                <a16:creationId xmlns="" xmlns:a16="http://schemas.microsoft.com/office/drawing/2014/main" id="{0DE9BBE9-C3B8-1CA1-C758-E47B98A1516A}"/>
              </a:ext>
            </a:extLst>
          </p:cNvPr>
          <p:cNvCxnSpPr>
            <a:cxnSpLocks/>
          </p:cNvCxnSpPr>
          <p:nvPr/>
        </p:nvCxnSpPr>
        <p:spPr>
          <a:xfrm>
            <a:off x="8854790" y="3171423"/>
            <a:ext cx="360000" cy="0"/>
          </a:xfrm>
          <a:prstGeom prst="straightConnector1">
            <a:avLst/>
          </a:prstGeom>
          <a:ln>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Conector recto de flecha 55">
            <a:extLst>
              <a:ext uri="{FF2B5EF4-FFF2-40B4-BE49-F238E27FC236}">
                <a16:creationId xmlns="" xmlns:a16="http://schemas.microsoft.com/office/drawing/2014/main" id="{152612C3-CD33-44E7-92CC-D3DAC0098B61}"/>
              </a:ext>
            </a:extLst>
          </p:cNvPr>
          <p:cNvCxnSpPr>
            <a:cxnSpLocks/>
          </p:cNvCxnSpPr>
          <p:nvPr/>
        </p:nvCxnSpPr>
        <p:spPr>
          <a:xfrm>
            <a:off x="4182555" y="2400380"/>
            <a:ext cx="0" cy="504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Conector recto 56">
            <a:extLst>
              <a:ext uri="{FF2B5EF4-FFF2-40B4-BE49-F238E27FC236}">
                <a16:creationId xmlns="" xmlns:a16="http://schemas.microsoft.com/office/drawing/2014/main" id="{D9A30A9C-0239-7B3E-AA32-F62B5CA0A6B3}"/>
              </a:ext>
            </a:extLst>
          </p:cNvPr>
          <p:cNvCxnSpPr>
            <a:cxnSpLocks/>
          </p:cNvCxnSpPr>
          <p:nvPr/>
        </p:nvCxnSpPr>
        <p:spPr>
          <a:xfrm>
            <a:off x="4185753" y="2400380"/>
            <a:ext cx="684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Conector recto de flecha 57"/>
          <p:cNvCxnSpPr>
            <a:stCxn id="37" idx="2"/>
            <a:endCxn id="38" idx="0"/>
          </p:cNvCxnSpPr>
          <p:nvPr/>
        </p:nvCxnSpPr>
        <p:spPr>
          <a:xfrm flipH="1">
            <a:off x="10024861" y="4717984"/>
            <a:ext cx="1" cy="26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Expansión </a:t>
            </a:r>
            <a:r>
              <a:rPr lang="es-MX" sz="1600" b="1" dirty="0">
                <a:solidFill>
                  <a:srgbClr val="001F5F"/>
                </a:solidFill>
                <a:latin typeface="Arial"/>
                <a:cs typeface="Arial"/>
              </a:rPr>
              <a:t>del gasto e </a:t>
            </a:r>
            <a:r>
              <a:rPr lang="es-MX" sz="1600" b="1" dirty="0" smtClean="0">
                <a:solidFill>
                  <a:srgbClr val="001F5F"/>
                </a:solidFill>
                <a:latin typeface="Arial"/>
                <a:cs typeface="Arial"/>
              </a:rPr>
              <a:t>inversión pública </a:t>
            </a:r>
            <a:r>
              <a:rPr lang="es-MX" sz="1600" b="1" dirty="0">
                <a:solidFill>
                  <a:srgbClr val="001F5F"/>
                </a:solidFill>
                <a:latin typeface="Arial"/>
                <a:cs typeface="Arial"/>
              </a:rPr>
              <a:t>durante el nuevo gobierno (10% </a:t>
            </a:r>
            <a:r>
              <a:rPr lang="es-MX" sz="1600" b="1" dirty="0" smtClean="0">
                <a:solidFill>
                  <a:srgbClr val="001F5F"/>
                </a:solidFill>
                <a:latin typeface="Arial"/>
                <a:cs typeface="Arial"/>
              </a:rPr>
              <a:t>de </a:t>
            </a:r>
            <a:r>
              <a:rPr lang="es-MX" sz="1600" b="1" dirty="0">
                <a:solidFill>
                  <a:srgbClr val="001F5F"/>
                </a:solidFill>
                <a:latin typeface="Arial"/>
                <a:cs typeface="Arial"/>
              </a:rPr>
              <a:t>probabilidad)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3737861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1F5F"/>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2165306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18</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59" name="CuadroTexto 58">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Expansión </a:t>
            </a:r>
            <a:r>
              <a:rPr lang="es-MX" sz="1600" b="1" dirty="0">
                <a:solidFill>
                  <a:srgbClr val="001F5F"/>
                </a:solidFill>
                <a:latin typeface="Arial"/>
                <a:cs typeface="Arial"/>
              </a:rPr>
              <a:t>del gasto e </a:t>
            </a:r>
            <a:r>
              <a:rPr lang="es-MX" sz="1600" b="1" dirty="0" smtClean="0">
                <a:solidFill>
                  <a:srgbClr val="001F5F"/>
                </a:solidFill>
                <a:latin typeface="Arial"/>
                <a:cs typeface="Arial"/>
              </a:rPr>
              <a:t>inversión pública </a:t>
            </a:r>
            <a:r>
              <a:rPr lang="es-MX" sz="1600" b="1" dirty="0">
                <a:solidFill>
                  <a:srgbClr val="001F5F"/>
                </a:solidFill>
                <a:latin typeface="Arial"/>
                <a:cs typeface="Arial"/>
              </a:rPr>
              <a:t>durante el nuevo gobierno (10% </a:t>
            </a:r>
            <a:r>
              <a:rPr lang="es-MX" sz="1600" b="1" dirty="0" smtClean="0">
                <a:solidFill>
                  <a:srgbClr val="001F5F"/>
                </a:solidFill>
                <a:latin typeface="Arial"/>
                <a:cs typeface="Arial"/>
              </a:rPr>
              <a:t>de </a:t>
            </a:r>
            <a:r>
              <a:rPr lang="es-MX" sz="1600" b="1" dirty="0">
                <a:solidFill>
                  <a:srgbClr val="001F5F"/>
                </a:solidFill>
                <a:latin typeface="Arial"/>
                <a:cs typeface="Arial"/>
              </a:rPr>
              <a:t>probabilidad)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119" y="1820091"/>
            <a:ext cx="6045537" cy="4527786"/>
          </a:xfrm>
          <a:prstGeom prst="rect">
            <a:avLst/>
          </a:prstGeom>
        </p:spPr>
      </p:pic>
    </p:spTree>
    <p:extLst>
      <p:ext uri="{BB962C8B-B14F-4D97-AF65-F5344CB8AC3E}">
        <p14:creationId xmlns:p14="http://schemas.microsoft.com/office/powerpoint/2010/main" val="282880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8934"/>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Rectángulo: esquinas redondeadas 5">
            <a:extLst>
              <a:ext uri="{FF2B5EF4-FFF2-40B4-BE49-F238E27FC236}">
                <a16:creationId xmlns:a16="http://schemas.microsoft.com/office/drawing/2014/main" xmlns="" id="{A9013709-7769-4F84-BF0D-07EC90F1C387}"/>
              </a:ext>
            </a:extLst>
          </p:cNvPr>
          <p:cNvSpPr/>
          <p:nvPr/>
        </p:nvSpPr>
        <p:spPr>
          <a:xfrm>
            <a:off x="3948312" y="2044725"/>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Brecha del producto</a:t>
            </a:r>
            <a:endParaRPr lang="es-PE" sz="1200" dirty="0">
              <a:latin typeface="Arial" panose="020B0604020202020204" pitchFamily="34" charset="0"/>
              <a:cs typeface="Arial" panose="020B0604020202020204" pitchFamily="34" charset="0"/>
            </a:endParaRPr>
          </a:p>
        </p:txBody>
      </p:sp>
      <p:sp>
        <p:nvSpPr>
          <p:cNvPr id="7" name="Rectángulo: esquinas redondeadas 6">
            <a:extLst>
              <a:ext uri="{FF2B5EF4-FFF2-40B4-BE49-F238E27FC236}">
                <a16:creationId xmlns:a16="http://schemas.microsoft.com/office/drawing/2014/main" xmlns="" id="{BD1ADC27-1775-43AA-BA40-E57965DA988C}"/>
              </a:ext>
            </a:extLst>
          </p:cNvPr>
          <p:cNvSpPr/>
          <p:nvPr/>
        </p:nvSpPr>
        <p:spPr>
          <a:xfrm>
            <a:off x="1599812" y="2365613"/>
            <a:ext cx="1380564" cy="480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Términos de intercambio</a:t>
            </a:r>
            <a:endParaRPr lang="es-PE" sz="1200" dirty="0">
              <a:latin typeface="Arial" panose="020B0604020202020204" pitchFamily="34" charset="0"/>
              <a:cs typeface="Arial" panose="020B0604020202020204" pitchFamily="34" charset="0"/>
            </a:endParaRPr>
          </a:p>
        </p:txBody>
      </p:sp>
      <p:sp>
        <p:nvSpPr>
          <p:cNvPr id="9" name="Rectángulo: esquinas redondeadas 9">
            <a:extLst>
              <a:ext uri="{FF2B5EF4-FFF2-40B4-BE49-F238E27FC236}">
                <a16:creationId xmlns:a16="http://schemas.microsoft.com/office/drawing/2014/main" xmlns="" id="{3A76DF79-A74C-4186-9DE9-9DFA08EBAD4D}"/>
              </a:ext>
            </a:extLst>
          </p:cNvPr>
          <p:cNvSpPr/>
          <p:nvPr/>
        </p:nvSpPr>
        <p:spPr>
          <a:xfrm>
            <a:off x="1598778" y="3084982"/>
            <a:ext cx="1380564" cy="45807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Brecha externa</a:t>
            </a:r>
            <a:endParaRPr lang="es-PE" sz="1200" dirty="0">
              <a:latin typeface="Arial" panose="020B0604020202020204" pitchFamily="34" charset="0"/>
              <a:cs typeface="Arial" panose="020B0604020202020204" pitchFamily="34" charset="0"/>
            </a:endParaRPr>
          </a:p>
        </p:txBody>
      </p:sp>
      <p:sp>
        <p:nvSpPr>
          <p:cNvPr id="10" name="Rectángulo: esquinas redondeadas 17">
            <a:extLst>
              <a:ext uri="{FF2B5EF4-FFF2-40B4-BE49-F238E27FC236}">
                <a16:creationId xmlns:a16="http://schemas.microsoft.com/office/drawing/2014/main" xmlns="" id="{F83313C3-B01F-4053-8FD9-26EDB6E1C280}"/>
              </a:ext>
            </a:extLst>
          </p:cNvPr>
          <p:cNvSpPr/>
          <p:nvPr/>
        </p:nvSpPr>
        <p:spPr>
          <a:xfrm>
            <a:off x="7686030" y="2006451"/>
            <a:ext cx="1349030" cy="599533"/>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Inflación total</a:t>
            </a:r>
            <a:endParaRPr lang="es-PE" sz="1200" dirty="0">
              <a:latin typeface="Arial" panose="020B0604020202020204" pitchFamily="34" charset="0"/>
              <a:cs typeface="Arial" panose="020B0604020202020204" pitchFamily="34" charset="0"/>
            </a:endParaRPr>
          </a:p>
        </p:txBody>
      </p:sp>
      <p:sp>
        <p:nvSpPr>
          <p:cNvPr id="11" name="Rectángulo: esquinas redondeadas 18">
            <a:extLst>
              <a:ext uri="{FF2B5EF4-FFF2-40B4-BE49-F238E27FC236}">
                <a16:creationId xmlns:a16="http://schemas.microsoft.com/office/drawing/2014/main" xmlns="" id="{CE653CA0-8CE1-421B-874C-A931D59E1FB7}"/>
              </a:ext>
            </a:extLst>
          </p:cNvPr>
          <p:cNvSpPr/>
          <p:nvPr/>
        </p:nvSpPr>
        <p:spPr>
          <a:xfrm>
            <a:off x="9470054" y="2006450"/>
            <a:ext cx="1349030" cy="59953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Expectativas de inflación</a:t>
            </a:r>
            <a:endParaRPr lang="es-PE" sz="1200" dirty="0">
              <a:latin typeface="Arial" panose="020B0604020202020204" pitchFamily="34" charset="0"/>
              <a:cs typeface="Arial" panose="020B0604020202020204" pitchFamily="34" charset="0"/>
            </a:endParaRPr>
          </a:p>
        </p:txBody>
      </p:sp>
      <p:sp>
        <p:nvSpPr>
          <p:cNvPr id="12" name="Rectángulo: esquinas redondeadas 19">
            <a:extLst>
              <a:ext uri="{FF2B5EF4-FFF2-40B4-BE49-F238E27FC236}">
                <a16:creationId xmlns:a16="http://schemas.microsoft.com/office/drawing/2014/main" xmlns="" id="{A090E3FE-631D-4F34-8640-207D3BD11097}"/>
              </a:ext>
            </a:extLst>
          </p:cNvPr>
          <p:cNvSpPr/>
          <p:nvPr/>
        </p:nvSpPr>
        <p:spPr>
          <a:xfrm>
            <a:off x="5732336" y="2004098"/>
            <a:ext cx="1472372" cy="599534"/>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Inflación sin alimentos y energía</a:t>
            </a:r>
            <a:endParaRPr lang="es-PE" sz="1200" dirty="0">
              <a:latin typeface="Arial" panose="020B0604020202020204" pitchFamily="34" charset="0"/>
              <a:cs typeface="Arial" panose="020B0604020202020204" pitchFamily="34" charset="0"/>
            </a:endParaRPr>
          </a:p>
        </p:txBody>
      </p:sp>
      <p:sp>
        <p:nvSpPr>
          <p:cNvPr id="17" name="Rectángulo: esquinas redondeadas 219">
            <a:extLst>
              <a:ext uri="{FF2B5EF4-FFF2-40B4-BE49-F238E27FC236}">
                <a16:creationId xmlns:a16="http://schemas.microsoft.com/office/drawing/2014/main" xmlns="" id="{1421A8ED-5752-4A13-B79C-1D1C22F2DAAF}"/>
              </a:ext>
            </a:extLst>
          </p:cNvPr>
          <p:cNvSpPr/>
          <p:nvPr/>
        </p:nvSpPr>
        <p:spPr>
          <a:xfrm>
            <a:off x="1598778" y="1625539"/>
            <a:ext cx="1380564" cy="458070"/>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latin typeface="Arial" panose="020B0604020202020204" pitchFamily="34" charset="0"/>
                <a:cs typeface="Arial" panose="020B0604020202020204" pitchFamily="34" charset="0"/>
              </a:rPr>
              <a:t>Crecimiento potencial</a:t>
            </a:r>
            <a:endParaRPr lang="es-PE" sz="1200" dirty="0">
              <a:latin typeface="Arial" panose="020B0604020202020204" pitchFamily="34" charset="0"/>
              <a:cs typeface="Arial" panose="020B0604020202020204" pitchFamily="34" charset="0"/>
            </a:endParaRPr>
          </a:p>
        </p:txBody>
      </p:sp>
      <p:cxnSp>
        <p:nvCxnSpPr>
          <p:cNvPr id="28" name="Conector recto 27"/>
          <p:cNvCxnSpPr/>
          <p:nvPr/>
        </p:nvCxnSpPr>
        <p:spPr>
          <a:xfrm flipV="1">
            <a:off x="3477780" y="2101532"/>
            <a:ext cx="5409" cy="10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a:stCxn id="6" idx="3"/>
            <a:endCxn id="12" idx="1"/>
          </p:cNvCxnSpPr>
          <p:nvPr/>
        </p:nvCxnSpPr>
        <p:spPr>
          <a:xfrm>
            <a:off x="5328876" y="2296431"/>
            <a:ext cx="403460" cy="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a:stCxn id="12" idx="3"/>
            <a:endCxn id="10" idx="1"/>
          </p:cNvCxnSpPr>
          <p:nvPr/>
        </p:nvCxnSpPr>
        <p:spPr>
          <a:xfrm>
            <a:off x="7204708" y="2303865"/>
            <a:ext cx="481322" cy="2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a:stCxn id="10" idx="3"/>
            <a:endCxn id="11" idx="1"/>
          </p:cNvCxnSpPr>
          <p:nvPr/>
        </p:nvCxnSpPr>
        <p:spPr>
          <a:xfrm flipV="1">
            <a:off x="9035060" y="2306217"/>
            <a:ext cx="4349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a:stCxn id="11" idx="1"/>
            <a:endCxn id="10" idx="3"/>
          </p:cNvCxnSpPr>
          <p:nvPr/>
        </p:nvCxnSpPr>
        <p:spPr>
          <a:xfrm flipH="1">
            <a:off x="9035060" y="2306217"/>
            <a:ext cx="4349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ángulo: esquinas redondeadas 5">
            <a:extLst>
              <a:ext uri="{FF2B5EF4-FFF2-40B4-BE49-F238E27FC236}">
                <a16:creationId xmlns:a16="http://schemas.microsoft.com/office/drawing/2014/main" xmlns="" id="{A9013709-7769-4F84-BF0D-07EC90F1C387}"/>
              </a:ext>
            </a:extLst>
          </p:cNvPr>
          <p:cNvSpPr/>
          <p:nvPr/>
        </p:nvSpPr>
        <p:spPr>
          <a:xfrm>
            <a:off x="3948312" y="4950146"/>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Inflación externa</a:t>
            </a:r>
          </a:p>
        </p:txBody>
      </p:sp>
      <p:sp>
        <p:nvSpPr>
          <p:cNvPr id="42" name="Rectángulo: esquinas redondeadas 5">
            <a:extLst>
              <a:ext uri="{FF2B5EF4-FFF2-40B4-BE49-F238E27FC236}">
                <a16:creationId xmlns:a16="http://schemas.microsoft.com/office/drawing/2014/main" xmlns="" id="{A9013709-7769-4F84-BF0D-07EC90F1C387}"/>
              </a:ext>
            </a:extLst>
          </p:cNvPr>
          <p:cNvSpPr/>
          <p:nvPr/>
        </p:nvSpPr>
        <p:spPr>
          <a:xfrm>
            <a:off x="3947278" y="3492135"/>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Tasa de interés externa</a:t>
            </a:r>
          </a:p>
        </p:txBody>
      </p:sp>
      <p:sp>
        <p:nvSpPr>
          <p:cNvPr id="43" name="Rectángulo: esquinas redondeadas 5">
            <a:extLst>
              <a:ext uri="{FF2B5EF4-FFF2-40B4-BE49-F238E27FC236}">
                <a16:creationId xmlns:a16="http://schemas.microsoft.com/office/drawing/2014/main" xmlns="" id="{A9013709-7769-4F84-BF0D-07EC90F1C387}"/>
              </a:ext>
            </a:extLst>
          </p:cNvPr>
          <p:cNvSpPr/>
          <p:nvPr/>
        </p:nvSpPr>
        <p:spPr>
          <a:xfrm>
            <a:off x="5809288" y="4572587"/>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Depreciación real</a:t>
            </a:r>
          </a:p>
        </p:txBody>
      </p:sp>
      <p:sp>
        <p:nvSpPr>
          <p:cNvPr id="46" name="Rectángulo: esquinas redondeadas 5">
            <a:extLst>
              <a:ext uri="{FF2B5EF4-FFF2-40B4-BE49-F238E27FC236}">
                <a16:creationId xmlns:a16="http://schemas.microsoft.com/office/drawing/2014/main" xmlns="" id="{A9013709-7769-4F84-BF0D-07EC90F1C387}"/>
              </a:ext>
            </a:extLst>
          </p:cNvPr>
          <p:cNvSpPr/>
          <p:nvPr/>
        </p:nvSpPr>
        <p:spPr>
          <a:xfrm>
            <a:off x="5809288" y="5290351"/>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Inflación importada</a:t>
            </a:r>
            <a:endParaRPr lang="es-PE" sz="1200" dirty="0">
              <a:latin typeface="Arial" panose="020B0604020202020204" pitchFamily="34" charset="0"/>
              <a:cs typeface="Arial" panose="020B0604020202020204" pitchFamily="34" charset="0"/>
            </a:endParaRPr>
          </a:p>
        </p:txBody>
      </p:sp>
      <p:sp>
        <p:nvSpPr>
          <p:cNvPr id="47" name="Rectángulo: esquinas redondeadas 5">
            <a:extLst>
              <a:ext uri="{FF2B5EF4-FFF2-40B4-BE49-F238E27FC236}">
                <a16:creationId xmlns:a16="http://schemas.microsoft.com/office/drawing/2014/main" xmlns="" id="{A9013709-7769-4F84-BF0D-07EC90F1C387}"/>
              </a:ext>
            </a:extLst>
          </p:cNvPr>
          <p:cNvSpPr/>
          <p:nvPr/>
        </p:nvSpPr>
        <p:spPr>
          <a:xfrm>
            <a:off x="7687064" y="5290233"/>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Inflación de alimentos y energía</a:t>
            </a:r>
            <a:endParaRPr lang="es-PE" sz="1200" dirty="0">
              <a:latin typeface="Arial" panose="020B0604020202020204" pitchFamily="34" charset="0"/>
              <a:cs typeface="Arial" panose="020B0604020202020204" pitchFamily="34" charset="0"/>
            </a:endParaRPr>
          </a:p>
        </p:txBody>
      </p:sp>
      <p:sp>
        <p:nvSpPr>
          <p:cNvPr id="48" name="Rectángulo: esquinas redondeadas 5">
            <a:extLst>
              <a:ext uri="{FF2B5EF4-FFF2-40B4-BE49-F238E27FC236}">
                <a16:creationId xmlns:a16="http://schemas.microsoft.com/office/drawing/2014/main" xmlns="" id="{A9013709-7769-4F84-BF0D-07EC90F1C387}"/>
              </a:ext>
            </a:extLst>
          </p:cNvPr>
          <p:cNvSpPr/>
          <p:nvPr/>
        </p:nvSpPr>
        <p:spPr>
          <a:xfrm>
            <a:off x="5792710" y="3141578"/>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Depreciación nominal</a:t>
            </a:r>
            <a:endParaRPr lang="es-PE" sz="1200" dirty="0">
              <a:latin typeface="Arial" panose="020B0604020202020204" pitchFamily="34" charset="0"/>
              <a:cs typeface="Arial" panose="020B0604020202020204" pitchFamily="34" charset="0"/>
            </a:endParaRPr>
          </a:p>
        </p:txBody>
      </p:sp>
      <p:sp>
        <p:nvSpPr>
          <p:cNvPr id="49" name="Rectángulo: esquinas redondeadas 5">
            <a:extLst>
              <a:ext uri="{FF2B5EF4-FFF2-40B4-BE49-F238E27FC236}">
                <a16:creationId xmlns:a16="http://schemas.microsoft.com/office/drawing/2014/main" xmlns="" id="{A9013709-7769-4F84-BF0D-07EC90F1C387}"/>
              </a:ext>
            </a:extLst>
          </p:cNvPr>
          <p:cNvSpPr/>
          <p:nvPr/>
        </p:nvSpPr>
        <p:spPr>
          <a:xfrm>
            <a:off x="7686030" y="3874467"/>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Condiciones monetarias reales</a:t>
            </a:r>
            <a:endParaRPr lang="es-PE" sz="1200" dirty="0">
              <a:latin typeface="Arial" panose="020B0604020202020204" pitchFamily="34" charset="0"/>
              <a:cs typeface="Arial" panose="020B0604020202020204" pitchFamily="34" charset="0"/>
            </a:endParaRPr>
          </a:p>
        </p:txBody>
      </p:sp>
      <p:sp>
        <p:nvSpPr>
          <p:cNvPr id="50" name="Rectángulo: esquinas redondeadas 5">
            <a:extLst>
              <a:ext uri="{FF2B5EF4-FFF2-40B4-BE49-F238E27FC236}">
                <a16:creationId xmlns:a16="http://schemas.microsoft.com/office/drawing/2014/main" xmlns="" id="{A9013709-7769-4F84-BF0D-07EC90F1C387}"/>
              </a:ext>
            </a:extLst>
          </p:cNvPr>
          <p:cNvSpPr/>
          <p:nvPr/>
        </p:nvSpPr>
        <p:spPr>
          <a:xfrm>
            <a:off x="7686030" y="3141578"/>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Depreciación real</a:t>
            </a:r>
            <a:endParaRPr lang="es-PE" sz="1200" dirty="0">
              <a:latin typeface="Arial" panose="020B0604020202020204" pitchFamily="34" charset="0"/>
              <a:cs typeface="Arial" panose="020B0604020202020204" pitchFamily="34" charset="0"/>
            </a:endParaRPr>
          </a:p>
        </p:txBody>
      </p:sp>
      <p:sp>
        <p:nvSpPr>
          <p:cNvPr id="53" name="Rectángulo: esquinas redondeadas 5">
            <a:extLst>
              <a:ext uri="{FF2B5EF4-FFF2-40B4-BE49-F238E27FC236}">
                <a16:creationId xmlns:a16="http://schemas.microsoft.com/office/drawing/2014/main" xmlns="" id="{A9013709-7769-4F84-BF0D-07EC90F1C387}"/>
              </a:ext>
            </a:extLst>
          </p:cNvPr>
          <p:cNvSpPr/>
          <p:nvPr/>
        </p:nvSpPr>
        <p:spPr>
          <a:xfrm>
            <a:off x="5792710" y="3879925"/>
            <a:ext cx="1380564" cy="503412"/>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Arial" panose="020B0604020202020204" pitchFamily="34" charset="0"/>
                <a:cs typeface="Arial" panose="020B0604020202020204" pitchFamily="34" charset="0"/>
              </a:rPr>
              <a:t>Tasa de interés real externa</a:t>
            </a:r>
            <a:endParaRPr lang="es-PE" sz="1200" dirty="0">
              <a:latin typeface="Arial" panose="020B0604020202020204" pitchFamily="34" charset="0"/>
              <a:cs typeface="Arial" panose="020B0604020202020204" pitchFamily="34" charset="0"/>
            </a:endParaRPr>
          </a:p>
        </p:txBody>
      </p:sp>
      <p:cxnSp>
        <p:nvCxnSpPr>
          <p:cNvPr id="94" name="Conector recto de flecha 93"/>
          <p:cNvCxnSpPr>
            <a:stCxn id="46" idx="3"/>
            <a:endCxn id="47" idx="1"/>
          </p:cNvCxnSpPr>
          <p:nvPr/>
        </p:nvCxnSpPr>
        <p:spPr>
          <a:xfrm flipV="1">
            <a:off x="7189852" y="5541939"/>
            <a:ext cx="497212" cy="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de flecha 98"/>
          <p:cNvCxnSpPr>
            <a:stCxn id="48" idx="3"/>
            <a:endCxn id="50" idx="1"/>
          </p:cNvCxnSpPr>
          <p:nvPr/>
        </p:nvCxnSpPr>
        <p:spPr>
          <a:xfrm>
            <a:off x="7173274" y="3393284"/>
            <a:ext cx="512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p:cNvCxnSpPr>
            <a:stCxn id="53" idx="3"/>
            <a:endCxn id="49" idx="1"/>
          </p:cNvCxnSpPr>
          <p:nvPr/>
        </p:nvCxnSpPr>
        <p:spPr>
          <a:xfrm flipV="1">
            <a:off x="7173274" y="4126173"/>
            <a:ext cx="512756" cy="5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Conector angular 108"/>
          <p:cNvCxnSpPr>
            <a:stCxn id="41" idx="3"/>
            <a:endCxn id="43" idx="1"/>
          </p:cNvCxnSpPr>
          <p:nvPr/>
        </p:nvCxnSpPr>
        <p:spPr>
          <a:xfrm flipV="1">
            <a:off x="5328876" y="4824293"/>
            <a:ext cx="480412" cy="3775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Conector angular 111"/>
          <p:cNvCxnSpPr>
            <a:stCxn id="41" idx="3"/>
            <a:endCxn id="46" idx="1"/>
          </p:cNvCxnSpPr>
          <p:nvPr/>
        </p:nvCxnSpPr>
        <p:spPr>
          <a:xfrm>
            <a:off x="5328876" y="5201852"/>
            <a:ext cx="480412" cy="3402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Conector angular 118"/>
          <p:cNvCxnSpPr>
            <a:stCxn id="42" idx="3"/>
            <a:endCxn id="48" idx="1"/>
          </p:cNvCxnSpPr>
          <p:nvPr/>
        </p:nvCxnSpPr>
        <p:spPr>
          <a:xfrm flipV="1">
            <a:off x="5327842" y="3393284"/>
            <a:ext cx="464868" cy="3505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ector angular 120"/>
          <p:cNvCxnSpPr>
            <a:stCxn id="42" idx="3"/>
            <a:endCxn id="53" idx="1"/>
          </p:cNvCxnSpPr>
          <p:nvPr/>
        </p:nvCxnSpPr>
        <p:spPr>
          <a:xfrm>
            <a:off x="5327842" y="3743841"/>
            <a:ext cx="464868" cy="3877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ector angular 122"/>
          <p:cNvCxnSpPr>
            <a:stCxn id="50" idx="3"/>
            <a:endCxn id="6" idx="2"/>
          </p:cNvCxnSpPr>
          <p:nvPr/>
        </p:nvCxnSpPr>
        <p:spPr>
          <a:xfrm flipH="1" flipV="1">
            <a:off x="4638594" y="2548137"/>
            <a:ext cx="4428000" cy="845147"/>
          </a:xfrm>
          <a:prstGeom prst="bentConnector4">
            <a:avLst>
              <a:gd name="adj1" fmla="val -5163"/>
              <a:gd name="adj2" fmla="val 700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ector angular 124"/>
          <p:cNvCxnSpPr>
            <a:stCxn id="49" idx="3"/>
            <a:endCxn id="6" idx="2"/>
          </p:cNvCxnSpPr>
          <p:nvPr/>
        </p:nvCxnSpPr>
        <p:spPr>
          <a:xfrm flipH="1" flipV="1">
            <a:off x="4638594" y="2548137"/>
            <a:ext cx="4428000" cy="1578036"/>
          </a:xfrm>
          <a:prstGeom prst="bentConnector4">
            <a:avLst>
              <a:gd name="adj1" fmla="val -5163"/>
              <a:gd name="adj2" fmla="val 780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Conector angular 154"/>
          <p:cNvCxnSpPr>
            <a:stCxn id="17" idx="3"/>
            <a:endCxn id="6" idx="1"/>
          </p:cNvCxnSpPr>
          <p:nvPr/>
        </p:nvCxnSpPr>
        <p:spPr>
          <a:xfrm>
            <a:off x="2979342" y="1854574"/>
            <a:ext cx="968970" cy="4418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Conector angular 156"/>
          <p:cNvCxnSpPr>
            <a:stCxn id="7" idx="3"/>
            <a:endCxn id="6" idx="1"/>
          </p:cNvCxnSpPr>
          <p:nvPr/>
        </p:nvCxnSpPr>
        <p:spPr>
          <a:xfrm flipV="1">
            <a:off x="2980376" y="2296431"/>
            <a:ext cx="967936" cy="3095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Conector angular 158"/>
          <p:cNvCxnSpPr>
            <a:stCxn id="9" idx="3"/>
            <a:endCxn id="6" idx="1"/>
          </p:cNvCxnSpPr>
          <p:nvPr/>
        </p:nvCxnSpPr>
        <p:spPr>
          <a:xfrm flipV="1">
            <a:off x="2979342" y="2296431"/>
            <a:ext cx="968970" cy="10175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Conector angular 163"/>
          <p:cNvCxnSpPr>
            <a:stCxn id="9" idx="3"/>
            <a:endCxn id="42" idx="1"/>
          </p:cNvCxnSpPr>
          <p:nvPr/>
        </p:nvCxnSpPr>
        <p:spPr>
          <a:xfrm>
            <a:off x="2979342" y="3314017"/>
            <a:ext cx="967936" cy="4298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Conector angular 165"/>
          <p:cNvCxnSpPr>
            <a:stCxn id="9" idx="3"/>
            <a:endCxn id="41" idx="1"/>
          </p:cNvCxnSpPr>
          <p:nvPr/>
        </p:nvCxnSpPr>
        <p:spPr>
          <a:xfrm>
            <a:off x="2979342" y="3314017"/>
            <a:ext cx="968970" cy="18878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Conector angular 258"/>
          <p:cNvCxnSpPr>
            <a:stCxn id="43" idx="3"/>
            <a:endCxn id="6" idx="2"/>
          </p:cNvCxnSpPr>
          <p:nvPr/>
        </p:nvCxnSpPr>
        <p:spPr>
          <a:xfrm flipH="1" flipV="1">
            <a:off x="4638594" y="2548137"/>
            <a:ext cx="2551258" cy="2276156"/>
          </a:xfrm>
          <a:prstGeom prst="bentConnector4">
            <a:avLst>
              <a:gd name="adj1" fmla="val -82554"/>
              <a:gd name="adj2" fmla="val 801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Conector angular 266"/>
          <p:cNvCxnSpPr>
            <a:stCxn id="47" idx="3"/>
            <a:endCxn id="10" idx="2"/>
          </p:cNvCxnSpPr>
          <p:nvPr/>
        </p:nvCxnSpPr>
        <p:spPr>
          <a:xfrm flipH="1" flipV="1">
            <a:off x="8360545" y="2605984"/>
            <a:ext cx="707083" cy="2935955"/>
          </a:xfrm>
          <a:prstGeom prst="bentConnector4">
            <a:avLst>
              <a:gd name="adj1" fmla="val -81903"/>
              <a:gd name="adj2" fmla="val 96506"/>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Choque </a:t>
            </a:r>
            <a:r>
              <a:rPr lang="es-MX" sz="1600" b="1" dirty="0">
                <a:solidFill>
                  <a:srgbClr val="001F5F"/>
                </a:solidFill>
                <a:latin typeface="Arial"/>
                <a:cs typeface="Arial"/>
              </a:rPr>
              <a:t>de demanda externa negativo por menor crecimiento de China (10</a:t>
            </a:r>
            <a:r>
              <a:rPr lang="es-MX" sz="1600" b="1" dirty="0" smtClean="0">
                <a:solidFill>
                  <a:srgbClr val="001F5F"/>
                </a:solidFill>
                <a:latin typeface="Arial"/>
                <a:cs typeface="Arial"/>
              </a:rPr>
              <a:t>%  </a:t>
            </a:r>
            <a:r>
              <a:rPr lang="es-MX" sz="1600" b="1" dirty="0">
                <a:solidFill>
                  <a:srgbClr val="001F5F"/>
                </a:solidFill>
                <a:latin typeface="Arial"/>
                <a:cs typeface="Arial"/>
              </a:rPr>
              <a:t>de probabilidad)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246375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8934"/>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44" name="CuadroTexto 43">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smtClean="0">
                <a:solidFill>
                  <a:srgbClr val="001F5F"/>
                </a:solidFill>
                <a:latin typeface="Arial"/>
                <a:cs typeface="Arial"/>
              </a:rPr>
              <a:t>Choque </a:t>
            </a:r>
            <a:r>
              <a:rPr lang="es-MX" sz="1600" b="1" dirty="0">
                <a:solidFill>
                  <a:srgbClr val="001F5F"/>
                </a:solidFill>
                <a:latin typeface="Arial"/>
                <a:cs typeface="Arial"/>
              </a:rPr>
              <a:t>de demanda externa negativo por menor crecimiento de China (10</a:t>
            </a:r>
            <a:r>
              <a:rPr lang="es-MX" sz="1600" b="1" dirty="0" smtClean="0">
                <a:solidFill>
                  <a:srgbClr val="001F5F"/>
                </a:solidFill>
                <a:latin typeface="Arial"/>
                <a:cs typeface="Arial"/>
              </a:rPr>
              <a:t>%  </a:t>
            </a:r>
            <a:r>
              <a:rPr lang="es-MX" sz="1600" b="1" dirty="0">
                <a:solidFill>
                  <a:srgbClr val="001F5F"/>
                </a:solidFill>
                <a:latin typeface="Arial"/>
                <a:cs typeface="Arial"/>
              </a:rPr>
              <a:t>de probabilidad)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272" y="1712614"/>
            <a:ext cx="6073661" cy="4548849"/>
          </a:xfrm>
          <a:prstGeom prst="rect">
            <a:avLst/>
          </a:prstGeom>
        </p:spPr>
      </p:pic>
    </p:spTree>
    <p:extLst>
      <p:ext uri="{BB962C8B-B14F-4D97-AF65-F5344CB8AC3E}">
        <p14:creationId xmlns:p14="http://schemas.microsoft.com/office/powerpoint/2010/main" val="137930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8934"/>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19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44" name="CuadroTexto 43">
            <a:extLst>
              <a:ext uri="{FF2B5EF4-FFF2-40B4-BE49-F238E27FC236}">
                <a16:creationId xmlns="" xmlns:a16="http://schemas.microsoft.com/office/drawing/2014/main" id="{BAA6883F-B554-43FB-B47A-68A8E73656AA}"/>
              </a:ext>
            </a:extLst>
          </p:cNvPr>
          <p:cNvSpPr txBox="1"/>
          <p:nvPr/>
        </p:nvSpPr>
        <p:spPr>
          <a:xfrm>
            <a:off x="324189" y="1238702"/>
            <a:ext cx="11682073" cy="1238801"/>
          </a:xfrm>
          <a:prstGeom prst="rect">
            <a:avLst/>
          </a:prstGeom>
          <a:noFill/>
        </p:spPr>
        <p:txBody>
          <a:bodyPr wrap="square" rtlCol="0">
            <a:spAutoFit/>
          </a:bodyPr>
          <a:lstStyle/>
          <a:p>
            <a:pPr marR="5080" lvl="0" algn="just">
              <a:spcBef>
                <a:spcPts val="95"/>
              </a:spcBef>
              <a:defRPr/>
            </a:pPr>
            <a:r>
              <a:rPr lang="es-MX" sz="1600" b="1" dirty="0">
                <a:solidFill>
                  <a:srgbClr val="001F5F"/>
                </a:solidFill>
                <a:latin typeface="Arial"/>
                <a:cs typeface="Arial"/>
              </a:rPr>
              <a:t>E</a:t>
            </a:r>
            <a:r>
              <a:rPr lang="es-MX" sz="1600" b="1" dirty="0" smtClean="0">
                <a:solidFill>
                  <a:srgbClr val="001F5F"/>
                </a:solidFill>
                <a:latin typeface="Arial"/>
                <a:cs typeface="Arial"/>
              </a:rPr>
              <a:t>scenario de sensibilidad</a:t>
            </a:r>
            <a:endParaRPr lang="es-MX" sz="1600" dirty="0">
              <a:solidFill>
                <a:srgbClr val="001F5F"/>
              </a:solidFill>
              <a:latin typeface="Arial"/>
              <a:cs typeface="Arial"/>
            </a:endParaRP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272" y="1712614"/>
            <a:ext cx="6073661" cy="4548849"/>
          </a:xfrm>
          <a:prstGeom prst="rect">
            <a:avLst/>
          </a:prstGeom>
        </p:spPr>
      </p:pic>
    </p:spTree>
    <p:extLst>
      <p:ext uri="{BB962C8B-B14F-4D97-AF65-F5344CB8AC3E}">
        <p14:creationId xmlns:p14="http://schemas.microsoft.com/office/powerpoint/2010/main" val="2283555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20</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70C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206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186284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21</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57199" y="1209085"/>
            <a:ext cx="10901081"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La economía está expuesta a shocks de brecha producto</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La magnitud de choques de brecha producto son similares a los componentes estructurales de la brecha producto. En el último trimestre, la magnitud del choque de brecha fue 1.5 similar a la de los componentes estructurales por lo que la brecha fue cero. </a:t>
            </a:r>
            <a:endParaRPr lang="es-PE" sz="20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62" y="1991350"/>
            <a:ext cx="8995954" cy="4497977"/>
          </a:xfrm>
          <a:prstGeom prst="rect">
            <a:avLst/>
          </a:prstGeom>
        </p:spPr>
      </p:pic>
    </p:spTree>
    <p:extLst>
      <p:ext uri="{BB962C8B-B14F-4D97-AF65-F5344CB8AC3E}">
        <p14:creationId xmlns:p14="http://schemas.microsoft.com/office/powerpoint/2010/main" val="3267454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8709"/>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22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57199" y="1209085"/>
            <a:ext cx="10901081"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Los shocks de alimentos y energía son bastante importantes</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Los precios de alimentos y energía están compuesto de bastante volatilidad. Estos shocks son riesgosos para la expectativa de inflación. Aunque se prevé que estos shocks se disipen, dada su alta volatilidad, existen como un riesgo latente.</a:t>
            </a:r>
            <a:endParaRPr lang="es-PE" sz="2000" dirty="0"/>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30" y="1991350"/>
            <a:ext cx="8978537" cy="4489269"/>
          </a:xfrm>
          <a:prstGeom prst="rect">
            <a:avLst/>
          </a:prstGeom>
        </p:spPr>
      </p:pic>
    </p:spTree>
    <p:extLst>
      <p:ext uri="{BB962C8B-B14F-4D97-AF65-F5344CB8AC3E}">
        <p14:creationId xmlns:p14="http://schemas.microsoft.com/office/powerpoint/2010/main" val="2546137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 xmlns:a16="http://schemas.microsoft.com/office/drawing/2014/main" id="{BAA6883F-B554-43FB-B47A-68A8E73656AA}"/>
              </a:ext>
            </a:extLst>
          </p:cNvPr>
          <p:cNvSpPr txBox="1"/>
          <p:nvPr/>
        </p:nvSpPr>
        <p:spPr>
          <a:xfrm>
            <a:off x="303438" y="1140680"/>
            <a:ext cx="11517087"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a:solidFill>
                  <a:srgbClr val="001F5F"/>
                </a:solidFill>
                <a:latin typeface="Arial"/>
                <a:cs typeface="Arial"/>
              </a:rPr>
              <a:t>Balance de riesgos</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a:solidFill>
                  <a:srgbClr val="001F5F"/>
                </a:solidFill>
                <a:latin typeface="Arial"/>
                <a:cs typeface="Arial"/>
              </a:rPr>
              <a:t>En general, los riesgos que enfrentan el país son inflacionarios; por lo que la convergencia de la inflación y la inflación esperada podría tardar más de lo esperado. Estos riesgos sobre la inflación esperada se acrecientan si la formación de expectativas de los agentes es más lenta.</a:t>
            </a:r>
            <a:endParaRPr lang="es-PE" sz="2000" dirty="0"/>
          </a:p>
        </p:txBody>
      </p:sp>
      <p:sp>
        <p:nvSpPr>
          <p:cNvPr id="7" name="CuadroTexto 6">
            <a:extLst>
              <a:ext uri="{FF2B5EF4-FFF2-40B4-BE49-F238E27FC236}">
                <a16:creationId xmlns="" xmlns:a16="http://schemas.microsoft.com/office/drawing/2014/main" id="{FAE5EF66-4B90-4E0A-B6AF-23D5BA670770}"/>
              </a:ext>
            </a:extLst>
          </p:cNvPr>
          <p:cNvSpPr txBox="1"/>
          <p:nvPr/>
        </p:nvSpPr>
        <p:spPr>
          <a:xfrm>
            <a:off x="1519148" y="2032378"/>
            <a:ext cx="8795113" cy="307777"/>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400" b="1" dirty="0">
                <a:solidFill>
                  <a:srgbClr val="002060"/>
                </a:solidFill>
                <a:latin typeface="Arial" pitchFamily="34" charset="0"/>
                <a:cs typeface="Arial" pitchFamily="34" charset="0"/>
              </a:rPr>
              <a:t>BALANCE DE RIESGOS DE LA INFLACIÓN</a:t>
            </a:r>
          </a:p>
        </p:txBody>
      </p:sp>
      <p:cxnSp>
        <p:nvCxnSpPr>
          <p:cNvPr id="9" name="Conector recto de flecha 8">
            <a:extLst>
              <a:ext uri="{FF2B5EF4-FFF2-40B4-BE49-F238E27FC236}">
                <a16:creationId xmlns="" xmlns:a16="http://schemas.microsoft.com/office/drawing/2014/main" id="{601523F1-4A23-4D5C-ACBB-F67329AEC1AC}"/>
              </a:ext>
            </a:extLst>
          </p:cNvPr>
          <p:cNvCxnSpPr>
            <a:cxnSpLocks/>
          </p:cNvCxnSpPr>
          <p:nvPr/>
        </p:nvCxnSpPr>
        <p:spPr>
          <a:xfrm flipV="1">
            <a:off x="9538447" y="3131803"/>
            <a:ext cx="0" cy="11116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 xmlns:a16="http://schemas.microsoft.com/office/drawing/2014/main" id="{6007354E-688E-44A9-ABEE-5D03DBC1CB4A}"/>
              </a:ext>
            </a:extLst>
          </p:cNvPr>
          <p:cNvCxnSpPr>
            <a:cxnSpLocks/>
          </p:cNvCxnSpPr>
          <p:nvPr/>
        </p:nvCxnSpPr>
        <p:spPr>
          <a:xfrm>
            <a:off x="9538447" y="4400308"/>
            <a:ext cx="0" cy="1080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 xmlns:a16="http://schemas.microsoft.com/office/drawing/2014/main" id="{26ADD282-7318-43F0-AF34-8E3F3871058E}"/>
              </a:ext>
            </a:extLst>
          </p:cNvPr>
          <p:cNvSpPr txBox="1"/>
          <p:nvPr/>
        </p:nvSpPr>
        <p:spPr>
          <a:xfrm>
            <a:off x="9753602" y="3272115"/>
            <a:ext cx="1278842" cy="830997"/>
          </a:xfrm>
          <a:prstGeom prst="rect">
            <a:avLst/>
          </a:prstGeom>
          <a:noFill/>
        </p:spPr>
        <p:txBody>
          <a:bodyPr wrap="square" rtlCol="0">
            <a:spAutoFit/>
          </a:bodyPr>
          <a:lstStyle/>
          <a:p>
            <a:pPr algn="ctr"/>
            <a:r>
              <a:rPr lang="es-MX" sz="1200" dirty="0">
                <a:latin typeface="Arial" panose="020B0604020202020204" pitchFamily="34" charset="0"/>
                <a:cs typeface="Arial" panose="020B0604020202020204" pitchFamily="34" charset="0"/>
              </a:rPr>
              <a:t>Riesgos hacia arriba en la proyección de inflación</a:t>
            </a:r>
            <a:endParaRPr lang="es-PE" sz="1200"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 xmlns:a16="http://schemas.microsoft.com/office/drawing/2014/main" id="{0D445A70-F90F-4B1E-A5B6-70E01BFDCC92}"/>
              </a:ext>
            </a:extLst>
          </p:cNvPr>
          <p:cNvSpPr txBox="1"/>
          <p:nvPr/>
        </p:nvSpPr>
        <p:spPr>
          <a:xfrm>
            <a:off x="9753602" y="4407516"/>
            <a:ext cx="1278842" cy="830997"/>
          </a:xfrm>
          <a:prstGeom prst="rect">
            <a:avLst/>
          </a:prstGeom>
          <a:noFill/>
        </p:spPr>
        <p:txBody>
          <a:bodyPr wrap="square" rtlCol="0">
            <a:spAutoFit/>
          </a:bodyPr>
          <a:lstStyle/>
          <a:p>
            <a:pPr algn="ctr"/>
            <a:r>
              <a:rPr lang="es-MX" sz="1200" dirty="0">
                <a:latin typeface="Arial" panose="020B0604020202020204" pitchFamily="34" charset="0"/>
                <a:cs typeface="Arial" panose="020B0604020202020204" pitchFamily="34" charset="0"/>
              </a:rPr>
              <a:t>Riesgos hacia abajo en la proyección de inflación</a:t>
            </a:r>
            <a:endParaRPr lang="es-PE" sz="1200" dirty="0">
              <a:latin typeface="Arial" panose="020B0604020202020204" pitchFamily="34" charset="0"/>
              <a:cs typeface="Arial" panose="020B0604020202020204" pitchFamily="34" charset="0"/>
            </a:endParaRPr>
          </a:p>
        </p:txBody>
      </p:sp>
      <p:graphicFrame>
        <p:nvGraphicFramePr>
          <p:cNvPr id="13" name="Gráfico 12">
            <a:extLst>
              <a:ext uri="{FF2B5EF4-FFF2-40B4-BE49-F238E27FC236}">
                <a16:creationId xmlns="" xmlns:a16="http://schemas.microsoft.com/office/drawing/2014/main" id="{7D8C1FF2-1BBB-491B-9C27-45A520A74BA1}"/>
              </a:ext>
            </a:extLst>
          </p:cNvPr>
          <p:cNvGraphicFramePr>
            <a:graphicFrameLocks/>
          </p:cNvGraphicFramePr>
          <p:nvPr>
            <p:extLst/>
          </p:nvPr>
        </p:nvGraphicFramePr>
        <p:xfrm>
          <a:off x="1982819" y="2449588"/>
          <a:ext cx="7185660" cy="3901440"/>
        </p:xfrm>
        <a:graphic>
          <a:graphicData uri="http://schemas.openxmlformats.org/drawingml/2006/chart">
            <c:chart xmlns:c="http://schemas.openxmlformats.org/drawingml/2006/chart" xmlns:r="http://schemas.openxmlformats.org/officeDocument/2006/relationships" r:id="rId3"/>
          </a:graphicData>
        </a:graphic>
      </p:graphicFrame>
      <p:sp>
        <p:nvSpPr>
          <p:cNvPr id="14" name="CuadroTexto 13">
            <a:extLst>
              <a:ext uri="{FF2B5EF4-FFF2-40B4-BE49-F238E27FC236}">
                <a16:creationId xmlns="" xmlns:a16="http://schemas.microsoft.com/office/drawing/2014/main" id="{79CDC328-F924-4CAC-8238-4E9FB0DA60B7}"/>
              </a:ext>
            </a:extLst>
          </p:cNvPr>
          <p:cNvSpPr txBox="1"/>
          <p:nvPr/>
        </p:nvSpPr>
        <p:spPr>
          <a:xfrm rot="16200000">
            <a:off x="-630733" y="3854192"/>
            <a:ext cx="4906621" cy="230832"/>
          </a:xfrm>
          <a:prstGeom prst="rect">
            <a:avLst/>
          </a:prstGeom>
          <a:noFill/>
        </p:spPr>
        <p:txBody>
          <a:bodyPr wrap="square">
            <a:spAutoFit/>
          </a:bodyPr>
          <a:lstStyle/>
          <a:p>
            <a:pPr algn="ctr"/>
            <a:r>
              <a:rPr lang="es-MX" sz="900" b="1" dirty="0">
                <a:latin typeface="Arial" panose="020B0604020202020204" pitchFamily="34" charset="0"/>
                <a:cs typeface="Arial" panose="020B0604020202020204" pitchFamily="34" charset="0"/>
              </a:rPr>
              <a:t>Impacto esperado en la inflación = probabilidad x impacto</a:t>
            </a:r>
            <a:endParaRPr lang="es-PE" sz="9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6300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dirty="0" smtClean="0">
                <a:latin typeface="Arial" pitchFamily="34" charset="0"/>
                <a:ea typeface="Calibri"/>
                <a:cs typeface="Arial" pitchFamily="34" charset="0"/>
              </a:rPr>
              <a:t>24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6" name="CuadroTexto 5">
            <a:extLst>
              <a:ext uri="{FF2B5EF4-FFF2-40B4-BE49-F238E27FC236}">
                <a16:creationId xmlns:a16="http://schemas.microsoft.com/office/drawing/2014/main" xmlns="" id="{BAA6883F-B554-43FB-B47A-68A8E73656AA}"/>
              </a:ext>
            </a:extLst>
          </p:cNvPr>
          <p:cNvSpPr txBox="1"/>
          <p:nvPr/>
        </p:nvSpPr>
        <p:spPr>
          <a:xfrm>
            <a:off x="422364" y="1209085"/>
            <a:ext cx="10901081" cy="78226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Política Monetaria</a:t>
            </a:r>
            <a:endParaRPr lang="es-MX" sz="14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400" dirty="0" smtClean="0">
                <a:solidFill>
                  <a:srgbClr val="001F5F"/>
                </a:solidFill>
                <a:latin typeface="Arial"/>
                <a:cs typeface="Arial"/>
              </a:rPr>
              <a:t>Se propone un aumento de 25 puntos básicos para enero de 2025 y sostener el la tasa mensual durante el primer trimestre de 2025. Esta estrategia corresponde a un </a:t>
            </a:r>
            <a:r>
              <a:rPr lang="es-MX" sz="1400" i="1" dirty="0" err="1" smtClean="0">
                <a:solidFill>
                  <a:srgbClr val="001F5F"/>
                </a:solidFill>
                <a:latin typeface="Arial"/>
                <a:cs typeface="Arial"/>
              </a:rPr>
              <a:t>wait</a:t>
            </a:r>
            <a:r>
              <a:rPr lang="es-MX" sz="1400" i="1" dirty="0" smtClean="0">
                <a:solidFill>
                  <a:srgbClr val="001F5F"/>
                </a:solidFill>
                <a:latin typeface="Arial"/>
                <a:cs typeface="Arial"/>
              </a:rPr>
              <a:t> and </a:t>
            </a:r>
            <a:r>
              <a:rPr lang="es-MX" sz="1400" i="1" dirty="0" err="1" smtClean="0">
                <a:solidFill>
                  <a:srgbClr val="001F5F"/>
                </a:solidFill>
                <a:latin typeface="Arial"/>
                <a:cs typeface="Arial"/>
              </a:rPr>
              <a:t>see</a:t>
            </a:r>
            <a:r>
              <a:rPr lang="es-MX" sz="1400" dirty="0" smtClean="0">
                <a:solidFill>
                  <a:srgbClr val="001F5F"/>
                </a:solidFill>
                <a:latin typeface="Arial"/>
                <a:cs typeface="Arial"/>
              </a:rPr>
              <a:t> frente a la incertidumbre. Se prioriza anclar las expectativas de inflación.</a:t>
            </a:r>
            <a:endParaRPr lang="es-PE" sz="2000" dirty="0"/>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r="45107"/>
          <a:stretch/>
        </p:blipFill>
        <p:spPr>
          <a:xfrm>
            <a:off x="2608215" y="2120290"/>
            <a:ext cx="6692539" cy="4300994"/>
          </a:xfrm>
          <a:prstGeom prst="rect">
            <a:avLst/>
          </a:prstGeom>
        </p:spPr>
      </p:pic>
    </p:spTree>
    <p:extLst>
      <p:ext uri="{BB962C8B-B14F-4D97-AF65-F5344CB8AC3E}">
        <p14:creationId xmlns:p14="http://schemas.microsoft.com/office/powerpoint/2010/main" val="1348533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xmlns=""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xmlns=""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r>
              <a:rPr lang="es-PE" sz="3200" kern="0" dirty="0" smtClean="0">
                <a:solidFill>
                  <a:srgbClr val="234060"/>
                </a:solidFill>
              </a:rPr>
              <a:t>Enero</a:t>
            </a:r>
            <a:r>
              <a:rPr kumimoji="0" lang="es-PE" sz="3200" b="1" i="0" u="none" strike="noStrike" kern="0" cap="none" spc="-60" normalizeH="0" baseline="0" noProof="0" dirty="0" smtClean="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xmlns=""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extLst>
      <p:ext uri="{BB962C8B-B14F-4D97-AF65-F5344CB8AC3E}">
        <p14:creationId xmlns:p14="http://schemas.microsoft.com/office/powerpoint/2010/main" val="218957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03</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1026" name="Picture 2" descr="https://lh7-rt.googleusercontent.com/slidesz/AGV_vUfX77GyjoriJcD19DkBeqK1TRwW-YaGTaDF4A6Ev6Qm9eiV3UhgDy2WLE2PMBH0-MwVScGqKTk7Y_ICvuc7X8P3MWuyd6BXyNpX1nXhlovQ_yZf1YPSWvCRES2uWx2E0ver3vTO=s2048?key=erM5l7iKqYEsPM6mEAkJFPp_"/>
          <p:cNvPicPr>
            <a:picLocks noChangeAspect="1" noChangeArrowheads="1"/>
          </p:cNvPicPr>
          <p:nvPr/>
        </p:nvPicPr>
        <p:blipFill rotWithShape="1">
          <a:blip r:embed="rId3">
            <a:extLst>
              <a:ext uri="{28A0092B-C50C-407E-A947-70E740481C1C}">
                <a14:useLocalDpi xmlns:a14="http://schemas.microsoft.com/office/drawing/2010/main" val="0"/>
              </a:ext>
            </a:extLst>
          </a:blip>
          <a:srcRect t="6491"/>
          <a:stretch/>
        </p:blipFill>
        <p:spPr bwMode="auto">
          <a:xfrm>
            <a:off x="245437" y="2529197"/>
            <a:ext cx="11468101" cy="382765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 xmlns:a16="http://schemas.microsoft.com/office/drawing/2014/main" id="{BAA6883F-B554-43FB-B47A-68A8E73656AA}"/>
              </a:ext>
            </a:extLst>
          </p:cNvPr>
          <p:cNvSpPr txBox="1"/>
          <p:nvPr/>
        </p:nvSpPr>
        <p:spPr>
          <a:xfrm>
            <a:off x="138452" y="1063406"/>
            <a:ext cx="11682073" cy="1990288"/>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Crecimiento y brecha producto externa</a:t>
            </a:r>
            <a:endParaRPr lang="es-MX" sz="1600" i="1" dirty="0">
              <a:solidFill>
                <a:srgbClr val="001F5F"/>
              </a:solidFill>
              <a:latin typeface="Arial"/>
              <a:cs typeface="Arial"/>
            </a:endParaRPr>
          </a:p>
          <a:p>
            <a:pPr marR="5080" lvl="0" algn="just">
              <a:spcBef>
                <a:spcPts val="95"/>
              </a:spcBef>
              <a:defRPr/>
            </a:pPr>
            <a:r>
              <a:rPr lang="es-MX" sz="1600" dirty="0">
                <a:solidFill>
                  <a:srgbClr val="001F5F"/>
                </a:solidFill>
                <a:latin typeface="Arial"/>
                <a:cs typeface="Arial"/>
              </a:rPr>
              <a:t>La actividad económica externa presentó un crecimiento anualizado de 0,6 por ciento en el cuarto trimestre de 2024,siendo el crecimiento previo altamente volátil . Los expertos prevén que el crecimiento económico se estabilice a niveles cercanos a tasas mayores a la del ultimo semestres, anticipando tasas superiores al 2% en el siguiente periodo.</a:t>
            </a: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9" name="CuadroTexto 8">
            <a:extLst>
              <a:ext uri="{FF2B5EF4-FFF2-40B4-BE49-F238E27FC236}">
                <a16:creationId xmlns:a16="http://schemas.microsoft.com/office/drawing/2014/main" xmlns="" id="{64472744-2BD8-4A1A-A318-FE7FE4A478A2}"/>
              </a:ext>
            </a:extLst>
          </p:cNvPr>
          <p:cNvSpPr txBox="1"/>
          <p:nvPr/>
        </p:nvSpPr>
        <p:spPr>
          <a:xfrm>
            <a:off x="380682" y="2082921"/>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PBI MUNDIAL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sp>
        <p:nvSpPr>
          <p:cNvPr id="10" name="CuadroTexto 9">
            <a:extLst>
              <a:ext uri="{FF2B5EF4-FFF2-40B4-BE49-F238E27FC236}">
                <a16:creationId xmlns:a16="http://schemas.microsoft.com/office/drawing/2014/main" xmlns="" id="{1B985A32-B88E-441A-B515-8B34413BA9F1}"/>
              </a:ext>
            </a:extLst>
          </p:cNvPr>
          <p:cNvSpPr txBox="1"/>
          <p:nvPr/>
        </p:nvSpPr>
        <p:spPr>
          <a:xfrm>
            <a:off x="6095999" y="2112690"/>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BRECHA DEL PRODUCTO MUNDIAL</a:t>
            </a:r>
          </a:p>
          <a:p>
            <a:pPr algn="ctr"/>
            <a:r>
              <a:rPr lang="es-MX" sz="1050" dirty="0">
                <a:latin typeface="Arial" pitchFamily="34" charset="0"/>
                <a:cs typeface="Arial" pitchFamily="34" charset="0"/>
              </a:rPr>
              <a:t>(Porcentaje del PBI potencial)</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4207737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t="6594" r="180"/>
          <a:stretch/>
        </p:blipFill>
        <p:spPr>
          <a:xfrm>
            <a:off x="464549" y="2560320"/>
            <a:ext cx="11335566" cy="3823551"/>
          </a:xfrm>
          <a:prstGeom prst="rect">
            <a:avLst/>
          </a:prstGeom>
        </p:spPr>
      </p:pic>
      <p:sp>
        <p:nvSpPr>
          <p:cNvPr id="7" name="CuadroTexto 6">
            <a:extLst>
              <a:ext uri="{FF2B5EF4-FFF2-40B4-BE49-F238E27FC236}">
                <a16:creationId xmlns="" xmlns:a16="http://schemas.microsoft.com/office/drawing/2014/main" id="{BAA6883F-B554-43FB-B47A-68A8E73656AA}"/>
              </a:ext>
            </a:extLst>
          </p:cNvPr>
          <p:cNvSpPr txBox="1"/>
          <p:nvPr/>
        </p:nvSpPr>
        <p:spPr>
          <a:xfrm>
            <a:off x="324189" y="1238702"/>
            <a:ext cx="11682073" cy="1497846"/>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Condiciones monetarias externas</a:t>
            </a:r>
            <a:endParaRPr lang="es-MX" sz="1600" i="1" dirty="0">
              <a:solidFill>
                <a:srgbClr val="001F5F"/>
              </a:solidFill>
              <a:latin typeface="Arial"/>
              <a:cs typeface="Arial"/>
            </a:endParaRPr>
          </a:p>
          <a:p>
            <a:pPr marR="5080" lvl="0" algn="just">
              <a:spcBef>
                <a:spcPts val="95"/>
              </a:spcBef>
              <a:defRPr/>
            </a:pPr>
            <a:r>
              <a:rPr lang="es-MX" sz="1600" dirty="0">
                <a:solidFill>
                  <a:srgbClr val="001F5F"/>
                </a:solidFill>
                <a:latin typeface="Arial"/>
                <a:cs typeface="Arial"/>
              </a:rPr>
              <a:t>Los expertos anticipan tasas de interés externas mayores con el propósito de estabilizar la inflación externa .</a:t>
            </a:r>
          </a:p>
          <a:p>
            <a:pPr marR="5080" lvl="0" algn="just">
              <a:spcBef>
                <a:spcPts val="95"/>
              </a:spcBef>
              <a:defRPr/>
            </a:pPr>
            <a:endParaRPr lang="es-PE" sz="2000" dirty="0"/>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sz="1600"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9" name="CuadroTexto 8">
            <a:extLst>
              <a:ext uri="{FF2B5EF4-FFF2-40B4-BE49-F238E27FC236}">
                <a16:creationId xmlns:a16="http://schemas.microsoft.com/office/drawing/2014/main" xmlns="" id="{C9742074-1A19-4E17-8E4A-F2595115F225}"/>
              </a:ext>
            </a:extLst>
          </p:cNvPr>
          <p:cNvSpPr txBox="1"/>
          <p:nvPr/>
        </p:nvSpPr>
        <p:spPr>
          <a:xfrm>
            <a:off x="436737" y="2224705"/>
            <a:ext cx="5422180" cy="276999"/>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TASA DE INTERÉS EXTERNA </a:t>
            </a:r>
          </a:p>
        </p:txBody>
      </p:sp>
      <p:sp>
        <p:nvSpPr>
          <p:cNvPr id="10" name="CuadroTexto 9">
            <a:extLst>
              <a:ext uri="{FF2B5EF4-FFF2-40B4-BE49-F238E27FC236}">
                <a16:creationId xmlns:a16="http://schemas.microsoft.com/office/drawing/2014/main" xmlns="" id="{3FFDE507-604F-4208-BA14-E881D5E2E68D}"/>
              </a:ext>
            </a:extLst>
          </p:cNvPr>
          <p:cNvSpPr txBox="1"/>
          <p:nvPr/>
        </p:nvSpPr>
        <p:spPr>
          <a:xfrm>
            <a:off x="6095999" y="2125640"/>
            <a:ext cx="5422180" cy="646331"/>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INFLACIÓN EXTERNA</a:t>
            </a:r>
          </a:p>
          <a:p>
            <a:pPr algn="ctr"/>
            <a:r>
              <a:rPr lang="es-MX" sz="1200" dirty="0">
                <a:latin typeface="Arial" pitchFamily="34" charset="0"/>
                <a:cs typeface="Arial" pitchFamily="34" charset="0"/>
              </a:rPr>
              <a:t>(Var. % 12 meses)</a:t>
            </a:r>
            <a:endParaRPr lang="es-PE" sz="1200" dirty="0">
              <a:latin typeface="Arial" pitchFamily="34" charset="0"/>
              <a:cs typeface="Arial" pitchFamily="34" charset="0"/>
            </a:endParaRPr>
          </a:p>
          <a:p>
            <a:pPr algn="ctr"/>
            <a:r>
              <a:rPr lang="es-MX" sz="1200" b="1" dirty="0">
                <a:solidFill>
                  <a:srgbClr val="002060"/>
                </a:solidFill>
                <a:latin typeface="Arial" pitchFamily="34" charset="0"/>
                <a:cs typeface="Arial" pitchFamily="34" charset="0"/>
              </a:rPr>
              <a:t> </a:t>
            </a:r>
          </a:p>
        </p:txBody>
      </p:sp>
    </p:spTree>
    <p:extLst>
      <p:ext uri="{BB962C8B-B14F-4D97-AF65-F5344CB8AC3E}">
        <p14:creationId xmlns:p14="http://schemas.microsoft.com/office/powerpoint/2010/main" val="308640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3074" name="Picture 2" descr="https://lh7-rt.googleusercontent.com/slidesz/AGV_vUdfW_gkOFN71cpzjBtvI0PZkciCi_mp7vdQ01944rKvUMWn84QHp_0z3GE83LQ252KL4VoHc_F-SErNevpjrIumXApWZfwb1RcXEYa-lEOGBzh4tEk2n5XqcqMT7DB6ZNTT3R8jFA=s2048?key=erM5l7iKqYEsPM6mEAkJFPp_"/>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743" r="-1464"/>
          <a:stretch/>
        </p:blipFill>
        <p:spPr bwMode="auto">
          <a:xfrm>
            <a:off x="2990849" y="2485289"/>
            <a:ext cx="6057358" cy="397715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 xmlns:a16="http://schemas.microsoft.com/office/drawing/2014/main" id="{BAA6883F-B554-43FB-B47A-68A8E73656AA}"/>
              </a:ext>
            </a:extLst>
          </p:cNvPr>
          <p:cNvSpPr txBox="1"/>
          <p:nvPr/>
        </p:nvSpPr>
        <p:spPr>
          <a:xfrm>
            <a:off x="0" y="1023964"/>
            <a:ext cx="11682073" cy="1410643"/>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b="1" dirty="0" smtClean="0">
                <a:solidFill>
                  <a:srgbClr val="001F5F"/>
                </a:solidFill>
                <a:latin typeface="Arial"/>
                <a:cs typeface="Arial"/>
              </a:rPr>
              <a:t>Términos de intercambio</a:t>
            </a:r>
            <a:endParaRPr lang="es-MX" sz="1600" i="1" dirty="0">
              <a:solidFill>
                <a:srgbClr val="001F5F"/>
              </a:solidFill>
              <a:latin typeface="Arial"/>
              <a:cs typeface="Arial"/>
            </a:endParaRPr>
          </a:p>
          <a:p>
            <a:pPr marR="5080" lvl="0" algn="just">
              <a:spcBef>
                <a:spcPts val="95"/>
              </a:spcBef>
              <a:defRPr/>
            </a:pPr>
            <a:r>
              <a:rPr lang="es-MX" sz="1600" dirty="0">
                <a:solidFill>
                  <a:srgbClr val="001F5F"/>
                </a:solidFill>
                <a:latin typeface="Arial"/>
                <a:cs typeface="Arial"/>
              </a:rPr>
              <a:t>El crecimiento de los términos de intercambios ha resultado volátil en los últimos años, teniendo crecimiento fuertemente negativo en la mayoría de periodos. No obstante, los expertos anticipan crecimiento de términos de intercambio positivos partiendo de 5% en el primer trimestre de 2025.</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2" name="Rectángulo 1"/>
          <p:cNvSpPr/>
          <p:nvPr/>
        </p:nvSpPr>
        <p:spPr>
          <a:xfrm>
            <a:off x="4141225" y="2109168"/>
            <a:ext cx="3756605" cy="276999"/>
          </a:xfrm>
          <a:prstGeom prst="rect">
            <a:avLst/>
          </a:prstGeom>
        </p:spPr>
        <p:txBody>
          <a:bodyPr wrap="none">
            <a:spAutoFit/>
          </a:bodyPr>
          <a:lstStyle/>
          <a:p>
            <a:pPr algn="ctr"/>
            <a:r>
              <a:rPr lang="es-MX" sz="1200" b="1" dirty="0">
                <a:solidFill>
                  <a:srgbClr val="002060"/>
                </a:solidFill>
                <a:latin typeface="Arial" pitchFamily="34" charset="0"/>
                <a:cs typeface="Arial" pitchFamily="34" charset="0"/>
              </a:rPr>
              <a:t>CRECIMIENTO DE TÉRMINOS DE INTERCAMBIO</a:t>
            </a:r>
            <a:endParaRPr lang="es-MX" sz="1200" b="1" dirty="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290426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noProof="0" dirty="0" smtClean="0">
                <a:latin typeface="Arial" pitchFamily="34" charset="0"/>
                <a:ea typeface="Calibri"/>
                <a:cs typeface="Arial" pitchFamily="34" charset="0"/>
              </a:rPr>
              <a:t>06</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4098" name="Picture 2" descr="https://lh7-rt.googleusercontent.com/slidesz/AGV_vUfx3YNPOqcTPSAZNm65el6vVPlzBaA2y50iRTlqaPpMLD-GCMwXjwuj9jrhEpOB7hgIuSql-2NV-QZLvszyrs7J-5JKO6IhNDPNBCYd6I3DndM5_K3LuDp3XMBHK0nkYyAeCIOyZQ=s2048?key=erM5l7iKqYEsPM6mEAkJFPp_"/>
          <p:cNvPicPr>
            <a:picLocks noChangeAspect="1" noChangeArrowheads="1"/>
          </p:cNvPicPr>
          <p:nvPr/>
        </p:nvPicPr>
        <p:blipFill rotWithShape="1">
          <a:blip r:embed="rId3">
            <a:extLst>
              <a:ext uri="{28A0092B-C50C-407E-A947-70E740481C1C}">
                <a14:useLocalDpi xmlns:a14="http://schemas.microsoft.com/office/drawing/2010/main" val="0"/>
              </a:ext>
            </a:extLst>
          </a:blip>
          <a:srcRect t="7088" r="194"/>
          <a:stretch/>
        </p:blipFill>
        <p:spPr bwMode="auto">
          <a:xfrm>
            <a:off x="492055" y="2621279"/>
            <a:ext cx="11186139" cy="371690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 xmlns:a16="http://schemas.microsoft.com/office/drawing/2014/main" id="{BAA6883F-B554-43FB-B47A-68A8E73656AA}"/>
              </a:ext>
            </a:extLst>
          </p:cNvPr>
          <p:cNvSpPr txBox="1"/>
          <p:nvPr/>
        </p:nvSpPr>
        <p:spPr>
          <a:xfrm>
            <a:off x="151536" y="1150988"/>
            <a:ext cx="11682073" cy="1164421"/>
          </a:xfrm>
          <a:prstGeom prst="rect">
            <a:avLst/>
          </a:prstGeom>
          <a:noFill/>
        </p:spPr>
        <p:txBody>
          <a:bodyPr wrap="square" rtlCol="0">
            <a:spAutoFit/>
          </a:bodyPr>
          <a:lstStyle/>
          <a:p>
            <a:pPr marR="5080" algn="just">
              <a:spcBef>
                <a:spcPts val="95"/>
              </a:spcBef>
              <a:defRPr/>
            </a:pPr>
            <a:r>
              <a:rPr lang="es-MX" sz="1600" b="1" dirty="0" smtClean="0">
                <a:solidFill>
                  <a:srgbClr val="001F5F"/>
                </a:solidFill>
                <a:latin typeface="Arial"/>
                <a:cs typeface="Arial"/>
              </a:rPr>
              <a:t>Depreciación</a:t>
            </a:r>
            <a:endParaRPr lang="es-MX" sz="1600" dirty="0" smtClean="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La depreciación se ha caracterizado tanto nominal como real por su alta volatilidad esperando como resultado del modelo de predicción una estabilización.</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7" name="CuadroTexto 6">
            <a:extLst>
              <a:ext uri="{FF2B5EF4-FFF2-40B4-BE49-F238E27FC236}">
                <a16:creationId xmlns:a16="http://schemas.microsoft.com/office/drawing/2014/main" xmlns="" id="{64472744-2BD8-4A1A-A318-FE7FE4A478A2}"/>
              </a:ext>
            </a:extLst>
          </p:cNvPr>
          <p:cNvSpPr txBox="1"/>
          <p:nvPr/>
        </p:nvSpPr>
        <p:spPr>
          <a:xfrm>
            <a:off x="345848" y="2204632"/>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PBI MUNDIAL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sp>
        <p:nvSpPr>
          <p:cNvPr id="9" name="CuadroTexto 8">
            <a:extLst>
              <a:ext uri="{FF2B5EF4-FFF2-40B4-BE49-F238E27FC236}">
                <a16:creationId xmlns:a16="http://schemas.microsoft.com/office/drawing/2014/main" xmlns="" id="{1B985A32-B88E-441A-B515-8B34413BA9F1}"/>
              </a:ext>
            </a:extLst>
          </p:cNvPr>
          <p:cNvSpPr txBox="1"/>
          <p:nvPr/>
        </p:nvSpPr>
        <p:spPr>
          <a:xfrm>
            <a:off x="6074322" y="2288787"/>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BRECHA DEL PRODUCTO MUNDIAL</a:t>
            </a:r>
          </a:p>
          <a:p>
            <a:pPr algn="ctr"/>
            <a:r>
              <a:rPr lang="es-MX" sz="1050" dirty="0">
                <a:latin typeface="Arial" pitchFamily="34" charset="0"/>
                <a:cs typeface="Arial" pitchFamily="34" charset="0"/>
              </a:rPr>
              <a:t>(Porcentaje del PBI potencial)</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389622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 xmlns:a16="http://schemas.microsoft.com/office/drawing/2014/main"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 xmlns:a16="http://schemas.microsoft.com/office/drawing/2014/main"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07</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 xmlns:a16="http://schemas.microsoft.com/office/drawing/2014/main" id="{E382B80E-29F3-4CC1-8233-2148FB07C100}"/>
              </a:ext>
            </a:extLst>
          </p:cNvPr>
          <p:cNvGrpSpPr/>
          <p:nvPr/>
        </p:nvGrpSpPr>
        <p:grpSpPr>
          <a:xfrm>
            <a:off x="705779" y="1547664"/>
            <a:ext cx="7800340" cy="729615"/>
            <a:chOff x="771093" y="1241044"/>
            <a:chExt cx="7800340" cy="729615"/>
          </a:xfrm>
        </p:grpSpPr>
        <p:sp>
          <p:nvSpPr>
            <p:cNvPr id="7" name="object 3">
              <a:extLst>
                <a:ext uri="{FF2B5EF4-FFF2-40B4-BE49-F238E27FC236}">
                  <a16:creationId xmlns="" xmlns:a16="http://schemas.microsoft.com/office/drawing/2014/main"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 xmlns:a16="http://schemas.microsoft.com/office/drawing/2014/main"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70C0"/>
            </a:solidFill>
          </p:spPr>
          <p:txBody>
            <a:bodyPr wrap="square" lIns="0" tIns="0" rIns="0" bIns="0" rtlCol="0"/>
            <a:lstStyle/>
            <a:p>
              <a:endParaRPr/>
            </a:p>
          </p:txBody>
        </p:sp>
      </p:grpSp>
      <p:grpSp>
        <p:nvGrpSpPr>
          <p:cNvPr id="10" name="object 5">
            <a:extLst>
              <a:ext uri="{FF2B5EF4-FFF2-40B4-BE49-F238E27FC236}">
                <a16:creationId xmlns="" xmlns:a16="http://schemas.microsoft.com/office/drawing/2014/main" id="{44129720-3994-4231-BBD4-14FA337B01D4}"/>
              </a:ext>
            </a:extLst>
          </p:cNvPr>
          <p:cNvGrpSpPr/>
          <p:nvPr/>
        </p:nvGrpSpPr>
        <p:grpSpPr>
          <a:xfrm>
            <a:off x="705779" y="3280705"/>
            <a:ext cx="7821930" cy="706755"/>
            <a:chOff x="771093" y="2974085"/>
            <a:chExt cx="7821930" cy="706755"/>
          </a:xfrm>
        </p:grpSpPr>
        <p:sp>
          <p:nvSpPr>
            <p:cNvPr id="11" name="object 6">
              <a:extLst>
                <a:ext uri="{FF2B5EF4-FFF2-40B4-BE49-F238E27FC236}">
                  <a16:creationId xmlns="" xmlns:a16="http://schemas.microsoft.com/office/drawing/2014/main"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 xmlns:a16="http://schemas.microsoft.com/office/drawing/2014/main"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 xmlns:a16="http://schemas.microsoft.com/office/drawing/2014/main" id="{9780DA53-1638-4B9F-9D0C-3A618AADDB68}"/>
              </a:ext>
            </a:extLst>
          </p:cNvPr>
          <p:cNvGrpSpPr/>
          <p:nvPr/>
        </p:nvGrpSpPr>
        <p:grpSpPr>
          <a:xfrm>
            <a:off x="705779" y="4172373"/>
            <a:ext cx="7821930" cy="696595"/>
            <a:chOff x="771093" y="3865753"/>
            <a:chExt cx="7821930" cy="696595"/>
          </a:xfrm>
        </p:grpSpPr>
        <p:sp>
          <p:nvSpPr>
            <p:cNvPr id="14" name="object 9">
              <a:extLst>
                <a:ext uri="{FF2B5EF4-FFF2-40B4-BE49-F238E27FC236}">
                  <a16:creationId xmlns="" xmlns:a16="http://schemas.microsoft.com/office/drawing/2014/main"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 xmlns:a16="http://schemas.microsoft.com/office/drawing/2014/main"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 xmlns:a16="http://schemas.microsoft.com/office/drawing/2014/main" id="{D90BA3E5-D193-4FE5-93B9-2829CC3DB896}"/>
              </a:ext>
            </a:extLst>
          </p:cNvPr>
          <p:cNvGrpSpPr/>
          <p:nvPr/>
        </p:nvGrpSpPr>
        <p:grpSpPr>
          <a:xfrm>
            <a:off x="705650" y="5022879"/>
            <a:ext cx="7821930" cy="706755"/>
            <a:chOff x="771093" y="4715255"/>
            <a:chExt cx="7821930" cy="706755"/>
          </a:xfrm>
        </p:grpSpPr>
        <p:sp>
          <p:nvSpPr>
            <p:cNvPr id="17" name="object 12">
              <a:extLst>
                <a:ext uri="{FF2B5EF4-FFF2-40B4-BE49-F238E27FC236}">
                  <a16:creationId xmlns="" xmlns:a16="http://schemas.microsoft.com/office/drawing/2014/main"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 xmlns:a16="http://schemas.microsoft.com/office/drawing/2014/main"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 xmlns:a16="http://schemas.microsoft.com/office/drawing/2014/main" id="{E6AA0237-EEF7-46EF-A662-F7A6731A41C4}"/>
              </a:ext>
            </a:extLst>
          </p:cNvPr>
          <p:cNvGrpSpPr/>
          <p:nvPr/>
        </p:nvGrpSpPr>
        <p:grpSpPr>
          <a:xfrm>
            <a:off x="705779" y="2417995"/>
            <a:ext cx="7821930" cy="706755"/>
            <a:chOff x="771093" y="2111375"/>
            <a:chExt cx="7821930" cy="706755"/>
          </a:xfrm>
        </p:grpSpPr>
        <p:sp>
          <p:nvSpPr>
            <p:cNvPr id="23" name="object 20">
              <a:extLst>
                <a:ext uri="{FF2B5EF4-FFF2-40B4-BE49-F238E27FC236}">
                  <a16:creationId xmlns="" xmlns:a16="http://schemas.microsoft.com/office/drawing/2014/main"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 xmlns:a16="http://schemas.microsoft.com/office/drawing/2014/main"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2060"/>
            </a:solidFill>
          </p:spPr>
          <p:txBody>
            <a:bodyPr wrap="square" lIns="0" tIns="0" rIns="0" bIns="0" rtlCol="0"/>
            <a:lstStyle/>
            <a:p>
              <a:endParaRPr dirty="0"/>
            </a:p>
          </p:txBody>
        </p:sp>
      </p:grpSp>
      <p:sp>
        <p:nvSpPr>
          <p:cNvPr id="25" name="object 22">
            <a:extLst>
              <a:ext uri="{FF2B5EF4-FFF2-40B4-BE49-F238E27FC236}">
                <a16:creationId xmlns="" xmlns:a16="http://schemas.microsoft.com/office/drawing/2014/main" id="{AA64AC9F-8432-4B91-A2E7-770BB884E3C4}"/>
              </a:ext>
            </a:extLst>
          </p:cNvPr>
          <p:cNvSpPr txBox="1"/>
          <p:nvPr/>
        </p:nvSpPr>
        <p:spPr>
          <a:xfrm>
            <a:off x="1313981" y="1683737"/>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Panorama externo</a:t>
            </a:r>
            <a:endParaRPr lang="es-PE" dirty="0">
              <a:latin typeface="Arial"/>
              <a:cs typeface="Arial"/>
            </a:endParaRPr>
          </a:p>
        </p:txBody>
      </p:sp>
      <p:sp>
        <p:nvSpPr>
          <p:cNvPr id="26" name="object 22">
            <a:extLst>
              <a:ext uri="{FF2B5EF4-FFF2-40B4-BE49-F238E27FC236}">
                <a16:creationId xmlns="" xmlns:a16="http://schemas.microsoft.com/office/drawing/2014/main" id="{575ACE3F-E661-4010-A02A-37E1E511CD1D}"/>
              </a:ext>
            </a:extLst>
          </p:cNvPr>
          <p:cNvSpPr txBox="1"/>
          <p:nvPr/>
        </p:nvSpPr>
        <p:spPr>
          <a:xfrm>
            <a:off x="1313981" y="2554068"/>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Panorama interno</a:t>
            </a:r>
            <a:endParaRPr lang="es-PE" dirty="0">
              <a:latin typeface="Arial"/>
              <a:cs typeface="Arial"/>
            </a:endParaRPr>
          </a:p>
        </p:txBody>
      </p:sp>
      <p:sp>
        <p:nvSpPr>
          <p:cNvPr id="27" name="object 22">
            <a:extLst>
              <a:ext uri="{FF2B5EF4-FFF2-40B4-BE49-F238E27FC236}">
                <a16:creationId xmlns="" xmlns:a16="http://schemas.microsoft.com/office/drawing/2014/main" id="{49B7E682-9CCF-4302-9B9B-0AF0E8A398E7}"/>
              </a:ext>
            </a:extLst>
          </p:cNvPr>
          <p:cNvSpPr txBox="1"/>
          <p:nvPr/>
        </p:nvSpPr>
        <p:spPr>
          <a:xfrm>
            <a:off x="1313981" y="3389359"/>
            <a:ext cx="5210049"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Tasa de interés y proyecciones de inflación</a:t>
            </a:r>
            <a:endParaRPr lang="es-PE" dirty="0">
              <a:latin typeface="Arial"/>
              <a:cs typeface="Arial"/>
            </a:endParaRPr>
          </a:p>
        </p:txBody>
      </p:sp>
      <p:sp>
        <p:nvSpPr>
          <p:cNvPr id="30" name="object 22">
            <a:extLst>
              <a:ext uri="{FF2B5EF4-FFF2-40B4-BE49-F238E27FC236}">
                <a16:creationId xmlns="" xmlns:a16="http://schemas.microsoft.com/office/drawing/2014/main"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
        <p:nvSpPr>
          <p:cNvPr id="32" name="object 22">
            <a:extLst>
              <a:ext uri="{FF2B5EF4-FFF2-40B4-BE49-F238E27FC236}">
                <a16:creationId xmlns="" xmlns:a16="http://schemas.microsoft.com/office/drawing/2014/main" id="{1CD52542-F82B-4CFE-BB92-EFF5D5588674}"/>
              </a:ext>
            </a:extLst>
          </p:cNvPr>
          <p:cNvSpPr txBox="1"/>
          <p:nvPr/>
        </p:nvSpPr>
        <p:spPr>
          <a:xfrm>
            <a:off x="1313980" y="4280919"/>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smtClean="0">
                <a:solidFill>
                  <a:srgbClr val="FFFFFF"/>
                </a:solidFill>
                <a:latin typeface="Arial"/>
                <a:cs typeface="Arial"/>
              </a:rPr>
              <a:t>Escenarios de riesgo</a:t>
            </a:r>
            <a:endParaRPr lang="es-PE" dirty="0">
              <a:latin typeface="Arial"/>
              <a:cs typeface="Arial"/>
            </a:endParaRPr>
          </a:p>
        </p:txBody>
      </p:sp>
      <p:sp>
        <p:nvSpPr>
          <p:cNvPr id="33" name="object 22">
            <a:extLst>
              <a:ext uri="{FF2B5EF4-FFF2-40B4-BE49-F238E27FC236}">
                <a16:creationId xmlns="" xmlns:a16="http://schemas.microsoft.com/office/drawing/2014/main" id="{1656F86D-1ECC-4845-822C-4D3F1F9534A4}"/>
              </a:ext>
            </a:extLst>
          </p:cNvPr>
          <p:cNvSpPr txBox="1"/>
          <p:nvPr/>
        </p:nvSpPr>
        <p:spPr>
          <a:xfrm>
            <a:off x="1357732" y="5138107"/>
            <a:ext cx="4996415" cy="290464"/>
          </a:xfrm>
          <a:prstGeom prst="rect">
            <a:avLst/>
          </a:prstGeom>
        </p:spPr>
        <p:txBody>
          <a:bodyPr vert="horz" wrap="square" lIns="0" tIns="13335" rIns="0" bIns="0" rtlCol="0">
            <a:spAutoFit/>
          </a:bodyPr>
          <a:lstStyle/>
          <a:p>
            <a:pPr marL="31115">
              <a:lnSpc>
                <a:spcPct val="100000"/>
              </a:lnSpc>
              <a:spcBef>
                <a:spcPts val="105"/>
              </a:spcBef>
            </a:pPr>
            <a:r>
              <a:rPr lang="es-MX" b="1" spc="-10" dirty="0" smtClean="0">
                <a:solidFill>
                  <a:srgbClr val="FFFFFF"/>
                </a:solidFill>
                <a:latin typeface="Arial"/>
                <a:cs typeface="Arial"/>
              </a:rPr>
              <a:t>Propuesta de tasa de política monetaria</a:t>
            </a:r>
            <a:endParaRPr lang="es-PE" dirty="0">
              <a:latin typeface="Arial"/>
              <a:cs typeface="Arial"/>
            </a:endParaRPr>
          </a:p>
        </p:txBody>
      </p:sp>
    </p:spTree>
    <p:extLst>
      <p:ext uri="{BB962C8B-B14F-4D97-AF65-F5344CB8AC3E}">
        <p14:creationId xmlns:p14="http://schemas.microsoft.com/office/powerpoint/2010/main" val="340425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08</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178859" y="1045319"/>
            <a:ext cx="11461937" cy="1700466"/>
          </a:xfrm>
          <a:prstGeom prst="rect">
            <a:avLst/>
          </a:prstGeom>
          <a:noFill/>
        </p:spPr>
        <p:txBody>
          <a:bodyPr wrap="square" rtlCol="0">
            <a:spAutoFit/>
          </a:bodyPr>
          <a:lstStyle/>
          <a:p>
            <a:pPr marR="5080" algn="just">
              <a:spcBef>
                <a:spcPts val="95"/>
              </a:spcBef>
              <a:defRPr/>
            </a:pPr>
            <a:r>
              <a:rPr lang="es-MX" sz="1600" b="1" dirty="0" smtClean="0">
                <a:solidFill>
                  <a:srgbClr val="001F5F"/>
                </a:solidFill>
                <a:latin typeface="Arial"/>
                <a:cs typeface="Arial"/>
              </a:rPr>
              <a:t>Crecimiento del PBI potencial y real</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2060"/>
                </a:solidFill>
                <a:latin typeface="Arial"/>
                <a:cs typeface="Arial"/>
              </a:rPr>
              <a:t>La </a:t>
            </a:r>
            <a:r>
              <a:rPr lang="es-MX" sz="1600" dirty="0">
                <a:solidFill>
                  <a:srgbClr val="002060"/>
                </a:solidFill>
                <a:latin typeface="Arial"/>
                <a:cs typeface="Arial"/>
              </a:rPr>
              <a:t>actividad económica nacional presentó un crecimiento anualizado de 8,7 por ciento en el cuarto trimestre de 2024, registrando seis trimestres consecutivos de expansión. En el escenario base, se prevé una desaceleración a 2,2 por ciento en el primer trimestre de 2025, con una recuperación gradual hasta 4,3 por ciento al cierre de 2026.</a:t>
            </a: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
        <p:nvSpPr>
          <p:cNvPr id="10" name="CuadroTexto 9">
            <a:extLst>
              <a:ext uri="{FF2B5EF4-FFF2-40B4-BE49-F238E27FC236}">
                <a16:creationId xmlns:a16="http://schemas.microsoft.com/office/drawing/2014/main" xmlns="" id="{ECDC6FBF-E6DF-4F14-9D3E-C9F6536876B1}"/>
              </a:ext>
            </a:extLst>
          </p:cNvPr>
          <p:cNvSpPr txBox="1"/>
          <p:nvPr/>
        </p:nvSpPr>
        <p:spPr>
          <a:xfrm>
            <a:off x="5916270" y="2296966"/>
            <a:ext cx="5724526"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CRECIMIENTO POTENCIAL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graphicFrame>
        <p:nvGraphicFramePr>
          <p:cNvPr id="14" name="Gráfico 13">
            <a:extLst>
              <a:ext uri="{FF2B5EF4-FFF2-40B4-BE49-F238E27FC236}">
                <a16:creationId xmlns:a16="http://schemas.microsoft.com/office/drawing/2014/main" xmlns="" id="{1CD4B87D-9C09-4755-B4DB-0DA76BF25298}"/>
              </a:ext>
            </a:extLst>
          </p:cNvPr>
          <p:cNvGraphicFramePr>
            <a:graphicFrameLocks/>
          </p:cNvGraphicFramePr>
          <p:nvPr>
            <p:extLst/>
          </p:nvPr>
        </p:nvGraphicFramePr>
        <p:xfrm>
          <a:off x="6089556" y="2779971"/>
          <a:ext cx="5724526" cy="349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Gráfico 14">
            <a:extLst>
              <a:ext uri="{FF2B5EF4-FFF2-40B4-BE49-F238E27FC236}">
                <a16:creationId xmlns:a16="http://schemas.microsoft.com/office/drawing/2014/main" xmlns="" id="{33AFC596-75BA-4576-BFAE-00A1E80CEAF3}"/>
              </a:ext>
            </a:extLst>
          </p:cNvPr>
          <p:cNvGraphicFramePr>
            <a:graphicFrameLocks/>
          </p:cNvGraphicFramePr>
          <p:nvPr>
            <p:extLst/>
          </p:nvPr>
        </p:nvGraphicFramePr>
        <p:xfrm>
          <a:off x="494090" y="2706513"/>
          <a:ext cx="5422180" cy="3528811"/>
        </p:xfrm>
        <a:graphic>
          <a:graphicData uri="http://schemas.openxmlformats.org/drawingml/2006/chart">
            <c:chart xmlns:c="http://schemas.openxmlformats.org/drawingml/2006/chart" xmlns:r="http://schemas.openxmlformats.org/officeDocument/2006/relationships" r:id="rId4"/>
          </a:graphicData>
        </a:graphic>
      </p:graphicFrame>
      <p:sp>
        <p:nvSpPr>
          <p:cNvPr id="16" name="CuadroTexto 15">
            <a:extLst>
              <a:ext uri="{FF2B5EF4-FFF2-40B4-BE49-F238E27FC236}">
                <a16:creationId xmlns:a16="http://schemas.microsoft.com/office/drawing/2014/main" xmlns="" id="{D8DDE2FE-7B4F-4459-93BC-FB6A62A94F39}"/>
              </a:ext>
            </a:extLst>
          </p:cNvPr>
          <p:cNvSpPr txBox="1"/>
          <p:nvPr/>
        </p:nvSpPr>
        <p:spPr>
          <a:xfrm>
            <a:off x="494090" y="2260237"/>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PBI REAL</a:t>
            </a:r>
          </a:p>
          <a:p>
            <a:pPr algn="ctr"/>
            <a:r>
              <a:rPr lang="es-MX" sz="1050" dirty="0">
                <a:latin typeface="Arial" pitchFamily="34" charset="0"/>
                <a:cs typeface="Arial" pitchFamily="34" charset="0"/>
              </a:rPr>
              <a:t>(Var. % 12 meses)</a:t>
            </a:r>
            <a:endParaRPr lang="es-PE" sz="1050" dirty="0">
              <a:latin typeface="Arial" pitchFamily="34" charset="0"/>
              <a:cs typeface="Arial" pitchFamily="34" charset="0"/>
            </a:endParaRPr>
          </a:p>
        </p:txBody>
      </p:sp>
    </p:spTree>
    <p:extLst>
      <p:ext uri="{BB962C8B-B14F-4D97-AF65-F5344CB8AC3E}">
        <p14:creationId xmlns:p14="http://schemas.microsoft.com/office/powerpoint/2010/main" val="282476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47663"/>
            <a:ext cx="12192000" cy="310338"/>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09</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
        <p:nvSpPr>
          <p:cNvPr id="2" name="CuadroTexto 1">
            <a:extLst>
              <a:ext uri="{FF2B5EF4-FFF2-40B4-BE49-F238E27FC236}">
                <a16:creationId xmlns:a16="http://schemas.microsoft.com/office/drawing/2014/main" xmlns="" id="{BAA6883F-B554-43FB-B47A-68A8E73656AA}"/>
              </a:ext>
            </a:extLst>
          </p:cNvPr>
          <p:cNvSpPr txBox="1"/>
          <p:nvPr/>
        </p:nvSpPr>
        <p:spPr>
          <a:xfrm>
            <a:off x="179204" y="1193278"/>
            <a:ext cx="11363325" cy="843821"/>
          </a:xfrm>
          <a:prstGeom prst="rect">
            <a:avLst/>
          </a:prstGeom>
          <a:noFill/>
        </p:spPr>
        <p:txBody>
          <a:bodyPr wrap="square" rtlCol="0">
            <a:spAutoFit/>
          </a:bodyPr>
          <a:lstStyle/>
          <a:p>
            <a:pPr marR="5080" algn="just">
              <a:spcBef>
                <a:spcPts val="95"/>
              </a:spcBef>
              <a:defRPr/>
            </a:pPr>
            <a:r>
              <a:rPr lang="es-MX" sz="1600" b="1" dirty="0" smtClean="0">
                <a:solidFill>
                  <a:srgbClr val="001F5F"/>
                </a:solidFill>
                <a:latin typeface="Arial"/>
                <a:cs typeface="Arial"/>
              </a:rPr>
              <a:t>Brecha producto</a:t>
            </a:r>
            <a:endParaRPr lang="es-MX" sz="1600" i="1"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En </a:t>
            </a:r>
            <a:r>
              <a:rPr lang="es-MX" sz="1600" dirty="0">
                <a:solidFill>
                  <a:srgbClr val="001F5F"/>
                </a:solidFill>
                <a:latin typeface="Arial"/>
                <a:cs typeface="Arial"/>
              </a:rPr>
              <a:t>el cuarto trimestre del 2024, la brecha de producto fue 0,0%, sin embargo se proyecta para el primer trimestre del 2025 que se tendrá una brecha del producto negativa de 0.5%.</a:t>
            </a:r>
            <a:endParaRPr lang="es-MX" dirty="0">
              <a:solidFill>
                <a:srgbClr val="001F5F"/>
              </a:solidFill>
              <a:latin typeface="Arial"/>
              <a:cs typeface="Arial"/>
            </a:endParaRPr>
          </a:p>
        </p:txBody>
      </p:sp>
      <p:sp>
        <p:nvSpPr>
          <p:cNvPr id="9" name="CuadroTexto 8">
            <a:extLst>
              <a:ext uri="{FF2B5EF4-FFF2-40B4-BE49-F238E27FC236}">
                <a16:creationId xmlns:a16="http://schemas.microsoft.com/office/drawing/2014/main" xmlns="" id="{1326B37B-2E12-4E1F-9E00-E54E1A3650B4}"/>
              </a:ext>
            </a:extLst>
          </p:cNvPr>
          <p:cNvSpPr txBox="1"/>
          <p:nvPr/>
        </p:nvSpPr>
        <p:spPr>
          <a:xfrm>
            <a:off x="3384908" y="2037099"/>
            <a:ext cx="5422180" cy="446276"/>
          </a:xfrm>
          <a:prstGeom prst="rect">
            <a:avLst/>
          </a:prstGeom>
          <a:noFill/>
        </p:spPr>
        <p:txBody>
          <a:bodyPr wrap="square" rtlCol="0">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200" b="1" dirty="0">
                <a:solidFill>
                  <a:srgbClr val="002060"/>
                </a:solidFill>
                <a:latin typeface="Arial" pitchFamily="34" charset="0"/>
                <a:cs typeface="Arial" pitchFamily="34" charset="0"/>
              </a:rPr>
              <a:t>BRECHA DEL PRODUCTO </a:t>
            </a:r>
          </a:p>
          <a:p>
            <a:pPr algn="ctr"/>
            <a:r>
              <a:rPr lang="es-MX" sz="1050" dirty="0">
                <a:latin typeface="Arial" pitchFamily="34" charset="0"/>
                <a:cs typeface="Arial" pitchFamily="34" charset="0"/>
              </a:rPr>
              <a:t>(Porcentaje del PBI potencial)</a:t>
            </a:r>
            <a:endParaRPr lang="es-PE" sz="1050" dirty="0">
              <a:latin typeface="Arial" pitchFamily="34" charset="0"/>
              <a:cs typeface="Arial" pitchFamily="34" charset="0"/>
            </a:endParaRPr>
          </a:p>
        </p:txBody>
      </p:sp>
      <p:graphicFrame>
        <p:nvGraphicFramePr>
          <p:cNvPr id="10" name="Gráfico 9">
            <a:extLst>
              <a:ext uri="{FF2B5EF4-FFF2-40B4-BE49-F238E27FC236}">
                <a16:creationId xmlns:a16="http://schemas.microsoft.com/office/drawing/2014/main" xmlns="" id="{1CD4B87D-9C09-4755-B4DB-0DA76BF25298}"/>
              </a:ext>
            </a:extLst>
          </p:cNvPr>
          <p:cNvGraphicFramePr>
            <a:graphicFrameLocks/>
          </p:cNvGraphicFramePr>
          <p:nvPr>
            <p:extLst/>
          </p:nvPr>
        </p:nvGraphicFramePr>
        <p:xfrm>
          <a:off x="2061366" y="2483375"/>
          <a:ext cx="8069264" cy="39426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91522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1105</Words>
  <Application>Microsoft Office PowerPoint</Application>
  <PresentationFormat>Panorámica</PresentationFormat>
  <Paragraphs>182</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Arial MT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Curso</cp:lastModifiedBy>
  <cp:revision>72</cp:revision>
  <dcterms:created xsi:type="dcterms:W3CDTF">2025-03-29T22:10:06Z</dcterms:created>
  <dcterms:modified xsi:type="dcterms:W3CDTF">2025-04-01T16:56:59Z</dcterms:modified>
</cp:coreProperties>
</file>