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2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4088873059571712E-2"/>
          <c:y val="6.019563581640331E-2"/>
          <c:w val="0.90037525107650052"/>
          <c:h val="0.8261406658253497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Hoja1!$C$2</c:f>
              <c:strCache>
                <c:ptCount val="1"/>
                <c:pt idx="0">
                  <c:v>Impacto 2025</c:v>
                </c:pt>
              </c:strCache>
            </c:strRef>
          </c:tx>
          <c:spPr>
            <a:solidFill>
              <a:srgbClr val="002A7E"/>
            </a:solidFill>
            <a:ln>
              <a:solidFill>
                <a:srgbClr val="002A7E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Hoja1!$B$3:$B$6</c:f>
              <c:strCache>
                <c:ptCount val="4"/>
                <c:pt idx="0">
                  <c:v>Choques de oferta (Fenomeno del niño)</c:v>
                </c:pt>
                <c:pt idx="1">
                  <c:v>Choques financieros</c:v>
                </c:pt>
                <c:pt idx="2">
                  <c:v>Choques de demanda interna (Expansión del gasto público e inversión pública)</c:v>
                </c:pt>
                <c:pt idx="3">
                  <c:v>Choques de demanda externa (Menor crecimiento de China)</c:v>
                </c:pt>
              </c:strCache>
            </c:strRef>
          </c:cat>
          <c:val>
            <c:numRef>
              <c:f>Hoja1!$C$3:$C$6</c:f>
              <c:numCache>
                <c:formatCode>0.000</c:formatCode>
                <c:ptCount val="4"/>
                <c:pt idx="0">
                  <c:v>3.5000000000000003E-2</c:v>
                </c:pt>
                <c:pt idx="1">
                  <c:v>0</c:v>
                </c:pt>
                <c:pt idx="2">
                  <c:v>1.0999999999999999E-2</c:v>
                </c:pt>
                <c:pt idx="3">
                  <c:v>-1.2E-2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ED-45C7-BEB0-197DBCF0E2E5}"/>
            </c:ext>
          </c:extLst>
        </c:ser>
        <c:ser>
          <c:idx val="1"/>
          <c:order val="1"/>
          <c:tx>
            <c:strRef>
              <c:f>Hoja1!$D$2</c:f>
              <c:strCache>
                <c:ptCount val="1"/>
                <c:pt idx="0">
                  <c:v>Impacto 2026</c:v>
                </c:pt>
              </c:strCache>
            </c:strRef>
          </c:tx>
          <c:spPr>
            <a:solidFill>
              <a:srgbClr val="FF6D6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s-P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Hoja1!$B$3:$B$6</c:f>
              <c:strCache>
                <c:ptCount val="4"/>
                <c:pt idx="0">
                  <c:v>Choques de oferta (Fenomeno del niño)</c:v>
                </c:pt>
                <c:pt idx="1">
                  <c:v>Choques financieros</c:v>
                </c:pt>
                <c:pt idx="2">
                  <c:v>Choques de demanda interna (Expansión del gasto público e inversión pública)</c:v>
                </c:pt>
                <c:pt idx="3">
                  <c:v>Choques de demanda externa (Menor crecimiento de China)</c:v>
                </c:pt>
              </c:strCache>
            </c:strRef>
          </c:cat>
          <c:val>
            <c:numRef>
              <c:f>Hoja1!$D$3:$D$6</c:f>
              <c:numCache>
                <c:formatCode>0.000</c:formatCode>
                <c:ptCount val="4"/>
                <c:pt idx="0">
                  <c:v>2.7E-2</c:v>
                </c:pt>
                <c:pt idx="1">
                  <c:v>0</c:v>
                </c:pt>
                <c:pt idx="2">
                  <c:v>2.5999999999999999E-2</c:v>
                </c:pt>
                <c:pt idx="3">
                  <c:v>-0.03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ED-45C7-BEB0-197DBCF0E2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00201504"/>
        <c:axId val="1400211072"/>
      </c:barChart>
      <c:catAx>
        <c:axId val="14002015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1400211072"/>
        <c:crosses val="autoZero"/>
        <c:auto val="1"/>
        <c:lblAlgn val="ctr"/>
        <c:lblOffset val="100"/>
        <c:noMultiLvlLbl val="0"/>
      </c:catAx>
      <c:valAx>
        <c:axId val="1400211072"/>
        <c:scaling>
          <c:orientation val="minMax"/>
          <c:max val="8.0000000000000016E-2"/>
          <c:min val="-8.0000000000000016E-2"/>
        </c:scaling>
        <c:delete val="0"/>
        <c:axPos val="l"/>
        <c:numFmt formatCode="0.0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s-PE"/>
          </a:p>
        </c:txPr>
        <c:crossAx val="14002015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P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P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A21F7-CD4F-4F0F-8B50-66B0D0A97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17B122-7E10-4A9F-9BF4-ED314B869C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6C431-9273-4A0D-BF8D-52AE1BC5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F87BD0-7DA2-43A8-AFB3-18C76BE58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658802-BFF9-45DD-A9DE-D54D37C5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621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EA0C52-E8EF-48F2-A8F8-9474AD4A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5B1A14-930A-41E0-8A78-1C1FC2080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A6CA57-63C7-434D-B296-AD5377E83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9FE4E7-92F0-47D6-AE9D-8233B3CCD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83A6BC-253E-42EB-9EB1-DBF19405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7686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309309-C2C9-40BF-9B38-00C76B165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EE6E9B-2B65-417F-A452-0D49A67B0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23D750-9DBC-40BE-B9F8-C32DDD685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5811F6-6C49-44C4-B15B-5A71B1EA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E9E7CE-E071-4A9D-91CA-F9C64234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9531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4B0E3-20E6-47FE-83ED-5F482809A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14723F-550C-4614-91DD-EC333BBE0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99BC9-97CA-45DA-9EE1-FDC579F21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ED8B77-47D2-4BC1-B1EC-51EF9B19F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76F300-74B9-4A55-96D7-1267E5AE2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037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7CB06-BD32-46AB-A19D-1F0A8614D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6DBE0E-8ACF-44A1-AC95-151A796D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316D63-7D0F-4F3C-B7AA-16AE00B8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C3909C-3D67-499C-86E8-53A3B5AFC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403FC4-9906-47BD-BE70-2D019DFA6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2336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2CA3D8-5A0E-4CE0-88EC-7B0BDCD5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1B36A4-F97F-487F-BC4B-74168F937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5BECDF-A410-4330-903C-6CDFC6BD1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589ADD-CCF5-4168-9CC7-AD38BDF83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D301C7-39D1-402D-B9B1-9530C314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94B30F0-288E-4620-A12C-407245FB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7120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97A5A7-D67C-4FB5-B24F-89DD0753B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D8F8F63-0CA9-44D8-BA0A-652B0675B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103BAD7-9B38-4380-80E8-E0E52C2F39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87A6302-82BC-42F8-9B08-04B6A2D4EA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79C3F9-645B-4C40-9CB2-678297912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637483-D109-418A-BCAA-9064DF90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3357B03-4811-4415-A5AE-CDBB0F440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FE3D5-2130-451B-9704-909674FC8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84901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BE02B-05CC-40DB-B106-14E4C0CDD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FC84AF-618C-47BF-BFFE-8EA9FB2C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EF8E66A-E05B-478F-AF2D-FEC87018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FEF62C-CF96-4381-B8EB-8116B629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0069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A8956B-A237-4587-A938-6468EBB08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F23AD4-96F6-4DA1-8315-0BD6F702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271933-0430-41AC-954E-E0AE7FD4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048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F92020-7CBF-4E79-AD24-996397DE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C1381A-7EEF-45EC-B986-F794010F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7660B7-C59B-423F-882C-01D03310AF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031BE0-92CE-4350-A301-997120B2B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E1432D-DD66-4F89-8900-1B6C7571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6CE9CB2-7238-4DC9-AF4F-5FE4A09A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49A92-525A-47CB-BE95-C42B932D2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69218D7-D581-4FC4-8DC4-35D3C6F2A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E2F1BF3-E929-4F40-B00B-7A239CE27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8125BE-B4F3-4923-89B5-4DEEC6109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B5BADF-7EA0-4500-921D-419F7149C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2EAB00E-2B8A-4187-BEF8-8BFAEAD2B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165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0965C76-FA2B-484F-9549-D65ED7B1D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69A2D6-A0BA-4DF7-A352-27817547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4D8A2-3F92-4359-B32A-907DDB1F5C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E1A4C1-628D-448E-A476-B0C3DB583F44}" type="datetimeFigureOut">
              <a:rPr lang="es-PE" smtClean="0"/>
              <a:t>1/04/2025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5D56E8-6210-4F92-8CEF-6E8CC8A8B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9D6E8-4831-46FD-B42B-400F19A0B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92CB0-4081-4F50-8ED4-08C848152BBF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9261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999744"/>
          </a:xfrm>
          <a:prstGeom prst="rect">
            <a:avLst/>
          </a:prstGeo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81E3FBD4-20A9-417B-A77F-F7D7B12C089A}"/>
              </a:ext>
            </a:extLst>
          </p:cNvPr>
          <p:cNvSpPr/>
          <p:nvPr/>
        </p:nvSpPr>
        <p:spPr>
          <a:xfrm>
            <a:off x="0" y="6550225"/>
            <a:ext cx="12192000" cy="307776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PE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Arial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BD78244-F07B-49AC-8046-63D2E13DDD9E}"/>
              </a:ext>
            </a:extLst>
          </p:cNvPr>
          <p:cNvSpPr/>
          <p:nvPr/>
        </p:nvSpPr>
        <p:spPr>
          <a:xfrm>
            <a:off x="11820525" y="6550225"/>
            <a:ext cx="371475" cy="307776"/>
          </a:xfrm>
          <a:prstGeom prst="rect">
            <a:avLst/>
          </a:prstGeom>
          <a:solidFill>
            <a:srgbClr val="002060"/>
          </a:solidFill>
          <a:ln w="12700" cap="flat" cmpd="sng" algn="ctr">
            <a:solidFill>
              <a:srgbClr val="002060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Calibri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05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itchFamily="34" charset="0"/>
                <a:ea typeface="Calibri"/>
                <a:cs typeface="Arial" pitchFamily="34" charset="0"/>
              </a:rPr>
              <a:t>09</a:t>
            </a:r>
            <a:endParaRPr kumimoji="0" lang="es-PE" sz="105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ea typeface="Calibri"/>
              <a:cs typeface="Arial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AA6883F-B554-43FB-B47A-68A8E73656AA}"/>
              </a:ext>
            </a:extLst>
          </p:cNvPr>
          <p:cNvSpPr txBox="1"/>
          <p:nvPr/>
        </p:nvSpPr>
        <p:spPr>
          <a:xfrm>
            <a:off x="303438" y="1140680"/>
            <a:ext cx="11517087" cy="782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600" b="1" dirty="0">
                <a:solidFill>
                  <a:srgbClr val="001F5F"/>
                </a:solidFill>
                <a:latin typeface="Arial"/>
                <a:cs typeface="Arial"/>
              </a:rPr>
              <a:t>Balance de riesgos</a:t>
            </a:r>
            <a:endParaRPr lang="es-MX" sz="140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0" marR="5080" lvl="0" indent="0" algn="just" defTabSz="914400" rtl="0" eaLnBrk="1" fontAlgn="auto" latinLnBrk="0" hangingPunct="1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1400" dirty="0">
                <a:solidFill>
                  <a:srgbClr val="001F5F"/>
                </a:solidFill>
                <a:latin typeface="Arial"/>
                <a:cs typeface="Arial"/>
              </a:rPr>
              <a:t>En general, los riesgos que enfrentan el país son inflacionarios; por lo que la convergencia de la inflación y la inflación esperada podría tardar más de lo esperado. Estos riesgos sobre la inflación esperada se acrecientan si la formación de expectativas de los agentes es más lenta.</a:t>
            </a:r>
            <a:endParaRPr lang="es-PE" sz="2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AE5EF66-4B90-4E0A-B6AF-23D5BA670770}"/>
              </a:ext>
            </a:extLst>
          </p:cNvPr>
          <p:cNvSpPr txBox="1"/>
          <p:nvPr/>
        </p:nvSpPr>
        <p:spPr>
          <a:xfrm>
            <a:off x="1519148" y="2032378"/>
            <a:ext cx="87951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MX" sz="14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BALANCE DE RIESGOS DE LA INFLACIÓN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601523F1-4A23-4D5C-ACBB-F67329AEC1AC}"/>
              </a:ext>
            </a:extLst>
          </p:cNvPr>
          <p:cNvCxnSpPr>
            <a:cxnSpLocks/>
          </p:cNvCxnSpPr>
          <p:nvPr/>
        </p:nvCxnSpPr>
        <p:spPr>
          <a:xfrm flipV="1">
            <a:off x="9538447" y="3131803"/>
            <a:ext cx="0" cy="11116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007354E-688E-44A9-ABEE-5D03DBC1CB4A}"/>
              </a:ext>
            </a:extLst>
          </p:cNvPr>
          <p:cNvCxnSpPr>
            <a:cxnSpLocks/>
          </p:cNvCxnSpPr>
          <p:nvPr/>
        </p:nvCxnSpPr>
        <p:spPr>
          <a:xfrm>
            <a:off x="9538447" y="4400308"/>
            <a:ext cx="0" cy="10802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6ADD282-7318-43F0-AF34-8E3F3871058E}"/>
              </a:ext>
            </a:extLst>
          </p:cNvPr>
          <p:cNvSpPr txBox="1"/>
          <p:nvPr/>
        </p:nvSpPr>
        <p:spPr>
          <a:xfrm>
            <a:off x="9753602" y="3272115"/>
            <a:ext cx="127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Riesgos hacia arriba en la proyección de inflación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445A70-F90F-4B1E-A5B6-70E01BFDCC92}"/>
              </a:ext>
            </a:extLst>
          </p:cNvPr>
          <p:cNvSpPr txBox="1"/>
          <p:nvPr/>
        </p:nvSpPr>
        <p:spPr>
          <a:xfrm>
            <a:off x="9753602" y="4407516"/>
            <a:ext cx="1278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Riesgos hacia abajo en la proyección de inflación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3" name="Gráfico 12">
            <a:extLst>
              <a:ext uri="{FF2B5EF4-FFF2-40B4-BE49-F238E27FC236}">
                <a16:creationId xmlns:a16="http://schemas.microsoft.com/office/drawing/2014/main" id="{7D8C1FF2-1BBB-491B-9C27-45A520A74BA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1626027"/>
              </p:ext>
            </p:extLst>
          </p:nvPr>
        </p:nvGraphicFramePr>
        <p:xfrm>
          <a:off x="1982819" y="2449588"/>
          <a:ext cx="7185660" cy="3901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uadroTexto 13">
            <a:extLst>
              <a:ext uri="{FF2B5EF4-FFF2-40B4-BE49-F238E27FC236}">
                <a16:creationId xmlns:a16="http://schemas.microsoft.com/office/drawing/2014/main" id="{79CDC328-F924-4CAC-8238-4E9FB0DA60B7}"/>
              </a:ext>
            </a:extLst>
          </p:cNvPr>
          <p:cNvSpPr txBox="1"/>
          <p:nvPr/>
        </p:nvSpPr>
        <p:spPr>
          <a:xfrm rot="16200000">
            <a:off x="-630733" y="3854192"/>
            <a:ext cx="490662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900" b="1" dirty="0">
                <a:latin typeface="Arial" panose="020B0604020202020204" pitchFamily="34" charset="0"/>
                <a:cs typeface="Arial" panose="020B0604020202020204" pitchFamily="34" charset="0"/>
              </a:rPr>
              <a:t>Impacto esperado en la inflación = probabilidad x impacto</a:t>
            </a:r>
            <a:endParaRPr lang="es-PE" sz="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160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86</Words>
  <Application>Microsoft Office PowerPoint</Application>
  <PresentationFormat>Panorámica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HERNAN</dc:creator>
  <cp:lastModifiedBy>HERNAN</cp:lastModifiedBy>
  <cp:revision>63</cp:revision>
  <dcterms:created xsi:type="dcterms:W3CDTF">2025-03-29T22:10:06Z</dcterms:created>
  <dcterms:modified xsi:type="dcterms:W3CDTF">2025-04-01T16:46:56Z</dcterms:modified>
</cp:coreProperties>
</file>