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9" r:id="rId4"/>
    <p:sldId id="280" r:id="rId5"/>
    <p:sldId id="281" r:id="rId6"/>
    <p:sldId id="282" r:id="rId7"/>
    <p:sldId id="284" r:id="rId8"/>
    <p:sldId id="278" r:id="rId9"/>
    <p:sldId id="273" r:id="rId10"/>
    <p:sldId id="276" r:id="rId11"/>
    <p:sldId id="272"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NAN" initials="H" lastIdx="1" clrIdx="0">
    <p:extLst>
      <p:ext uri="{19B8F6BF-5375-455C-9EA6-DF929625EA0E}">
        <p15:presenceInfo xmlns:p15="http://schemas.microsoft.com/office/powerpoint/2012/main" userId="HER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Crecimiento potencial</c:v>
                </c:pt>
              </c:strCache>
            </c:strRef>
          </c:tx>
          <c:spPr>
            <a:ln w="28575" cap="rnd">
              <a:solidFill>
                <a:schemeClr val="accent1"/>
              </a:solidFill>
              <a:round/>
            </a:ln>
            <a:effectLst/>
          </c:spPr>
          <c:marker>
            <c:symbol val="none"/>
          </c:marker>
          <c:dLbls>
            <c:dLbl>
              <c:idx val="1"/>
              <c:delete val="1"/>
              <c:extLst xmlns:c16r2="http://schemas.microsoft.com/office/drawing/2015/06/chart">
                <c:ext xmlns:c16="http://schemas.microsoft.com/office/drawing/2014/chart" uri="{C3380CC4-5D6E-409C-BE32-E72D297353CC}">
                  <c16:uniqueId val="{00000000-347E-42E1-835B-2045E866D00F}"/>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1-347E-42E1-835B-2045E866D00F}"/>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2-347E-42E1-835B-2045E866D00F}"/>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3-347E-42E1-835B-2045E866D00F}"/>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4-347E-42E1-835B-2045E866D00F}"/>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5-347E-42E1-835B-2045E866D00F}"/>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6-347E-42E1-835B-2045E866D00F}"/>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07-347E-42E1-835B-2045E866D00F}"/>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08-347E-42E1-835B-2045E866D00F}"/>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9-347E-42E1-835B-2045E866D00F}"/>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Sheet1!$B$2:$B$65</c:f>
              <c:numCache>
                <c:formatCode>0.0</c:formatCode>
                <c:ptCount val="20"/>
                <c:pt idx="0">
                  <c:v>5.1762304231326546</c:v>
                </c:pt>
                <c:pt idx="1">
                  <c:v>4.9158352255055719</c:v>
                </c:pt>
                <c:pt idx="2">
                  <c:v>4.6098377640488719</c:v>
                </c:pt>
                <c:pt idx="3">
                  <c:v>4.292639934439606</c:v>
                </c:pt>
                <c:pt idx="4">
                  <c:v>3.9775297810650958</c:v>
                </c:pt>
                <c:pt idx="5">
                  <c:v>3.7960415720464251</c:v>
                </c:pt>
                <c:pt idx="6">
                  <c:v>3.7200783236479711</c:v>
                </c:pt>
                <c:pt idx="7">
                  <c:v>3.701586337494462</c:v>
                </c:pt>
                <c:pt idx="8">
                  <c:v>3.7415122191951662</c:v>
                </c:pt>
                <c:pt idx="9">
                  <c:v>3.837339978554223</c:v>
                </c:pt>
                <c:pt idx="10">
                  <c:v>3.9754341618955951</c:v>
                </c:pt>
                <c:pt idx="11">
                  <c:v>4.0616827139500602</c:v>
                </c:pt>
              </c:numCache>
            </c:numRef>
          </c:val>
          <c:smooth val="1"/>
          <c:extLst xmlns:c16r2="http://schemas.microsoft.com/office/drawing/2015/06/chart">
            <c:ext xmlns:c16="http://schemas.microsoft.com/office/drawing/2014/chart" uri="{C3380CC4-5D6E-409C-BE32-E72D297353CC}">
              <c16:uniqueId val="{0000000B-347E-42E1-835B-2045E866D00F}"/>
            </c:ext>
          </c:extLst>
        </c:ser>
        <c:ser>
          <c:idx val="1"/>
          <c:order val="1"/>
          <c:tx>
            <c:strRef>
              <c:f>Sheet1!$C$1</c:f>
              <c:strCache>
                <c:ptCount val="1"/>
                <c:pt idx="0">
                  <c:v>Escenario base</c:v>
                </c:pt>
              </c:strCache>
            </c:strRef>
          </c:tx>
          <c:spPr>
            <a:ln w="28575" cap="rnd">
              <a:solidFill>
                <a:srgbClr val="0070C0"/>
              </a:solidFill>
              <a:prstDash val="sys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0C-347E-42E1-835B-2045E866D00F}"/>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Sheet1!$C$2:$C$65</c:f>
              <c:numCache>
                <c:formatCode>General</c:formatCode>
                <c:ptCount val="20"/>
                <c:pt idx="11" formatCode="0.0">
                  <c:v>4.0616827139500602</c:v>
                </c:pt>
                <c:pt idx="12" formatCode="0.0">
                  <c:v>4.0740658868105601</c:v>
                </c:pt>
                <c:pt idx="13" formatCode="0.0">
                  <c:v>4.0863252279424538</c:v>
                </c:pt>
                <c:pt idx="14" formatCode="0.0">
                  <c:v>4.0984619756630289</c:v>
                </c:pt>
                <c:pt idx="15" formatCode="0.0">
                  <c:v>4.110477355906399</c:v>
                </c:pt>
                <c:pt idx="16" formatCode="0.0">
                  <c:v>4.1223725823473352</c:v>
                </c:pt>
                <c:pt idx="17" formatCode="0.0">
                  <c:v>4.1341488565238613</c:v>
                </c:pt>
                <c:pt idx="18" formatCode="0.0">
                  <c:v>4.1458073679586223</c:v>
                </c:pt>
                <c:pt idx="19" formatCode="0.0">
                  <c:v>4.1573492942790402</c:v>
                </c:pt>
              </c:numCache>
            </c:numRef>
          </c:val>
          <c:smooth val="1"/>
          <c:extLst xmlns:c16r2="http://schemas.microsoft.com/office/drawing/2015/06/chart">
            <c:ext xmlns:c16="http://schemas.microsoft.com/office/drawing/2014/chart" uri="{C3380CC4-5D6E-409C-BE32-E72D297353CC}">
              <c16:uniqueId val="{0000000D-347E-42E1-835B-2045E866D00F}"/>
            </c:ext>
          </c:extLst>
        </c:ser>
        <c:ser>
          <c:idx val="2"/>
          <c:order val="2"/>
          <c:tx>
            <c:strRef>
              <c:f>Sheet1!$D$1</c:f>
              <c:strCache>
                <c:ptCount val="1"/>
                <c:pt idx="0">
                  <c:v>Propuesta de política monetaria</c:v>
                </c:pt>
              </c:strCache>
            </c:strRef>
          </c:tx>
          <c:spPr>
            <a:ln w="28575" cap="rnd">
              <a:solidFill>
                <a:srgbClr val="C00000"/>
              </a:solidFill>
              <a:prstDash val="sysDot"/>
              <a:round/>
            </a:ln>
            <a:effectLst/>
          </c:spPr>
          <c:marker>
            <c:symbol val="none"/>
          </c:marker>
          <c:dLbls>
            <c:delete val="1"/>
          </c:dLbls>
          <c:val>
            <c:numRef>
              <c:f>Sheet1!$D$46:$D$65</c:f>
              <c:numCache>
                <c:formatCode>General</c:formatCode>
                <c:ptCount val="20"/>
                <c:pt idx="12" formatCode="0.0">
                  <c:v>4.0740658868105601</c:v>
                </c:pt>
                <c:pt idx="13" formatCode="0.0">
                  <c:v>4.0863252279424556</c:v>
                </c:pt>
                <c:pt idx="14" formatCode="0.0">
                  <c:v>4.0984619756630316</c:v>
                </c:pt>
                <c:pt idx="15" formatCode="0.0">
                  <c:v>4.1104773559064016</c:v>
                </c:pt>
                <c:pt idx="16" formatCode="0.0">
                  <c:v>4.1223725823473387</c:v>
                </c:pt>
                <c:pt idx="17" formatCode="0.0">
                  <c:v>4.1341488565238658</c:v>
                </c:pt>
                <c:pt idx="18" formatCode="0.0">
                  <c:v>4.1458073679586276</c:v>
                </c:pt>
                <c:pt idx="19" formatCode="0.0">
                  <c:v>4.157349294279042</c:v>
                </c:pt>
              </c:numCache>
            </c:numRef>
          </c:val>
          <c:smooth val="0"/>
          <c:extLst xmlns:c16r2="http://schemas.microsoft.com/office/drawing/2015/06/chart">
            <c:ext xmlns:c16="http://schemas.microsoft.com/office/drawing/2014/chart" uri="{C3380CC4-5D6E-409C-BE32-E72D297353CC}">
              <c16:uniqueId val="{0000000E-347E-42E1-835B-2045E866D00F}"/>
            </c:ext>
          </c:extLst>
        </c:ser>
        <c:dLbls>
          <c:dLblPos val="t"/>
          <c:showLegendKey val="0"/>
          <c:showVal val="1"/>
          <c:showCatName val="0"/>
          <c:showSerName val="0"/>
          <c:showPercent val="0"/>
          <c:showBubbleSize val="0"/>
        </c:dLbls>
        <c:smooth val="0"/>
        <c:axId val="444129752"/>
        <c:axId val="444126616"/>
      </c:lineChart>
      <c:catAx>
        <c:axId val="444129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4126616"/>
        <c:crosses val="autoZero"/>
        <c:auto val="1"/>
        <c:lblAlgn val="ctr"/>
        <c:lblOffset val="100"/>
        <c:noMultiLvlLbl val="0"/>
      </c:catAx>
      <c:valAx>
        <c:axId val="44412661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444129752"/>
        <c:crosses val="autoZero"/>
        <c:crossBetween val="between"/>
      </c:valAx>
      <c:spPr>
        <a:noFill/>
        <a:ln>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Sheet1!$AT$1</c:f>
              <c:strCache>
                <c:ptCount val="1"/>
                <c:pt idx="0">
                  <c:v>DY</c:v>
                </c:pt>
              </c:strCache>
            </c:strRef>
          </c:tx>
          <c:spPr>
            <a:ln w="28575" cap="rnd">
              <a:solidFill>
                <a:srgbClr val="002060"/>
              </a:solidFill>
              <a:round/>
            </a:ln>
            <a:effectLst/>
          </c:spPr>
          <c:marker>
            <c:symbol val="none"/>
          </c:marker>
          <c:dLbls>
            <c:dLbl>
              <c:idx val="0"/>
              <c:delete val="1"/>
              <c:extLst xmlns:c16r2="http://schemas.microsoft.com/office/drawing/2015/06/chart">
                <c:ext xmlns:c16="http://schemas.microsoft.com/office/drawing/2014/chart" uri="{C3380CC4-5D6E-409C-BE32-E72D297353CC}">
                  <c16:uniqueId val="{00000000-E744-4423-AB03-864878FDEFF5}"/>
                </c:ext>
                <c:ext xmlns:c15="http://schemas.microsoft.com/office/drawing/2012/chart" uri="{CE6537A1-D6FC-4f65-9D91-7224C49458BB}"/>
              </c:extLst>
            </c:dLbl>
            <c:dLbl>
              <c:idx val="1"/>
              <c:delete val="1"/>
              <c:extLst xmlns:c16r2="http://schemas.microsoft.com/office/drawing/2015/06/chart">
                <c:ext xmlns:c16="http://schemas.microsoft.com/office/drawing/2014/chart" uri="{C3380CC4-5D6E-409C-BE32-E72D297353CC}">
                  <c16:uniqueId val="{00000001-E744-4423-AB03-864878FDEFF5}"/>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2-E744-4423-AB03-864878FDEFF5}"/>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3-E744-4423-AB03-864878FDEFF5}"/>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4-E744-4423-AB03-864878FDEFF5}"/>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5-E744-4423-AB03-864878FDEFF5}"/>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6-E744-4423-AB03-864878FDEFF5}"/>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7-E744-4423-AB03-864878FDEFF5}"/>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08-E744-4423-AB03-864878FDEFF5}"/>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09-E744-4423-AB03-864878FDEFF5}"/>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A-E744-4423-AB03-864878FDEFF5}"/>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Sheet1!$A$46:$A$65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Sheet1!$AT$2:$AT$65</c:f>
              <c:numCache>
                <c:formatCode>0.0</c:formatCode>
                <c:ptCount val="20"/>
                <c:pt idx="0">
                  <c:v>9.7441451630761584</c:v>
                </c:pt>
                <c:pt idx="1">
                  <c:v>4.1312410614058974</c:v>
                </c:pt>
                <c:pt idx="2">
                  <c:v>5.8952589067789507</c:v>
                </c:pt>
                <c:pt idx="3">
                  <c:v>6.9751043382574567</c:v>
                </c:pt>
                <c:pt idx="4">
                  <c:v>0.90264972564619228</c:v>
                </c:pt>
                <c:pt idx="5">
                  <c:v>-3.1995663750226369</c:v>
                </c:pt>
                <c:pt idx="6">
                  <c:v>2.983751246745757</c:v>
                </c:pt>
                <c:pt idx="7">
                  <c:v>3.2672017049318272</c:v>
                </c:pt>
                <c:pt idx="8">
                  <c:v>4.8368821905283594</c:v>
                </c:pt>
                <c:pt idx="9">
                  <c:v>2.3258261228301822</c:v>
                </c:pt>
                <c:pt idx="10">
                  <c:v>2.1683878321554921</c:v>
                </c:pt>
                <c:pt idx="11">
                  <c:v>8.7303286539622125</c:v>
                </c:pt>
              </c:numCache>
            </c:numRef>
          </c:val>
          <c:smooth val="1"/>
          <c:extLst xmlns:c16r2="http://schemas.microsoft.com/office/drawing/2015/06/chart">
            <c:ext xmlns:c16="http://schemas.microsoft.com/office/drawing/2014/chart" uri="{C3380CC4-5D6E-409C-BE32-E72D297353CC}">
              <c16:uniqueId val="{0000000B-E744-4423-AB03-864878FDEFF5}"/>
            </c:ext>
          </c:extLst>
        </c:ser>
        <c:ser>
          <c:idx val="1"/>
          <c:order val="1"/>
          <c:tx>
            <c:strRef>
              <c:f>Sheet1!$AU$1</c:f>
              <c:strCache>
                <c:ptCount val="1"/>
                <c:pt idx="0">
                  <c:v>Escenario Base</c:v>
                </c:pt>
              </c:strCache>
            </c:strRef>
          </c:tx>
          <c:spPr>
            <a:ln w="19050" cap="rnd">
              <a:solidFill>
                <a:srgbClr val="002060"/>
              </a:solidFill>
              <a:prstDash val="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0C-E744-4423-AB03-864878FDEFF5}"/>
                </c:ext>
                <c:ext xmlns:c15="http://schemas.microsoft.com/office/drawing/2012/chart" uri="{CE6537A1-D6FC-4f65-9D91-7224C49458BB}"/>
              </c:extLst>
            </c:dLbl>
            <c:dLbl>
              <c:idx val="12"/>
              <c:delete val="1"/>
              <c:extLst xmlns:c16r2="http://schemas.microsoft.com/office/drawing/2015/06/chart">
                <c:ext xmlns:c16="http://schemas.microsoft.com/office/drawing/2014/chart" uri="{C3380CC4-5D6E-409C-BE32-E72D297353CC}">
                  <c16:uniqueId val="{0000000D-E744-4423-AB03-864878FDEFF5}"/>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0E-E744-4423-AB03-864878FDEFF5}"/>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0F-E744-4423-AB03-864878FDEFF5}"/>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0-E744-4423-AB03-864878FDEFF5}"/>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1-E744-4423-AB03-864878FDEFF5}"/>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2-E744-4423-AB03-864878FDEFF5}"/>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3-E744-4423-AB03-864878FDEFF5}"/>
                </c:ext>
                <c:ext xmlns:c15="http://schemas.microsoft.com/office/drawing/2012/chart" uri="{CE6537A1-D6FC-4f65-9D91-7224C49458BB}"/>
              </c:extLst>
            </c:dLbl>
            <c:dLbl>
              <c:idx val="19"/>
              <c:layout>
                <c:manualLayout>
                  <c:x val="-2.3424157376367678E-2"/>
                  <c:y val="2.405281400893585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PE"/>
                </a:p>
              </c:tx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E744-4423-AB03-864878FDEFF5}"/>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Sheet1!$A$46:$A$65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Sheet1!$AU$2:$AU$65</c:f>
              <c:numCache>
                <c:formatCode>General</c:formatCode>
                <c:ptCount val="20"/>
                <c:pt idx="11" formatCode="0.0">
                  <c:v>8.7303286539622125</c:v>
                </c:pt>
                <c:pt idx="12" formatCode="0.0">
                  <c:v>2.177498860804171</c:v>
                </c:pt>
                <c:pt idx="13" formatCode="0.0">
                  <c:v>2.7894756963749061</c:v>
                </c:pt>
                <c:pt idx="14" formatCode="0.0">
                  <c:v>4.3642999342392983</c:v>
                </c:pt>
                <c:pt idx="15" formatCode="0.0">
                  <c:v>4.4461709651346863</c:v>
                </c:pt>
                <c:pt idx="16" formatCode="0.0">
                  <c:v>4.3285885058975122</c:v>
                </c:pt>
                <c:pt idx="17" formatCode="0.0">
                  <c:v>4.2668032603467081</c:v>
                </c:pt>
                <c:pt idx="18" formatCode="0.0">
                  <c:v>4.2824572282191804</c:v>
                </c:pt>
                <c:pt idx="19" formatCode="0.0">
                  <c:v>4.2664330713394811</c:v>
                </c:pt>
              </c:numCache>
            </c:numRef>
          </c:val>
          <c:smooth val="1"/>
          <c:extLst xmlns:c16r2="http://schemas.microsoft.com/office/drawing/2015/06/chart">
            <c:ext xmlns:c16="http://schemas.microsoft.com/office/drawing/2014/chart" uri="{C3380CC4-5D6E-409C-BE32-E72D297353CC}">
              <c16:uniqueId val="{00000015-E744-4423-AB03-864878FDEFF5}"/>
            </c:ext>
          </c:extLst>
        </c:ser>
        <c:ser>
          <c:idx val="2"/>
          <c:order val="2"/>
          <c:tx>
            <c:strRef>
              <c:f>Sheet1!$AV$1</c:f>
              <c:strCache>
                <c:ptCount val="1"/>
                <c:pt idx="0">
                  <c:v>Decisión de política monetaria</c:v>
                </c:pt>
              </c:strCache>
            </c:strRef>
          </c:tx>
          <c:spPr>
            <a:ln w="19050" cap="rnd">
              <a:solidFill>
                <a:srgbClr val="C00000"/>
              </a:solidFill>
              <a:prstDash val="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16-E744-4423-AB03-864878FDEFF5}"/>
                </c:ext>
                <c:ext xmlns:c15="http://schemas.microsoft.com/office/drawing/2012/chart" uri="{CE6537A1-D6FC-4f65-9D91-7224C49458BB}"/>
              </c:extLst>
            </c:dLbl>
            <c:dLbl>
              <c:idx val="12"/>
              <c:layout>
                <c:manualLayout>
                  <c:x val="-1.8473662326862608E-2"/>
                  <c:y val="-3.8146790175401152E-2"/>
                </c:manualLayout>
              </c:layout>
              <c:tx>
                <c:rich>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2.2</a:t>
                    </a:r>
                  </a:p>
                </c:rich>
              </c:tx>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7-E744-4423-AB03-864878FDEFF5}"/>
                </c:ext>
                <c:ext xmlns:c15="http://schemas.microsoft.com/office/drawing/2012/chart" uri="{CE6537A1-D6FC-4f65-9D91-7224C49458BB}">
                  <c15:layout/>
                </c:ext>
              </c:extLst>
            </c:dLbl>
            <c:dLbl>
              <c:idx val="13"/>
              <c:delete val="1"/>
              <c:extLst xmlns:c16r2="http://schemas.microsoft.com/office/drawing/2015/06/chart">
                <c:ext xmlns:c16="http://schemas.microsoft.com/office/drawing/2014/chart" uri="{C3380CC4-5D6E-409C-BE32-E72D297353CC}">
                  <c16:uniqueId val="{00000018-E744-4423-AB03-864878FDEFF5}"/>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19-E744-4423-AB03-864878FDEFF5}"/>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A-E744-4423-AB03-864878FDEFF5}"/>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B-E744-4423-AB03-864878FDEFF5}"/>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C-E744-4423-AB03-864878FDEFF5}"/>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D-E744-4423-AB03-864878FDEFF5}"/>
                </c:ext>
                <c:ext xmlns:c15="http://schemas.microsoft.com/office/drawing/2012/chart" uri="{CE6537A1-D6FC-4f65-9D91-7224C49458BB}"/>
              </c:extLst>
            </c:dLbl>
            <c:dLbl>
              <c:idx val="19"/>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Sheet1!$A$46:$A$65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Sheet1!$AV$2:$AV$65</c:f>
              <c:numCache>
                <c:formatCode>General</c:formatCode>
                <c:ptCount val="20"/>
                <c:pt idx="11" formatCode="0.0">
                  <c:v>8.7303286539622107</c:v>
                </c:pt>
                <c:pt idx="12" formatCode="0.0">
                  <c:v>2.132903869278318</c:v>
                </c:pt>
                <c:pt idx="13" formatCode="0.0">
                  <c:v>1.963993418742471</c:v>
                </c:pt>
                <c:pt idx="14" formatCode="0.0">
                  <c:v>3.4010535762227789</c:v>
                </c:pt>
                <c:pt idx="15" formatCode="0.0">
                  <c:v>3.6247011080239129</c:v>
                </c:pt>
                <c:pt idx="16" formatCode="0.0">
                  <c:v>3.6543800295015632</c:v>
                </c:pt>
                <c:pt idx="17" formatCode="0.0">
                  <c:v>4.1620556151764783</c:v>
                </c:pt>
                <c:pt idx="18" formatCode="0.0">
                  <c:v>4.8228899811401966</c:v>
                </c:pt>
                <c:pt idx="19" formatCode="0.0">
                  <c:v>4.8729611255783256</c:v>
                </c:pt>
              </c:numCache>
            </c:numRef>
          </c:val>
          <c:smooth val="1"/>
          <c:extLst xmlns:c16r2="http://schemas.microsoft.com/office/drawing/2015/06/chart">
            <c:ext xmlns:c16="http://schemas.microsoft.com/office/drawing/2014/chart" uri="{C3380CC4-5D6E-409C-BE32-E72D297353CC}">
              <c16:uniqueId val="{0000001F-E744-4423-AB03-864878FDEFF5}"/>
            </c:ext>
          </c:extLst>
        </c:ser>
        <c:dLbls>
          <c:showLegendKey val="0"/>
          <c:showVal val="0"/>
          <c:showCatName val="0"/>
          <c:showSerName val="0"/>
          <c:showPercent val="0"/>
          <c:showBubbleSize val="0"/>
        </c:dLbls>
        <c:smooth val="0"/>
        <c:axId val="446494928"/>
        <c:axId val="446492576"/>
      </c:lineChart>
      <c:catAx>
        <c:axId val="44649492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6492576"/>
        <c:crosses val="autoZero"/>
        <c:auto val="1"/>
        <c:lblAlgn val="ctr"/>
        <c:lblOffset val="100"/>
        <c:noMultiLvlLbl val="0"/>
      </c:catAx>
      <c:valAx>
        <c:axId val="4464925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6494928"/>
        <c:crosses val="autoZero"/>
        <c:crossBetween val="between"/>
      </c:valAx>
      <c:spPr>
        <a:noFill/>
        <a:ln>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Sheet1!$G$1</c:f>
              <c:strCache>
                <c:ptCount val="1"/>
                <c:pt idx="0">
                  <c:v>y</c:v>
                </c:pt>
              </c:strCache>
            </c:strRef>
          </c:tx>
          <c:spPr>
            <a:ln w="28575" cap="rnd">
              <a:solidFill>
                <a:schemeClr val="accent1"/>
              </a:solidFill>
              <a:round/>
            </a:ln>
            <a:effectLst/>
          </c:spPr>
          <c:marker>
            <c:symbol val="none"/>
          </c:marker>
          <c:dLbls>
            <c:dLbl>
              <c:idx val="1"/>
              <c:delete val="1"/>
              <c:extLst xmlns:c16r2="http://schemas.microsoft.com/office/drawing/2015/06/chart">
                <c:ext xmlns:c16="http://schemas.microsoft.com/office/drawing/2014/chart" uri="{C3380CC4-5D6E-409C-BE32-E72D297353CC}">
                  <c16:uniqueId val="{00000000-28C5-4645-BE47-7C7EA64802D2}"/>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1-28C5-4645-BE47-7C7EA64802D2}"/>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2-28C5-4645-BE47-7C7EA64802D2}"/>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3-28C5-4645-BE47-7C7EA64802D2}"/>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4-28C5-4645-BE47-7C7EA64802D2}"/>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5-28C5-4645-BE47-7C7EA64802D2}"/>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6-28C5-4645-BE47-7C7EA64802D2}"/>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07-28C5-4645-BE47-7C7EA64802D2}"/>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08-28C5-4645-BE47-7C7EA64802D2}"/>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9-28C5-4645-BE47-7C7EA64802D2}"/>
                </c:ext>
                <c:ext xmlns:c15="http://schemas.microsoft.com/office/drawing/2012/chart" uri="{CE6537A1-D6FC-4f65-9D91-7224C49458BB}"/>
              </c:extLst>
            </c:dLbl>
            <c:dLbl>
              <c:idx val="11"/>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dLbl>
            <c:dLbl>
              <c:idx val="12"/>
              <c:delete val="1"/>
              <c:extLst xmlns:c16r2="http://schemas.microsoft.com/office/drawing/2015/06/chart">
                <c:ext xmlns:c16="http://schemas.microsoft.com/office/drawing/2014/chart" uri="{C3380CC4-5D6E-409C-BE32-E72D297353CC}">
                  <c16:uniqueId val="{0000000B-28C5-4645-BE47-7C7EA64802D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Sheet1!$G$46:$G$65</c:f>
              <c:numCache>
                <c:formatCode>0.0</c:formatCode>
                <c:ptCount val="20"/>
                <c:pt idx="0">
                  <c:v>1.3685763637339039</c:v>
                </c:pt>
                <c:pt idx="1">
                  <c:v>1.1724278227089859</c:v>
                </c:pt>
                <c:pt idx="2">
                  <c:v>1.493783108391505</c:v>
                </c:pt>
                <c:pt idx="3">
                  <c:v>2.1643992093459681</c:v>
                </c:pt>
                <c:pt idx="4">
                  <c:v>1.3956791954912391</c:v>
                </c:pt>
                <c:pt idx="5">
                  <c:v>-0.35322279127602818</c:v>
                </c:pt>
                <c:pt idx="6">
                  <c:v>-0.53730456050158004</c:v>
                </c:pt>
                <c:pt idx="7">
                  <c:v>-0.64590071864223642</c:v>
                </c:pt>
                <c:pt idx="8">
                  <c:v>-0.37205822575994502</c:v>
                </c:pt>
                <c:pt idx="9">
                  <c:v>-0.74993668964339166</c:v>
                </c:pt>
                <c:pt idx="10">
                  <c:v>-1.2016982719581899</c:v>
                </c:pt>
                <c:pt idx="11">
                  <c:v>-3.4536786855492441E-2</c:v>
                </c:pt>
              </c:numCache>
            </c:numRef>
          </c:val>
          <c:smooth val="1"/>
          <c:extLst xmlns:c16r2="http://schemas.microsoft.com/office/drawing/2015/06/chart">
            <c:ext xmlns:c16="http://schemas.microsoft.com/office/drawing/2014/chart" uri="{C3380CC4-5D6E-409C-BE32-E72D297353CC}">
              <c16:uniqueId val="{0000000C-28C5-4645-BE47-7C7EA64802D2}"/>
            </c:ext>
          </c:extLst>
        </c:ser>
        <c:ser>
          <c:idx val="1"/>
          <c:order val="1"/>
          <c:tx>
            <c:strRef>
              <c:f>Sheet1!$H$1</c:f>
              <c:strCache>
                <c:ptCount val="1"/>
                <c:pt idx="0">
                  <c:v>Escenario base</c:v>
                </c:pt>
              </c:strCache>
            </c:strRef>
          </c:tx>
          <c:spPr>
            <a:ln w="28575" cap="rnd">
              <a:solidFill>
                <a:srgbClr val="0070C0"/>
              </a:solidFill>
              <a:prstDash val="sys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0D-28C5-4645-BE47-7C7EA64802D2}"/>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0E-28C5-4645-BE47-7C7EA64802D2}"/>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0F-28C5-4645-BE47-7C7EA64802D2}"/>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0-28C5-4645-BE47-7C7EA64802D2}"/>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1-28C5-4645-BE47-7C7EA64802D2}"/>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2-28C5-4645-BE47-7C7EA64802D2}"/>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3-28C5-4645-BE47-7C7EA64802D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Sheet1!$H$46:$H$65</c:f>
              <c:numCache>
                <c:formatCode>General</c:formatCode>
                <c:ptCount val="20"/>
                <c:pt idx="11" formatCode="0.0">
                  <c:v>-3.4536786855492441E-2</c:v>
                </c:pt>
                <c:pt idx="12" formatCode="0.0">
                  <c:v>-0.50867854335709095</c:v>
                </c:pt>
                <c:pt idx="13" formatCode="0.0">
                  <c:v>-0.83289092624897776</c:v>
                </c:pt>
                <c:pt idx="14" formatCode="0.0">
                  <c:v>-0.76643143660491098</c:v>
                </c:pt>
                <c:pt idx="15" formatCode="0.0">
                  <c:v>-0.68250803429783913</c:v>
                </c:pt>
                <c:pt idx="16" formatCode="0.0">
                  <c:v>-0.63095405341029565</c:v>
                </c:pt>
                <c:pt idx="17" formatCode="0.0">
                  <c:v>-0.59779045245458473</c:v>
                </c:pt>
                <c:pt idx="18" formatCode="0.0">
                  <c:v>-0.56362798738944575</c:v>
                </c:pt>
                <c:pt idx="19" formatCode="0.0">
                  <c:v>-0.53635704312433496</c:v>
                </c:pt>
              </c:numCache>
            </c:numRef>
          </c:val>
          <c:smooth val="1"/>
          <c:extLst xmlns:c16r2="http://schemas.microsoft.com/office/drawing/2015/06/chart">
            <c:ext xmlns:c16="http://schemas.microsoft.com/office/drawing/2014/chart" uri="{C3380CC4-5D6E-409C-BE32-E72D297353CC}">
              <c16:uniqueId val="{00000014-28C5-4645-BE47-7C7EA64802D2}"/>
            </c:ext>
          </c:extLst>
        </c:ser>
        <c:ser>
          <c:idx val="2"/>
          <c:order val="2"/>
          <c:tx>
            <c:strRef>
              <c:f>Sheet1!$I$1</c:f>
              <c:strCache>
                <c:ptCount val="1"/>
                <c:pt idx="0">
                  <c:v>Propuesta de política monetaria</c:v>
                </c:pt>
              </c:strCache>
            </c:strRef>
          </c:tx>
          <c:spPr>
            <a:ln w="19050" cap="rnd">
              <a:solidFill>
                <a:srgbClr val="C00000"/>
              </a:solidFill>
              <a:prstDash val="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15-28C5-4645-BE47-7C7EA64802D2}"/>
                </c:ext>
                <c:ext xmlns:c15="http://schemas.microsoft.com/office/drawing/2012/chart" uri="{CE6537A1-D6FC-4f65-9D91-7224C49458BB}"/>
              </c:extLst>
            </c:dLbl>
            <c:dLbl>
              <c:idx val="12"/>
              <c:delete val="1"/>
              <c:extLst xmlns:c16r2="http://schemas.microsoft.com/office/drawing/2015/06/chart">
                <c:ext xmlns:c16="http://schemas.microsoft.com/office/drawing/2014/chart" uri="{C3380CC4-5D6E-409C-BE32-E72D297353CC}">
                  <c16:uniqueId val="{00000016-28C5-4645-BE47-7C7EA64802D2}"/>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17-28C5-4645-BE47-7C7EA64802D2}"/>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18-28C5-4645-BE47-7C7EA64802D2}"/>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9-28C5-4645-BE47-7C7EA64802D2}"/>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A-28C5-4645-BE47-7C7EA64802D2}"/>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B-28C5-4645-BE47-7C7EA64802D2}"/>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C-28C5-4645-BE47-7C7EA64802D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Sheet1!$I$46:$I$65</c:f>
              <c:numCache>
                <c:formatCode>General</c:formatCode>
                <c:ptCount val="20"/>
                <c:pt idx="11" formatCode="0.0">
                  <c:v>-3.4536786855492399E-2</c:v>
                </c:pt>
                <c:pt idx="12" formatCode="0.0">
                  <c:v>-0.51982729123855209</c:v>
                </c:pt>
                <c:pt idx="13" formatCode="0.0">
                  <c:v>-1.0504102435385481</c:v>
                </c:pt>
                <c:pt idx="14" formatCode="0.0">
                  <c:v>-1.224762343398611</c:v>
                </c:pt>
                <c:pt idx="15" formatCode="0.0">
                  <c:v>-1.3462064053692331</c:v>
                </c:pt>
                <c:pt idx="16" formatCode="0.0">
                  <c:v>-1.4632045435806771</c:v>
                </c:pt>
                <c:pt idx="17" formatCode="0.0">
                  <c:v>-1.4562278539175231</c:v>
                </c:pt>
                <c:pt idx="18" formatCode="0.0">
                  <c:v>-1.286957200622131</c:v>
                </c:pt>
                <c:pt idx="19" formatCode="0.0">
                  <c:v>-1.108054242797309</c:v>
                </c:pt>
              </c:numCache>
            </c:numRef>
          </c:val>
          <c:smooth val="0"/>
          <c:extLst xmlns:c16r2="http://schemas.microsoft.com/office/drawing/2015/06/chart">
            <c:ext xmlns:c16="http://schemas.microsoft.com/office/drawing/2014/chart" uri="{C3380CC4-5D6E-409C-BE32-E72D297353CC}">
              <c16:uniqueId val="{0000001D-28C5-4645-BE47-7C7EA64802D2}"/>
            </c:ext>
          </c:extLst>
        </c:ser>
        <c:dLbls>
          <c:dLblPos val="t"/>
          <c:showLegendKey val="0"/>
          <c:showVal val="1"/>
          <c:showCatName val="0"/>
          <c:showSerName val="0"/>
          <c:showPercent val="0"/>
          <c:showBubbleSize val="0"/>
        </c:dLbls>
        <c:smooth val="0"/>
        <c:axId val="446489832"/>
        <c:axId val="446488656"/>
      </c:lineChart>
      <c:catAx>
        <c:axId val="44648983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6488656"/>
        <c:crosses val="autoZero"/>
        <c:auto val="1"/>
        <c:lblAlgn val="ctr"/>
        <c:lblOffset val="100"/>
        <c:noMultiLvlLbl val="0"/>
      </c:catAx>
      <c:valAx>
        <c:axId val="44648865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6489832"/>
        <c:crosses val="autoZero"/>
        <c:crossBetween val="between"/>
      </c:valAx>
      <c:spPr>
        <a:noFill/>
        <a:ln w="25400">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9BA21F7-CD4F-4F0F-8B50-66B0D0A974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xmlns="" id="{E017B122-7E10-4A9F-9BF4-ED314B86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xmlns="" id="{DEA6C431-9273-4A0D-BF8D-52AE1BC5AB95}"/>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98F87BD0-7DA2-43A8-AFB3-18C76BE5849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FD658802-BFF9-45DD-A9DE-D54D37C510D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74621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4EA0C52-E8EF-48F2-A8F8-9474AD4AA8B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315B1A14-930A-41E0-8A78-1C1FC2080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15A6CA57-63C7-434D-B296-AD5377E83E2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459FE4E7-92F0-47D6-AE9D-8233B3CCD15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A383A6BC-253E-42EB-9EB1-DBF1940551E4}"/>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27686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CD309309-C2C9-40BF-9B38-00C76B165B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E9EE6E9B-2B65-417F-A452-0D49A67B08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AF23D750-9DBC-40BE-B9F8-C32DDD685DE1}"/>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425811F6-6C49-44C4-B15B-5A71B1EA892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72E9E7CE-E071-4A9D-91CA-F9C642344088}"/>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5953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694B0E3-20E6-47FE-83ED-5F482809A0C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4214723F-550C-4614-91DD-EC333BBE026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7F099BC9-97CA-45DA-9EE1-FDC579F210F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CAED8B77-47D2-4BC1-B1EC-51EF9B19F6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0776F300-74B9-4A55-96D7-1267E5AE2E5E}"/>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9103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557CB06-BD32-46AB-A19D-1F0A8614D8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5D6DBE0E-8ACF-44A1-AC95-151A796DF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A0316D63-7D0F-4F3C-B7AA-16AE00B8CB9A}"/>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E0C3909C-3D67-499C-86E8-53A3B5AFC35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6F403FC4-9906-47BD-BE70-2D019DFA6A9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72336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A2CA3D8-5A0E-4CE0-88EC-7B0BDCD56B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071B36A4-F97F-487F-BC4B-74168F9378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xmlns="" id="{FD5BECDF-A410-4330-903C-6CDFC6BD19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xmlns="" id="{77589ADD-CCF5-4168-9CC7-AD38BDF8384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CED301C7-39D1-402D-B9B1-9530C3145C6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394B30F0-288E-4620-A12C-407245FBC08B}"/>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17120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97A5A7-D67C-4FB5-B24F-89DD0753B9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DD8F8F63-0CA9-44D8-BA0A-652B0675B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9103BAD7-9B38-4380-80E8-E0E52C2F39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xmlns="" id="{587A6302-82BC-42F8-9B08-04B6A2D4E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379C3F9-645B-4C40-9CB2-6782979122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xmlns="" id="{92637483-D109-418A-BCAA-9064DF904C1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8" name="Marcador de pie de página 7">
            <a:extLst>
              <a:ext uri="{FF2B5EF4-FFF2-40B4-BE49-F238E27FC236}">
                <a16:creationId xmlns:a16="http://schemas.microsoft.com/office/drawing/2014/main" xmlns="" id="{13357B03-4811-4415-A5AE-CDBB0F440CA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xmlns="" id="{FE5FE3D5-2130-451B-9704-909674FC8FBA}"/>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88490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9BE02B-05CC-40DB-B106-14E4C0CDD9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xmlns="" id="{7CFC84AF-618C-47BF-BFFE-8EA9FB2C758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4" name="Marcador de pie de página 3">
            <a:extLst>
              <a:ext uri="{FF2B5EF4-FFF2-40B4-BE49-F238E27FC236}">
                <a16:creationId xmlns:a16="http://schemas.microsoft.com/office/drawing/2014/main" xmlns="" id="{CEF8E66A-E05B-478F-AF2D-FEC87018D4E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xmlns="" id="{28FEF62C-CF96-4381-B8EB-8116B629C06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9006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C0A8956B-A237-4587-A938-6468EBB081F4}"/>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3" name="Marcador de pie de página 2">
            <a:extLst>
              <a:ext uri="{FF2B5EF4-FFF2-40B4-BE49-F238E27FC236}">
                <a16:creationId xmlns:a16="http://schemas.microsoft.com/office/drawing/2014/main" xmlns="" id="{DEF23AD4-96F6-4DA1-8315-0BD6F702F85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xmlns="" id="{39271933-0430-41AC-954E-E0AE7FD4CF62}"/>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8104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F92020-7CBF-4E79-AD24-996397DE56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06C1381A-7EEF-45EC-B986-F794010F2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xmlns="" id="{B87660B7-C59B-423F-882C-01D03310A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DA031BE0-92CE-4350-A301-997120B2B16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3CE1432D-DD66-4F89-8900-1B6C7571E9B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56CE9CB2-7238-4DC9-AF4F-5FE4A09AEAC0}"/>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37338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4D49A92-525A-47CB-BE95-C42B932D23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xmlns="" id="{669218D7-D581-4FC4-8DC4-35D3C6F2A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xmlns="" id="{6E2F1BF3-E929-4F40-B00B-7A239CE27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F38125BE-B4F3-4923-89B5-4DEEC6109919}"/>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7DB5BADF-7EA0-4500-921D-419F7149CE9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92EAB00E-2B8A-4187-BEF8-8BFAEAD2B83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81165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70965C76-FA2B-484F-9549-D65ED7B1D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E369A2D6-A0BA-4DF7-A352-278175470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6D84D8A2-3F92-4359-B32A-907DDB1F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1B5D56E8-6210-4F92-8CEF-6E8CC8A8B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xmlns="" id="{F4D9D6E8-4831-46FD-B42B-400F19A0B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2CB0-4081-4F50-8ED4-08C848152BBF}" type="slidenum">
              <a:rPr lang="es-PE" smtClean="0"/>
              <a:t>‹Nº›</a:t>
            </a:fld>
            <a:endParaRPr lang="es-PE"/>
          </a:p>
        </p:txBody>
      </p:sp>
    </p:spTree>
    <p:extLst>
      <p:ext uri="{BB962C8B-B14F-4D97-AF65-F5344CB8AC3E}">
        <p14:creationId xmlns:p14="http://schemas.microsoft.com/office/powerpoint/2010/main" val="37992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xmlns=""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xmlns=""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p>
          <a:p>
            <a:pPr marR="5080" lvl="0" indent="-881380" algn="ctr" defTabSz="914400" eaLnBrk="1" fontAlgn="auto" latinLnBrk="0" hangingPunct="1">
              <a:lnSpc>
                <a:spcPct val="100000"/>
              </a:lnSpc>
              <a:spcBef>
                <a:spcPts val="95"/>
              </a:spcBef>
              <a:spcAft>
                <a:spcPts val="0"/>
              </a:spcAft>
              <a:buClrTx/>
              <a:buSzTx/>
              <a:buFontTx/>
              <a:buNone/>
              <a:tabLst/>
              <a:defRPr/>
            </a:pPr>
            <a:r>
              <a:rPr lang="es-PE" sz="3200" kern="0" dirty="0">
                <a:solidFill>
                  <a:srgbClr val="234060"/>
                </a:solidFill>
              </a:rPr>
              <a:t>Enero</a:t>
            </a:r>
            <a:r>
              <a:rPr kumimoji="0" lang="es-PE" sz="3200" b="1" i="0" u="none" strike="noStrike" kern="0" cap="none" spc="-60" normalizeH="0" baseline="0" noProof="0" dirty="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xmlns=""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a:latin typeface="Arial" pitchFamily="34" charset="0"/>
                <a:ea typeface="Calibri"/>
                <a:cs typeface="Arial" pitchFamily="34" charset="0"/>
              </a:rPr>
              <a:t>10</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457199" y="1209085"/>
            <a:ext cx="10901081" cy="905376"/>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La brecha del producto se explica principalmente por cambios en la confianza empresarial, las condiciones monetarias reales y su componente inercial</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7" name="Imagen 6">
            <a:extLst>
              <a:ext uri="{FF2B5EF4-FFF2-40B4-BE49-F238E27FC236}">
                <a16:creationId xmlns:a16="http://schemas.microsoft.com/office/drawing/2014/main" xmlns="" id="{624363DC-259E-472D-8864-886DB1D321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04" r="30458"/>
          <a:stretch/>
        </p:blipFill>
        <p:spPr>
          <a:xfrm>
            <a:off x="457199" y="2468880"/>
            <a:ext cx="4583241" cy="3730874"/>
          </a:xfrm>
          <a:prstGeom prst="rect">
            <a:avLst/>
          </a:prstGeom>
        </p:spPr>
      </p:pic>
      <p:sp>
        <p:nvSpPr>
          <p:cNvPr id="9" name="CuadroTexto 8">
            <a:extLst>
              <a:ext uri="{FF2B5EF4-FFF2-40B4-BE49-F238E27FC236}">
                <a16:creationId xmlns:a16="http://schemas.microsoft.com/office/drawing/2014/main" xmlns="" id="{EA5A3F12-2A1F-4C0C-B712-6A5FC567AF18}"/>
              </a:ext>
            </a:extLst>
          </p:cNvPr>
          <p:cNvSpPr txBox="1"/>
          <p:nvPr/>
        </p:nvSpPr>
        <p:spPr>
          <a:xfrm>
            <a:off x="98149" y="2016094"/>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DESCOMPOSICIÓN HISTÓRICA </a:t>
            </a:r>
          </a:p>
          <a:p>
            <a:pPr algn="ctr"/>
            <a:r>
              <a:rPr lang="es-MX" sz="1050" dirty="0">
                <a:latin typeface="Arial" pitchFamily="34" charset="0"/>
                <a:cs typeface="Arial" pitchFamily="34" charset="0"/>
              </a:rPr>
              <a:t>(Escenario base)</a:t>
            </a:r>
            <a:endParaRPr lang="es-PE" sz="1050" dirty="0">
              <a:latin typeface="Arial" pitchFamily="34" charset="0"/>
              <a:cs typeface="Arial" pitchFamily="34" charset="0"/>
            </a:endParaRPr>
          </a:p>
        </p:txBody>
      </p:sp>
      <p:pic>
        <p:nvPicPr>
          <p:cNvPr id="10" name="Imagen 9">
            <a:extLst>
              <a:ext uri="{FF2B5EF4-FFF2-40B4-BE49-F238E27FC236}">
                <a16:creationId xmlns:a16="http://schemas.microsoft.com/office/drawing/2014/main" xmlns="" id="{EC764047-9CEB-4F1A-80D5-285B16D94FB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740" r="697"/>
          <a:stretch/>
        </p:blipFill>
        <p:spPr>
          <a:xfrm>
            <a:off x="5180822" y="2468880"/>
            <a:ext cx="6553979" cy="3730874"/>
          </a:xfrm>
          <a:prstGeom prst="rect">
            <a:avLst/>
          </a:prstGeom>
        </p:spPr>
      </p:pic>
      <p:sp>
        <p:nvSpPr>
          <p:cNvPr id="11" name="CuadroTexto 10">
            <a:extLst>
              <a:ext uri="{FF2B5EF4-FFF2-40B4-BE49-F238E27FC236}">
                <a16:creationId xmlns:a16="http://schemas.microsoft.com/office/drawing/2014/main" xmlns="" id="{BD51D32D-16BC-4DD0-8D7F-B7C307A4DCC3}"/>
              </a:ext>
            </a:extLst>
          </p:cNvPr>
          <p:cNvSpPr txBox="1"/>
          <p:nvPr/>
        </p:nvSpPr>
        <p:spPr>
          <a:xfrm>
            <a:off x="5728214" y="2016094"/>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DESCOMPOSICIÓN HISTÓRICA </a:t>
            </a:r>
          </a:p>
          <a:p>
            <a:pPr algn="ctr"/>
            <a:r>
              <a:rPr lang="es-MX" sz="1050" dirty="0">
                <a:latin typeface="Arial" pitchFamily="34" charset="0"/>
                <a:cs typeface="Arial" pitchFamily="34" charset="0"/>
              </a:rPr>
              <a:t>(Propuesta de política monetaria)</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142112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xmlns=""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xmlns=""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p>
          <a:p>
            <a:pPr marR="5080" lvl="0" indent="-881380" algn="ctr" defTabSz="914400" eaLnBrk="1" fontAlgn="auto" latinLnBrk="0" hangingPunct="1">
              <a:lnSpc>
                <a:spcPct val="100000"/>
              </a:lnSpc>
              <a:spcBef>
                <a:spcPts val="95"/>
              </a:spcBef>
              <a:spcAft>
                <a:spcPts val="0"/>
              </a:spcAft>
              <a:buClrTx/>
              <a:buSzTx/>
              <a:buFontTx/>
              <a:buNone/>
              <a:tabLst/>
              <a:defRPr/>
            </a:pPr>
            <a:r>
              <a:rPr lang="es-PE" sz="3200" kern="0" dirty="0">
                <a:solidFill>
                  <a:srgbClr val="234060"/>
                </a:solidFill>
              </a:rPr>
              <a:t>Enero</a:t>
            </a:r>
            <a:r>
              <a:rPr kumimoji="0" lang="es-PE" sz="3200" b="1" i="0" u="none" strike="noStrike" kern="0" cap="none" spc="-60" normalizeH="0" baseline="0" noProof="0" dirty="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xmlns=""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extLst>
      <p:ext uri="{BB962C8B-B14F-4D97-AF65-F5344CB8AC3E}">
        <p14:creationId xmlns:p14="http://schemas.microsoft.com/office/powerpoint/2010/main" val="230389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a16="http://schemas.microsoft.com/office/drawing/2014/main" xmlns="" id="{E382B80E-29F3-4CC1-8233-2148FB07C100}"/>
              </a:ext>
            </a:extLst>
          </p:cNvPr>
          <p:cNvGrpSpPr/>
          <p:nvPr/>
        </p:nvGrpSpPr>
        <p:grpSpPr>
          <a:xfrm>
            <a:off x="726269" y="1683737"/>
            <a:ext cx="7800340" cy="729615"/>
            <a:chOff x="771093" y="1241044"/>
            <a:chExt cx="7800340" cy="729615"/>
          </a:xfrm>
        </p:grpSpPr>
        <p:sp>
          <p:nvSpPr>
            <p:cNvPr id="7" name="object 3">
              <a:extLst>
                <a:ext uri="{FF2B5EF4-FFF2-40B4-BE49-F238E27FC236}">
                  <a16:creationId xmlns:a16="http://schemas.microsoft.com/office/drawing/2014/main" xmlns=""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a16="http://schemas.microsoft.com/office/drawing/2014/main" xmlns=""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1F5F"/>
            </a:solidFill>
          </p:spPr>
          <p:txBody>
            <a:bodyPr wrap="square" lIns="0" tIns="0" rIns="0" bIns="0" rtlCol="0"/>
            <a:lstStyle/>
            <a:p>
              <a:endParaRPr/>
            </a:p>
          </p:txBody>
        </p:sp>
      </p:grpSp>
      <p:grpSp>
        <p:nvGrpSpPr>
          <p:cNvPr id="10" name="object 5">
            <a:extLst>
              <a:ext uri="{FF2B5EF4-FFF2-40B4-BE49-F238E27FC236}">
                <a16:creationId xmlns:a16="http://schemas.microsoft.com/office/drawing/2014/main" xmlns="" id="{44129720-3994-4231-BBD4-14FA337B01D4}"/>
              </a:ext>
            </a:extLst>
          </p:cNvPr>
          <p:cNvGrpSpPr/>
          <p:nvPr/>
        </p:nvGrpSpPr>
        <p:grpSpPr>
          <a:xfrm>
            <a:off x="726269" y="3416778"/>
            <a:ext cx="7821930" cy="706755"/>
            <a:chOff x="771093" y="2974085"/>
            <a:chExt cx="7821930" cy="706755"/>
          </a:xfrm>
        </p:grpSpPr>
        <p:sp>
          <p:nvSpPr>
            <p:cNvPr id="11" name="object 6">
              <a:extLst>
                <a:ext uri="{FF2B5EF4-FFF2-40B4-BE49-F238E27FC236}">
                  <a16:creationId xmlns:a16="http://schemas.microsoft.com/office/drawing/2014/main" xmlns=""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a16="http://schemas.microsoft.com/office/drawing/2014/main" xmlns=""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a16="http://schemas.microsoft.com/office/drawing/2014/main" xmlns="" id="{9780DA53-1638-4B9F-9D0C-3A618AADDB68}"/>
              </a:ext>
            </a:extLst>
          </p:cNvPr>
          <p:cNvGrpSpPr/>
          <p:nvPr/>
        </p:nvGrpSpPr>
        <p:grpSpPr>
          <a:xfrm>
            <a:off x="726269" y="4308446"/>
            <a:ext cx="7821930" cy="696595"/>
            <a:chOff x="771093" y="3865753"/>
            <a:chExt cx="7821930" cy="696595"/>
          </a:xfrm>
        </p:grpSpPr>
        <p:sp>
          <p:nvSpPr>
            <p:cNvPr id="14" name="object 9">
              <a:extLst>
                <a:ext uri="{FF2B5EF4-FFF2-40B4-BE49-F238E27FC236}">
                  <a16:creationId xmlns:a16="http://schemas.microsoft.com/office/drawing/2014/main" xmlns=""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a16="http://schemas.microsoft.com/office/drawing/2014/main" xmlns=""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a16="http://schemas.microsoft.com/office/drawing/2014/main" xmlns="" id="{D90BA3E5-D193-4FE5-93B9-2829CC3DB896}"/>
              </a:ext>
            </a:extLst>
          </p:cNvPr>
          <p:cNvGrpSpPr/>
          <p:nvPr/>
        </p:nvGrpSpPr>
        <p:grpSpPr>
          <a:xfrm>
            <a:off x="726269" y="5157948"/>
            <a:ext cx="7821930" cy="706755"/>
            <a:chOff x="771093" y="4715255"/>
            <a:chExt cx="7821930" cy="706755"/>
          </a:xfrm>
        </p:grpSpPr>
        <p:sp>
          <p:nvSpPr>
            <p:cNvPr id="17" name="object 12">
              <a:extLst>
                <a:ext uri="{FF2B5EF4-FFF2-40B4-BE49-F238E27FC236}">
                  <a16:creationId xmlns:a16="http://schemas.microsoft.com/office/drawing/2014/main" xmlns=""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a16="http://schemas.microsoft.com/office/drawing/2014/main" xmlns=""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a16="http://schemas.microsoft.com/office/drawing/2014/main" xmlns="" id="{E6AA0237-EEF7-46EF-A662-F7A6731A41C4}"/>
              </a:ext>
            </a:extLst>
          </p:cNvPr>
          <p:cNvGrpSpPr/>
          <p:nvPr/>
        </p:nvGrpSpPr>
        <p:grpSpPr>
          <a:xfrm>
            <a:off x="726269" y="2554068"/>
            <a:ext cx="7821930" cy="706755"/>
            <a:chOff x="771093" y="2111375"/>
            <a:chExt cx="7821930" cy="706755"/>
          </a:xfrm>
        </p:grpSpPr>
        <p:sp>
          <p:nvSpPr>
            <p:cNvPr id="23" name="object 20">
              <a:extLst>
                <a:ext uri="{FF2B5EF4-FFF2-40B4-BE49-F238E27FC236}">
                  <a16:creationId xmlns:a16="http://schemas.microsoft.com/office/drawing/2014/main" xmlns=""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a16="http://schemas.microsoft.com/office/drawing/2014/main" xmlns=""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a16="http://schemas.microsoft.com/office/drawing/2014/main" xmlns="" id="{AA64AC9F-8432-4B91-A2E7-770BB884E3C4}"/>
              </a:ext>
            </a:extLst>
          </p:cNvPr>
          <p:cNvSpPr txBox="1"/>
          <p:nvPr/>
        </p:nvSpPr>
        <p:spPr>
          <a:xfrm>
            <a:off x="1334471" y="1819810"/>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Variables externas</a:t>
            </a:r>
            <a:endParaRPr lang="es-PE" dirty="0">
              <a:latin typeface="Arial"/>
              <a:cs typeface="Arial"/>
            </a:endParaRPr>
          </a:p>
        </p:txBody>
      </p:sp>
      <p:sp>
        <p:nvSpPr>
          <p:cNvPr id="26" name="object 22">
            <a:extLst>
              <a:ext uri="{FF2B5EF4-FFF2-40B4-BE49-F238E27FC236}">
                <a16:creationId xmlns:a16="http://schemas.microsoft.com/office/drawing/2014/main" xmlns="" id="{575ACE3F-E661-4010-A02A-37E1E511CD1D}"/>
              </a:ext>
            </a:extLst>
          </p:cNvPr>
          <p:cNvSpPr txBox="1"/>
          <p:nvPr/>
        </p:nvSpPr>
        <p:spPr>
          <a:xfrm>
            <a:off x="1334471" y="2690141"/>
            <a:ext cx="3302635"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V</a:t>
            </a:r>
            <a:r>
              <a:rPr lang="es-PE" b="1" spc="-10" dirty="0" err="1">
                <a:solidFill>
                  <a:srgbClr val="FFFFFF"/>
                </a:solidFill>
                <a:latin typeface="Arial"/>
                <a:cs typeface="Arial"/>
              </a:rPr>
              <a:t>ariables</a:t>
            </a:r>
            <a:r>
              <a:rPr lang="es-PE" b="1" spc="-10" dirty="0">
                <a:solidFill>
                  <a:srgbClr val="FFFFFF"/>
                </a:solidFill>
                <a:latin typeface="Arial"/>
                <a:cs typeface="Arial"/>
              </a:rPr>
              <a:t> internas</a:t>
            </a:r>
            <a:endParaRPr lang="es-PE" dirty="0">
              <a:latin typeface="Arial"/>
              <a:cs typeface="Arial"/>
            </a:endParaRPr>
          </a:p>
        </p:txBody>
      </p:sp>
      <p:sp>
        <p:nvSpPr>
          <p:cNvPr id="27" name="object 22">
            <a:extLst>
              <a:ext uri="{FF2B5EF4-FFF2-40B4-BE49-F238E27FC236}">
                <a16:creationId xmlns:a16="http://schemas.microsoft.com/office/drawing/2014/main" xmlns="" id="{49B7E682-9CCF-4302-9B9B-0AF0E8A398E7}"/>
              </a:ext>
            </a:extLst>
          </p:cNvPr>
          <p:cNvSpPr txBox="1"/>
          <p:nvPr/>
        </p:nvSpPr>
        <p:spPr>
          <a:xfrm>
            <a:off x="1334471" y="3552851"/>
            <a:ext cx="4761529"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T</a:t>
            </a:r>
            <a:r>
              <a:rPr lang="es-PE" b="1" spc="-10" dirty="0">
                <a:solidFill>
                  <a:srgbClr val="FFFFFF"/>
                </a:solidFill>
                <a:latin typeface="Arial"/>
                <a:cs typeface="Arial"/>
              </a:rPr>
              <a:t>asa de interés y de política monetaria</a:t>
            </a:r>
            <a:endParaRPr lang="es-PE" dirty="0">
              <a:latin typeface="Arial"/>
              <a:cs typeface="Arial"/>
            </a:endParaRPr>
          </a:p>
        </p:txBody>
      </p:sp>
      <p:sp>
        <p:nvSpPr>
          <p:cNvPr id="28" name="object 22">
            <a:extLst>
              <a:ext uri="{FF2B5EF4-FFF2-40B4-BE49-F238E27FC236}">
                <a16:creationId xmlns:a16="http://schemas.microsoft.com/office/drawing/2014/main" xmlns="" id="{6FF7090C-B76E-4E3B-AC7D-33B6DDD27B92}"/>
              </a:ext>
            </a:extLst>
          </p:cNvPr>
          <p:cNvSpPr txBox="1"/>
          <p:nvPr/>
        </p:nvSpPr>
        <p:spPr>
          <a:xfrm>
            <a:off x="1343996" y="4442296"/>
            <a:ext cx="3302635"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E</a:t>
            </a:r>
            <a:r>
              <a:rPr lang="es-PE" b="1" spc="-10" dirty="0" err="1">
                <a:solidFill>
                  <a:srgbClr val="FFFFFF"/>
                </a:solidFill>
                <a:latin typeface="Arial"/>
                <a:cs typeface="Arial"/>
              </a:rPr>
              <a:t>scenarios</a:t>
            </a:r>
            <a:r>
              <a:rPr lang="es-PE" b="1" spc="-10" dirty="0">
                <a:solidFill>
                  <a:srgbClr val="FFFFFF"/>
                </a:solidFill>
                <a:latin typeface="Arial"/>
                <a:cs typeface="Arial"/>
              </a:rPr>
              <a:t> de riesgos</a:t>
            </a:r>
            <a:endParaRPr lang="es-PE" dirty="0">
              <a:latin typeface="Arial"/>
              <a:cs typeface="Arial"/>
            </a:endParaRPr>
          </a:p>
        </p:txBody>
      </p:sp>
      <p:sp>
        <p:nvSpPr>
          <p:cNvPr id="29" name="object 22">
            <a:extLst>
              <a:ext uri="{FF2B5EF4-FFF2-40B4-BE49-F238E27FC236}">
                <a16:creationId xmlns:a16="http://schemas.microsoft.com/office/drawing/2014/main" xmlns="" id="{1CD52542-F82B-4CFE-BB92-EFF5D5588674}"/>
              </a:ext>
            </a:extLst>
          </p:cNvPr>
          <p:cNvSpPr txBox="1"/>
          <p:nvPr/>
        </p:nvSpPr>
        <p:spPr>
          <a:xfrm>
            <a:off x="1343996" y="5294021"/>
            <a:ext cx="461992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P</a:t>
            </a:r>
            <a:r>
              <a:rPr lang="es-PE" b="1" spc="-10" dirty="0" err="1">
                <a:solidFill>
                  <a:srgbClr val="FFFFFF"/>
                </a:solidFill>
                <a:latin typeface="Arial"/>
                <a:cs typeface="Arial"/>
              </a:rPr>
              <a:t>ropuesta</a:t>
            </a:r>
            <a:r>
              <a:rPr lang="es-PE" b="1" spc="-10" dirty="0">
                <a:solidFill>
                  <a:srgbClr val="FFFFFF"/>
                </a:solidFill>
                <a:latin typeface="Arial"/>
                <a:cs typeface="Arial"/>
              </a:rPr>
              <a:t> de tasa de política monetaria</a:t>
            </a:r>
            <a:endParaRPr lang="es-PE" dirty="0">
              <a:latin typeface="Arial"/>
              <a:cs typeface="Arial"/>
            </a:endParaRPr>
          </a:p>
        </p:txBody>
      </p:sp>
      <p:sp>
        <p:nvSpPr>
          <p:cNvPr id="30" name="object 22">
            <a:extLst>
              <a:ext uri="{FF2B5EF4-FFF2-40B4-BE49-F238E27FC236}">
                <a16:creationId xmlns:a16="http://schemas.microsoft.com/office/drawing/2014/main" xmlns=""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Tree>
    <p:extLst>
      <p:ext uri="{BB962C8B-B14F-4D97-AF65-F5344CB8AC3E}">
        <p14:creationId xmlns:p14="http://schemas.microsoft.com/office/powerpoint/2010/main" val="216530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03</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1026" name="Picture 2" descr="https://lh7-rt.googleusercontent.com/slidesz/AGV_vUfX77GyjoriJcD19DkBeqK1TRwW-YaGTaDF4A6Ev6Qm9eiV3UhgDy2WLE2PMBH0-MwVScGqKTk7Y_ICvuc7X8P3MWuyd6BXyNpX1nXhlovQ_yZf1YPSWvCRES2uWx2E0ver3vTO=s2048?key=erM5l7iKqYEsPM6mEAkJFPp_"/>
          <p:cNvPicPr>
            <a:picLocks noChangeAspect="1" noChangeArrowheads="1"/>
          </p:cNvPicPr>
          <p:nvPr/>
        </p:nvPicPr>
        <p:blipFill rotWithShape="1">
          <a:blip r:embed="rId3">
            <a:extLst>
              <a:ext uri="{28A0092B-C50C-407E-A947-70E740481C1C}">
                <a14:useLocalDpi xmlns:a14="http://schemas.microsoft.com/office/drawing/2010/main" val="0"/>
              </a:ext>
            </a:extLst>
          </a:blip>
          <a:srcRect t="6832" r="49927"/>
          <a:stretch/>
        </p:blipFill>
        <p:spPr bwMode="auto">
          <a:xfrm>
            <a:off x="436737" y="2791967"/>
            <a:ext cx="5240403" cy="348029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BAA6883F-B554-43FB-B47A-68A8E73656AA}"/>
              </a:ext>
            </a:extLst>
          </p:cNvPr>
          <p:cNvSpPr txBox="1"/>
          <p:nvPr/>
        </p:nvSpPr>
        <p:spPr>
          <a:xfrm>
            <a:off x="436738" y="1137190"/>
            <a:ext cx="11383787" cy="115159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a:solidFill>
                  <a:srgbClr val="001F5F"/>
                </a:solidFill>
                <a:latin typeface="Arial"/>
                <a:cs typeface="Arial"/>
              </a:rPr>
              <a:t>La actividad económica externa </a:t>
            </a:r>
            <a:r>
              <a:rPr lang="es-MX" sz="1600" dirty="0">
                <a:solidFill>
                  <a:srgbClr val="001F5F"/>
                </a:solidFill>
                <a:latin typeface="Arial"/>
                <a:cs typeface="Arial"/>
              </a:rPr>
              <a:t>presentó un crecimiento anualizado de 0,6 por ciento en el cuarto trimestre de 2024, siendo el crecimiento previo altamente volátil. Los expertos prevén que el crecimiento económico se estabilice a niveles cercanos a tasas mayores a la del ultimo semestre, anticipando tasas superiores al 2% en el siguiente periodo.</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7" name="CuadroTexto 6">
            <a:extLst>
              <a:ext uri="{FF2B5EF4-FFF2-40B4-BE49-F238E27FC236}">
                <a16:creationId xmlns:a16="http://schemas.microsoft.com/office/drawing/2014/main" xmlns="" id="{64472744-2BD8-4A1A-A318-FE7FE4A478A2}"/>
              </a:ext>
            </a:extLst>
          </p:cNvPr>
          <p:cNvSpPr txBox="1"/>
          <p:nvPr/>
        </p:nvSpPr>
        <p:spPr>
          <a:xfrm>
            <a:off x="345848" y="2204632"/>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PBI MUNDIAL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pic>
        <p:nvPicPr>
          <p:cNvPr id="9" name="Picture 2" descr="https://lh7-rt.googleusercontent.com/slidesz/AGV_vUfX77GyjoriJcD19DkBeqK1TRwW-YaGTaDF4A6Ev6Qm9eiV3UhgDy2WLE2PMBH0-MwVScGqKTk7Y_ICvuc7X8P3MWuyd6BXyNpX1nXhlovQ_yZf1YPSWvCRES2uWx2E0ver3vTO=s2048?key=erM5l7iKqYEsPM6mEAkJFPp_">
            <a:extLst>
              <a:ext uri="{FF2B5EF4-FFF2-40B4-BE49-F238E27FC236}">
                <a16:creationId xmlns:a16="http://schemas.microsoft.com/office/drawing/2014/main" xmlns="" id="{2A095BF8-CA9E-4198-BC9F-3BD21CB3E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760" t="6832"/>
          <a:stretch/>
        </p:blipFill>
        <p:spPr bwMode="auto">
          <a:xfrm>
            <a:off x="6212541" y="2866168"/>
            <a:ext cx="5145742" cy="3406092"/>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xmlns="" id="{1B985A32-B88E-441A-B515-8B34413BA9F1}"/>
              </a:ext>
            </a:extLst>
          </p:cNvPr>
          <p:cNvSpPr txBox="1"/>
          <p:nvPr/>
        </p:nvSpPr>
        <p:spPr>
          <a:xfrm>
            <a:off x="6074322" y="2288787"/>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BRECHA DEL PRODUCTO MUNDIAL</a:t>
            </a:r>
          </a:p>
          <a:p>
            <a:pPr algn="ctr"/>
            <a:r>
              <a:rPr lang="es-MX" sz="1050" dirty="0">
                <a:latin typeface="Arial" pitchFamily="34" charset="0"/>
                <a:cs typeface="Arial" pitchFamily="34" charset="0"/>
              </a:rPr>
              <a:t>(Porcentaje del PBI potencial)</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199888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11" name="CuadroTexto 10">
            <a:extLst>
              <a:ext uri="{FF2B5EF4-FFF2-40B4-BE49-F238E27FC236}">
                <a16:creationId xmlns:a16="http://schemas.microsoft.com/office/drawing/2014/main" xmlns="" id="{68FA3EFA-1C9F-40C9-8817-204875A564B8}"/>
              </a:ext>
            </a:extLst>
          </p:cNvPr>
          <p:cNvSpPr txBox="1"/>
          <p:nvPr/>
        </p:nvSpPr>
        <p:spPr>
          <a:xfrm>
            <a:off x="772017" y="1374278"/>
            <a:ext cx="11318524" cy="65915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Los expertos anticipan </a:t>
            </a:r>
            <a:r>
              <a:rPr lang="es-MX" sz="1600" b="1" dirty="0">
                <a:solidFill>
                  <a:srgbClr val="001F5F"/>
                </a:solidFill>
                <a:latin typeface="Arial"/>
                <a:cs typeface="Arial"/>
              </a:rPr>
              <a:t>tasas de interés externas mayores </a:t>
            </a:r>
            <a:r>
              <a:rPr lang="es-MX" sz="1600" dirty="0">
                <a:solidFill>
                  <a:srgbClr val="001F5F"/>
                </a:solidFill>
                <a:latin typeface="Arial"/>
                <a:cs typeface="Arial"/>
              </a:rPr>
              <a:t>con el propósito de estabilizar la inflación externa.</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12" name="Picture 2" descr="https://lh7-rt.googleusercontent.com/slidesz/AGV_vUeQV4ofl0VrA-D5qYA1bF8tsW2QQO9q23yHaWvwsfqRT3jFdRHRdQsUHOcaz584TFVnNzxUQlTLrnGx5aaFlLOo73C3ki4CpCkOII8DAOz0PQCCfOiB9ZlpSx9FBDawyULY4s86=s2048?key=erM5l7iKqYEsPM6mEAkJFPp_">
            <a:extLst>
              <a:ext uri="{FF2B5EF4-FFF2-40B4-BE49-F238E27FC236}">
                <a16:creationId xmlns:a16="http://schemas.microsoft.com/office/drawing/2014/main" xmlns="" id="{1B161499-56F4-4786-94F9-334F6AEF74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39" r="50000"/>
          <a:stretch/>
        </p:blipFill>
        <p:spPr bwMode="auto">
          <a:xfrm>
            <a:off x="566168" y="2741807"/>
            <a:ext cx="5011563" cy="3350871"/>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xmlns="" id="{C9742074-1A19-4E17-8E4A-F2595115F225}"/>
              </a:ext>
            </a:extLst>
          </p:cNvPr>
          <p:cNvSpPr txBox="1"/>
          <p:nvPr/>
        </p:nvSpPr>
        <p:spPr>
          <a:xfrm>
            <a:off x="436737" y="2224705"/>
            <a:ext cx="5422180" cy="276999"/>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TASA DE INTERÉS EXTERNA </a:t>
            </a:r>
          </a:p>
        </p:txBody>
      </p:sp>
      <p:sp>
        <p:nvSpPr>
          <p:cNvPr id="14" name="CuadroTexto 13">
            <a:extLst>
              <a:ext uri="{FF2B5EF4-FFF2-40B4-BE49-F238E27FC236}">
                <a16:creationId xmlns:a16="http://schemas.microsoft.com/office/drawing/2014/main" xmlns="" id="{3FFDE507-604F-4208-BA14-E881D5E2E68D}"/>
              </a:ext>
            </a:extLst>
          </p:cNvPr>
          <p:cNvSpPr txBox="1"/>
          <p:nvPr/>
        </p:nvSpPr>
        <p:spPr>
          <a:xfrm>
            <a:off x="6095999" y="2125640"/>
            <a:ext cx="5422180" cy="646331"/>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INFLACIÓN EXTERNA</a:t>
            </a:r>
          </a:p>
          <a:p>
            <a:pPr algn="ctr"/>
            <a:r>
              <a:rPr lang="es-MX" sz="1200" dirty="0">
                <a:latin typeface="Arial" pitchFamily="34" charset="0"/>
                <a:cs typeface="Arial" pitchFamily="34" charset="0"/>
              </a:rPr>
              <a:t>(Var. % 12 meses)</a:t>
            </a:r>
            <a:endParaRPr lang="es-PE" sz="1200" dirty="0">
              <a:latin typeface="Arial" pitchFamily="34" charset="0"/>
              <a:cs typeface="Arial" pitchFamily="34" charset="0"/>
            </a:endParaRPr>
          </a:p>
          <a:p>
            <a:pPr algn="ctr"/>
            <a:r>
              <a:rPr lang="es-MX" sz="1200" b="1" dirty="0">
                <a:solidFill>
                  <a:srgbClr val="002060"/>
                </a:solidFill>
                <a:latin typeface="Arial" pitchFamily="34" charset="0"/>
                <a:cs typeface="Arial" pitchFamily="34" charset="0"/>
              </a:rPr>
              <a:t> </a:t>
            </a:r>
          </a:p>
        </p:txBody>
      </p:sp>
      <p:pic>
        <p:nvPicPr>
          <p:cNvPr id="15" name="Picture 2" descr="https://lh7-rt.googleusercontent.com/slidesz/AGV_vUeQV4ofl0VrA-D5qYA1bF8tsW2QQO9q23yHaWvwsfqRT3jFdRHRdQsUHOcaz584TFVnNzxUQlTLrnGx5aaFlLOo73C3ki4CpCkOII8DAOz0PQCCfOiB9ZlpSx9FBDawyULY4s86=s2048?key=erM5l7iKqYEsPM6mEAkJFPp_">
            <a:extLst>
              <a:ext uri="{FF2B5EF4-FFF2-40B4-BE49-F238E27FC236}">
                <a16:creationId xmlns:a16="http://schemas.microsoft.com/office/drawing/2014/main" xmlns="" id="{1DD79471-DACF-4052-94FD-8206D1120B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0" t="7063" r="547"/>
          <a:stretch/>
        </p:blipFill>
        <p:spPr bwMode="auto">
          <a:xfrm>
            <a:off x="6018122" y="2743199"/>
            <a:ext cx="5059666" cy="342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8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11" name="CuadroTexto 10">
            <a:extLst>
              <a:ext uri="{FF2B5EF4-FFF2-40B4-BE49-F238E27FC236}">
                <a16:creationId xmlns:a16="http://schemas.microsoft.com/office/drawing/2014/main" xmlns="" id="{68FA3EFA-1C9F-40C9-8817-204875A564B8}"/>
              </a:ext>
            </a:extLst>
          </p:cNvPr>
          <p:cNvSpPr txBox="1"/>
          <p:nvPr/>
        </p:nvSpPr>
        <p:spPr>
          <a:xfrm>
            <a:off x="436737" y="1232232"/>
            <a:ext cx="11318524" cy="115159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El crecimiento de los términos de intercambios ha resultado volátil en los últimos años, teniendo crecimiento fuertemente negativo en la mayoría de periodos. No obstante, los expertos anticipan crecimiento de términos de intercambio positivos partiendo de 5% en el primer trimestre de 2025.</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13" name="CuadroTexto 12">
            <a:extLst>
              <a:ext uri="{FF2B5EF4-FFF2-40B4-BE49-F238E27FC236}">
                <a16:creationId xmlns:a16="http://schemas.microsoft.com/office/drawing/2014/main" xmlns="" id="{C9742074-1A19-4E17-8E4A-F2595115F225}"/>
              </a:ext>
            </a:extLst>
          </p:cNvPr>
          <p:cNvSpPr txBox="1"/>
          <p:nvPr/>
        </p:nvSpPr>
        <p:spPr>
          <a:xfrm>
            <a:off x="3384909" y="2249751"/>
            <a:ext cx="5422180" cy="276999"/>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CRECIMIENTO DE TÉRMINOS DE INTERCAMBIO</a:t>
            </a:r>
          </a:p>
        </p:txBody>
      </p:sp>
      <p:pic>
        <p:nvPicPr>
          <p:cNvPr id="16" name="Picture 2" descr="https://lh7-rt.googleusercontent.com/slidesz/AGV_vUdfW_gkOFN71cpzjBtvI0PZkciCi_mp7vdQ01944rKvUMWn84QHp_0z3GE83LQ252KL4VoHc_F-SErNevpjrIumXApWZfwb1RcXEYa-lEOGBzh4tEk2n5XqcqMT7DB6ZNTT3R8jFA=s2048?key=erM5l7iKqYEsPM6mEAkJFPp_">
            <a:extLst>
              <a:ext uri="{FF2B5EF4-FFF2-40B4-BE49-F238E27FC236}">
                <a16:creationId xmlns:a16="http://schemas.microsoft.com/office/drawing/2014/main" xmlns="" id="{481D0F8C-E77D-48BB-B1D1-C4CD6C171A3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22"/>
          <a:stretch/>
        </p:blipFill>
        <p:spPr bwMode="auto">
          <a:xfrm>
            <a:off x="3177478" y="2669851"/>
            <a:ext cx="5627035" cy="373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79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06</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11" name="CuadroTexto 10">
            <a:extLst>
              <a:ext uri="{FF2B5EF4-FFF2-40B4-BE49-F238E27FC236}">
                <a16:creationId xmlns:a16="http://schemas.microsoft.com/office/drawing/2014/main" xmlns="" id="{68FA3EFA-1C9F-40C9-8817-204875A564B8}"/>
              </a:ext>
            </a:extLst>
          </p:cNvPr>
          <p:cNvSpPr txBox="1"/>
          <p:nvPr/>
        </p:nvSpPr>
        <p:spPr>
          <a:xfrm>
            <a:off x="436737" y="1232232"/>
            <a:ext cx="11318524" cy="1164421"/>
          </a:xfrm>
          <a:prstGeom prst="rect">
            <a:avLst/>
          </a:prstGeom>
          <a:noFill/>
        </p:spPr>
        <p:txBody>
          <a:bodyPr wrap="square" rtlCol="0">
            <a:spAutoFit/>
          </a:bodyPr>
          <a:lstStyle/>
          <a:p>
            <a:pPr marR="5080" algn="just">
              <a:spcBef>
                <a:spcPts val="95"/>
              </a:spcBef>
              <a:defRPr/>
            </a:pPr>
            <a:r>
              <a:rPr lang="es-MX" sz="1600" dirty="0">
                <a:solidFill>
                  <a:srgbClr val="001F5F"/>
                </a:solidFill>
                <a:latin typeface="Arial"/>
                <a:cs typeface="Arial"/>
              </a:rPr>
              <a:t>La depreciación se ha caracterizado tanto nominal como real por su alta volatilidad esperando como resultado del modelo de predicción una estabilización.</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10" name="Picture 2" descr="https://lh7-rt.googleusercontent.com/slidesz/AGV_vUfx3YNPOqcTPSAZNm65el6vVPlzBaA2y50iRTlqaPpMLD-GCMwXjwuj9jrhEpOB7hgIuSql-2NV-QZLvszyrs7J-5JKO6IhNDPNBCYd6I3DndM5_K3LuDp3XMBHK0nkYyAeCIOyZQ=s2048?key=erM5l7iKqYEsPM6mEAkJFPp_">
            <a:extLst>
              <a:ext uri="{FF2B5EF4-FFF2-40B4-BE49-F238E27FC236}">
                <a16:creationId xmlns:a16="http://schemas.microsoft.com/office/drawing/2014/main" xmlns="" id="{81370B3E-71C6-4596-9528-139F77D478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80" r="50000"/>
          <a:stretch/>
        </p:blipFill>
        <p:spPr bwMode="auto">
          <a:xfrm>
            <a:off x="436737" y="2519679"/>
            <a:ext cx="5603945" cy="3737229"/>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xmlns="" id="{A12C8F0A-7D3F-4305-A390-E45646DE0DC9}"/>
              </a:ext>
            </a:extLst>
          </p:cNvPr>
          <p:cNvSpPr txBox="1"/>
          <p:nvPr/>
        </p:nvSpPr>
        <p:spPr>
          <a:xfrm>
            <a:off x="582937" y="2108182"/>
            <a:ext cx="5422180" cy="276999"/>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DEPRECIACIÓN NOMINAL</a:t>
            </a:r>
          </a:p>
        </p:txBody>
      </p:sp>
      <p:sp>
        <p:nvSpPr>
          <p:cNvPr id="14" name="CuadroTexto 13">
            <a:extLst>
              <a:ext uri="{FF2B5EF4-FFF2-40B4-BE49-F238E27FC236}">
                <a16:creationId xmlns:a16="http://schemas.microsoft.com/office/drawing/2014/main" xmlns="" id="{0DBBFC5A-3C23-4758-A5A3-CF2A880A1599}"/>
              </a:ext>
            </a:extLst>
          </p:cNvPr>
          <p:cNvSpPr txBox="1"/>
          <p:nvPr/>
        </p:nvSpPr>
        <p:spPr>
          <a:xfrm>
            <a:off x="6333081" y="2120976"/>
            <a:ext cx="5422180" cy="276999"/>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DEPRECIACIÓN REAL MULTILATERAL</a:t>
            </a:r>
          </a:p>
        </p:txBody>
      </p:sp>
      <p:pic>
        <p:nvPicPr>
          <p:cNvPr id="15" name="Picture 2" descr="https://lh7-rt.googleusercontent.com/slidesz/AGV_vUfx3YNPOqcTPSAZNm65el6vVPlzBaA2y50iRTlqaPpMLD-GCMwXjwuj9jrhEpOB7hgIuSql-2NV-QZLvszyrs7J-5JKO6IhNDPNBCYd6I3DndM5_K3LuDp3XMBHK0nkYyAeCIOyZQ=s2048?key=erM5l7iKqYEsPM6mEAkJFPp_">
            <a:extLst>
              <a:ext uri="{FF2B5EF4-FFF2-40B4-BE49-F238E27FC236}">
                <a16:creationId xmlns:a16="http://schemas.microsoft.com/office/drawing/2014/main" xmlns="" id="{B04B83DE-96F9-4F9C-8114-8E9DA08D6D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6774"/>
          <a:stretch/>
        </p:blipFill>
        <p:spPr bwMode="auto">
          <a:xfrm>
            <a:off x="6151320" y="2519679"/>
            <a:ext cx="5603943" cy="372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36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07</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a16="http://schemas.microsoft.com/office/drawing/2014/main" xmlns="" id="{E382B80E-29F3-4CC1-8233-2148FB07C100}"/>
              </a:ext>
            </a:extLst>
          </p:cNvPr>
          <p:cNvGrpSpPr/>
          <p:nvPr/>
        </p:nvGrpSpPr>
        <p:grpSpPr>
          <a:xfrm>
            <a:off x="726269" y="1683737"/>
            <a:ext cx="7800340" cy="729615"/>
            <a:chOff x="771093" y="1241044"/>
            <a:chExt cx="7800340" cy="729615"/>
          </a:xfrm>
        </p:grpSpPr>
        <p:sp>
          <p:nvSpPr>
            <p:cNvPr id="7" name="object 3">
              <a:extLst>
                <a:ext uri="{FF2B5EF4-FFF2-40B4-BE49-F238E27FC236}">
                  <a16:creationId xmlns:a16="http://schemas.microsoft.com/office/drawing/2014/main" xmlns=""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a16="http://schemas.microsoft.com/office/drawing/2014/main" xmlns=""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a:ln>
              <a:solidFill>
                <a:srgbClr val="0070C0"/>
              </a:solidFill>
            </a:ln>
          </p:spPr>
          <p:txBody>
            <a:bodyPr wrap="square" lIns="0" tIns="0" rIns="0" bIns="0" rtlCol="0"/>
            <a:lstStyle/>
            <a:p>
              <a:endParaRPr/>
            </a:p>
          </p:txBody>
        </p:sp>
      </p:grpSp>
      <p:grpSp>
        <p:nvGrpSpPr>
          <p:cNvPr id="10" name="object 5">
            <a:extLst>
              <a:ext uri="{FF2B5EF4-FFF2-40B4-BE49-F238E27FC236}">
                <a16:creationId xmlns:a16="http://schemas.microsoft.com/office/drawing/2014/main" xmlns="" id="{44129720-3994-4231-BBD4-14FA337B01D4}"/>
              </a:ext>
            </a:extLst>
          </p:cNvPr>
          <p:cNvGrpSpPr/>
          <p:nvPr/>
        </p:nvGrpSpPr>
        <p:grpSpPr>
          <a:xfrm>
            <a:off x="726269" y="3416778"/>
            <a:ext cx="7821930" cy="706755"/>
            <a:chOff x="771093" y="2974085"/>
            <a:chExt cx="7821930" cy="706755"/>
          </a:xfrm>
        </p:grpSpPr>
        <p:sp>
          <p:nvSpPr>
            <p:cNvPr id="11" name="object 6">
              <a:extLst>
                <a:ext uri="{FF2B5EF4-FFF2-40B4-BE49-F238E27FC236}">
                  <a16:creationId xmlns:a16="http://schemas.microsoft.com/office/drawing/2014/main" xmlns=""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a16="http://schemas.microsoft.com/office/drawing/2014/main" xmlns=""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a16="http://schemas.microsoft.com/office/drawing/2014/main" xmlns="" id="{9780DA53-1638-4B9F-9D0C-3A618AADDB68}"/>
              </a:ext>
            </a:extLst>
          </p:cNvPr>
          <p:cNvGrpSpPr/>
          <p:nvPr/>
        </p:nvGrpSpPr>
        <p:grpSpPr>
          <a:xfrm>
            <a:off x="726269" y="4308446"/>
            <a:ext cx="7821930" cy="696595"/>
            <a:chOff x="771093" y="3865753"/>
            <a:chExt cx="7821930" cy="696595"/>
          </a:xfrm>
        </p:grpSpPr>
        <p:sp>
          <p:nvSpPr>
            <p:cNvPr id="14" name="object 9">
              <a:extLst>
                <a:ext uri="{FF2B5EF4-FFF2-40B4-BE49-F238E27FC236}">
                  <a16:creationId xmlns:a16="http://schemas.microsoft.com/office/drawing/2014/main" xmlns=""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a16="http://schemas.microsoft.com/office/drawing/2014/main" xmlns=""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a16="http://schemas.microsoft.com/office/drawing/2014/main" xmlns="" id="{D90BA3E5-D193-4FE5-93B9-2829CC3DB896}"/>
              </a:ext>
            </a:extLst>
          </p:cNvPr>
          <p:cNvGrpSpPr/>
          <p:nvPr/>
        </p:nvGrpSpPr>
        <p:grpSpPr>
          <a:xfrm>
            <a:off x="726269" y="5157948"/>
            <a:ext cx="7821930" cy="706755"/>
            <a:chOff x="771093" y="4715255"/>
            <a:chExt cx="7821930" cy="706755"/>
          </a:xfrm>
        </p:grpSpPr>
        <p:sp>
          <p:nvSpPr>
            <p:cNvPr id="17" name="object 12">
              <a:extLst>
                <a:ext uri="{FF2B5EF4-FFF2-40B4-BE49-F238E27FC236}">
                  <a16:creationId xmlns:a16="http://schemas.microsoft.com/office/drawing/2014/main" xmlns=""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a16="http://schemas.microsoft.com/office/drawing/2014/main" xmlns=""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a16="http://schemas.microsoft.com/office/drawing/2014/main" xmlns="" id="{E6AA0237-EEF7-46EF-A662-F7A6731A41C4}"/>
              </a:ext>
            </a:extLst>
          </p:cNvPr>
          <p:cNvGrpSpPr/>
          <p:nvPr/>
        </p:nvGrpSpPr>
        <p:grpSpPr>
          <a:xfrm>
            <a:off x="726269" y="2554068"/>
            <a:ext cx="7821930" cy="706755"/>
            <a:chOff x="771093" y="2111375"/>
            <a:chExt cx="7821930" cy="706755"/>
          </a:xfrm>
        </p:grpSpPr>
        <p:sp>
          <p:nvSpPr>
            <p:cNvPr id="23" name="object 20">
              <a:extLst>
                <a:ext uri="{FF2B5EF4-FFF2-40B4-BE49-F238E27FC236}">
                  <a16:creationId xmlns:a16="http://schemas.microsoft.com/office/drawing/2014/main" xmlns=""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a16="http://schemas.microsoft.com/office/drawing/2014/main" xmlns=""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2060"/>
            </a:solidFill>
            <a:ln>
              <a:solidFill>
                <a:srgbClr val="002060"/>
              </a:solidFill>
            </a:ln>
          </p:spPr>
          <p:txBody>
            <a:bodyPr wrap="square" lIns="0" tIns="0" rIns="0" bIns="0" rtlCol="0"/>
            <a:lstStyle/>
            <a:p>
              <a:endParaRPr dirty="0"/>
            </a:p>
          </p:txBody>
        </p:sp>
      </p:grpSp>
      <p:sp>
        <p:nvSpPr>
          <p:cNvPr id="25" name="object 22">
            <a:extLst>
              <a:ext uri="{FF2B5EF4-FFF2-40B4-BE49-F238E27FC236}">
                <a16:creationId xmlns:a16="http://schemas.microsoft.com/office/drawing/2014/main" xmlns="" id="{AA64AC9F-8432-4B91-A2E7-770BB884E3C4}"/>
              </a:ext>
            </a:extLst>
          </p:cNvPr>
          <p:cNvSpPr txBox="1"/>
          <p:nvPr/>
        </p:nvSpPr>
        <p:spPr>
          <a:xfrm>
            <a:off x="1334471" y="1819810"/>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Variables externas</a:t>
            </a:r>
            <a:endParaRPr lang="es-PE" dirty="0">
              <a:latin typeface="Arial"/>
              <a:cs typeface="Arial"/>
            </a:endParaRPr>
          </a:p>
        </p:txBody>
      </p:sp>
      <p:sp>
        <p:nvSpPr>
          <p:cNvPr id="26" name="object 22">
            <a:extLst>
              <a:ext uri="{FF2B5EF4-FFF2-40B4-BE49-F238E27FC236}">
                <a16:creationId xmlns:a16="http://schemas.microsoft.com/office/drawing/2014/main" xmlns="" id="{575ACE3F-E661-4010-A02A-37E1E511CD1D}"/>
              </a:ext>
            </a:extLst>
          </p:cNvPr>
          <p:cNvSpPr txBox="1"/>
          <p:nvPr/>
        </p:nvSpPr>
        <p:spPr>
          <a:xfrm>
            <a:off x="1334471" y="2690141"/>
            <a:ext cx="3302635"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V</a:t>
            </a:r>
            <a:r>
              <a:rPr lang="es-PE" b="1" spc="-10" dirty="0" err="1">
                <a:solidFill>
                  <a:srgbClr val="FFFFFF"/>
                </a:solidFill>
                <a:latin typeface="Arial"/>
                <a:cs typeface="Arial"/>
              </a:rPr>
              <a:t>ariables</a:t>
            </a:r>
            <a:r>
              <a:rPr lang="es-PE" b="1" spc="-10" dirty="0">
                <a:solidFill>
                  <a:srgbClr val="FFFFFF"/>
                </a:solidFill>
                <a:latin typeface="Arial"/>
                <a:cs typeface="Arial"/>
              </a:rPr>
              <a:t> internas</a:t>
            </a:r>
            <a:endParaRPr lang="es-PE" dirty="0">
              <a:latin typeface="Arial"/>
              <a:cs typeface="Arial"/>
            </a:endParaRPr>
          </a:p>
        </p:txBody>
      </p:sp>
      <p:sp>
        <p:nvSpPr>
          <p:cNvPr id="27" name="object 22">
            <a:extLst>
              <a:ext uri="{FF2B5EF4-FFF2-40B4-BE49-F238E27FC236}">
                <a16:creationId xmlns:a16="http://schemas.microsoft.com/office/drawing/2014/main" xmlns="" id="{49B7E682-9CCF-4302-9B9B-0AF0E8A398E7}"/>
              </a:ext>
            </a:extLst>
          </p:cNvPr>
          <p:cNvSpPr txBox="1"/>
          <p:nvPr/>
        </p:nvSpPr>
        <p:spPr>
          <a:xfrm>
            <a:off x="1334471" y="3552851"/>
            <a:ext cx="4761529"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T</a:t>
            </a:r>
            <a:r>
              <a:rPr lang="es-PE" b="1" spc="-10" dirty="0">
                <a:solidFill>
                  <a:srgbClr val="FFFFFF"/>
                </a:solidFill>
                <a:latin typeface="Arial"/>
                <a:cs typeface="Arial"/>
              </a:rPr>
              <a:t>asa de interés y de política monetaria</a:t>
            </a:r>
            <a:endParaRPr lang="es-PE" dirty="0">
              <a:latin typeface="Arial"/>
              <a:cs typeface="Arial"/>
            </a:endParaRPr>
          </a:p>
        </p:txBody>
      </p:sp>
      <p:sp>
        <p:nvSpPr>
          <p:cNvPr id="28" name="object 22">
            <a:extLst>
              <a:ext uri="{FF2B5EF4-FFF2-40B4-BE49-F238E27FC236}">
                <a16:creationId xmlns:a16="http://schemas.microsoft.com/office/drawing/2014/main" xmlns="" id="{6FF7090C-B76E-4E3B-AC7D-33B6DDD27B92}"/>
              </a:ext>
            </a:extLst>
          </p:cNvPr>
          <p:cNvSpPr txBox="1"/>
          <p:nvPr/>
        </p:nvSpPr>
        <p:spPr>
          <a:xfrm>
            <a:off x="1343996" y="4442296"/>
            <a:ext cx="3302635"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E</a:t>
            </a:r>
            <a:r>
              <a:rPr lang="es-PE" b="1" spc="-10" dirty="0" err="1">
                <a:solidFill>
                  <a:srgbClr val="FFFFFF"/>
                </a:solidFill>
                <a:latin typeface="Arial"/>
                <a:cs typeface="Arial"/>
              </a:rPr>
              <a:t>scenarios</a:t>
            </a:r>
            <a:r>
              <a:rPr lang="es-PE" b="1" spc="-10" dirty="0">
                <a:solidFill>
                  <a:srgbClr val="FFFFFF"/>
                </a:solidFill>
                <a:latin typeface="Arial"/>
                <a:cs typeface="Arial"/>
              </a:rPr>
              <a:t> de riesgos</a:t>
            </a:r>
            <a:endParaRPr lang="es-PE" dirty="0">
              <a:latin typeface="Arial"/>
              <a:cs typeface="Arial"/>
            </a:endParaRPr>
          </a:p>
        </p:txBody>
      </p:sp>
      <p:sp>
        <p:nvSpPr>
          <p:cNvPr id="29" name="object 22">
            <a:extLst>
              <a:ext uri="{FF2B5EF4-FFF2-40B4-BE49-F238E27FC236}">
                <a16:creationId xmlns:a16="http://schemas.microsoft.com/office/drawing/2014/main" xmlns="" id="{1CD52542-F82B-4CFE-BB92-EFF5D5588674}"/>
              </a:ext>
            </a:extLst>
          </p:cNvPr>
          <p:cNvSpPr txBox="1"/>
          <p:nvPr/>
        </p:nvSpPr>
        <p:spPr>
          <a:xfrm>
            <a:off x="1343996" y="5294021"/>
            <a:ext cx="461992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P</a:t>
            </a:r>
            <a:r>
              <a:rPr lang="es-PE" b="1" spc="-10" dirty="0" err="1">
                <a:solidFill>
                  <a:srgbClr val="FFFFFF"/>
                </a:solidFill>
                <a:latin typeface="Arial"/>
                <a:cs typeface="Arial"/>
              </a:rPr>
              <a:t>ropuesta</a:t>
            </a:r>
            <a:r>
              <a:rPr lang="es-PE" b="1" spc="-10" dirty="0">
                <a:solidFill>
                  <a:srgbClr val="FFFFFF"/>
                </a:solidFill>
                <a:latin typeface="Arial"/>
                <a:cs typeface="Arial"/>
              </a:rPr>
              <a:t> de tasa de política monetaria</a:t>
            </a:r>
            <a:endParaRPr lang="es-PE" dirty="0">
              <a:latin typeface="Arial"/>
              <a:cs typeface="Arial"/>
            </a:endParaRPr>
          </a:p>
        </p:txBody>
      </p:sp>
      <p:sp>
        <p:nvSpPr>
          <p:cNvPr id="30" name="object 22">
            <a:extLst>
              <a:ext uri="{FF2B5EF4-FFF2-40B4-BE49-F238E27FC236}">
                <a16:creationId xmlns:a16="http://schemas.microsoft.com/office/drawing/2014/main" xmlns=""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Tree>
    <p:extLst>
      <p:ext uri="{BB962C8B-B14F-4D97-AF65-F5344CB8AC3E}">
        <p14:creationId xmlns:p14="http://schemas.microsoft.com/office/powerpoint/2010/main" val="27550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08</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358588" y="1208639"/>
            <a:ext cx="11461937" cy="1441420"/>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2060"/>
                </a:solidFill>
                <a:latin typeface="Arial"/>
                <a:cs typeface="Arial"/>
              </a:rPr>
              <a:t>La actividad económica nacional presentó un crecimiento anualizado de 8,7 por ciento en el cuarto trimestre de 2024, registrando seis trimestres consecutivos de expansión. En el escenario base, se prevé una desaceleración a 2,2 por ciento en el primer trimestre de 2025, con una recuperación gradual hasta 4,3 por ciento al cierre de 2026.</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10" name="CuadroTexto 9">
            <a:extLst>
              <a:ext uri="{FF2B5EF4-FFF2-40B4-BE49-F238E27FC236}">
                <a16:creationId xmlns:a16="http://schemas.microsoft.com/office/drawing/2014/main" xmlns="" id="{ECDC6FBF-E6DF-4F14-9D3E-C9F6536876B1}"/>
              </a:ext>
            </a:extLst>
          </p:cNvPr>
          <p:cNvSpPr txBox="1"/>
          <p:nvPr/>
        </p:nvSpPr>
        <p:spPr>
          <a:xfrm>
            <a:off x="5916270" y="2296966"/>
            <a:ext cx="5724526"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CRECIMIENTO POTENCIAL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graphicFrame>
        <p:nvGraphicFramePr>
          <p:cNvPr id="14" name="Gráfico 13">
            <a:extLst>
              <a:ext uri="{FF2B5EF4-FFF2-40B4-BE49-F238E27FC236}">
                <a16:creationId xmlns:a16="http://schemas.microsoft.com/office/drawing/2014/main" xmlns="" id="{1CD4B87D-9C09-4755-B4DB-0DA76BF25298}"/>
              </a:ext>
            </a:extLst>
          </p:cNvPr>
          <p:cNvGraphicFramePr>
            <a:graphicFrameLocks/>
          </p:cNvGraphicFramePr>
          <p:nvPr>
            <p:extLst>
              <p:ext uri="{D42A27DB-BD31-4B8C-83A1-F6EECF244321}">
                <p14:modId xmlns:p14="http://schemas.microsoft.com/office/powerpoint/2010/main" val="2238808446"/>
              </p:ext>
            </p:extLst>
          </p:nvPr>
        </p:nvGraphicFramePr>
        <p:xfrm>
          <a:off x="6089556" y="2779971"/>
          <a:ext cx="5724526" cy="349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xmlns="" id="{33AFC596-75BA-4576-BFAE-00A1E80CEAF3}"/>
              </a:ext>
            </a:extLst>
          </p:cNvPr>
          <p:cNvGraphicFramePr>
            <a:graphicFrameLocks/>
          </p:cNvGraphicFramePr>
          <p:nvPr>
            <p:extLst>
              <p:ext uri="{D42A27DB-BD31-4B8C-83A1-F6EECF244321}">
                <p14:modId xmlns:p14="http://schemas.microsoft.com/office/powerpoint/2010/main" val="1667608135"/>
              </p:ext>
            </p:extLst>
          </p:nvPr>
        </p:nvGraphicFramePr>
        <p:xfrm>
          <a:off x="494090" y="2706513"/>
          <a:ext cx="5422180" cy="3528811"/>
        </p:xfrm>
        <a:graphic>
          <a:graphicData uri="http://schemas.openxmlformats.org/drawingml/2006/chart">
            <c:chart xmlns:c="http://schemas.openxmlformats.org/drawingml/2006/chart" xmlns:r="http://schemas.openxmlformats.org/officeDocument/2006/relationships" r:id="rId4"/>
          </a:graphicData>
        </a:graphic>
      </p:graphicFrame>
      <p:sp>
        <p:nvSpPr>
          <p:cNvPr id="16" name="CuadroTexto 15">
            <a:extLst>
              <a:ext uri="{FF2B5EF4-FFF2-40B4-BE49-F238E27FC236}">
                <a16:creationId xmlns:a16="http://schemas.microsoft.com/office/drawing/2014/main" xmlns="" id="{D8DDE2FE-7B4F-4459-93BC-FB6A62A94F39}"/>
              </a:ext>
            </a:extLst>
          </p:cNvPr>
          <p:cNvSpPr txBox="1"/>
          <p:nvPr/>
        </p:nvSpPr>
        <p:spPr>
          <a:xfrm>
            <a:off x="494090" y="2260237"/>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PBI REAL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214138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414336" y="1226729"/>
            <a:ext cx="11363325" cy="58477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En el cuarto trimestre del 2024, la brecha de producto fue 0,0%, sin embargo se proyecta para el primer trimestre del 2025 que se tendrá una brecha del producto negativa de 0.5%.</a:t>
            </a:r>
            <a:endParaRPr lang="es-MX" dirty="0">
              <a:solidFill>
                <a:srgbClr val="001F5F"/>
              </a:solidFill>
              <a:latin typeface="Arial"/>
              <a:cs typeface="Arial"/>
            </a:endParaRPr>
          </a:p>
        </p:txBody>
      </p:sp>
      <p:sp>
        <p:nvSpPr>
          <p:cNvPr id="9" name="CuadroTexto 8">
            <a:extLst>
              <a:ext uri="{FF2B5EF4-FFF2-40B4-BE49-F238E27FC236}">
                <a16:creationId xmlns:a16="http://schemas.microsoft.com/office/drawing/2014/main" xmlns="" id="{1326B37B-2E12-4E1F-9E00-E54E1A3650B4}"/>
              </a:ext>
            </a:extLst>
          </p:cNvPr>
          <p:cNvSpPr txBox="1"/>
          <p:nvPr/>
        </p:nvSpPr>
        <p:spPr>
          <a:xfrm>
            <a:off x="3384908" y="2037099"/>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BRECHA DEL PRODUCTO </a:t>
            </a:r>
          </a:p>
          <a:p>
            <a:pPr algn="ctr"/>
            <a:r>
              <a:rPr lang="es-MX" sz="1050" dirty="0">
                <a:latin typeface="Arial" pitchFamily="34" charset="0"/>
                <a:cs typeface="Arial" pitchFamily="34" charset="0"/>
              </a:rPr>
              <a:t>(Porcentaje del PBI potencial)</a:t>
            </a:r>
            <a:endParaRPr lang="es-PE" sz="1050" dirty="0">
              <a:latin typeface="Arial" pitchFamily="34" charset="0"/>
              <a:cs typeface="Arial" pitchFamily="34" charset="0"/>
            </a:endParaRPr>
          </a:p>
        </p:txBody>
      </p:sp>
      <p:graphicFrame>
        <p:nvGraphicFramePr>
          <p:cNvPr id="10" name="Gráfico 9">
            <a:extLst>
              <a:ext uri="{FF2B5EF4-FFF2-40B4-BE49-F238E27FC236}">
                <a16:creationId xmlns:a16="http://schemas.microsoft.com/office/drawing/2014/main" xmlns="" id="{1CD4B87D-9C09-4755-B4DB-0DA76BF25298}"/>
              </a:ext>
            </a:extLst>
          </p:cNvPr>
          <p:cNvGraphicFramePr>
            <a:graphicFrameLocks/>
          </p:cNvGraphicFramePr>
          <p:nvPr>
            <p:extLst>
              <p:ext uri="{D42A27DB-BD31-4B8C-83A1-F6EECF244321}">
                <p14:modId xmlns:p14="http://schemas.microsoft.com/office/powerpoint/2010/main" val="3495463184"/>
              </p:ext>
            </p:extLst>
          </p:nvPr>
        </p:nvGraphicFramePr>
        <p:xfrm>
          <a:off x="2061366" y="2483375"/>
          <a:ext cx="8069264" cy="39426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15383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433</Words>
  <Application>Microsoft Office PowerPoint</Application>
  <PresentationFormat>Panorámica</PresentationFormat>
  <Paragraphs>65</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MT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Curso</cp:lastModifiedBy>
  <cp:revision>71</cp:revision>
  <dcterms:created xsi:type="dcterms:W3CDTF">2025-03-29T22:10:06Z</dcterms:created>
  <dcterms:modified xsi:type="dcterms:W3CDTF">2025-04-01T16:34:06Z</dcterms:modified>
</cp:coreProperties>
</file>