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5" r:id="rId2"/>
    <p:sldId id="340" r:id="rId3"/>
    <p:sldId id="346" r:id="rId4"/>
    <p:sldId id="260" r:id="rId5"/>
    <p:sldId id="259" r:id="rId6"/>
    <p:sldId id="353" r:id="rId7"/>
    <p:sldId id="344" r:id="rId8"/>
    <p:sldId id="342" r:id="rId9"/>
    <p:sldId id="337" r:id="rId10"/>
    <p:sldId id="256" r:id="rId11"/>
    <p:sldId id="338" r:id="rId12"/>
    <p:sldId id="257" r:id="rId13"/>
    <p:sldId id="258" r:id="rId14"/>
    <p:sldId id="339" r:id="rId15"/>
    <p:sldId id="341" r:id="rId16"/>
    <p:sldId id="261" r:id="rId17"/>
    <p:sldId id="323" r:id="rId18"/>
    <p:sldId id="324" r:id="rId19"/>
    <p:sldId id="325" r:id="rId20"/>
    <p:sldId id="336" r:id="rId21"/>
    <p:sldId id="330" r:id="rId22"/>
    <p:sldId id="335" r:id="rId23"/>
    <p:sldId id="333" r:id="rId24"/>
    <p:sldId id="334" r:id="rId25"/>
    <p:sldId id="343" r:id="rId26"/>
    <p:sldId id="347" r:id="rId27"/>
    <p:sldId id="348" r:id="rId28"/>
    <p:sldId id="349" r:id="rId29"/>
    <p:sldId id="350" r:id="rId30"/>
    <p:sldId id="352" r:id="rId31"/>
    <p:sldId id="351" r:id="rId3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022022022022022E-2"/>
          <c:y val="0.10098175231169877"/>
          <c:w val="0.95595595595595595"/>
          <c:h val="0.815914005600673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Hoja1!$D$4</c:f>
              <c:strCache>
                <c:ptCount val="1"/>
                <c:pt idx="0">
                  <c:v>informal</c:v>
                </c:pt>
              </c:strCache>
            </c:strRef>
          </c:tx>
          <c:spPr>
            <a:solidFill>
              <a:schemeClr val="tx2">
                <a:lumMod val="90000"/>
                <a:lumOff val="10000"/>
                <a:alpha val="63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Hoja1!$C$5:$C$21</c:f>
              <c:numCache>
                <c:formatCode>General</c:formatCode>
                <c:ptCount val="1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  <c:pt idx="10">
                  <c:v>2017</c:v>
                </c:pt>
                <c:pt idx="11">
                  <c:v>2018</c:v>
                </c:pt>
                <c:pt idx="12">
                  <c:v>2019</c:v>
                </c:pt>
                <c:pt idx="13">
                  <c:v>2020</c:v>
                </c:pt>
                <c:pt idx="14">
                  <c:v>2021</c:v>
                </c:pt>
                <c:pt idx="15">
                  <c:v>2022</c:v>
                </c:pt>
                <c:pt idx="16">
                  <c:v>2023</c:v>
                </c:pt>
              </c:numCache>
            </c:numRef>
          </c:cat>
          <c:val>
            <c:numRef>
              <c:f>Hoja1!$D$5:$D$21</c:f>
              <c:numCache>
                <c:formatCode>0.0</c:formatCode>
                <c:ptCount val="17"/>
                <c:pt idx="0">
                  <c:v>79.864530000000002</c:v>
                </c:pt>
                <c:pt idx="1">
                  <c:v>79.117739999999998</c:v>
                </c:pt>
                <c:pt idx="2">
                  <c:v>77.183930000000004</c:v>
                </c:pt>
                <c:pt idx="3">
                  <c:v>77.08</c:v>
                </c:pt>
                <c:pt idx="4">
                  <c:v>75.032060000000001</c:v>
                </c:pt>
                <c:pt idx="5">
                  <c:v>74.30583</c:v>
                </c:pt>
                <c:pt idx="6">
                  <c:v>73.704350000000005</c:v>
                </c:pt>
                <c:pt idx="7">
                  <c:v>72.835250000000002</c:v>
                </c:pt>
                <c:pt idx="8">
                  <c:v>73.150019999999998</c:v>
                </c:pt>
                <c:pt idx="9">
                  <c:v>71.971620000000001</c:v>
                </c:pt>
                <c:pt idx="10">
                  <c:v>72.546509999999998</c:v>
                </c:pt>
                <c:pt idx="11">
                  <c:v>72.438370000000006</c:v>
                </c:pt>
                <c:pt idx="12">
                  <c:v>72.740920000000003</c:v>
                </c:pt>
                <c:pt idx="13">
                  <c:v>75.348519999999994</c:v>
                </c:pt>
                <c:pt idx="14">
                  <c:v>76.846959999999996</c:v>
                </c:pt>
                <c:pt idx="15">
                  <c:v>75.698909999999998</c:v>
                </c:pt>
                <c:pt idx="16">
                  <c:v>73.884960000000007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FB-4364-AA72-ED28B337A6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9"/>
        <c:overlap val="-27"/>
        <c:axId val="1526592335"/>
        <c:axId val="1526561135"/>
      </c:barChart>
      <c:catAx>
        <c:axId val="152659233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s-ES"/>
          </a:p>
        </c:txPr>
        <c:crossAx val="1526561135"/>
        <c:crosses val="autoZero"/>
        <c:auto val="1"/>
        <c:lblAlgn val="ctr"/>
        <c:lblOffset val="100"/>
        <c:noMultiLvlLbl val="0"/>
      </c:catAx>
      <c:valAx>
        <c:axId val="1526561135"/>
        <c:scaling>
          <c:orientation val="minMax"/>
          <c:max val="80"/>
        </c:scaling>
        <c:delete val="1"/>
        <c:axPos val="l"/>
        <c:numFmt formatCode="0.0" sourceLinked="1"/>
        <c:majorTickMark val="none"/>
        <c:minorTickMark val="none"/>
        <c:tickLblPos val="nextTo"/>
        <c:crossAx val="1526592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aseline="0">
          <a:solidFill>
            <a:schemeClr val="tx1"/>
          </a:solidFill>
          <a:latin typeface="Arial Narrow" panose="020B0606020202030204" pitchFamily="34" charset="0"/>
        </a:defRPr>
      </a:pPr>
      <a:endParaRPr lang="es-E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  <a:alpha val="61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C00000">
                  <a:alpha val="60000"/>
                </a:srgb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7B-4CB4-AF9A-3DF11B780348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Hoja1!$C$29:$C$54</c:f>
              <c:strCache>
                <c:ptCount val="26"/>
                <c:pt idx="0">
                  <c:v>Callao</c:v>
                </c:pt>
                <c:pt idx="1">
                  <c:v>Lima</c:v>
                </c:pt>
                <c:pt idx="2">
                  <c:v>Ica</c:v>
                </c:pt>
                <c:pt idx="3">
                  <c:v>Moquegua</c:v>
                </c:pt>
                <c:pt idx="4">
                  <c:v>Arequipa</c:v>
                </c:pt>
                <c:pt idx="5">
                  <c:v>La Libertad</c:v>
                </c:pt>
                <c:pt idx="6">
                  <c:v>Nacional</c:v>
                </c:pt>
                <c:pt idx="7">
                  <c:v>Lambayeque</c:v>
                </c:pt>
                <c:pt idx="8">
                  <c:v>Tacna</c:v>
                </c:pt>
                <c:pt idx="9">
                  <c:v>Tumbes</c:v>
                </c:pt>
                <c:pt idx="10">
                  <c:v>Madre de Dios</c:v>
                </c:pt>
                <c:pt idx="11">
                  <c:v>Piura</c:v>
                </c:pt>
                <c:pt idx="12">
                  <c:v>Pasco</c:v>
                </c:pt>
                <c:pt idx="13">
                  <c:v>Ancash</c:v>
                </c:pt>
                <c:pt idx="14">
                  <c:v>Junin</c:v>
                </c:pt>
                <c:pt idx="15">
                  <c:v>Ucayali</c:v>
                </c:pt>
                <c:pt idx="16">
                  <c:v>Loreto</c:v>
                </c:pt>
                <c:pt idx="17">
                  <c:v>Cusco</c:v>
                </c:pt>
                <c:pt idx="18">
                  <c:v>Cajamarca</c:v>
                </c:pt>
                <c:pt idx="19">
                  <c:v>Amazonas</c:v>
                </c:pt>
                <c:pt idx="20">
                  <c:v>San Martin</c:v>
                </c:pt>
                <c:pt idx="21">
                  <c:v>Ayacucho</c:v>
                </c:pt>
                <c:pt idx="22">
                  <c:v>Puno</c:v>
                </c:pt>
                <c:pt idx="23">
                  <c:v>Huanuco</c:v>
                </c:pt>
                <c:pt idx="24">
                  <c:v>Apurimac</c:v>
                </c:pt>
                <c:pt idx="25">
                  <c:v>Huancavelica</c:v>
                </c:pt>
              </c:strCache>
            </c:strRef>
          </c:cat>
          <c:val>
            <c:numRef>
              <c:f>Hoja1!$D$29:$D$54</c:f>
              <c:numCache>
                <c:formatCode>_-* #,##0.0_-;\-* #,##0.0_-;_-* "-"??_-;_-@_-</c:formatCode>
                <c:ptCount val="26"/>
                <c:pt idx="0">
                  <c:v>60.908269999999995</c:v>
                </c:pt>
                <c:pt idx="1">
                  <c:v>61.234299999999998</c:v>
                </c:pt>
                <c:pt idx="2">
                  <c:v>64.725110000000001</c:v>
                </c:pt>
                <c:pt idx="3">
                  <c:v>65.122240000000005</c:v>
                </c:pt>
                <c:pt idx="4">
                  <c:v>68.985849999999999</c:v>
                </c:pt>
                <c:pt idx="5">
                  <c:v>71.893900000000002</c:v>
                </c:pt>
                <c:pt idx="6">
                  <c:v>73.884960000000007</c:v>
                </c:pt>
                <c:pt idx="7">
                  <c:v>74.568669999999997</c:v>
                </c:pt>
                <c:pt idx="8">
                  <c:v>77.144270000000006</c:v>
                </c:pt>
                <c:pt idx="9">
                  <c:v>78.320359999999994</c:v>
                </c:pt>
                <c:pt idx="10">
                  <c:v>78.423460000000006</c:v>
                </c:pt>
                <c:pt idx="11">
                  <c:v>78.986019999999996</c:v>
                </c:pt>
                <c:pt idx="12">
                  <c:v>79.894930000000002</c:v>
                </c:pt>
                <c:pt idx="13">
                  <c:v>80.669550000000001</c:v>
                </c:pt>
                <c:pt idx="14">
                  <c:v>82.715469999999996</c:v>
                </c:pt>
                <c:pt idx="15">
                  <c:v>83.280270000000002</c:v>
                </c:pt>
                <c:pt idx="16">
                  <c:v>83.472970000000004</c:v>
                </c:pt>
                <c:pt idx="17">
                  <c:v>83.523889999999994</c:v>
                </c:pt>
                <c:pt idx="18">
                  <c:v>85.042289999999994</c:v>
                </c:pt>
                <c:pt idx="19">
                  <c:v>86.440629999999999</c:v>
                </c:pt>
                <c:pt idx="20">
                  <c:v>86.955860000000001</c:v>
                </c:pt>
                <c:pt idx="21">
                  <c:v>87.075689999999994</c:v>
                </c:pt>
                <c:pt idx="22">
                  <c:v>88.965900000000005</c:v>
                </c:pt>
                <c:pt idx="23">
                  <c:v>88.989840000000001</c:v>
                </c:pt>
                <c:pt idx="24">
                  <c:v>89.192279999999997</c:v>
                </c:pt>
                <c:pt idx="25">
                  <c:v>89.727090000000004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7B-4CB4-AF9A-3DF11B78034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2"/>
        <c:axId val="1780370975"/>
        <c:axId val="1780369535"/>
      </c:barChart>
      <c:catAx>
        <c:axId val="178037097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s-ES"/>
          </a:p>
        </c:txPr>
        <c:crossAx val="1780369535"/>
        <c:crosses val="autoZero"/>
        <c:auto val="1"/>
        <c:lblAlgn val="ctr"/>
        <c:lblOffset val="100"/>
        <c:noMultiLvlLbl val="0"/>
      </c:catAx>
      <c:valAx>
        <c:axId val="1780369535"/>
        <c:scaling>
          <c:orientation val="minMax"/>
        </c:scaling>
        <c:delete val="1"/>
        <c:axPos val="b"/>
        <c:numFmt formatCode="_-* #,##0.0_-;\-* #,##0.0_-;_-* &quot;-&quot;??_-;_-@_-" sourceLinked="1"/>
        <c:majorTickMark val="none"/>
        <c:minorTickMark val="none"/>
        <c:tickLblPos val="nextTo"/>
        <c:crossAx val="1780370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100" baseline="0">
          <a:solidFill>
            <a:schemeClr val="tx1"/>
          </a:solidFill>
          <a:latin typeface="Arial Narrow" panose="020B0606020202030204" pitchFamily="34" charset="0"/>
        </a:defRPr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913130234299428"/>
          <c:y val="3.2456278117545159E-2"/>
          <c:w val="0.57957222820063081"/>
          <c:h val="0.9350874437649097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lumMod val="50000"/>
                <a:alpha val="61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C00000">
                  <a:alpha val="61000"/>
                </a:srgb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DB9-48E4-A0DE-DD1F771FEF8D}"/>
              </c:ext>
            </c:extLst>
          </c:dPt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Hoja1!$G$26:$G$33</c:f>
              <c:strCache>
                <c:ptCount val="8"/>
                <c:pt idx="0">
                  <c:v>Minería</c:v>
                </c:pt>
                <c:pt idx="1">
                  <c:v>Servicios</c:v>
                </c:pt>
                <c:pt idx="2">
                  <c:v>Manufactura</c:v>
                </c:pt>
                <c:pt idx="3">
                  <c:v>Nacional</c:v>
                </c:pt>
                <c:pt idx="4">
                  <c:v>Comercio</c:v>
                </c:pt>
                <c:pt idx="5">
                  <c:v>Construcción</c:v>
                </c:pt>
                <c:pt idx="6">
                  <c:v>Pesca y acuicultura</c:v>
                </c:pt>
                <c:pt idx="7">
                  <c:v>Agricultura</c:v>
                </c:pt>
              </c:strCache>
            </c:strRef>
          </c:cat>
          <c:val>
            <c:numRef>
              <c:f>Hoja1!$H$26:$H$33</c:f>
              <c:numCache>
                <c:formatCode>General</c:formatCode>
                <c:ptCount val="8"/>
                <c:pt idx="0">
                  <c:v>42.377980000000001</c:v>
                </c:pt>
                <c:pt idx="1">
                  <c:v>61.871279999999999</c:v>
                </c:pt>
                <c:pt idx="2">
                  <c:v>64.330529999999996</c:v>
                </c:pt>
                <c:pt idx="3">
                  <c:v>73.884960000000007</c:v>
                </c:pt>
                <c:pt idx="4">
                  <c:v>75.201650000000001</c:v>
                </c:pt>
                <c:pt idx="5">
                  <c:v>82.245069999999998</c:v>
                </c:pt>
                <c:pt idx="6">
                  <c:v>87.54365</c:v>
                </c:pt>
                <c:pt idx="7">
                  <c:v>95.016019999999997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DB9-48E4-A0DE-DD1F771FEF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2"/>
        <c:axId val="1780370975"/>
        <c:axId val="1780369535"/>
      </c:barChart>
      <c:catAx>
        <c:axId val="178037097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s-ES"/>
          </a:p>
        </c:txPr>
        <c:crossAx val="1780369535"/>
        <c:crosses val="autoZero"/>
        <c:auto val="1"/>
        <c:lblAlgn val="ctr"/>
        <c:lblOffset val="100"/>
        <c:noMultiLvlLbl val="0"/>
      </c:catAx>
      <c:valAx>
        <c:axId val="17803695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80370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baseline="0">
          <a:solidFill>
            <a:schemeClr val="tx1"/>
          </a:solidFill>
          <a:latin typeface="Arial Narrow" panose="020B0606020202030204" pitchFamily="34" charset="0"/>
        </a:defRPr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0.01652</cdr:x>
      <cdr:y>0.41936</cdr:y>
    </cdr:from>
    <cdr:to>
      <cdr:x>0.99399</cdr:x>
      <cdr:y>0.41936</cdr:y>
    </cdr:to>
    <cdr:cxnSp macro="">
      <cdr:nvCxnSpPr>
        <cdr:cNvPr id="3" name="Conector recto 2">
          <a:extLst xmlns:a="http://schemas.openxmlformats.org/drawingml/2006/main">
            <a:ext uri="{FF2B5EF4-FFF2-40B4-BE49-F238E27FC236}">
              <a16:creationId xmlns:a16="http://schemas.microsoft.com/office/drawing/2014/main" id="{834D9BD3-4B1A-5E15-8207-50843A06B856}"/>
            </a:ext>
          </a:extLst>
        </cdr:cNvPr>
        <cdr:cNvCxnSpPr/>
      </cdr:nvCxnSpPr>
      <cdr:spPr>
        <a:xfrm xmlns:a="http://schemas.openxmlformats.org/drawingml/2006/main" flipV="1">
          <a:off x="104775" y="1423989"/>
          <a:ext cx="6200775" cy="0"/>
        </a:xfrm>
        <a:prstGeom xmlns:a="http://schemas.openxmlformats.org/drawingml/2006/main" prst="line">
          <a:avLst/>
        </a:prstGeom>
        <a:ln xmlns:a="http://schemas.openxmlformats.org/drawingml/2006/main" w="19050" cap="flat" cmpd="sng" algn="ctr">
          <a:solidFill>
            <a:schemeClr val="dk1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0.47536</cdr:x>
      <cdr:y>0.30369</cdr:y>
    </cdr:from>
    <cdr:to>
      <cdr:x>0.71259</cdr:x>
      <cdr:y>0.37537</cdr:y>
    </cdr:to>
    <cdr:sp macro="" textlink="">
      <cdr:nvSpPr>
        <cdr:cNvPr id="5" name="CuadroTexto 4">
          <a:extLst xmlns:a="http://schemas.openxmlformats.org/drawingml/2006/main">
            <a:ext uri="{FF2B5EF4-FFF2-40B4-BE49-F238E27FC236}">
              <a16:creationId xmlns:a16="http://schemas.microsoft.com/office/drawing/2014/main" id="{D9FA239B-A1AC-3D21-FC0C-F2A9EC40AE63}"/>
            </a:ext>
          </a:extLst>
        </cdr:cNvPr>
        <cdr:cNvSpPr txBox="1"/>
      </cdr:nvSpPr>
      <cdr:spPr>
        <a:xfrm xmlns:a="http://schemas.openxmlformats.org/drawingml/2006/main">
          <a:off x="4408224" y="1195143"/>
          <a:ext cx="2199948" cy="28209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C00000"/>
          </a:solidFill>
          <a:prstDash val="sysDash"/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s-ES" sz="1600" b="1" kern="1200" dirty="0"/>
            <a:t>Promedio: 74,9%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A10E9-67D2-43CE-A954-45ABF007E422}" type="datetimeFigureOut">
              <a:rPr lang="en" smtClean="0"/>
              <a:t>3/7/2025</a:t>
            </a:fld>
            <a:endParaRPr lang="en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B7B4C-E889-4A07-A6B4-7229AC01F129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298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4E71B-A0E5-6C0B-A3F7-624E35FD6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71195BB-4AFD-14D3-1435-24AF0EB72D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14606EA-19BA-DC77-6B95-4A4230BE6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EC1946-C1FA-5E1B-8E14-F943AAC40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B7B4C-E889-4A07-A6B4-7229AC01F129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494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B7B4C-E889-4A07-A6B4-7229AC01F129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86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79214-987E-1307-86C3-FC5662463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94B4BCC-7E13-4D9D-E501-F7C6F3E114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B50406F-57FA-117E-38BF-5772EAE44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63488-E8FE-C627-BC0E-AA109AA7E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B7B4C-E889-4A07-A6B4-7229AC01F129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070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B7B4C-E889-4A07-A6B4-7229AC01F129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4028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B7B4C-E889-4A07-A6B4-7229AC01F129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5519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6FF69-288C-47F0-E197-05EC36AAF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5D17C26-8065-295E-8909-4A8B82B34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327021-C836-E406-4A1F-992ECD626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F9EA9B-8C6A-6507-3A6B-FDC5AA382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B7B4C-E889-4A07-A6B4-7229AC01F129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6966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B7B4C-E889-4A07-A6B4-7229AC01F129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4825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D0CAA-C8BA-88E0-F150-AA536B0A2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70B623C-55CD-5E22-F04E-9C7A36DCE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3378AC8-B354-1B36-0220-55C4B5E15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8F478C-DDBB-6AEA-C71F-F154B8C47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B7B4C-E889-4A07-A6B4-7229AC01F129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228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9FC8F-22D5-B449-29A4-1DB0101A2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04306F-4B3A-5DF1-BE59-4F50D2066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22B0FA-1FE8-B87F-E357-2008D5ED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7F1A-8FF1-4129-A635-BAA49FA1F400}" type="datetimeFigureOut">
              <a:rPr lang="en" smtClean="0"/>
              <a:t>3/7/2025</a:t>
            </a:fld>
            <a:endParaRPr lang="e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970B76-F535-5F56-EE70-32F09761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82D687-0F46-B4AD-4897-83C8BC89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2915-62D8-4C94-90C4-7AC83C03BCDF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108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310F3-0627-7AB7-431A-B780D846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3BFC7D-549F-53C9-0F16-8809F25E2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86AAEA-5EA0-0573-99EC-61DF7142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7F1A-8FF1-4129-A635-BAA49FA1F400}" type="datetimeFigureOut">
              <a:rPr lang="en" smtClean="0"/>
              <a:t>3/7/2025</a:t>
            </a:fld>
            <a:endParaRPr lang="e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71B791-788F-C6A8-2FA0-75E7F2C2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44892-9776-D5D6-0051-D1499C1B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2915-62D8-4C94-90C4-7AC83C03BCDF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29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4EF788-4F83-8E7C-3E9C-8495BBA78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B5521C-097A-26FC-2B99-01D3D0CBA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B04F5B-316A-68DC-D60A-BC081D09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7F1A-8FF1-4129-A635-BAA49FA1F400}" type="datetimeFigureOut">
              <a:rPr lang="en" smtClean="0"/>
              <a:t>3/7/2025</a:t>
            </a:fld>
            <a:endParaRPr lang="e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DD0273-C6A5-2BC2-50AB-0ED8D3DF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4C2139-0634-48ED-8F58-1C64166F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2915-62D8-4C94-90C4-7AC83C03BCDF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676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8B110-E9A5-9754-A65C-7F650055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CF37F8-1C67-6860-D374-993D693C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845501-4A3B-9A5C-97B8-A5E31933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7F1A-8FF1-4129-A635-BAA49FA1F400}" type="datetimeFigureOut">
              <a:rPr lang="en" smtClean="0"/>
              <a:t>3/7/2025</a:t>
            </a:fld>
            <a:endParaRPr lang="e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780EDF-76CD-8B5B-D81D-C8CF8198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A5E638-736E-F51A-C6F4-582BD972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2915-62D8-4C94-90C4-7AC83C03BCDF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507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5B400-ACAB-C0E5-6E10-1909E6D6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A5CC02-6CE0-C43A-FDB2-9BD460EF5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1F81B-474A-2DA6-E178-F8580D15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7F1A-8FF1-4129-A635-BAA49FA1F400}" type="datetimeFigureOut">
              <a:rPr lang="en" smtClean="0"/>
              <a:t>3/7/2025</a:t>
            </a:fld>
            <a:endParaRPr lang="e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5003F4-37F6-276C-26CA-9A223B25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3152AB-FE87-BD95-97C5-CA53C850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2915-62D8-4C94-90C4-7AC83C03BCDF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559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A2ACB-495B-69C5-DB7C-D3F81135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629F3-FC81-28C4-C1E9-591E0F70A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7D898F-5914-D111-A58B-8AC62A649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215FC9-CB31-AC0F-F862-F554AF0F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7F1A-8FF1-4129-A635-BAA49FA1F400}" type="datetimeFigureOut">
              <a:rPr lang="en" smtClean="0"/>
              <a:t>3/7/2025</a:t>
            </a:fld>
            <a:endParaRPr lang="e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48A407-0828-A63D-DEF6-3E108C29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E9FA4F-7CCA-6E18-FFC0-1AB77E7A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2915-62D8-4C94-90C4-7AC83C03BCDF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077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484D3-EA09-8FAC-3F43-72B485CC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8FFB5F-08AA-0097-3114-8B473BBC0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6E1890-3A7E-16E6-8626-35827646D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8B6FA4-A78B-1CBD-76FA-E0360D5C3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8C4197-38F2-3932-82D1-52D3991BF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9FE87C-F3B8-017C-FF41-E4B0B711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7F1A-8FF1-4129-A635-BAA49FA1F400}" type="datetimeFigureOut">
              <a:rPr lang="en" smtClean="0"/>
              <a:t>3/7/2025</a:t>
            </a:fld>
            <a:endParaRPr lang="e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A7267E-7101-781C-47F1-6DB139E0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4418E3-6142-849E-4B0E-76E6548B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2915-62D8-4C94-90C4-7AC83C03BCDF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879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40EC0-5EA2-D12C-ABC9-B22F78A6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12E1EE-80A7-F84B-4A0A-CED6A27B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7F1A-8FF1-4129-A635-BAA49FA1F400}" type="datetimeFigureOut">
              <a:rPr lang="en" smtClean="0"/>
              <a:t>3/7/2025</a:t>
            </a:fld>
            <a:endParaRPr lang="e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86E0BE-5724-6C7E-2565-A10C31BE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009C9D-BFD3-2EBB-C35C-1D3A847E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2915-62D8-4C94-90C4-7AC83C03BCDF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534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CB3441-51BB-AD99-2961-260A00BA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7F1A-8FF1-4129-A635-BAA49FA1F400}" type="datetimeFigureOut">
              <a:rPr lang="en" smtClean="0"/>
              <a:t>3/7/2025</a:t>
            </a:fld>
            <a:endParaRPr lang="e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A1ABB0-32BD-1F7B-4673-8C0721AB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0B6E92-C7A7-C12A-761C-118C9028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2915-62D8-4C94-90C4-7AC83C03BCDF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960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ACC77-6133-A039-BBDA-891050A3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542151-6311-0A85-D35F-F3FC1C61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CDDC1D-F138-22C1-E2DA-3D1EE9B58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BB71BB-6F3D-FE67-9750-C4278574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7F1A-8FF1-4129-A635-BAA49FA1F400}" type="datetimeFigureOut">
              <a:rPr lang="en" smtClean="0"/>
              <a:t>3/7/2025</a:t>
            </a:fld>
            <a:endParaRPr lang="e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76EEE7-294A-81DD-64DC-B9CEFF00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519AD5-50D6-AAF7-4B6C-96DE64CD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2915-62D8-4C94-90C4-7AC83C03BCDF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4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B6DAB1-FD44-B3CB-D103-BA1B4D9A2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8D3080-2023-796C-A900-4952F3E54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839C92-2739-D0A2-C798-D30A41A74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E9548D-0890-9019-59EA-36C9C3D9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47F1A-8FF1-4129-A635-BAA49FA1F400}" type="datetimeFigureOut">
              <a:rPr lang="en" smtClean="0"/>
              <a:t>3/7/2025</a:t>
            </a:fld>
            <a:endParaRPr lang="e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78425D-C294-28F5-D5F9-5C275741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DF40E1-B2EA-782F-F036-F2855FA2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2915-62D8-4C94-90C4-7AC83C03BCDF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938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69E1BC-4495-C3BB-B39E-162A5293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CE358-BF37-DFC8-B493-D64B55D25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8F15BE-61AE-4379-3C60-472D4AB6F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047F1A-8FF1-4129-A635-BAA49FA1F400}" type="datetimeFigureOut">
              <a:rPr lang="en" smtClean="0"/>
              <a:t>3/7/2025</a:t>
            </a:fld>
            <a:endParaRPr lang="e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0BA26C-308E-F48B-CEA3-08FA8FB6F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DEEC92-1502-3684-711F-70219F8A0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852915-62D8-4C94-90C4-7AC83C03BCDF}" type="slidenum">
              <a:rPr lang="en" smtClean="0"/>
              <a:t>‹Nº›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458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F235B-B897-4347-A009-F33A50BB9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Curso de Extensión BCRP 2025</a:t>
            </a:r>
            <a:br>
              <a:rPr lang="es-PE" dirty="0"/>
            </a:br>
            <a:r>
              <a:rPr lang="es-PE" dirty="0"/>
              <a:t>Políticas Públicas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6D8728-35E0-44E1-9935-7296F12DC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8061"/>
            <a:ext cx="9144000" cy="1655762"/>
          </a:xfrm>
        </p:spPr>
        <p:txBody>
          <a:bodyPr>
            <a:normAutofit/>
          </a:bodyPr>
          <a:lstStyle/>
          <a:p>
            <a:r>
              <a:rPr lang="es-PE" sz="3200" dirty="0"/>
              <a:t>Mercado Laboral Peruano</a:t>
            </a:r>
            <a:endParaRPr lang="es-PE" dirty="0"/>
          </a:p>
          <a:p>
            <a:r>
              <a:rPr lang="es-PE" sz="3200" dirty="0"/>
              <a:t>Prof. Mario Huarancca</a:t>
            </a:r>
          </a:p>
        </p:txBody>
      </p:sp>
    </p:spTree>
    <p:extLst>
      <p:ext uri="{BB962C8B-B14F-4D97-AF65-F5344CB8AC3E}">
        <p14:creationId xmlns:p14="http://schemas.microsoft.com/office/powerpoint/2010/main" val="372491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18A78B-6414-2014-4106-E5AFDF1C1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026" y="1958791"/>
            <a:ext cx="7200530" cy="43200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70AD302A-DB7D-6D98-59BE-0E3D7ACC3E3F}"/>
              </a:ext>
            </a:extLst>
          </p:cNvPr>
          <p:cNvSpPr/>
          <p:nvPr/>
        </p:nvSpPr>
        <p:spPr>
          <a:xfrm>
            <a:off x="3121742" y="1258948"/>
            <a:ext cx="594851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Perú: Remuneración Minima Vital, 2007-2025</a:t>
            </a:r>
          </a:p>
          <a:p>
            <a:pPr algn="ctr"/>
            <a:r>
              <a:rPr lang="e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s-ES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Soles</a:t>
            </a:r>
            <a:r>
              <a:rPr lang="e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5836407-9E68-D5F3-3DD5-9860301E7C65}"/>
              </a:ext>
            </a:extLst>
          </p:cNvPr>
          <p:cNvSpPr/>
          <p:nvPr/>
        </p:nvSpPr>
        <p:spPr>
          <a:xfrm>
            <a:off x="2217026" y="6278791"/>
            <a:ext cx="1504335" cy="39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BCRP.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EA2A05-1647-46E8-EE86-C99D0C0D19B7}"/>
              </a:ext>
            </a:extLst>
          </p:cNvPr>
          <p:cNvSpPr txBox="1">
            <a:spLocks/>
          </p:cNvSpPr>
          <p:nvPr/>
        </p:nvSpPr>
        <p:spPr>
          <a:xfrm>
            <a:off x="179832" y="164592"/>
            <a:ext cx="10116311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Evolución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54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FF5AB-E9FF-ADBB-9B8E-FF173E78E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890D7E3-39C4-40BB-6A5C-331C0BEC6D90}"/>
                  </a:ext>
                </a:extLst>
              </p:cNvPr>
              <p:cNvSpPr txBox="1"/>
              <p:nvPr/>
            </p:nvSpPr>
            <p:spPr>
              <a:xfrm>
                <a:off x="3748400" y="1944692"/>
                <a:ext cx="29791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b="0" i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b="1" i="1">
                              <a:latin typeface="Cambria Math" panose="02040503050406030204" pitchFamily="18" charset="0"/>
                            </a:rPr>
                            <m:t>𝑹𝑴𝑽</m:t>
                          </m:r>
                        </m:e>
                        <m:sub>
                          <m:r>
                            <a:rPr lang="en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en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p>
                        </m:e>
                        <m:sub>
                          <m:r>
                            <a:rPr lang="en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" b="0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b="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" b="0" i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</m:oMath>
                  </m:oMathPara>
                </a14:m>
                <a:endParaRPr lang="en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890D7E3-39C4-40BB-6A5C-331C0BEC6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00" y="1944692"/>
                <a:ext cx="297917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80064C4-92FE-E029-F420-DF5453B4ED6A}"/>
                  </a:ext>
                </a:extLst>
              </p:cNvPr>
              <p:cNvSpPr txBox="1"/>
              <p:nvPr/>
            </p:nvSpPr>
            <p:spPr>
              <a:xfrm>
                <a:off x="7140087" y="1589766"/>
                <a:ext cx="39820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onde:</a:t>
                </a:r>
              </a:p>
              <a:p>
                <a:endParaRPr lang="en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s-ES" b="1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s-PE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s-PE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𝒔</m:t>
                            </m:r>
                          </m:sup>
                        </m:sSup>
                      </m:e>
                      <m:sub>
                        <m:r>
                          <a:rPr lang="es-PE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s-PE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" dirty="0">
                    <a:latin typeface="+mj-lt"/>
                  </a:rPr>
                  <a:t>: </a:t>
                </a:r>
                <a:r>
                  <a:rPr lang="e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Inflación subyacente esperada</a:t>
                </a:r>
                <a:r>
                  <a:rPr lang="en" dirty="0">
                    <a:latin typeface="+mj-lt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PE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∆</m:t>
                        </m:r>
                        <m:r>
                          <a:rPr lang="es-PE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𝒒</m:t>
                        </m:r>
                      </m:e>
                      <m:sub>
                        <m:r>
                          <a:rPr lang="es-PE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𝒕</m:t>
                        </m:r>
                        <m:r>
                          <a:rPr lang="es-PE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s-PE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s-PE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" dirty="0">
                    <a:latin typeface="+mj-lt"/>
                  </a:rPr>
                  <a:t>: </a:t>
                </a:r>
                <a:r>
                  <a:rPr lang="e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Variación porcentual de la PTF.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80064C4-92FE-E029-F420-DF5453B4E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087" y="1589766"/>
                <a:ext cx="3982065" cy="1200329"/>
              </a:xfrm>
              <a:prstGeom prst="rect">
                <a:avLst/>
              </a:prstGeom>
              <a:blipFill>
                <a:blip r:embed="rId3"/>
                <a:stretch>
                  <a:fillRect l="-1223" t="-3553" b="-7614"/>
                </a:stretch>
              </a:blipFill>
            </p:spPr>
            <p:txBody>
              <a:bodyPr/>
              <a:lstStyle/>
              <a:p>
                <a:r>
                  <a:rPr lang="e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ángulo 10">
            <a:extLst>
              <a:ext uri="{FF2B5EF4-FFF2-40B4-BE49-F238E27FC236}">
                <a16:creationId xmlns:a16="http://schemas.microsoft.com/office/drawing/2014/main" id="{92BE1597-3504-9B44-9AE7-4A75260C7BE3}"/>
              </a:ext>
            </a:extLst>
          </p:cNvPr>
          <p:cNvSpPr/>
          <p:nvPr/>
        </p:nvSpPr>
        <p:spPr>
          <a:xfrm>
            <a:off x="3917685" y="6307509"/>
            <a:ext cx="1504335" cy="39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BCRP.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B32367F-30E1-328A-F659-F1187294F25D}"/>
              </a:ext>
            </a:extLst>
          </p:cNvPr>
          <p:cNvSpPr/>
          <p:nvPr/>
        </p:nvSpPr>
        <p:spPr>
          <a:xfrm>
            <a:off x="82296" y="1124270"/>
            <a:ext cx="4012501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Formula de Ajuste de la RMV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173FAF9-7756-189B-1D4E-3806B1DB8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867038"/>
              </p:ext>
            </p:extLst>
          </p:nvPr>
        </p:nvGraphicFramePr>
        <p:xfrm>
          <a:off x="3917685" y="3801225"/>
          <a:ext cx="3607828" cy="2430780"/>
        </p:xfrm>
        <a:graphic>
          <a:graphicData uri="http://schemas.openxmlformats.org/drawingml/2006/table">
            <a:tbl>
              <a:tblPr/>
              <a:tblGrid>
                <a:gridCol w="2488157">
                  <a:extLst>
                    <a:ext uri="{9D8B030D-6E8A-4147-A177-3AD203B41FA5}">
                      <a16:colId xmlns:a16="http://schemas.microsoft.com/office/drawing/2014/main" val="4135968461"/>
                    </a:ext>
                  </a:extLst>
                </a:gridCol>
                <a:gridCol w="1119671">
                  <a:extLst>
                    <a:ext uri="{9D8B030D-6E8A-4147-A177-3AD203B41FA5}">
                      <a16:colId xmlns:a16="http://schemas.microsoft.com/office/drawing/2014/main" val="464019308"/>
                    </a:ext>
                  </a:extLst>
                </a:gridCol>
              </a:tblGrid>
              <a:tr h="21629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Variables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Variación 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083517"/>
                  </a:ext>
                </a:extLst>
              </a:tr>
              <a:tr h="216297"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Δ </a:t>
                      </a:r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PTF 2022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-0,1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525082"/>
                  </a:ext>
                </a:extLst>
              </a:tr>
              <a:tr h="216297"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Δ </a:t>
                      </a:r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PTF 2023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-2,0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643061"/>
                  </a:ext>
                </a:extLst>
              </a:tr>
              <a:tr h="216297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303764"/>
                  </a:ext>
                </a:extLst>
              </a:tr>
              <a:tr h="216297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Inflación SAE Esperada 2024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299397"/>
                  </a:ext>
                </a:extLst>
              </a:tr>
              <a:tr h="216297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Inflación SAE Esperada 2025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558192"/>
                  </a:ext>
                </a:extLst>
              </a:tr>
              <a:tr h="216297">
                <a:tc>
                  <a:txBody>
                    <a:bodyPr/>
                    <a:lstStyle/>
                    <a:p>
                      <a:pPr algn="l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60322"/>
                  </a:ext>
                </a:extLst>
              </a:tr>
              <a:tr h="216297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Ajustador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488490"/>
                  </a:ext>
                </a:extLst>
              </a:tr>
              <a:tr h="216297">
                <a:tc>
                  <a:txBody>
                    <a:bodyPr/>
                    <a:lstStyle/>
                    <a:p>
                      <a:pPr algn="l" fontAlgn="b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Δ </a:t>
                      </a:r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RMV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6,1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926465"/>
                  </a:ext>
                </a:extLst>
              </a:tr>
              <a:tr h="216297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RMV inicial (S/)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946095"/>
                  </a:ext>
                </a:extLst>
              </a:tr>
              <a:tr h="216297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RMV estimado (S/)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228822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9EBAE334-E277-1471-4E54-DF6F97EFC228}"/>
              </a:ext>
            </a:extLst>
          </p:cNvPr>
          <p:cNvSpPr txBox="1"/>
          <p:nvPr/>
        </p:nvSpPr>
        <p:spPr>
          <a:xfrm>
            <a:off x="82296" y="3130994"/>
            <a:ext cx="401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b="1" dirty="0">
                <a:latin typeface="Cambria Math" panose="02040503050406030204" pitchFamily="18" charset="0"/>
                <a:ea typeface="Cambria Math" panose="02040503050406030204" pitchFamily="18" charset="0"/>
              </a:rPr>
              <a:t>Se cumple? </a:t>
            </a: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Veamos un ejemplo: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5A6C7-1C66-FDBF-B710-086F86891BB1}"/>
              </a:ext>
            </a:extLst>
          </p:cNvPr>
          <p:cNvSpPr txBox="1">
            <a:spLocks/>
          </p:cNvSpPr>
          <p:nvPr/>
        </p:nvSpPr>
        <p:spPr>
          <a:xfrm>
            <a:off x="179832" y="164592"/>
            <a:ext cx="10116311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Metodología de actualización de la RMV</a:t>
            </a:r>
            <a:endParaRPr lang="es-PE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19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76502B2-8827-E0F5-B25F-90D4072B22F7}"/>
                  </a:ext>
                </a:extLst>
              </p:cNvPr>
              <p:cNvSpPr txBox="1"/>
              <p:nvPr/>
            </p:nvSpPr>
            <p:spPr>
              <a:xfrm>
                <a:off x="275304" y="167363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i="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i="1">
                              <a:latin typeface="Cambria Math" panose="02040503050406030204" pitchFamily="18" charset="0"/>
                            </a:rPr>
                            <m:t>𝑚𝑤</m:t>
                          </m:r>
                        </m:e>
                        <m:sub>
                          <m:r>
                            <a:rPr lang="e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" i="1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" i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" i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" i="1">
                                  <a:latin typeface="Cambria Math" panose="02040503050406030204" pitchFamily="18" charset="0"/>
                                </a:rPr>
                                <m:t>𝑚𝑤</m:t>
                              </m:r>
                            </m:e>
                            <m:sub>
                              <m:r>
                                <a:rPr lang="e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" i="1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e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76502B2-8827-E0F5-B25F-90D4072B2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4" y="1673631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80149D1C-9DDC-EB3E-493A-6622F49A7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911" y="1534161"/>
            <a:ext cx="4777410" cy="216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729362B-94E1-FE0C-2C65-FCA8EA5A8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476" y="4514798"/>
            <a:ext cx="4792177" cy="6120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B28EFD62-C721-492B-F0B7-E3CD74C2D671}"/>
              </a:ext>
            </a:extLst>
          </p:cNvPr>
          <p:cNvSpPr/>
          <p:nvPr/>
        </p:nvSpPr>
        <p:spPr>
          <a:xfrm>
            <a:off x="6994125" y="3905198"/>
            <a:ext cx="4168877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Impacto agregado sobre Inflación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D023465-F63F-FB6B-0951-3889083517BB}"/>
              </a:ext>
            </a:extLst>
          </p:cNvPr>
          <p:cNvSpPr/>
          <p:nvPr/>
        </p:nvSpPr>
        <p:spPr>
          <a:xfrm>
            <a:off x="6962177" y="1018324"/>
            <a:ext cx="4168877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Resultados base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3714EAB-66D1-E251-35A3-2736F1008F2E}"/>
              </a:ext>
            </a:extLst>
          </p:cNvPr>
          <p:cNvSpPr/>
          <p:nvPr/>
        </p:nvSpPr>
        <p:spPr>
          <a:xfrm>
            <a:off x="227614" y="5702417"/>
            <a:ext cx="10794347" cy="39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C</a:t>
            </a:r>
            <a:r>
              <a:rPr lang="es-ES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astellares</a:t>
            </a:r>
            <a:r>
              <a:rPr lang="es-E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Renzo &amp; Ghurra, Omar &amp; Toma, Hiroshi, 2022. "Efectos del Salario Mínimo en los Precios y en el Poder de Compra de los Hogares", 20224, BCRP</a:t>
            </a:r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4AFFA7D-E3CA-46BB-0B49-B33471F51FCE}"/>
                  </a:ext>
                </a:extLst>
              </p:cNvPr>
              <p:cNvSpPr txBox="1"/>
              <p:nvPr/>
            </p:nvSpPr>
            <p:spPr>
              <a:xfrm>
                <a:off x="541510" y="2324909"/>
                <a:ext cx="555449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onde:</a:t>
                </a:r>
              </a:p>
              <a:p>
                <a:endParaRPr lang="e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𝒊𝒕</m:t>
                        </m:r>
                      </m:sub>
                    </m:sSub>
                    <m:r>
                      <a:rPr lang="e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Var. % del índice de precios de la industria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entre los periodos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P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−12</m:t>
                    </m:r>
                  </m:oMath>
                </a14:m>
                <a:r>
                  <a:rPr lang="e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𝒎𝒘</m:t>
                        </m:r>
                      </m:e>
                      <m:sub>
                        <m:r>
                          <a:rPr lang="e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Var. % de la RMV.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Variables especificas de cada industria.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Variables control.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PE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𝜶</m:t>
                        </m:r>
                      </m:e>
                      <m:sub>
                        <m:r>
                          <a:rPr lang="es-PE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Efectos fijos a nivel de industria.</a:t>
                </a:r>
              </a:p>
              <a:p>
                <a:endParaRPr lang="e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4AFFA7D-E3CA-46BB-0B49-B33471F51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10" y="2324909"/>
                <a:ext cx="5554490" cy="2862322"/>
              </a:xfrm>
              <a:prstGeom prst="rect">
                <a:avLst/>
              </a:prstGeom>
              <a:blipFill>
                <a:blip r:embed="rId5"/>
                <a:stretch>
                  <a:fillRect l="-988" t="-1277"/>
                </a:stretch>
              </a:blipFill>
            </p:spPr>
            <p:txBody>
              <a:bodyPr/>
              <a:lstStyle/>
              <a:p>
                <a:r>
                  <a:rPr lang="e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E9435512-A4DC-C0B4-F75A-F72F67D9DD60}"/>
              </a:ext>
            </a:extLst>
          </p:cNvPr>
          <p:cNvSpPr/>
          <p:nvPr/>
        </p:nvSpPr>
        <p:spPr>
          <a:xfrm>
            <a:off x="1032754" y="1015981"/>
            <a:ext cx="4168877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Estrategía empírica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BC0577F-E678-623C-1C4F-1E89E2BEFD76}"/>
              </a:ext>
            </a:extLst>
          </p:cNvPr>
          <p:cNvSpPr/>
          <p:nvPr/>
        </p:nvSpPr>
        <p:spPr>
          <a:xfrm>
            <a:off x="10576560" y="1391920"/>
            <a:ext cx="985520" cy="251327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23DD061-6939-AEB3-EC5B-24B539853EB7}"/>
              </a:ext>
            </a:extLst>
          </p:cNvPr>
          <p:cNvSpPr/>
          <p:nvPr/>
        </p:nvSpPr>
        <p:spPr>
          <a:xfrm>
            <a:off x="11021961" y="4344722"/>
            <a:ext cx="540119" cy="112135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EDA414-4246-34FE-C4F1-A6A8D686107D}"/>
              </a:ext>
            </a:extLst>
          </p:cNvPr>
          <p:cNvSpPr txBox="1">
            <a:spLocks/>
          </p:cNvSpPr>
          <p:nvPr/>
        </p:nvSpPr>
        <p:spPr>
          <a:xfrm>
            <a:off x="179832" y="164592"/>
            <a:ext cx="10116311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Efecto sobre la Inflación</a:t>
            </a:r>
            <a:endParaRPr lang="es-PE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6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7EE7DD0-EF32-7A83-B28D-4EFA13057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280" y="1510128"/>
            <a:ext cx="7800783" cy="46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AC72F72D-23BB-6560-5954-D63CD75C63A4}"/>
              </a:ext>
            </a:extLst>
          </p:cNvPr>
          <p:cNvSpPr/>
          <p:nvPr/>
        </p:nvSpPr>
        <p:spPr>
          <a:xfrm>
            <a:off x="1475201" y="966746"/>
            <a:ext cx="9241598" cy="6089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Formal: Ratio RMV – Salario Promedio y Trabajadores afectos a la RMV</a:t>
            </a:r>
            <a:endParaRPr lang="en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37D9038-4A1A-E622-1DC4-CA7D32CB3E66}"/>
              </a:ext>
            </a:extLst>
          </p:cNvPr>
          <p:cNvSpPr/>
          <p:nvPr/>
        </p:nvSpPr>
        <p:spPr>
          <a:xfrm>
            <a:off x="446483" y="6282025"/>
            <a:ext cx="552188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 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MTPE - Datos Abiertos – Planilla Mensual Electrónica (PLAME)</a:t>
            </a:r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B696D3C-2EFB-03E1-4AEC-306A3B16FD5B}"/>
              </a:ext>
            </a:extLst>
          </p:cNvPr>
          <p:cNvSpPr txBox="1">
            <a:spLocks/>
          </p:cNvSpPr>
          <p:nvPr/>
        </p:nvSpPr>
        <p:spPr>
          <a:xfrm>
            <a:off x="179832" y="164592"/>
            <a:ext cx="11917680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Efecto sobre el ingreso laboral y empleo formal (1)</a:t>
            </a:r>
            <a:endParaRPr lang="es-PE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7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E14A8-CE63-6203-9329-6968D0F49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1696442-C46F-DA68-D2E0-B76E4CC83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672" y="2627683"/>
            <a:ext cx="5400545" cy="3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FA794B6-74C7-E137-E912-F8FBFAA03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8" y="2627683"/>
            <a:ext cx="5400543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64782CA5-D205-2F9B-E0E8-BF789068D1ED}"/>
              </a:ext>
            </a:extLst>
          </p:cNvPr>
          <p:cNvSpPr/>
          <p:nvPr/>
        </p:nvSpPr>
        <p:spPr>
          <a:xfrm>
            <a:off x="7079649" y="2192903"/>
            <a:ext cx="4168877" cy="356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Efectos sobre el empleo formal</a:t>
            </a:r>
            <a:endParaRPr lang="en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B06C4ED-44F9-01CC-4932-5C08CD5CFA66}"/>
              </a:ext>
            </a:extLst>
          </p:cNvPr>
          <p:cNvSpPr/>
          <p:nvPr/>
        </p:nvSpPr>
        <p:spPr>
          <a:xfrm>
            <a:off x="-126372" y="1006628"/>
            <a:ext cx="4168877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Estrategía empírica: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CD6D37E-7CD6-0886-295D-5FE7F31C16AD}"/>
                  </a:ext>
                </a:extLst>
              </p:cNvPr>
              <p:cNvSpPr txBox="1"/>
              <p:nvPr/>
            </p:nvSpPr>
            <p:spPr>
              <a:xfrm>
                <a:off x="2669870" y="120038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𝑃𝑜𝑠𝑡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CD6D37E-7CD6-0886-295D-5FE7F31C1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870" y="1200383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ángulo 21">
            <a:extLst>
              <a:ext uri="{FF2B5EF4-FFF2-40B4-BE49-F238E27FC236}">
                <a16:creationId xmlns:a16="http://schemas.microsoft.com/office/drawing/2014/main" id="{14053994-03EB-DE57-3D7B-C19D70338FAE}"/>
              </a:ext>
            </a:extLst>
          </p:cNvPr>
          <p:cNvSpPr/>
          <p:nvPr/>
        </p:nvSpPr>
        <p:spPr>
          <a:xfrm>
            <a:off x="3785501" y="1146651"/>
            <a:ext cx="3759200" cy="5357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9BEC992-3D9A-39D3-61D8-6779311C5FB6}"/>
              </a:ext>
            </a:extLst>
          </p:cNvPr>
          <p:cNvSpPr/>
          <p:nvPr/>
        </p:nvSpPr>
        <p:spPr>
          <a:xfrm>
            <a:off x="264558" y="5946381"/>
            <a:ext cx="552188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 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MTPE - Datos Abiertos – Planilla Mensual Electrónica (PLAME)</a:t>
            </a:r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3B228EC-0DCE-C6D3-627D-D78E553685BE}"/>
              </a:ext>
            </a:extLst>
          </p:cNvPr>
          <p:cNvSpPr txBox="1">
            <a:spLocks/>
          </p:cNvSpPr>
          <p:nvPr/>
        </p:nvSpPr>
        <p:spPr>
          <a:xfrm>
            <a:off x="179832" y="164592"/>
            <a:ext cx="11917680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Efecto sobre el ingreso laboral y empleo formal (2)</a:t>
            </a:r>
            <a:endParaRPr lang="es-PE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A85969-EEE9-D3BC-7FC0-BBABDAEF6327}"/>
              </a:ext>
            </a:extLst>
          </p:cNvPr>
          <p:cNvSpPr/>
          <p:nvPr/>
        </p:nvSpPr>
        <p:spPr>
          <a:xfrm>
            <a:off x="1078137" y="2192903"/>
            <a:ext cx="4168877" cy="356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800" b="1" dirty="0"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Efectos sobre el ingreso laboral</a:t>
            </a:r>
            <a:endParaRPr lang="en" sz="20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43541-47A2-9021-3B01-007AA255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9D282-E8F8-3848-5818-6C900B2010CF}"/>
              </a:ext>
            </a:extLst>
          </p:cNvPr>
          <p:cNvSpPr txBox="1">
            <a:spLocks/>
          </p:cNvSpPr>
          <p:nvPr/>
        </p:nvSpPr>
        <p:spPr>
          <a:xfrm>
            <a:off x="326137" y="3054572"/>
            <a:ext cx="4181856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Vamos al </a:t>
            </a:r>
            <a:r>
              <a:rPr lang="es-ES" sz="3600" dirty="0">
                <a:solidFill>
                  <a:schemeClr val="tx2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STATA</a:t>
            </a:r>
            <a:endParaRPr lang="es-PE" sz="3600" dirty="0">
              <a:solidFill>
                <a:schemeClr val="tx2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4D4EC-9EF3-398F-4403-DC6CE24F0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E9BB450-44CD-C3CB-4375-C73D6723F970}"/>
              </a:ext>
            </a:extLst>
          </p:cNvPr>
          <p:cNvSpPr/>
          <p:nvPr/>
        </p:nvSpPr>
        <p:spPr>
          <a:xfrm>
            <a:off x="2148331" y="2819400"/>
            <a:ext cx="7895337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Informalidad</a:t>
            </a:r>
            <a:endParaRPr lang="en" sz="4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6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0599-15B6-CC26-10A7-404B7CC16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6BB74-5E46-A474-A031-E619FE8A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05" y="722376"/>
            <a:ext cx="11204643" cy="850392"/>
          </a:xfrm>
        </p:spPr>
        <p:txBody>
          <a:bodyPr/>
          <a:lstStyle/>
          <a:p>
            <a:r>
              <a:rPr lang="es-MX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Informalidad</a:t>
            </a:r>
            <a:endParaRPr lang="es-PE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B192AD-FA78-2D77-8A0F-4C87DE124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05" y="1928432"/>
            <a:ext cx="11286744" cy="3356800"/>
          </a:xfrm>
        </p:spPr>
        <p:txBody>
          <a:bodyPr>
            <a:norm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Es uno de los principales problemas estructurales que enfrenta el país.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No solo se limita al plano laboral</a:t>
            </a:r>
          </a:p>
          <a:p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Impide un mayor desarrollo económico.</a:t>
            </a:r>
          </a:p>
          <a:p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No ha cambiado significativamente en los últimos años, a pesar del gran crecimiento económico .</a:t>
            </a:r>
          </a:p>
        </p:txBody>
      </p:sp>
    </p:spTree>
    <p:extLst>
      <p:ext uri="{BB962C8B-B14F-4D97-AF65-F5344CB8AC3E}">
        <p14:creationId xmlns:p14="http://schemas.microsoft.com/office/powerpoint/2010/main" val="384170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99B73-4E04-3743-6790-4D1D21596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33700-A800-DE50-1FDC-9134AB7E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981" y="512064"/>
            <a:ext cx="11204643" cy="767144"/>
          </a:xfrm>
        </p:spPr>
        <p:txBody>
          <a:bodyPr/>
          <a:lstStyle/>
          <a:p>
            <a:r>
              <a:rPr lang="es-MX" dirty="0">
                <a:latin typeface="Cambria Math" panose="02040503050406030204" pitchFamily="18" charset="0"/>
                <a:ea typeface="Cambria Math" panose="02040503050406030204" pitchFamily="18" charset="0"/>
              </a:rPr>
              <a:t>No solo se limita al plano laboral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6" name="Picture 2" descr="ATU: El reto de eliminar las rutas de transporte superpuestas que circulan  en Lima | ECONOMIA | GESTIÓN">
            <a:extLst>
              <a:ext uri="{FF2B5EF4-FFF2-40B4-BE49-F238E27FC236}">
                <a16:creationId xmlns:a16="http://schemas.microsoft.com/office/drawing/2014/main" id="{5D19CA77-6F8C-E80F-30B1-2CCE195A4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0" y="1949448"/>
            <a:ext cx="5694544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CD0FCD5-D21A-1A17-7C96-002910A43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063" y="1949448"/>
            <a:ext cx="5534017" cy="3240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140F059-9509-DD8E-C076-644CE1C6336D}"/>
              </a:ext>
            </a:extLst>
          </p:cNvPr>
          <p:cNvSpPr/>
          <p:nvPr/>
        </p:nvSpPr>
        <p:spPr>
          <a:xfrm>
            <a:off x="225981" y="5321905"/>
            <a:ext cx="2242899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 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Google imágenes</a:t>
            </a:r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1360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F8D30-03A9-C585-F1D5-1E7E4E113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F91FFB-C20B-7A7A-F6FF-A8A6F760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1" y="1791516"/>
            <a:ext cx="5909279" cy="3662697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0F04B8C-CEC4-82E8-18DA-5DAAA5DE9869}"/>
              </a:ext>
            </a:extLst>
          </p:cNvPr>
          <p:cNvSpPr txBox="1">
            <a:spLocks/>
          </p:cNvSpPr>
          <p:nvPr/>
        </p:nvSpPr>
        <p:spPr>
          <a:xfrm>
            <a:off x="225981" y="512064"/>
            <a:ext cx="11204643" cy="767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>
                <a:latin typeface="Cambria Math" panose="02040503050406030204" pitchFamily="18" charset="0"/>
                <a:ea typeface="Cambria Math" panose="02040503050406030204" pitchFamily="18" charset="0"/>
              </a:rPr>
              <a:t>No solo se limita al plano laboral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Imagen 8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48666192-7469-B5AB-6C7C-035526676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70" y="1791516"/>
            <a:ext cx="5149736" cy="36612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0B1A0DE-D1D7-D238-EBB5-6944F5D176DF}"/>
              </a:ext>
            </a:extLst>
          </p:cNvPr>
          <p:cNvSpPr/>
          <p:nvPr/>
        </p:nvSpPr>
        <p:spPr>
          <a:xfrm>
            <a:off x="225981" y="5321905"/>
            <a:ext cx="2242899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 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Omar Ghurra</a:t>
            </a:r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CBADECC-E58C-72C4-2353-A29CED147D30}"/>
              </a:ext>
            </a:extLst>
          </p:cNvPr>
          <p:cNvSpPr/>
          <p:nvPr/>
        </p:nvSpPr>
        <p:spPr>
          <a:xfrm>
            <a:off x="6366970" y="5452716"/>
            <a:ext cx="2242899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 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Twitter</a:t>
            </a:r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32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F40DA-EF09-9C3E-56EB-2E6722F79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A10B371-ABD6-95FA-A7E0-ECB32C2933BE}"/>
              </a:ext>
            </a:extLst>
          </p:cNvPr>
          <p:cNvSpPr txBox="1"/>
          <p:nvPr/>
        </p:nvSpPr>
        <p:spPr>
          <a:xfrm>
            <a:off x="393192" y="913448"/>
            <a:ext cx="86868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Estructura del Mercado Laboral Peruano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Definiciones y estructuras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Fuentes de información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" i="1" dirty="0">
                <a:latin typeface="Cambria Math" panose="02040503050406030204" pitchFamily="18" charset="0"/>
                <a:ea typeface="Cambria Math" panose="02040503050406030204" pitchFamily="18" charset="0"/>
              </a:rPr>
              <a:t>Cálculo de indicadores</a:t>
            </a:r>
          </a:p>
          <a:p>
            <a:pPr lvl="1"/>
            <a:endParaRPr lang="e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arenR"/>
            </a:pPr>
            <a:r>
              <a:rPr lang="e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Remuneración Minima Vital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Método de actualización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Efectos sobre inflación, salarios y empleo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" i="1" dirty="0">
                <a:latin typeface="Cambria Math" panose="02040503050406030204" pitchFamily="18" charset="0"/>
                <a:ea typeface="Cambria Math" panose="02040503050406030204" pitchFamily="18" charset="0"/>
              </a:rPr>
              <a:t>Cálculo de indicadores</a:t>
            </a:r>
          </a:p>
          <a:p>
            <a:pPr lvl="1"/>
            <a:endParaRPr lang="e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arenR"/>
            </a:pPr>
            <a:r>
              <a:rPr lang="e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Informalidad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Definiciones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Estadísticas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" i="1" dirty="0">
                <a:latin typeface="Cambria Math" panose="02040503050406030204" pitchFamily="18" charset="0"/>
                <a:ea typeface="Cambria Math" panose="02040503050406030204" pitchFamily="18" charset="0"/>
              </a:rPr>
              <a:t>Cálculo de indicadores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" sz="20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arenR"/>
            </a:pPr>
            <a:r>
              <a:rPr lang="e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Brechas de Género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Estadísticas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Determinantes de la brecha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" i="1" dirty="0">
                <a:latin typeface="Cambria Math" panose="02040503050406030204" pitchFamily="18" charset="0"/>
                <a:ea typeface="Cambria Math" panose="02040503050406030204" pitchFamily="18" charset="0"/>
              </a:rPr>
              <a:t>Cálculo de indicadores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7AC4FF0-CC20-763F-5BC4-EF09D6C06EB0}"/>
              </a:ext>
            </a:extLst>
          </p:cNvPr>
          <p:cNvSpPr txBox="1">
            <a:spLocks/>
          </p:cNvSpPr>
          <p:nvPr/>
        </p:nvSpPr>
        <p:spPr>
          <a:xfrm>
            <a:off x="179832" y="164592"/>
            <a:ext cx="10116311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Contenido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94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8BDC2-2434-1A2B-CEB3-82A5E5D66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BECE2-2AE9-C462-C3CF-90BA19A4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2" y="164592"/>
            <a:ext cx="10116311" cy="748856"/>
          </a:xfrm>
        </p:spPr>
        <p:txBody>
          <a:bodyPr>
            <a:norm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Medición de la informalidad en el Perú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46AC4C3-2F5C-BE0C-CB6B-0C57A855D3A1}"/>
              </a:ext>
            </a:extLst>
          </p:cNvPr>
          <p:cNvSpPr/>
          <p:nvPr/>
        </p:nvSpPr>
        <p:spPr>
          <a:xfrm>
            <a:off x="179832" y="6405408"/>
            <a:ext cx="747369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 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INEI – Producción y empleo informal en el Perú, Cuenta Satélite de la Economía Informal 2022-2023.</a:t>
            </a:r>
            <a:endParaRPr lang="en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09D327F-9890-4F74-B31D-0692DAC483C7}"/>
              </a:ext>
            </a:extLst>
          </p:cNvPr>
          <p:cNvSpPr txBox="1"/>
          <p:nvPr/>
        </p:nvSpPr>
        <p:spPr>
          <a:xfrm>
            <a:off x="179832" y="1166842"/>
            <a:ext cx="71262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" sz="16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Sector informal</a:t>
            </a:r>
          </a:p>
          <a:p>
            <a:endParaRPr lang="e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Se refiere </a:t>
            </a:r>
            <a:r>
              <a:rPr lang="e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a las empresas de hogares</a:t>
            </a: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(unidades productivas no constituidas en sociedad) </a:t>
            </a:r>
            <a:r>
              <a:rPr lang="e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que no están registradas en la administración tributaria (SUNAT)</a:t>
            </a: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 Para el caso de las unidades productivas del sector primario no constituidas en sociedad, se considera que todas pertenecen al sector informal.</a:t>
            </a:r>
          </a:p>
          <a:p>
            <a:endParaRPr lang="e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" sz="16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Empleo informal</a:t>
            </a:r>
          </a:p>
          <a:p>
            <a:endParaRPr lang="en" sz="16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El empleo informal está referido al total de empleos que cumplen las siguientes condicones, </a:t>
            </a:r>
            <a:r>
              <a:rPr lang="en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según la categoría de ocupación del trabajador</a:t>
            </a: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endParaRPr lang="e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AutoNum type="arabicParenR"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Los patronos y cuenta propia cuya unidad productiva pertenece al sector informal.</a:t>
            </a:r>
          </a:p>
          <a:p>
            <a:pPr marL="342900" indent="-342900">
              <a:buAutoNum type="arabicParenR"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Los asalariados sin seguridad social financiada por su empleador.</a:t>
            </a:r>
          </a:p>
          <a:p>
            <a:pPr marL="342900" indent="-342900">
              <a:buAutoNum type="arabicParenR"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Los trabajadores familaires no remunerados, independientemeente de la naturaleza formal o informal de la unidad productiva donde labora.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A5F2AF-CCE8-8BF9-8D3F-4ADAA61D0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58" y="1542883"/>
            <a:ext cx="4637310" cy="42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7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F1F1-7688-69B6-AFE2-A76D4E580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0434ED6F-BDFB-D159-C687-64F65BCE924E}"/>
              </a:ext>
            </a:extLst>
          </p:cNvPr>
          <p:cNvSpPr txBox="1"/>
          <p:nvPr/>
        </p:nvSpPr>
        <p:spPr>
          <a:xfrm>
            <a:off x="3610896" y="1555251"/>
            <a:ext cx="508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latin typeface="Cambria Math" panose="02040503050406030204" pitchFamily="18" charset="0"/>
                <a:ea typeface="Cambria Math" panose="02040503050406030204" pitchFamily="18" charset="0"/>
              </a:rPr>
              <a:t>Perú: Informalidad laboral, 2007-2023</a:t>
            </a:r>
          </a:p>
          <a:p>
            <a:pPr algn="ctr"/>
            <a:r>
              <a:rPr lang="es-PE" dirty="0">
                <a:latin typeface="Cambria Math" panose="02040503050406030204" pitchFamily="18" charset="0"/>
                <a:ea typeface="Cambria Math" panose="02040503050406030204" pitchFamily="18" charset="0"/>
              </a:rPr>
              <a:t>(En porcentajes)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5AFB5C3-08ED-11F5-0CCB-003AA4122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055738"/>
              </p:ext>
            </p:extLst>
          </p:nvPr>
        </p:nvGraphicFramePr>
        <p:xfrm>
          <a:off x="1516439" y="2073924"/>
          <a:ext cx="9273481" cy="3935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E2EFEA7B-063A-0F08-5338-6902ADED92BF}"/>
              </a:ext>
            </a:extLst>
          </p:cNvPr>
          <p:cNvSpPr/>
          <p:nvPr/>
        </p:nvSpPr>
        <p:spPr>
          <a:xfrm>
            <a:off x="1516439" y="6159155"/>
            <a:ext cx="470263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 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INEI – Encuesta Nacional de Hogares (ENAHO), 2007-2023</a:t>
            </a:r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27B8891-FDC5-D467-6E25-714763CF796E}"/>
              </a:ext>
            </a:extLst>
          </p:cNvPr>
          <p:cNvSpPr txBox="1">
            <a:spLocks/>
          </p:cNvSpPr>
          <p:nvPr/>
        </p:nvSpPr>
        <p:spPr>
          <a:xfrm>
            <a:off x="179832" y="164592"/>
            <a:ext cx="10116311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Estadísticas </a:t>
            </a:r>
            <a:r>
              <a:rPr lang="es-E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  <a:endParaRPr lang="es-PE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DCEE28-FE89-AF95-6127-B9A511A3B2E3}"/>
              </a:ext>
            </a:extLst>
          </p:cNvPr>
          <p:cNvSpPr txBox="1"/>
          <p:nvPr/>
        </p:nvSpPr>
        <p:spPr>
          <a:xfrm>
            <a:off x="296017" y="889136"/>
            <a:ext cx="1049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La informalidad laboral no ha cambiado significativamente en los últimos 17 años.</a:t>
            </a:r>
            <a:endParaRPr lang="e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869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3983B-1E26-F854-B63B-3BEB3B36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58E57400-A1FD-D649-CB9B-FA4ABE55B558}"/>
              </a:ext>
            </a:extLst>
          </p:cNvPr>
          <p:cNvSpPr txBox="1"/>
          <p:nvPr/>
        </p:nvSpPr>
        <p:spPr>
          <a:xfrm>
            <a:off x="6370749" y="1112947"/>
            <a:ext cx="5126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Informalidad laboral según sector económico, 2023</a:t>
            </a:r>
          </a:p>
          <a:p>
            <a:pPr algn="ctr"/>
            <a:r>
              <a:rPr lang="es-PE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(En porcentajes)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235AF1-E713-E0BB-3D30-24F94A368057}"/>
              </a:ext>
            </a:extLst>
          </p:cNvPr>
          <p:cNvSpPr/>
          <p:nvPr/>
        </p:nvSpPr>
        <p:spPr>
          <a:xfrm>
            <a:off x="6582789" y="6140867"/>
            <a:ext cx="4702635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 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INEI – Encuesta Nacional de Hogares (ENAHO), 2023</a:t>
            </a:r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21229F6-3378-7B1C-3B64-5D1840439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366648"/>
              </p:ext>
            </p:extLst>
          </p:nvPr>
        </p:nvGraphicFramePr>
        <p:xfrm>
          <a:off x="1161190" y="1554169"/>
          <a:ext cx="3600000" cy="52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6861B38E-6DD6-4B21-8A9D-2DE75E346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200720"/>
              </p:ext>
            </p:extLst>
          </p:nvPr>
        </p:nvGraphicFramePr>
        <p:xfrm>
          <a:off x="7430812" y="1666945"/>
          <a:ext cx="2850071" cy="4304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5">
            <a:extLst>
              <a:ext uri="{FF2B5EF4-FFF2-40B4-BE49-F238E27FC236}">
                <a16:creationId xmlns:a16="http://schemas.microsoft.com/office/drawing/2014/main" id="{7E49C43E-3E8F-B291-4AFC-AF467FCBE567}"/>
              </a:ext>
            </a:extLst>
          </p:cNvPr>
          <p:cNvSpPr txBox="1"/>
          <p:nvPr/>
        </p:nvSpPr>
        <p:spPr>
          <a:xfrm>
            <a:off x="301439" y="1112947"/>
            <a:ext cx="5319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Perú: Informalidad laboral según departamentos, 2023</a:t>
            </a:r>
          </a:p>
          <a:p>
            <a:pPr algn="ctr"/>
            <a:r>
              <a:rPr lang="es-PE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(En porcentajes)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FDE1F70-13EF-DE27-02DA-4215F73A3FF2}"/>
              </a:ext>
            </a:extLst>
          </p:cNvPr>
          <p:cNvSpPr txBox="1">
            <a:spLocks/>
          </p:cNvSpPr>
          <p:nvPr/>
        </p:nvSpPr>
        <p:spPr>
          <a:xfrm>
            <a:off x="179832" y="164592"/>
            <a:ext cx="10116311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Estadísticas </a:t>
            </a:r>
            <a:r>
              <a:rPr lang="es-E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(2)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91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B65F7-1225-A7DA-E842-DAF091D5E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61839-208F-E0BD-DBF0-043E7163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7" y="182880"/>
            <a:ext cx="7912608" cy="712280"/>
          </a:xfrm>
        </p:spPr>
        <p:txBody>
          <a:bodyPr/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Es un fenómeno complejo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234B15-BD6C-AF35-F2DA-09F42E8832D4}"/>
              </a:ext>
            </a:extLst>
          </p:cNvPr>
          <p:cNvSpPr txBox="1"/>
          <p:nvPr/>
        </p:nvSpPr>
        <p:spPr>
          <a:xfrm>
            <a:off x="389523" y="1269780"/>
            <a:ext cx="79126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PE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 informalidad trae consigo tanto aspectos positivos como negativos: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F90FAB3-7258-8AF9-431B-4307853F403B}"/>
              </a:ext>
            </a:extLst>
          </p:cNvPr>
          <p:cNvSpPr txBox="1">
            <a:spLocks/>
          </p:cNvSpPr>
          <p:nvPr/>
        </p:nvSpPr>
        <p:spPr>
          <a:xfrm>
            <a:off x="439004" y="1995043"/>
            <a:ext cx="4464699" cy="379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3863"/>
              </a:buClr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386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386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386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000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(+)</a:t>
            </a:r>
          </a:p>
          <a:p>
            <a:pPr>
              <a:buFont typeface="Wingdings" pitchFamily="2" charset="2"/>
              <a:buChar char="Ø"/>
            </a:pPr>
            <a:endParaRPr lang="es-PE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s-P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Generación de empleo e ingresos</a:t>
            </a:r>
          </a:p>
          <a:p>
            <a:pPr>
              <a:buFont typeface="Wingdings" pitchFamily="2" charset="2"/>
              <a:buChar char="Ø"/>
            </a:pPr>
            <a:r>
              <a:rPr lang="es-P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Flexibilidad</a:t>
            </a:r>
          </a:p>
          <a:p>
            <a:pPr>
              <a:buFont typeface="Wingdings" pitchFamily="2" charset="2"/>
              <a:buChar char="Ø"/>
            </a:pPr>
            <a:r>
              <a:rPr lang="es-P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Innovación y emprendimiento</a:t>
            </a: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E306BE0-F479-B9B7-3729-D26CECC1ED8F}"/>
              </a:ext>
            </a:extLst>
          </p:cNvPr>
          <p:cNvSpPr txBox="1">
            <a:spLocks/>
          </p:cNvSpPr>
          <p:nvPr/>
        </p:nvSpPr>
        <p:spPr>
          <a:xfrm>
            <a:off x="6016941" y="1995044"/>
            <a:ext cx="5641910" cy="3797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3863"/>
              </a:buClr>
              <a:buFont typeface="Wingdings" pitchFamily="2" charset="2"/>
              <a:buChar char="§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386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386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386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4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(-)</a:t>
            </a:r>
          </a:p>
          <a:p>
            <a:pPr>
              <a:buFont typeface="Wingdings" pitchFamily="2" charset="2"/>
              <a:buChar char="Ø"/>
            </a:pPr>
            <a:endParaRPr lang="es-PE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s-P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Bajos ingresos y condiciones laborales precarias</a:t>
            </a:r>
          </a:p>
          <a:p>
            <a:pPr>
              <a:buFont typeface="Wingdings" pitchFamily="2" charset="2"/>
              <a:buChar char="Ø"/>
            </a:pPr>
            <a:r>
              <a:rPr lang="es-P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Menor recaudación fiscal</a:t>
            </a:r>
          </a:p>
          <a:p>
            <a:pPr>
              <a:buFont typeface="Wingdings" pitchFamily="2" charset="2"/>
              <a:buChar char="Ø"/>
            </a:pPr>
            <a:r>
              <a:rPr lang="es-P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Competencia desleal</a:t>
            </a:r>
          </a:p>
          <a:p>
            <a:pPr>
              <a:buFont typeface="Wingdings" pitchFamily="2" charset="2"/>
              <a:buChar char="Ø"/>
            </a:pPr>
            <a:r>
              <a:rPr lang="es-P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Barrera al crecimiento</a:t>
            </a:r>
          </a:p>
          <a:p>
            <a:pPr>
              <a:buFont typeface="Wingdings" pitchFamily="2" charset="2"/>
              <a:buChar char="Ø"/>
            </a:pPr>
            <a:r>
              <a:rPr lang="es-P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Desigualdad y exclusión social</a:t>
            </a:r>
          </a:p>
          <a:p>
            <a:pPr>
              <a:buFont typeface="Wingdings" pitchFamily="2" charset="2"/>
              <a:buChar char="Ø"/>
            </a:pPr>
            <a:r>
              <a:rPr lang="es-P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Inseguridad y violencia</a:t>
            </a:r>
          </a:p>
          <a:p>
            <a:pPr>
              <a:buFont typeface="Wingdings" pitchFamily="2" charset="2"/>
              <a:buChar char="Ø"/>
            </a:pPr>
            <a:r>
              <a:rPr lang="es-P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Problemas ambientales y de salud pública</a:t>
            </a:r>
          </a:p>
          <a:p>
            <a:pPr>
              <a:buFont typeface="Wingdings" pitchFamily="2" charset="2"/>
              <a:buChar char="Ø"/>
            </a:pPr>
            <a:r>
              <a:rPr lang="es-P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Desafíos en la formulación de políticas públicas</a:t>
            </a:r>
          </a:p>
          <a:p>
            <a:pPr>
              <a:buFont typeface="Wingdings" pitchFamily="2" charset="2"/>
              <a:buChar char="Ø"/>
            </a:pPr>
            <a:r>
              <a:rPr lang="es-PE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Menor institucionalidad y gobernanza</a:t>
            </a:r>
          </a:p>
          <a:p>
            <a:pPr>
              <a:buFont typeface="Wingdings" pitchFamily="2" charset="2"/>
              <a:buChar char="Ø"/>
            </a:pPr>
            <a:endParaRPr lang="es-PE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FA73214-1A79-5640-B76E-4FB6EEF05E98}"/>
              </a:ext>
            </a:extLst>
          </p:cNvPr>
          <p:cNvCxnSpPr/>
          <p:nvPr/>
        </p:nvCxnSpPr>
        <p:spPr>
          <a:xfrm>
            <a:off x="5274782" y="2073428"/>
            <a:ext cx="0" cy="3275045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31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C8111-942F-405E-9E68-5674A44FA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C9769-719A-B30F-79BD-C08B39F3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" y="201168"/>
            <a:ext cx="11204643" cy="758000"/>
          </a:xfrm>
        </p:spPr>
        <p:txBody>
          <a:bodyPr/>
          <a:lstStyle/>
          <a:p>
            <a:r>
              <a:rPr lang="es-MX" dirty="0">
                <a:latin typeface="Cambria Math" panose="02040503050406030204" pitchFamily="18" charset="0"/>
                <a:ea typeface="Cambria Math" panose="02040503050406030204" pitchFamily="18" charset="0"/>
              </a:rPr>
              <a:t>¿Qué explica la alta informalidad en el país?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F88998-00A1-B630-C407-2799275F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96" y="1382584"/>
            <a:ext cx="10515600" cy="47164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Potenciales explicaciones:</a:t>
            </a:r>
          </a:p>
          <a:p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Bajo capital humano y mala calidad de la educación</a:t>
            </a: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Débil vinculación entre la oferta y la demanda de trabajo</a:t>
            </a: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Baja productividad</a:t>
            </a: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Entorno social e institucional precario</a:t>
            </a: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Infraestructura insuficiente</a:t>
            </a: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Altos costos laborales y no laborales</a:t>
            </a: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Sistema tributario complejo</a:t>
            </a: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Regulación excesiva y poco eficaz</a:t>
            </a: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Fiscalización insuficiente</a:t>
            </a:r>
          </a:p>
          <a:p>
            <a:pPr marL="0" indent="0">
              <a:buNone/>
            </a:pP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23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1CB85-F126-2A2F-52C8-67BD6E25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9E85C-9837-1B18-33F8-7A87ADA222C0}"/>
              </a:ext>
            </a:extLst>
          </p:cNvPr>
          <p:cNvSpPr txBox="1">
            <a:spLocks/>
          </p:cNvSpPr>
          <p:nvPr/>
        </p:nvSpPr>
        <p:spPr>
          <a:xfrm>
            <a:off x="326137" y="3054572"/>
            <a:ext cx="4181856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Vamos al </a:t>
            </a:r>
            <a:r>
              <a:rPr lang="es-ES" sz="3600" dirty="0">
                <a:solidFill>
                  <a:schemeClr val="tx2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STATA</a:t>
            </a:r>
            <a:endParaRPr lang="es-PE" sz="3600" dirty="0">
              <a:solidFill>
                <a:schemeClr val="tx2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65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4E52B-8181-9B8E-F447-B53A9D290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3ECBF19-8992-D041-6FB4-88691962EBDA}"/>
              </a:ext>
            </a:extLst>
          </p:cNvPr>
          <p:cNvSpPr/>
          <p:nvPr/>
        </p:nvSpPr>
        <p:spPr>
          <a:xfrm>
            <a:off x="2148331" y="2819400"/>
            <a:ext cx="7895337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Brechas de género</a:t>
            </a:r>
            <a:endParaRPr lang="en" sz="4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6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2C714-BC76-C064-5FC2-5C8C9A08E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0E7AC5A6-4D8F-DB7F-379F-69B4D8159770}"/>
              </a:ext>
            </a:extLst>
          </p:cNvPr>
          <p:cNvSpPr txBox="1"/>
          <p:nvPr/>
        </p:nvSpPr>
        <p:spPr>
          <a:xfrm>
            <a:off x="563238" y="1623260"/>
            <a:ext cx="50845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latin typeface="Cambria Math" panose="02040503050406030204" pitchFamily="18" charset="0"/>
                <a:ea typeface="Cambria Math" panose="02040503050406030204" pitchFamily="18" charset="0"/>
              </a:rPr>
              <a:t>Tasa de ocupación según sexo, 2004-2020</a:t>
            </a:r>
          </a:p>
          <a:p>
            <a:pPr algn="ctr"/>
            <a:r>
              <a:rPr lang="es-PE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(En porcentajes)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6DD0276-47A4-CDC5-B4AE-D40B4598C31F}"/>
              </a:ext>
            </a:extLst>
          </p:cNvPr>
          <p:cNvSpPr/>
          <p:nvPr/>
        </p:nvSpPr>
        <p:spPr>
          <a:xfrm>
            <a:off x="296017" y="5430755"/>
            <a:ext cx="10098514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Samantha Guillen &amp; Mario Huarancca (Octubre 2024) -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Navigating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Post-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Pandemic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Landscape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Analysis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Gender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Wage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Gap in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Peru</a:t>
            </a:r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5291208-8886-D7FF-9C30-389213034485}"/>
              </a:ext>
            </a:extLst>
          </p:cNvPr>
          <p:cNvSpPr txBox="1">
            <a:spLocks/>
          </p:cNvSpPr>
          <p:nvPr/>
        </p:nvSpPr>
        <p:spPr>
          <a:xfrm>
            <a:off x="179832" y="164592"/>
            <a:ext cx="10116311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Estadísticas </a:t>
            </a:r>
            <a:r>
              <a:rPr lang="es-E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  <a:endParaRPr lang="es-PE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5A05C15-1672-4B57-7AD7-7180E6F9DC63}"/>
              </a:ext>
            </a:extLst>
          </p:cNvPr>
          <p:cNvSpPr txBox="1"/>
          <p:nvPr/>
        </p:nvSpPr>
        <p:spPr>
          <a:xfrm>
            <a:off x="296017" y="889136"/>
            <a:ext cx="10493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Las mujeres enfrentan desigualdades al ingreso del mercado laboral peruano</a:t>
            </a:r>
            <a:endParaRPr lang="e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F63E80-0489-A572-4E8F-A394B7784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77" y="2336041"/>
            <a:ext cx="5602688" cy="28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CABA80-EF8C-EA41-AFD9-04AEF275C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137" y="2422749"/>
            <a:ext cx="5856806" cy="2880000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1219D2A4-AC84-BD6E-DDC2-3F03D589FD81}"/>
              </a:ext>
            </a:extLst>
          </p:cNvPr>
          <p:cNvSpPr txBox="1"/>
          <p:nvPr/>
        </p:nvSpPr>
        <p:spPr>
          <a:xfrm>
            <a:off x="6522313" y="1623260"/>
            <a:ext cx="5382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>
                <a:latin typeface="Cambria Math" panose="02040503050406030204" pitchFamily="18" charset="0"/>
                <a:ea typeface="Cambria Math" panose="02040503050406030204" pitchFamily="18" charset="0"/>
              </a:rPr>
              <a:t>Tasa de ocupación según sexo y grupos de edad, 2019</a:t>
            </a:r>
          </a:p>
          <a:p>
            <a:pPr algn="ctr"/>
            <a:r>
              <a:rPr lang="es-PE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(En porcentajes)</a:t>
            </a:r>
          </a:p>
        </p:txBody>
      </p:sp>
    </p:spTree>
    <p:extLst>
      <p:ext uri="{BB962C8B-B14F-4D97-AF65-F5344CB8AC3E}">
        <p14:creationId xmlns:p14="http://schemas.microsoft.com/office/powerpoint/2010/main" val="1526746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9A7B7-95CE-2403-D6D9-D5ADE240A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0A1CAD4-3508-CDCD-9121-8C7073B85542}"/>
              </a:ext>
            </a:extLst>
          </p:cNvPr>
          <p:cNvSpPr/>
          <p:nvPr/>
        </p:nvSpPr>
        <p:spPr>
          <a:xfrm>
            <a:off x="188730" y="6405408"/>
            <a:ext cx="10098514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Samantha Guillen &amp; Mario Huarancca (Octubre 2024) -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Navigating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Post-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Pandemic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Landscape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Analysis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Gender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Wage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Gap in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Peru</a:t>
            </a:r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31132E4-83C5-AE9B-88AE-750E0D3C889C}"/>
              </a:ext>
            </a:extLst>
          </p:cNvPr>
          <p:cNvSpPr txBox="1">
            <a:spLocks/>
          </p:cNvSpPr>
          <p:nvPr/>
        </p:nvSpPr>
        <p:spPr>
          <a:xfrm>
            <a:off x="179832" y="164592"/>
            <a:ext cx="10116311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Estadísticas </a:t>
            </a:r>
            <a:r>
              <a:rPr lang="es-E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(2)</a:t>
            </a:r>
            <a:endParaRPr lang="es-PE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A311443-B3D4-6E24-969B-F1A15D97B06B}"/>
              </a:ext>
            </a:extLst>
          </p:cNvPr>
          <p:cNvSpPr txBox="1"/>
          <p:nvPr/>
        </p:nvSpPr>
        <p:spPr>
          <a:xfrm>
            <a:off x="296017" y="889136"/>
            <a:ext cx="1049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La brecha salarial de género, entendida como la diferencia entre los salarios percibidos por hombres y mujeres, es sistemáticamente positiva en Perú</a:t>
            </a:r>
            <a:endParaRPr lang="e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8386FDD-A060-973C-BB9A-72D5768C523A}"/>
              </a:ext>
            </a:extLst>
          </p:cNvPr>
          <p:cNvSpPr txBox="1"/>
          <p:nvPr/>
        </p:nvSpPr>
        <p:spPr>
          <a:xfrm>
            <a:off x="1374805" y="1512388"/>
            <a:ext cx="9415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Ingreso laboral promedio mensual y brecha salarial de la PEA ocupada según sexo, 2004-2020</a:t>
            </a:r>
          </a:p>
          <a:p>
            <a:pPr algn="ctr"/>
            <a:r>
              <a:rPr lang="es-PE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(Soles 2020 y en porcentajes)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E6F324-043E-E1F7-89DC-80E3EFFA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25" y="2302052"/>
            <a:ext cx="7878274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17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80A3BB8-DC0E-809B-5B33-43A6209A4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3114"/>
              </p:ext>
            </p:extLst>
          </p:nvPr>
        </p:nvGraphicFramePr>
        <p:xfrm>
          <a:off x="1781935" y="1945359"/>
          <a:ext cx="8505309" cy="4261040"/>
        </p:xfrm>
        <a:graphic>
          <a:graphicData uri="http://schemas.openxmlformats.org/drawingml/2006/table">
            <a:tbl>
              <a:tblPr firstRow="1" firstCol="1" bandRow="1"/>
              <a:tblGrid>
                <a:gridCol w="2003096">
                  <a:extLst>
                    <a:ext uri="{9D8B030D-6E8A-4147-A177-3AD203B41FA5}">
                      <a16:colId xmlns:a16="http://schemas.microsoft.com/office/drawing/2014/main" val="1943873743"/>
                    </a:ext>
                  </a:extLst>
                </a:gridCol>
                <a:gridCol w="717434">
                  <a:extLst>
                    <a:ext uri="{9D8B030D-6E8A-4147-A177-3AD203B41FA5}">
                      <a16:colId xmlns:a16="http://schemas.microsoft.com/office/drawing/2014/main" val="544550101"/>
                    </a:ext>
                  </a:extLst>
                </a:gridCol>
                <a:gridCol w="717434">
                  <a:extLst>
                    <a:ext uri="{9D8B030D-6E8A-4147-A177-3AD203B41FA5}">
                      <a16:colId xmlns:a16="http://schemas.microsoft.com/office/drawing/2014/main" val="880155381"/>
                    </a:ext>
                  </a:extLst>
                </a:gridCol>
                <a:gridCol w="762741">
                  <a:extLst>
                    <a:ext uri="{9D8B030D-6E8A-4147-A177-3AD203B41FA5}">
                      <a16:colId xmlns:a16="http://schemas.microsoft.com/office/drawing/2014/main" val="4210117281"/>
                    </a:ext>
                  </a:extLst>
                </a:gridCol>
                <a:gridCol w="717434">
                  <a:extLst>
                    <a:ext uri="{9D8B030D-6E8A-4147-A177-3AD203B41FA5}">
                      <a16:colId xmlns:a16="http://schemas.microsoft.com/office/drawing/2014/main" val="14680649"/>
                    </a:ext>
                  </a:extLst>
                </a:gridCol>
                <a:gridCol w="717434">
                  <a:extLst>
                    <a:ext uri="{9D8B030D-6E8A-4147-A177-3AD203B41FA5}">
                      <a16:colId xmlns:a16="http://schemas.microsoft.com/office/drawing/2014/main" val="1347266469"/>
                    </a:ext>
                  </a:extLst>
                </a:gridCol>
                <a:gridCol w="717434">
                  <a:extLst>
                    <a:ext uri="{9D8B030D-6E8A-4147-A177-3AD203B41FA5}">
                      <a16:colId xmlns:a16="http://schemas.microsoft.com/office/drawing/2014/main" val="851084890"/>
                    </a:ext>
                  </a:extLst>
                </a:gridCol>
                <a:gridCol w="717434">
                  <a:extLst>
                    <a:ext uri="{9D8B030D-6E8A-4147-A177-3AD203B41FA5}">
                      <a16:colId xmlns:a16="http://schemas.microsoft.com/office/drawing/2014/main" val="485446165"/>
                    </a:ext>
                  </a:extLst>
                </a:gridCol>
                <a:gridCol w="717434">
                  <a:extLst>
                    <a:ext uri="{9D8B030D-6E8A-4147-A177-3AD203B41FA5}">
                      <a16:colId xmlns:a16="http://schemas.microsoft.com/office/drawing/2014/main" val="1510150072"/>
                    </a:ext>
                  </a:extLst>
                </a:gridCol>
                <a:gridCol w="717434">
                  <a:extLst>
                    <a:ext uri="{9D8B030D-6E8A-4147-A177-3AD203B41FA5}">
                      <a16:colId xmlns:a16="http://schemas.microsoft.com/office/drawing/2014/main" val="2933670273"/>
                    </a:ext>
                  </a:extLst>
                </a:gridCol>
              </a:tblGrid>
              <a:tr h="15798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Grupos de edad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2004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2019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2020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19581"/>
                  </a:ext>
                </a:extLst>
              </a:tr>
              <a:tr h="328365">
                <a:tc vMerge="1">
                  <a:txBody>
                    <a:bodyPr/>
                    <a:lstStyle/>
                    <a:p>
                      <a:endParaRPr lang="e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Mujer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Hombre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Brecha</a:t>
                      </a:r>
                      <a:b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</a:b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Soles (%)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Mujer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Hombre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Brecha</a:t>
                      </a:r>
                      <a:b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</a:b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Soles (%)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Mujer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Hombre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Brecha</a:t>
                      </a:r>
                      <a:b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</a:b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Soles (%)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680332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Rangos de edad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77467"/>
                  </a:ext>
                </a:extLst>
              </a:tr>
              <a:tr h="15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14 a 29 años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432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530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98 (18,6)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993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1253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259 (20,7)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963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1128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165 (14,7)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163088"/>
                  </a:ext>
                </a:extLst>
              </a:tr>
              <a:tr h="15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30 a 44 años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636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879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244 (27,7)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1351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1794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443 (24,7)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1154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1447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293 (20,2)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239360"/>
                  </a:ext>
                </a:extLst>
              </a:tr>
              <a:tr h="15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45 a 59 años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553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1038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485 </a:t>
                      </a: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(46,7)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1306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1885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580 </a:t>
                      </a: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(30,7)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1257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1559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303 (19,4)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003510"/>
                  </a:ext>
                </a:extLst>
              </a:tr>
              <a:tr h="15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60 a más años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231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515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284 </a:t>
                      </a: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(55,1)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902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1319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416 (</a:t>
                      </a: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31,6)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840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1139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299 </a:t>
                      </a: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(26,2</a:t>
                      </a: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74977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Nivel educativo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164029"/>
                  </a:ext>
                </a:extLst>
              </a:tr>
              <a:tr h="15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Sin nivel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246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339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93 (27,5)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568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831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263 (31,6)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499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704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205 (29,1)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473115"/>
                  </a:ext>
                </a:extLst>
              </a:tr>
              <a:tr h="15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Primaria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366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484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119 (24,5)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756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1076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320 (29,8)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699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854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155 (18,1)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297712"/>
                  </a:ext>
                </a:extLst>
              </a:tr>
              <a:tr h="15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Secundaria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509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752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243 (32,3)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1018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1523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505 (33,2)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913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1264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351 (27,8)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957744"/>
                  </a:ext>
                </a:extLst>
              </a:tr>
              <a:tr h="15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Superior no universitario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767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1005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238 (23,7)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1464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2028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564 (27,8)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1391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1773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382 (21,6)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982900"/>
                  </a:ext>
                </a:extLst>
              </a:tr>
              <a:tr h="1661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Superior universitario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1345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2393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1048 </a:t>
                      </a: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(43,8)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2790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3412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623 </a:t>
                      </a: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(18,2)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2523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3189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665 </a:t>
                      </a: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(20,9)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218385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Quintiles del ingreso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935770"/>
                  </a:ext>
                </a:extLst>
              </a:tr>
              <a:tr h="15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Q1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78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89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11 (12,3)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200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230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30 (13,2)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158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187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28 (15,3)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668399"/>
                  </a:ext>
                </a:extLst>
              </a:tr>
              <a:tr h="15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Q2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240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242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 (0,8)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628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644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16 (2,5)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487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490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 (0,5)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567639"/>
                  </a:ext>
                </a:extLst>
              </a:tr>
              <a:tr h="15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Q3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432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435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 (0,6)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1059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1075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17 (1,5)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887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891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5 (0,5)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354129"/>
                  </a:ext>
                </a:extLst>
              </a:tr>
              <a:tr h="15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Q4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707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708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 (0,2)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1607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1624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17 (1,0)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1395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1403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8 (0,6)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414802"/>
                  </a:ext>
                </a:extLst>
              </a:tr>
              <a:tr h="15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Q5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1599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2057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458 </a:t>
                      </a: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(22,3)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3661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3688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27 </a:t>
                      </a: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(0,7)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3251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3386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135 </a:t>
                      </a: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(4,0)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199474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Hijos entre 0 y 5 años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416044"/>
                  </a:ext>
                </a:extLst>
              </a:tr>
              <a:tr h="15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Sin hijos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541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772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230 </a:t>
                      </a: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(29,9)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1229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1594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366 (22,9)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1102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1322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220 </a:t>
                      </a: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(16,6)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597088"/>
                  </a:ext>
                </a:extLst>
              </a:tr>
              <a:tr h="15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Con hijos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467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770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303 (39,3)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1093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1685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592 (35,2)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1072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1599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527 (32,9)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487239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Hijos entre 6 y 15 años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00285"/>
                  </a:ext>
                </a:extLst>
              </a:tr>
              <a:tr h="15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Sin hijos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552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761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208 </a:t>
                      </a: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(27,4)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1269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1612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343 (21,3)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1087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1301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215 </a:t>
                      </a:r>
                      <a:r>
                        <a:rPr lang="es-ES" sz="1050" b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(16,5)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206495"/>
                  </a:ext>
                </a:extLst>
              </a:tr>
              <a:tr h="157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 Con hijos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490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783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293 (37,4)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1103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1621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519 (32,0)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1128</a:t>
                      </a:r>
                      <a:endParaRPr lang="es-ES" sz="120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1542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050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414 (26,9)</a:t>
                      </a:r>
                      <a:endParaRPr lang="es-ES" sz="1200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26564" marR="2656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793645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20076005-E227-95AD-F6E1-F174B9AD1C80}"/>
              </a:ext>
            </a:extLst>
          </p:cNvPr>
          <p:cNvSpPr/>
          <p:nvPr/>
        </p:nvSpPr>
        <p:spPr>
          <a:xfrm>
            <a:off x="188730" y="6405408"/>
            <a:ext cx="10098514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Samantha Guillen &amp; Mario Huarancca (Octubre 2024) -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Navigating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Post-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Pandemic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Landscape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Analysis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Gender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Wage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Gap in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Peru</a:t>
            </a:r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A8D83EF1-FA86-8327-A29A-1D72DBD00187}"/>
              </a:ext>
            </a:extLst>
          </p:cNvPr>
          <p:cNvSpPr txBox="1"/>
          <p:nvPr/>
        </p:nvSpPr>
        <p:spPr>
          <a:xfrm>
            <a:off x="784938" y="1228935"/>
            <a:ext cx="108035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Ingreso laboral promedio mensual y brecha salarial de la PEA ocupada según sexo y características socio-demográficas</a:t>
            </a:r>
          </a:p>
          <a:p>
            <a:pPr algn="ctr"/>
            <a:r>
              <a:rPr lang="es-PE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(En soles porcentajes)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3CD7985-EDEC-6722-F242-D03E67D11569}"/>
              </a:ext>
            </a:extLst>
          </p:cNvPr>
          <p:cNvSpPr/>
          <p:nvPr/>
        </p:nvSpPr>
        <p:spPr>
          <a:xfrm>
            <a:off x="7447788" y="4369979"/>
            <a:ext cx="716280" cy="87782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09C5437-7AA1-D568-07F2-E9F0FA6B110E}"/>
              </a:ext>
            </a:extLst>
          </p:cNvPr>
          <p:cNvSpPr/>
          <p:nvPr/>
        </p:nvSpPr>
        <p:spPr>
          <a:xfrm>
            <a:off x="7447788" y="5321753"/>
            <a:ext cx="716280" cy="87782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B63B2AE-160C-6FA2-738D-703EEBCF3EE2}"/>
              </a:ext>
            </a:extLst>
          </p:cNvPr>
          <p:cNvSpPr/>
          <p:nvPr/>
        </p:nvSpPr>
        <p:spPr>
          <a:xfrm>
            <a:off x="7447788" y="2459736"/>
            <a:ext cx="716280" cy="87782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39B3FE5-4DA4-624D-B50B-B88D4E850B0A}"/>
              </a:ext>
            </a:extLst>
          </p:cNvPr>
          <p:cNvSpPr txBox="1">
            <a:spLocks/>
          </p:cNvSpPr>
          <p:nvPr/>
        </p:nvSpPr>
        <p:spPr>
          <a:xfrm>
            <a:off x="179832" y="164592"/>
            <a:ext cx="10116311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Estadísticas </a:t>
            </a:r>
            <a:r>
              <a:rPr lang="es-E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(3)</a:t>
            </a:r>
            <a:endParaRPr lang="es-PE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D70C8-8955-85F3-B9BA-9F382DEA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8481245-F86C-91D6-F541-778ED23B392F}"/>
              </a:ext>
            </a:extLst>
          </p:cNvPr>
          <p:cNvSpPr/>
          <p:nvPr/>
        </p:nvSpPr>
        <p:spPr>
          <a:xfrm>
            <a:off x="1720341" y="2819400"/>
            <a:ext cx="8751317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Mercado Laboral Peruano</a:t>
            </a:r>
            <a:endParaRPr lang="en" sz="4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40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6D360-BA37-DAD4-4BA0-956705B16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18E05F0-41C4-6D9F-B214-BC5DB1AE88C4}"/>
              </a:ext>
            </a:extLst>
          </p:cNvPr>
          <p:cNvSpPr/>
          <p:nvPr/>
        </p:nvSpPr>
        <p:spPr>
          <a:xfrm>
            <a:off x="188730" y="6405408"/>
            <a:ext cx="10098514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Samantha Guillen &amp; Mario Huarancca (Octubre 2024) -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Navigating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Post-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Pandemic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Landscape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Analysis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of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Gender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Wage</a:t>
            </a:r>
            <a:r>
              <a:rPr lang="es-PE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Gap in </a:t>
            </a:r>
            <a:r>
              <a:rPr lang="es-PE" sz="12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Peru</a:t>
            </a:r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46DC5D24-5960-AE95-2BDC-44C812697CB6}"/>
              </a:ext>
            </a:extLst>
          </p:cNvPr>
          <p:cNvSpPr txBox="1">
            <a:spLocks/>
          </p:cNvSpPr>
          <p:nvPr/>
        </p:nvSpPr>
        <p:spPr>
          <a:xfrm>
            <a:off x="179832" y="164592"/>
            <a:ext cx="10116311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Factores que explican la brecha</a:t>
            </a:r>
            <a:endParaRPr lang="es-PE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EE9196-1E90-EBF7-ECE9-5771C947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08" y="1301197"/>
            <a:ext cx="6092952" cy="2667300"/>
          </a:xfrm>
        </p:spPr>
        <p:txBody>
          <a:bodyPr>
            <a:normAutofit/>
          </a:bodyPr>
          <a:lstStyle/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Segregación ocupacional.</a:t>
            </a: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Penalización por maternidad.</a:t>
            </a:r>
          </a:p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Discriminación y estereotipos.</a:t>
            </a:r>
          </a:p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Sticky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floors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Glass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s-E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Ceilings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s-E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68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47DE0-ED60-3B31-63D9-B66563DF2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ECA49-E5C7-2C83-F354-3D78D883732E}"/>
              </a:ext>
            </a:extLst>
          </p:cNvPr>
          <p:cNvSpPr txBox="1">
            <a:spLocks/>
          </p:cNvSpPr>
          <p:nvPr/>
        </p:nvSpPr>
        <p:spPr>
          <a:xfrm>
            <a:off x="326137" y="3054572"/>
            <a:ext cx="4181856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Vamos al </a:t>
            </a:r>
            <a:r>
              <a:rPr lang="es-ES" sz="3600" dirty="0">
                <a:solidFill>
                  <a:schemeClr val="tx2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STATA</a:t>
            </a:r>
            <a:endParaRPr lang="es-PE" sz="3600" dirty="0">
              <a:solidFill>
                <a:schemeClr val="tx2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2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DF522-BCF4-5044-AFD8-A62B04D46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2F88471C-9B28-95A0-AE6F-55FC45A0ABED}"/>
              </a:ext>
            </a:extLst>
          </p:cNvPr>
          <p:cNvSpPr/>
          <p:nvPr/>
        </p:nvSpPr>
        <p:spPr>
          <a:xfrm>
            <a:off x="462277" y="1090995"/>
            <a:ext cx="11267439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s-E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rú: Estructura de la Población en Edad de Trabajar según condición de actividad, 2022</a:t>
            </a:r>
          </a:p>
          <a:p>
            <a:pPr algn="ctr"/>
            <a:r>
              <a:rPr lang="en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(Absoluto y porcentajes)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19351D1-138E-2293-5661-4870B49D54E3}"/>
              </a:ext>
            </a:extLst>
          </p:cNvPr>
          <p:cNvSpPr/>
          <p:nvPr/>
        </p:nvSpPr>
        <p:spPr>
          <a:xfrm>
            <a:off x="1120237" y="6298365"/>
            <a:ext cx="4117750" cy="39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MTPE – Informe An</a:t>
            </a:r>
            <a:r>
              <a:rPr lang="es-ES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" sz="1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ual del Empleo 2022.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2457D65-0549-4387-D538-442DC755C48E}"/>
              </a:ext>
            </a:extLst>
          </p:cNvPr>
          <p:cNvSpPr txBox="1">
            <a:spLocks/>
          </p:cNvSpPr>
          <p:nvPr/>
        </p:nvSpPr>
        <p:spPr>
          <a:xfrm>
            <a:off x="179832" y="164592"/>
            <a:ext cx="10116311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Estructura del Mercado Laboral Peruano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FC7F9E-958A-4297-C3B2-899762EF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611" y="1696427"/>
            <a:ext cx="5188413" cy="46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0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CF62E47-4B86-0800-7C6C-C5FED60A2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031913"/>
              </p:ext>
            </p:extLst>
          </p:nvPr>
        </p:nvGraphicFramePr>
        <p:xfrm>
          <a:off x="474658" y="2253932"/>
          <a:ext cx="5191054" cy="3303586"/>
        </p:xfrm>
        <a:graphic>
          <a:graphicData uri="http://schemas.openxmlformats.org/drawingml/2006/table">
            <a:tbl>
              <a:tblPr/>
              <a:tblGrid>
                <a:gridCol w="3211908">
                  <a:extLst>
                    <a:ext uri="{9D8B030D-6E8A-4147-A177-3AD203B41FA5}">
                      <a16:colId xmlns:a16="http://schemas.microsoft.com/office/drawing/2014/main" val="721517758"/>
                    </a:ext>
                  </a:extLst>
                </a:gridCol>
                <a:gridCol w="989573">
                  <a:extLst>
                    <a:ext uri="{9D8B030D-6E8A-4147-A177-3AD203B41FA5}">
                      <a16:colId xmlns:a16="http://schemas.microsoft.com/office/drawing/2014/main" val="1087359124"/>
                    </a:ext>
                  </a:extLst>
                </a:gridCol>
                <a:gridCol w="989573">
                  <a:extLst>
                    <a:ext uri="{9D8B030D-6E8A-4147-A177-3AD203B41FA5}">
                      <a16:colId xmlns:a16="http://schemas.microsoft.com/office/drawing/2014/main" val="2696522828"/>
                    </a:ext>
                  </a:extLst>
                </a:gridCol>
              </a:tblGrid>
              <a:tr h="30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84910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Sector público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8,7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402412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Sector privado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35,0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42,0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70802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  De 2 a 10 trabajadores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21,3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23,5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238680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  De 11 a 100 trabajadores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7,9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767913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  De 101 a más trabajadores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5,8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177188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Independiente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34,9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37,8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334354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Trabajador familiar no remunerado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18,6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9,4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480503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Trabajador del hogar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3,7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2,2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713245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Total relativo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100,0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778880"/>
                  </a:ext>
                </a:extLst>
              </a:tr>
              <a:tr h="30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1800" b="1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PEA ocupada</a:t>
                      </a: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 (Miles de personas)</a:t>
                      </a:r>
                      <a:endParaRPr lang="es-ES" sz="1800" b="1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13 060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</a:rPr>
                        <a:t>17 180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54798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442F8A58-D796-F88D-4BD3-73EE3606550C}"/>
              </a:ext>
            </a:extLst>
          </p:cNvPr>
          <p:cNvSpPr/>
          <p:nvPr/>
        </p:nvSpPr>
        <p:spPr>
          <a:xfrm>
            <a:off x="0" y="1422400"/>
            <a:ext cx="6140369" cy="671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Perú: Estructura del mercado laboral, 2004 y 2023 </a:t>
            </a:r>
          </a:p>
          <a:p>
            <a:pPr algn="ctr"/>
            <a:r>
              <a:rPr lang="en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(En porcentajes y miles de personas)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2501A9-AAD8-2ABE-2110-8AE1CC6F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53932"/>
            <a:ext cx="5690172" cy="379344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467C51D-59DE-0938-A4BA-2DEE0FBD5527}"/>
              </a:ext>
            </a:extLst>
          </p:cNvPr>
          <p:cNvSpPr/>
          <p:nvPr/>
        </p:nvSpPr>
        <p:spPr>
          <a:xfrm>
            <a:off x="6217920" y="1422399"/>
            <a:ext cx="6140369" cy="671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Productividad media del trabajo</a:t>
            </a:r>
            <a:r>
              <a:rPr lang="es-ES" sz="2000" b="1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s-E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según tamaño de empresa</a:t>
            </a:r>
            <a:r>
              <a:rPr lang="es-ES" sz="2000" b="1" baseline="30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s-ES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y condición de formalidad</a:t>
            </a:r>
          </a:p>
          <a:p>
            <a:pPr algn="ctr"/>
            <a:r>
              <a:rPr lang="en" sz="2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(Soles por trabajador)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F154BAC-5EF5-12F3-7DEE-4FA0205049DA}"/>
              </a:ext>
            </a:extLst>
          </p:cNvPr>
          <p:cNvSpPr/>
          <p:nvPr/>
        </p:nvSpPr>
        <p:spPr>
          <a:xfrm>
            <a:off x="405828" y="5652337"/>
            <a:ext cx="3394012" cy="395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INEI – ENAHO 2004 y EPEN 2023.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4572660-DF74-F45D-3933-8DDFF3074135}"/>
              </a:ext>
            </a:extLst>
          </p:cNvPr>
          <p:cNvSpPr/>
          <p:nvPr/>
        </p:nvSpPr>
        <p:spPr>
          <a:xfrm>
            <a:off x="5938806" y="6037098"/>
            <a:ext cx="6004560" cy="863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Fuente: INEI – V Censo Nacional Económico 2022.</a:t>
            </a:r>
          </a:p>
          <a:p>
            <a:r>
              <a:rPr lang="es-ES" sz="1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1/ La productividad laboral se calcula como la división entre la suma total del valor agregado entre el total de trabajadores.</a:t>
            </a:r>
          </a:p>
          <a:p>
            <a:r>
              <a:rPr lang="es-ES" sz="1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2/ El tamaño empresarial se define de acuerdo con las ventas anuales según la Ley 30056.</a:t>
            </a:r>
            <a:endParaRPr lang="es-MX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MX" sz="1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Nota: Los números en los recuadros indican el ratio entre la productividad laboral de una empresa formal e informal en cada segmento.</a:t>
            </a:r>
            <a:endParaRPr lang="es-PE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016F73-8B9F-9582-3AD3-6759B45C404B}"/>
              </a:ext>
            </a:extLst>
          </p:cNvPr>
          <p:cNvSpPr txBox="1">
            <a:spLocks/>
          </p:cNvSpPr>
          <p:nvPr/>
        </p:nvSpPr>
        <p:spPr>
          <a:xfrm>
            <a:off x="179832" y="164592"/>
            <a:ext cx="10116311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Estructura del Mercado Laboral Peruano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1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3F5AB-BE50-1311-1C83-7AC8444EF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ED20698-FB51-5D64-D812-137DC974308A}"/>
              </a:ext>
            </a:extLst>
          </p:cNvPr>
          <p:cNvSpPr txBox="1">
            <a:spLocks/>
          </p:cNvSpPr>
          <p:nvPr/>
        </p:nvSpPr>
        <p:spPr>
          <a:xfrm>
            <a:off x="179832" y="164592"/>
            <a:ext cx="10116311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Principales indicadores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301D214-1D98-3888-41E5-E4352B3DA122}"/>
              </a:ext>
            </a:extLst>
          </p:cNvPr>
          <p:cNvSpPr txBox="1"/>
          <p:nvPr/>
        </p:nvSpPr>
        <p:spPr>
          <a:xfrm>
            <a:off x="458724" y="948690"/>
            <a:ext cx="112745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" sz="16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Tasa de actividad</a:t>
            </a:r>
          </a:p>
          <a:p>
            <a:endParaRPr lang="e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Mide la participación de la PET en el mercado de trabajo. La tasa de actividad nos indica qué porcentaje de la PET contituye la oferta laboral (PEA/PET).</a:t>
            </a:r>
          </a:p>
          <a:p>
            <a:endParaRPr lang="e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16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Tasa de desempleo</a:t>
            </a:r>
            <a:endParaRPr lang="en" sz="16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" sz="16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Nos indica qué proporciñon de la oferta laboral se encuentra desempleada (PEA desempleada / PEA).</a:t>
            </a:r>
          </a:p>
          <a:p>
            <a:endParaRPr lang="e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16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Ratio empleo / población (Tasa de ocupación)</a:t>
            </a:r>
            <a:endParaRPr lang="en" sz="16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" sz="16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Mide el porcentaje de las personas de la PET que se encuentran trabajando (PEA ocupada / PET).</a:t>
            </a:r>
          </a:p>
          <a:p>
            <a:endParaRPr lang="e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16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Tasa de empleo vulnerable</a:t>
            </a:r>
            <a:endParaRPr lang="en" sz="16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Mide el segmento de la PEA Ocupada que se encuentra laborando como trabajadores independientes o como Trabajadores Familiares No Remunerados.</a:t>
            </a:r>
            <a:endParaRPr lang="e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16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Tasa de empleo vulnerable</a:t>
            </a:r>
            <a:endParaRPr lang="en" sz="1600" b="1" u="sng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s-E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s-E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Se consideran dos grupos de subempleo: por horas (visible) y por ingresos (invisible)</a:t>
            </a:r>
            <a:endParaRPr lang="e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28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4769B-1921-CDBF-8E1F-A4BAD39B4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F4211FE-CA33-8803-158F-556DA5CDDD03}"/>
              </a:ext>
            </a:extLst>
          </p:cNvPr>
          <p:cNvSpPr/>
          <p:nvPr/>
        </p:nvSpPr>
        <p:spPr>
          <a:xfrm>
            <a:off x="443796" y="927679"/>
            <a:ext cx="3789681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Encuestas dirigidas a Hogares</a:t>
            </a:r>
            <a:endParaRPr lang="en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3F13F8-3328-A0F5-13F8-1D17AC666492}"/>
              </a:ext>
            </a:extLst>
          </p:cNvPr>
          <p:cNvSpPr txBox="1">
            <a:spLocks/>
          </p:cNvSpPr>
          <p:nvPr/>
        </p:nvSpPr>
        <p:spPr>
          <a:xfrm>
            <a:off x="179832" y="164592"/>
            <a:ext cx="10116311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Fuentes de Información</a:t>
            </a:r>
            <a:endParaRPr lang="es-PE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E81D6B3-87FE-28B9-300E-9186D060ED03}"/>
              </a:ext>
            </a:extLst>
          </p:cNvPr>
          <p:cNvSpPr/>
          <p:nvPr/>
        </p:nvSpPr>
        <p:spPr>
          <a:xfrm>
            <a:off x="6684441" y="962102"/>
            <a:ext cx="473151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Encuestas dirigidas a Empresas Formales</a:t>
            </a:r>
            <a:endParaRPr lang="en" sz="16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AED91FC-8431-CA61-4AF9-A26A7B9C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82" y="1571702"/>
            <a:ext cx="3436510" cy="170589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2D3D065-9DB5-6B55-7D59-50A47C1AB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97" y="3580405"/>
            <a:ext cx="2328077" cy="290875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EB69B6D-D253-6525-4A81-08BA75F51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211" y="1682337"/>
            <a:ext cx="2825974" cy="244314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41E122F-3327-EB3D-91AB-B909E0C2B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686" y="4556260"/>
            <a:ext cx="5441024" cy="123880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4F8179E-9EE5-467B-E487-66A0A362297D}"/>
              </a:ext>
            </a:extLst>
          </p:cNvPr>
          <p:cNvSpPr/>
          <p:nvPr/>
        </p:nvSpPr>
        <p:spPr>
          <a:xfrm>
            <a:off x="1174597" y="6044184"/>
            <a:ext cx="2328077" cy="444973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84D90DA-18E8-8225-96F9-EB3DD74863CC}"/>
              </a:ext>
            </a:extLst>
          </p:cNvPr>
          <p:cNvSpPr/>
          <p:nvPr/>
        </p:nvSpPr>
        <p:spPr>
          <a:xfrm>
            <a:off x="1089253" y="2228694"/>
            <a:ext cx="2760371" cy="90769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72D32AF-DD1C-5F50-0DDF-E68C086C7EF3}"/>
              </a:ext>
            </a:extLst>
          </p:cNvPr>
          <p:cNvSpPr/>
          <p:nvPr/>
        </p:nvSpPr>
        <p:spPr>
          <a:xfrm>
            <a:off x="7968066" y="4730689"/>
            <a:ext cx="2328077" cy="444973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9C35922-C0FD-DCCB-0648-4D2139DA0D58}"/>
              </a:ext>
            </a:extLst>
          </p:cNvPr>
          <p:cNvSpPr/>
          <p:nvPr/>
        </p:nvSpPr>
        <p:spPr>
          <a:xfrm>
            <a:off x="7525289" y="3357918"/>
            <a:ext cx="3063463" cy="878199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05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CB47F-30E4-087E-66CA-B503EC21E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8C631-41E7-2D80-C29C-10751D74BB0A}"/>
              </a:ext>
            </a:extLst>
          </p:cNvPr>
          <p:cNvSpPr txBox="1">
            <a:spLocks/>
          </p:cNvSpPr>
          <p:nvPr/>
        </p:nvSpPr>
        <p:spPr>
          <a:xfrm>
            <a:off x="326137" y="3054572"/>
            <a:ext cx="4181856" cy="748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Vamos al </a:t>
            </a:r>
            <a:r>
              <a:rPr lang="es-ES" sz="3600" dirty="0">
                <a:solidFill>
                  <a:schemeClr val="tx2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STATA</a:t>
            </a:r>
            <a:endParaRPr lang="es-PE" sz="3600" dirty="0">
              <a:solidFill>
                <a:schemeClr val="tx2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63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6EC6E-12F1-A395-A0AA-3E9459032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B2E6E83A-F478-FC1E-0538-7CB0CE93131E}"/>
              </a:ext>
            </a:extLst>
          </p:cNvPr>
          <p:cNvSpPr/>
          <p:nvPr/>
        </p:nvSpPr>
        <p:spPr>
          <a:xfrm>
            <a:off x="1720341" y="2819400"/>
            <a:ext cx="8751317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Remuneración Mínima Vital</a:t>
            </a:r>
            <a:endParaRPr lang="en" sz="4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493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1870</Words>
  <Application>Microsoft Office PowerPoint</Application>
  <PresentationFormat>Panorámica</PresentationFormat>
  <Paragraphs>483</Paragraphs>
  <Slides>31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0" baseType="lpstr">
      <vt:lpstr>Aptos</vt:lpstr>
      <vt:lpstr>Aptos Display</vt:lpstr>
      <vt:lpstr>Aptos Narrow</vt:lpstr>
      <vt:lpstr>Arial</vt:lpstr>
      <vt:lpstr>Arial Narrow</vt:lpstr>
      <vt:lpstr>Cambria Math</vt:lpstr>
      <vt:lpstr>Courier New</vt:lpstr>
      <vt:lpstr>Wingdings</vt:lpstr>
      <vt:lpstr>Tema de Office</vt:lpstr>
      <vt:lpstr>Curso de Extensión BCRP 2025 Políticas Públicas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Informalidad</vt:lpstr>
      <vt:lpstr>No solo se limita al plano laboral</vt:lpstr>
      <vt:lpstr>Presentación de PowerPoint</vt:lpstr>
      <vt:lpstr>Medición de la informalidad en el Perú</vt:lpstr>
      <vt:lpstr>Presentación de PowerPoint</vt:lpstr>
      <vt:lpstr>Presentación de PowerPoint</vt:lpstr>
      <vt:lpstr>Es un fenómeno complejo</vt:lpstr>
      <vt:lpstr>¿Qué explica la alta informalidad en el país?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Huarancca Bellido, Mario</dc:creator>
  <cp:lastModifiedBy>Huarancca Bellido, Mario</cp:lastModifiedBy>
  <cp:revision>12</cp:revision>
  <dcterms:created xsi:type="dcterms:W3CDTF">2025-03-04T04:19:18Z</dcterms:created>
  <dcterms:modified xsi:type="dcterms:W3CDTF">2025-03-07T20:21:39Z</dcterms:modified>
</cp:coreProperties>
</file>