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4" r:id="rId4"/>
    <p:sldId id="266" r:id="rId5"/>
    <p:sldId id="265" r:id="rId6"/>
    <p:sldId id="272"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9BA21F7-CD4F-4F0F-8B50-66B0D0A974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xmlns="" id="{E017B122-7E10-4A9F-9BF4-ED314B86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xmlns="" id="{DEA6C431-9273-4A0D-BF8D-52AE1BC5AB95}"/>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98F87BD0-7DA2-43A8-AFB3-18C76BE5849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FD658802-BFF9-45DD-A9DE-D54D37C510D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74621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4EA0C52-E8EF-48F2-A8F8-9474AD4AA8B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315B1A14-930A-41E0-8A78-1C1FC2080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15A6CA57-63C7-434D-B296-AD5377E83E2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459FE4E7-92F0-47D6-AE9D-8233B3CCD15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A383A6BC-253E-42EB-9EB1-DBF1940551E4}"/>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27686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CD309309-C2C9-40BF-9B38-00C76B165B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E9EE6E9B-2B65-417F-A452-0D49A67B08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AF23D750-9DBC-40BE-B9F8-C32DDD685DE1}"/>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425811F6-6C49-44C4-B15B-5A71B1EA892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72E9E7CE-E071-4A9D-91CA-F9C642344088}"/>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5953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694B0E3-20E6-47FE-83ED-5F482809A0C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4214723F-550C-4614-91DD-EC333BBE026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7F099BC9-97CA-45DA-9EE1-FDC579F210F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CAED8B77-47D2-4BC1-B1EC-51EF9B19F6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0776F300-74B9-4A55-96D7-1267E5AE2E5E}"/>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9103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557CB06-BD32-46AB-A19D-1F0A8614D8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5D6DBE0E-8ACF-44A1-AC95-151A796DF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A0316D63-7D0F-4F3C-B7AA-16AE00B8CB9A}"/>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E0C3909C-3D67-499C-86E8-53A3B5AFC35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6F403FC4-9906-47BD-BE70-2D019DFA6A9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72336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A2CA3D8-5A0E-4CE0-88EC-7B0BDCD56B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071B36A4-F97F-487F-BC4B-74168F9378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xmlns="" id="{FD5BECDF-A410-4330-903C-6CDFC6BD19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xmlns="" id="{77589ADD-CCF5-4168-9CC7-AD38BDF8384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CED301C7-39D1-402D-B9B1-9530C3145C6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394B30F0-288E-4620-A12C-407245FBC08B}"/>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17120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97A5A7-D67C-4FB5-B24F-89DD0753B9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DD8F8F63-0CA9-44D8-BA0A-652B0675B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9103BAD7-9B38-4380-80E8-E0E52C2F39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xmlns="" id="{587A6302-82BC-42F8-9B08-04B6A2D4E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379C3F9-645B-4C40-9CB2-6782979122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xmlns="" id="{92637483-D109-418A-BCAA-9064DF904C1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8" name="Marcador de pie de página 7">
            <a:extLst>
              <a:ext uri="{FF2B5EF4-FFF2-40B4-BE49-F238E27FC236}">
                <a16:creationId xmlns:a16="http://schemas.microsoft.com/office/drawing/2014/main" xmlns="" id="{13357B03-4811-4415-A5AE-CDBB0F440CA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xmlns="" id="{FE5FE3D5-2130-451B-9704-909674FC8FBA}"/>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88490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9BE02B-05CC-40DB-B106-14E4C0CDD9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xmlns="" id="{7CFC84AF-618C-47BF-BFFE-8EA9FB2C758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4" name="Marcador de pie de página 3">
            <a:extLst>
              <a:ext uri="{FF2B5EF4-FFF2-40B4-BE49-F238E27FC236}">
                <a16:creationId xmlns:a16="http://schemas.microsoft.com/office/drawing/2014/main" xmlns="" id="{CEF8E66A-E05B-478F-AF2D-FEC87018D4E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xmlns="" id="{28FEF62C-CF96-4381-B8EB-8116B629C06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9006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C0A8956B-A237-4587-A938-6468EBB081F4}"/>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3" name="Marcador de pie de página 2">
            <a:extLst>
              <a:ext uri="{FF2B5EF4-FFF2-40B4-BE49-F238E27FC236}">
                <a16:creationId xmlns:a16="http://schemas.microsoft.com/office/drawing/2014/main" xmlns="" id="{DEF23AD4-96F6-4DA1-8315-0BD6F702F85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xmlns="" id="{39271933-0430-41AC-954E-E0AE7FD4CF62}"/>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8104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F92020-7CBF-4E79-AD24-996397DE56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06C1381A-7EEF-45EC-B986-F794010F2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xmlns="" id="{B87660B7-C59B-423F-882C-01D03310A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DA031BE0-92CE-4350-A301-997120B2B16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3CE1432D-DD66-4F89-8900-1B6C7571E9B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56CE9CB2-7238-4DC9-AF4F-5FE4A09AEAC0}"/>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37338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4D49A92-525A-47CB-BE95-C42B932D23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xmlns="" id="{669218D7-D581-4FC4-8DC4-35D3C6F2A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xmlns="" id="{6E2F1BF3-E929-4F40-B00B-7A239CE27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F38125BE-B4F3-4923-89B5-4DEEC6109919}"/>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7DB5BADF-7EA0-4500-921D-419F7149CE9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92EAB00E-2B8A-4187-BEF8-8BFAEAD2B83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81165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70965C76-FA2B-484F-9549-D65ED7B1D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E369A2D6-A0BA-4DF7-A352-278175470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6D84D8A2-3F92-4359-B32A-907DDB1F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1B5D56E8-6210-4F92-8CEF-6E8CC8A8B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xmlns="" id="{F4D9D6E8-4831-46FD-B42B-400F19A0B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2CB0-4081-4F50-8ED4-08C848152BBF}" type="slidenum">
              <a:rPr lang="es-PE" smtClean="0"/>
              <a:t>‹Nº›</a:t>
            </a:fld>
            <a:endParaRPr lang="es-PE"/>
          </a:p>
        </p:txBody>
      </p:sp>
    </p:spTree>
    <p:extLst>
      <p:ext uri="{BB962C8B-B14F-4D97-AF65-F5344CB8AC3E}">
        <p14:creationId xmlns:p14="http://schemas.microsoft.com/office/powerpoint/2010/main" val="37992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xmlns=""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xmlns=""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r>
              <a:rPr kumimoji="0" lang="es-PE" sz="3200" b="1" i="0" u="none" strike="noStrike" kern="0" cap="none" spc="0" normalizeH="0" baseline="0" noProof="0" dirty="0">
                <a:ln>
                  <a:noFill/>
                </a:ln>
                <a:solidFill>
                  <a:srgbClr val="234060"/>
                </a:solidFill>
                <a:effectLst/>
                <a:uLnTx/>
                <a:uFillTx/>
                <a:latin typeface="Arial"/>
                <a:ea typeface="+mj-ea"/>
                <a:cs typeface="Arial"/>
              </a:rPr>
              <a:t>Marzo</a:t>
            </a:r>
            <a:r>
              <a:rPr kumimoji="0" lang="es-PE" sz="3200" b="1" i="0" u="none" strike="noStrike" kern="0" cap="none" spc="-60" normalizeH="0" baseline="0" noProof="0" dirty="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xmlns=""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57199" y="1209085"/>
            <a:ext cx="10901081"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La economía está expuesta a shocks de brecha producto</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La magnitud de choques de brecha producto son similares a los componentes estructurales de la brecha producto. En el último trimestre, la magnitud del choque de brecha fue 1.5 similar a la de los componentes estructurales por lo que la brecha fue cero. </a:t>
            </a:r>
            <a:endParaRPr lang="es-PE" sz="20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62" y="1991350"/>
            <a:ext cx="8995954" cy="4497977"/>
          </a:xfrm>
          <a:prstGeom prst="rect">
            <a:avLst/>
          </a:prstGeom>
        </p:spPr>
      </p:pic>
    </p:spTree>
    <p:extLst>
      <p:ext uri="{BB962C8B-B14F-4D97-AF65-F5344CB8AC3E}">
        <p14:creationId xmlns:p14="http://schemas.microsoft.com/office/powerpoint/2010/main" val="301295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8709"/>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07</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57199" y="1209085"/>
            <a:ext cx="10901081"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Los shocks de alimentos y energía son bastante importantes</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Los precios de alimentos y energía están compuesto de bastante volatilidad. Estos shocks son riesgosos para la expectativa de inflación. Aunque se prevé que estos shocks se disipen, dada su alta volatilidad, existen como un riesgo latente.</a:t>
            </a:r>
            <a:endParaRPr lang="es-PE" sz="20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30" y="1991350"/>
            <a:ext cx="8978537" cy="4489269"/>
          </a:xfrm>
          <a:prstGeom prst="rect">
            <a:avLst/>
          </a:prstGeom>
        </p:spPr>
      </p:pic>
    </p:spTree>
    <p:extLst>
      <p:ext uri="{BB962C8B-B14F-4D97-AF65-F5344CB8AC3E}">
        <p14:creationId xmlns:p14="http://schemas.microsoft.com/office/powerpoint/2010/main" val="174897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22364" y="1209085"/>
            <a:ext cx="11517087"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Balance de riesgos</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En general, los riesgos que enfrentan el país son inflacionarios; por lo que la convergencia de la inflación y la inflación esperada podría tardar más de lo esperado. Estos riesgos sobre la inflación esperada se acrecientan si la formación de expectativas de los agentes es más lenta.</a:t>
            </a:r>
            <a:endParaRPr lang="es-PE" sz="20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635" y="1985248"/>
            <a:ext cx="6700538" cy="4498395"/>
          </a:xfrm>
          <a:prstGeom prst="rect">
            <a:avLst/>
          </a:prstGeom>
        </p:spPr>
      </p:pic>
    </p:spTree>
    <p:extLst>
      <p:ext uri="{BB962C8B-B14F-4D97-AF65-F5344CB8AC3E}">
        <p14:creationId xmlns:p14="http://schemas.microsoft.com/office/powerpoint/2010/main" val="81091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08</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22364" y="1209085"/>
            <a:ext cx="10901081"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Política Monetaria</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Se propone un aumento de 25 puntos básicos para enero de 2025 y sostener el la tasa mensual durante el primer trimestre de 2025. Esta estrategia corresponde a un </a:t>
            </a:r>
            <a:r>
              <a:rPr lang="es-MX" sz="1400" i="1" dirty="0" err="1" smtClean="0">
                <a:solidFill>
                  <a:srgbClr val="001F5F"/>
                </a:solidFill>
                <a:latin typeface="Arial"/>
                <a:cs typeface="Arial"/>
              </a:rPr>
              <a:t>wait</a:t>
            </a:r>
            <a:r>
              <a:rPr lang="es-MX" sz="1400" i="1" dirty="0" smtClean="0">
                <a:solidFill>
                  <a:srgbClr val="001F5F"/>
                </a:solidFill>
                <a:latin typeface="Arial"/>
                <a:cs typeface="Arial"/>
              </a:rPr>
              <a:t> and </a:t>
            </a:r>
            <a:r>
              <a:rPr lang="es-MX" sz="1400" i="1" dirty="0" err="1" smtClean="0">
                <a:solidFill>
                  <a:srgbClr val="001F5F"/>
                </a:solidFill>
                <a:latin typeface="Arial"/>
                <a:cs typeface="Arial"/>
              </a:rPr>
              <a:t>see</a:t>
            </a:r>
            <a:r>
              <a:rPr lang="es-MX" sz="1400" dirty="0" smtClean="0">
                <a:solidFill>
                  <a:srgbClr val="001F5F"/>
                </a:solidFill>
                <a:latin typeface="Arial"/>
                <a:cs typeface="Arial"/>
              </a:rPr>
              <a:t> frente a la incertidumbre. Se prioriza anclar las expectativas de inflación.</a:t>
            </a:r>
            <a:endParaRPr lang="es-PE" sz="2000" dirty="0"/>
          </a:p>
        </p:txBody>
      </p:sp>
      <p:sp>
        <p:nvSpPr>
          <p:cNvPr id="7" name="CuadroTexto 6">
            <a:extLst>
              <a:ext uri="{FF2B5EF4-FFF2-40B4-BE49-F238E27FC236}">
                <a16:creationId xmlns:a16="http://schemas.microsoft.com/office/drawing/2014/main" xmlns="" id="{BAA6883F-B554-43FB-B47A-68A8E73656AA}"/>
              </a:ext>
            </a:extLst>
          </p:cNvPr>
          <p:cNvSpPr txBox="1"/>
          <p:nvPr/>
        </p:nvSpPr>
        <p:spPr>
          <a:xfrm>
            <a:off x="645458" y="3762956"/>
            <a:ext cx="10901081" cy="338554"/>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PONER TASA DE INTERÉS HAWKISH, TASA ELEGIDA POR NOSOTROS Y LA TASA DE LA REGLA DE TAYLOR.</a:t>
            </a:r>
            <a:endParaRPr lang="es-PE" sz="2000" dirty="0"/>
          </a:p>
        </p:txBody>
      </p:sp>
    </p:spTree>
    <p:extLst>
      <p:ext uri="{BB962C8B-B14F-4D97-AF65-F5344CB8AC3E}">
        <p14:creationId xmlns:p14="http://schemas.microsoft.com/office/powerpoint/2010/main" val="231004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xmlns=""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xmlns=""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r>
              <a:rPr kumimoji="0" lang="es-PE" sz="3200" b="1" i="0" u="none" strike="noStrike" kern="0" cap="none" spc="0" normalizeH="0" baseline="0" noProof="0" dirty="0">
                <a:ln>
                  <a:noFill/>
                </a:ln>
                <a:solidFill>
                  <a:srgbClr val="234060"/>
                </a:solidFill>
                <a:effectLst/>
                <a:uLnTx/>
                <a:uFillTx/>
                <a:latin typeface="Arial"/>
                <a:ea typeface="+mj-ea"/>
                <a:cs typeface="Arial"/>
              </a:rPr>
              <a:t>Marzo</a:t>
            </a:r>
            <a:r>
              <a:rPr kumimoji="0" lang="es-PE" sz="3200" b="1" i="0" u="none" strike="noStrike" kern="0" cap="none" spc="-60" normalizeH="0" baseline="0" noProof="0" dirty="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xmlns=""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extLst>
      <p:ext uri="{BB962C8B-B14F-4D97-AF65-F5344CB8AC3E}">
        <p14:creationId xmlns:p14="http://schemas.microsoft.com/office/powerpoint/2010/main" val="23038967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TotalTime>
  <Words>253</Words>
  <Application>Microsoft Office PowerPoint</Application>
  <PresentationFormat>Panorámica</PresentationFormat>
  <Paragraphs>23</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Arial MT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Curso</cp:lastModifiedBy>
  <cp:revision>62</cp:revision>
  <dcterms:created xsi:type="dcterms:W3CDTF">2025-03-29T22:10:06Z</dcterms:created>
  <dcterms:modified xsi:type="dcterms:W3CDTF">2025-04-01T16:35:11Z</dcterms:modified>
</cp:coreProperties>
</file>