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0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21F7-CD4F-4F0F-8B50-66B0D0A9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17B122-7E10-4A9F-9BF4-ED314B869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6C431-9273-4A0D-BF8D-52AE1BC5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87BD0-7DA2-43A8-AFB3-18C76BE5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58802-BFF9-45DD-A9DE-D54D37C5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2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A0C52-E8EF-48F2-A8F8-9474AD4A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5B1A14-930A-41E0-8A78-1C1FC208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6CA57-63C7-434D-B296-AD5377E8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FE4E7-92F0-47D6-AE9D-8233B3C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3A6BC-253E-42EB-9EB1-DBF19405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8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309309-C2C9-40BF-9B38-00C76B165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EE6E9B-2B65-417F-A452-0D49A67B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3D750-9DBC-40BE-B9F8-C32DDD6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811F6-6C49-44C4-B15B-5A71B1EA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9E7CE-E071-4A9D-91CA-F9C64234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3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4B0E3-20E6-47FE-83ED-5F48280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4723F-550C-4614-91DD-EC333BBE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99BC9-97CA-45DA-9EE1-FDC579F2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D8B77-47D2-4BC1-B1EC-51EF9B19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6F300-74B9-4A55-96D7-1267E5AE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03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7CB06-BD32-46AB-A19D-1F0A8614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6DBE0E-8ACF-44A1-AC95-151A796D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16D63-7D0F-4F3C-B7AA-16AE00B8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3909C-3D67-499C-86E8-53A3B5AF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03FC4-9906-47BD-BE70-2D019DF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36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A3D8-5A0E-4CE0-88EC-7B0BDCD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B36A4-F97F-487F-BC4B-74168F937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5BECDF-A410-4330-903C-6CDFC6BD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89ADD-CCF5-4168-9CC7-AD38BDF8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301C7-39D1-402D-B9B1-9530C314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B30F0-288E-4620-A12C-407245F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120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A5A7-D67C-4FB5-B24F-89DD0753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8F8F63-0CA9-44D8-BA0A-652B0675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03BAD7-9B38-4380-80E8-E0E52C2F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7A6302-82BC-42F8-9B08-04B6A2D4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79C3F9-645B-4C40-9CB2-678297912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637483-D109-418A-BCAA-9064DF90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357B03-4811-4415-A5AE-CDBB0F4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FE3D5-2130-451B-9704-909674F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9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BE02B-05CC-40DB-B106-14E4C0CD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FC84AF-618C-47BF-BFFE-8EA9FB2C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F8E66A-E05B-478F-AF2D-FEC87018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FEF62C-CF96-4381-B8EB-8116B629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6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A8956B-A237-4587-A938-6468EBB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23AD4-96F6-4DA1-8315-0BD6F702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271933-0430-41AC-954E-E0AE7FD4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04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2020-7CBF-4E79-AD24-996397DE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1381A-7EEF-45EC-B986-F794010F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7660B7-C59B-423F-882C-01D03310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031BE0-92CE-4350-A301-997120B2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E1432D-DD66-4F89-8900-1B6C7571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E9CB2-7238-4DC9-AF4F-5FE4A09A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49A92-525A-47CB-BE95-C42B932D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9218D7-D581-4FC4-8DC4-35D3C6F2A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F1BF3-E929-4F40-B00B-7A239CE2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125BE-B4F3-4923-89B5-4DEEC610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5BADF-7EA0-4500-921D-419F714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AB00E-2B8A-4187-BEF8-8BFAEAD2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6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965C76-FA2B-484F-9549-D65ED7B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69A2D6-A0BA-4DF7-A352-27817547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4D8A2-3F92-4359-B32A-907DDB1F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D56E8-6210-4F92-8CEF-6E8CC8A8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9D6E8-4831-46FD-B42B-400F19A0B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2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9997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E3FBD4-20A9-417B-A77F-F7D7B12C089A}"/>
              </a:ext>
            </a:extLst>
          </p:cNvPr>
          <p:cNvSpPr/>
          <p:nvPr/>
        </p:nvSpPr>
        <p:spPr>
          <a:xfrm>
            <a:off x="0" y="6547663"/>
            <a:ext cx="12192000" cy="310338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D78244-F07B-49AC-8046-63D2E13DDD9E}"/>
              </a:ext>
            </a:extLst>
          </p:cNvPr>
          <p:cNvSpPr/>
          <p:nvPr/>
        </p:nvSpPr>
        <p:spPr>
          <a:xfrm>
            <a:off x="11820525" y="6550225"/>
            <a:ext cx="371475" cy="307776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Calibri"/>
                <a:cs typeface="Arial" pitchFamily="34" charset="0"/>
              </a:rPr>
              <a:t>02</a:t>
            </a:r>
            <a:endParaRPr kumimoji="0" lang="es-PE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AA6883F-B554-43FB-B47A-68A8E73656AA}"/>
              </a:ext>
            </a:extLst>
          </p:cNvPr>
          <p:cNvSpPr txBox="1"/>
          <p:nvPr/>
        </p:nvSpPr>
        <p:spPr>
          <a:xfrm>
            <a:off x="254962" y="1137190"/>
            <a:ext cx="11682073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001F5F"/>
                </a:solidFill>
                <a:latin typeface="Arial"/>
                <a:cs typeface="Arial"/>
              </a:rPr>
              <a:t>Escenario de riesgo 1: </a:t>
            </a:r>
            <a:r>
              <a:rPr lang="es-MX" sz="1600" i="1" dirty="0">
                <a:solidFill>
                  <a:srgbClr val="001F5F"/>
                </a:solidFill>
                <a:latin typeface="Arial"/>
                <a:cs typeface="Arial"/>
              </a:rPr>
              <a:t>Fenómeno del niño (6% de probabilidad)</a:t>
            </a:r>
          </a:p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dirty="0">
                <a:solidFill>
                  <a:srgbClr val="001F5F"/>
                </a:solidFill>
                <a:latin typeface="Arial"/>
                <a:cs typeface="Arial"/>
              </a:rPr>
              <a:t>Constituye un riesgo por choque de oferta para la economía: menor crecimiento potencial, aumento de la prima por riesgo país, mayor inflación de alimentos y energía, contracción de la confianza empresarial e incremento del gasto público.</a:t>
            </a:r>
          </a:p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600" dirty="0">
              <a:solidFill>
                <a:srgbClr val="001F5F"/>
              </a:solidFill>
              <a:latin typeface="Arial"/>
              <a:cs typeface="Arial"/>
            </a:endParaRPr>
          </a:p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20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9013709-7769-4F84-BF0D-07EC90F1C387}"/>
              </a:ext>
            </a:extLst>
          </p:cNvPr>
          <p:cNvSpPr/>
          <p:nvPr/>
        </p:nvSpPr>
        <p:spPr>
          <a:xfrm>
            <a:off x="1862140" y="2899537"/>
            <a:ext cx="1380564" cy="503412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Brecha del producto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D1ADC27-1775-43AA-BA40-E57965DA988C}"/>
              </a:ext>
            </a:extLst>
          </p:cNvPr>
          <p:cNvSpPr/>
          <p:nvPr/>
        </p:nvSpPr>
        <p:spPr>
          <a:xfrm>
            <a:off x="4312870" y="2910872"/>
            <a:ext cx="1380564" cy="480741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Confianza empresarial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3220B92-802E-4AE7-BF3B-3D0EEE15E1E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242704" y="3151243"/>
            <a:ext cx="1070166" cy="0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A76DF79-A74C-4186-9DE9-9DFA08EBAD4D}"/>
              </a:ext>
            </a:extLst>
          </p:cNvPr>
          <p:cNvSpPr/>
          <p:nvPr/>
        </p:nvSpPr>
        <p:spPr>
          <a:xfrm>
            <a:off x="1856352" y="3928722"/>
            <a:ext cx="1380564" cy="45807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Gasto público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8D3585D-91F3-4DFA-893D-45868467CBA2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2546634" y="3402949"/>
            <a:ext cx="5788" cy="5257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29E9EC6-5E75-4D19-9950-21234D88911F}"/>
              </a:ext>
            </a:extLst>
          </p:cNvPr>
          <p:cNvSpPr/>
          <p:nvPr/>
        </p:nvSpPr>
        <p:spPr>
          <a:xfrm>
            <a:off x="3874614" y="4333445"/>
            <a:ext cx="1873623" cy="599534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Inflación de alimentos y energía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83313C3-B01F-4053-8FD9-26EDB6E1C280}"/>
              </a:ext>
            </a:extLst>
          </p:cNvPr>
          <p:cNvSpPr/>
          <p:nvPr/>
        </p:nvSpPr>
        <p:spPr>
          <a:xfrm>
            <a:off x="6316245" y="4333445"/>
            <a:ext cx="1349030" cy="599533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Inflación total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E653CA0-8CE1-421B-874C-A931D59E1FB7}"/>
              </a:ext>
            </a:extLst>
          </p:cNvPr>
          <p:cNvSpPr/>
          <p:nvPr/>
        </p:nvSpPr>
        <p:spPr>
          <a:xfrm>
            <a:off x="8189868" y="4333445"/>
            <a:ext cx="1349030" cy="5995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Expectativas de inflación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090E3FE-631D-4F34-8640-207D3BD11097}"/>
              </a:ext>
            </a:extLst>
          </p:cNvPr>
          <p:cNvSpPr/>
          <p:nvPr/>
        </p:nvSpPr>
        <p:spPr>
          <a:xfrm>
            <a:off x="10063491" y="4333444"/>
            <a:ext cx="1472372" cy="5995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Inflación sin alimentos y energía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612C95F-7B38-4ACE-8900-DEA541D54649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748237" y="4633212"/>
            <a:ext cx="5680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02434B6-8492-4D28-A389-47A6AF7D63B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665275" y="4633212"/>
            <a:ext cx="524593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F74E2DD-B614-414C-82D4-939198CD27C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9538898" y="4633211"/>
            <a:ext cx="524593" cy="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587BC3E1-3BD2-444D-BA8F-1F8B2163D043}"/>
              </a:ext>
            </a:extLst>
          </p:cNvPr>
          <p:cNvSpPr/>
          <p:nvPr/>
        </p:nvSpPr>
        <p:spPr>
          <a:xfrm>
            <a:off x="8144165" y="3365421"/>
            <a:ext cx="1349030" cy="59953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Tasa de interés real doméstica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4C9B3AD-5953-4FFC-BD3B-91C730AFE06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864383" y="3968910"/>
            <a:ext cx="0" cy="36453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96D51A26-6CCF-4B6E-BABA-45C23F742BB1}"/>
              </a:ext>
            </a:extLst>
          </p:cNvPr>
          <p:cNvSpPr/>
          <p:nvPr/>
        </p:nvSpPr>
        <p:spPr>
          <a:xfrm>
            <a:off x="579532" y="5803753"/>
            <a:ext cx="1771589" cy="38900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Prima por riesgo país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A6CF666-0BBD-44CE-8F9D-C2A35A01D90B}"/>
              </a:ext>
            </a:extLst>
          </p:cNvPr>
          <p:cNvSpPr/>
          <p:nvPr/>
        </p:nvSpPr>
        <p:spPr>
          <a:xfrm>
            <a:off x="579532" y="4804018"/>
            <a:ext cx="1771589" cy="573104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Índice de condiciones monetarias reales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87F81138-35FC-4BD3-8388-0DA8AB4EB07D}"/>
              </a:ext>
            </a:extLst>
          </p:cNvPr>
          <p:cNvCxnSpPr>
            <a:cxnSpLocks/>
            <a:stCxn id="33" idx="1"/>
            <a:endCxn id="6" idx="1"/>
          </p:cNvCxnSpPr>
          <p:nvPr/>
        </p:nvCxnSpPr>
        <p:spPr>
          <a:xfrm rot="10800000" flipH="1">
            <a:off x="579532" y="3151244"/>
            <a:ext cx="1282608" cy="1939327"/>
          </a:xfrm>
          <a:prstGeom prst="bentConnector3">
            <a:avLst>
              <a:gd name="adj1" fmla="val -17823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FD841BB-FB9F-4B58-A135-987C3E1AC5E9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 flipV="1">
            <a:off x="1465327" y="5377122"/>
            <a:ext cx="0" cy="4266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6665BDA7-6E90-41DE-B017-216DFB4B1998}"/>
              </a:ext>
            </a:extLst>
          </p:cNvPr>
          <p:cNvSpPr/>
          <p:nvPr/>
        </p:nvSpPr>
        <p:spPr>
          <a:xfrm>
            <a:off x="3236916" y="5800702"/>
            <a:ext cx="1771589" cy="389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Depreciación nominal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8E25BC33-A040-4DF6-9ADF-B2F32E8F3F9E}"/>
              </a:ext>
            </a:extLst>
          </p:cNvPr>
          <p:cNvSpPr/>
          <p:nvPr/>
        </p:nvSpPr>
        <p:spPr>
          <a:xfrm>
            <a:off x="6096000" y="5803753"/>
            <a:ext cx="1771589" cy="389007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Inflación importada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5498FB6-36B4-481D-849D-40A89648BC12}"/>
              </a:ext>
            </a:extLst>
          </p:cNvPr>
          <p:cNvCxnSpPr>
            <a:stCxn id="30" idx="3"/>
            <a:endCxn id="41" idx="1"/>
          </p:cNvCxnSpPr>
          <p:nvPr/>
        </p:nvCxnSpPr>
        <p:spPr>
          <a:xfrm flipV="1">
            <a:off x="2351121" y="5995206"/>
            <a:ext cx="885795" cy="30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BADFB01-7C03-4FCE-A91C-7872F125CBCE}"/>
              </a:ext>
            </a:extLst>
          </p:cNvPr>
          <p:cNvCxnSpPr>
            <a:stCxn id="41" idx="3"/>
            <a:endCxn id="46" idx="1"/>
          </p:cNvCxnSpPr>
          <p:nvPr/>
        </p:nvCxnSpPr>
        <p:spPr>
          <a:xfrm>
            <a:off x="5008505" y="5995206"/>
            <a:ext cx="1087495" cy="30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311420A-74CF-47DF-80E2-40E410F040EC}"/>
              </a:ext>
            </a:extLst>
          </p:cNvPr>
          <p:cNvCxnSpPr>
            <a:cxnSpLocks/>
            <a:stCxn id="46" idx="0"/>
            <a:endCxn id="18" idx="2"/>
          </p:cNvCxnSpPr>
          <p:nvPr/>
        </p:nvCxnSpPr>
        <p:spPr>
          <a:xfrm flipV="1">
            <a:off x="6981795" y="4932978"/>
            <a:ext cx="8965" cy="8707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9E3C1EB6-FB25-4D77-8C06-386C5379D2B1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rot="16200000" flipV="1">
            <a:off x="2881850" y="4559841"/>
            <a:ext cx="710132" cy="1771590"/>
          </a:xfrm>
          <a:prstGeom prst="bentConnector2">
            <a:avLst/>
          </a:prstGeom>
          <a:ln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: esquinas redondeadas 219">
            <a:extLst>
              <a:ext uri="{FF2B5EF4-FFF2-40B4-BE49-F238E27FC236}">
                <a16:creationId xmlns:a16="http://schemas.microsoft.com/office/drawing/2014/main" id="{1421A8ED-5752-4A13-B79C-1D1C22F2DAAF}"/>
              </a:ext>
            </a:extLst>
          </p:cNvPr>
          <p:cNvSpPr/>
          <p:nvPr/>
        </p:nvSpPr>
        <p:spPr>
          <a:xfrm>
            <a:off x="579531" y="2144729"/>
            <a:ext cx="1380564" cy="45807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Crecimiento potencial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E0AE8517-2AD0-4B3F-81C9-BDA5E1AA393B}"/>
              </a:ext>
            </a:extLst>
          </p:cNvPr>
          <p:cNvCxnSpPr>
            <a:stCxn id="220" idx="2"/>
            <a:endCxn id="6" idx="0"/>
          </p:cNvCxnSpPr>
          <p:nvPr/>
        </p:nvCxnSpPr>
        <p:spPr>
          <a:xfrm rot="16200000" flipH="1">
            <a:off x="1762748" y="2109863"/>
            <a:ext cx="296738" cy="1282609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A64AC807-2C81-44AF-96C3-7928AE90715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722360" y="2383031"/>
            <a:ext cx="8077317" cy="1950413"/>
          </a:xfrm>
          <a:prstGeom prst="bentConnector2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7560EBC1-4CE7-43CD-A410-FF13139746CF}"/>
              </a:ext>
            </a:extLst>
          </p:cNvPr>
          <p:cNvCxnSpPr>
            <a:cxnSpLocks/>
          </p:cNvCxnSpPr>
          <p:nvPr/>
        </p:nvCxnSpPr>
        <p:spPr>
          <a:xfrm>
            <a:off x="2722360" y="2383031"/>
            <a:ext cx="0" cy="5165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7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9997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E3FBD4-20A9-417B-A77F-F7D7B12C089A}"/>
              </a:ext>
            </a:extLst>
          </p:cNvPr>
          <p:cNvSpPr/>
          <p:nvPr/>
        </p:nvSpPr>
        <p:spPr>
          <a:xfrm>
            <a:off x="0" y="6550225"/>
            <a:ext cx="12192000" cy="30777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D78244-F07B-49AC-8046-63D2E13DDD9E}"/>
              </a:ext>
            </a:extLst>
          </p:cNvPr>
          <p:cNvSpPr/>
          <p:nvPr/>
        </p:nvSpPr>
        <p:spPr>
          <a:xfrm>
            <a:off x="11820525" y="6550225"/>
            <a:ext cx="371475" cy="307776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Calibri"/>
                <a:cs typeface="Arial" pitchFamily="34" charset="0"/>
              </a:rPr>
              <a:t>02</a:t>
            </a:r>
            <a:endParaRPr kumimoji="0" lang="es-PE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Calibri"/>
              <a:cs typeface="Arial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99F68B8-6A6D-4F59-9F15-8D005107D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62" y="1552897"/>
            <a:ext cx="6268277" cy="46946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679E44-88BD-48EF-8EFE-11C71F923C2A}"/>
              </a:ext>
            </a:extLst>
          </p:cNvPr>
          <p:cNvSpPr txBox="1"/>
          <p:nvPr/>
        </p:nvSpPr>
        <p:spPr>
          <a:xfrm>
            <a:off x="254962" y="1137190"/>
            <a:ext cx="11682073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001F5F"/>
                </a:solidFill>
                <a:latin typeface="Arial"/>
                <a:cs typeface="Arial"/>
              </a:rPr>
              <a:t>Escenario de riesgo 1: </a:t>
            </a:r>
            <a:r>
              <a:rPr lang="es-MX" sz="1600" i="1" dirty="0">
                <a:solidFill>
                  <a:srgbClr val="001F5F"/>
                </a:solidFill>
                <a:latin typeface="Arial"/>
                <a:cs typeface="Arial"/>
              </a:rPr>
              <a:t>Fenómeno del niño (6% de probabilidad)</a:t>
            </a:r>
          </a:p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PE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9F204EA-4FEB-4402-9C67-B42230CAC855}"/>
              </a:ext>
            </a:extLst>
          </p:cNvPr>
          <p:cNvSpPr txBox="1"/>
          <p:nvPr/>
        </p:nvSpPr>
        <p:spPr>
          <a:xfrm>
            <a:off x="7487771" y="2740508"/>
            <a:ext cx="4067735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dirty="0">
                <a:solidFill>
                  <a:srgbClr val="001F5F"/>
                </a:solidFill>
                <a:latin typeface="Arial"/>
                <a:cs typeface="Arial"/>
              </a:rPr>
              <a:t>Constituye un riesgo por choque de oferta para la economía: </a:t>
            </a:r>
          </a:p>
          <a:p>
            <a:pPr marL="285750" marR="5080" lvl="0" indent="-28575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600" dirty="0">
                <a:solidFill>
                  <a:srgbClr val="001F5F"/>
                </a:solidFill>
                <a:latin typeface="Arial"/>
                <a:cs typeface="Arial"/>
              </a:rPr>
              <a:t>Menor crecimiento potencial</a:t>
            </a:r>
          </a:p>
          <a:p>
            <a:pPr marL="285750" marR="5080" lvl="0" indent="-28575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600" dirty="0">
                <a:solidFill>
                  <a:srgbClr val="001F5F"/>
                </a:solidFill>
                <a:latin typeface="Arial"/>
                <a:cs typeface="Arial"/>
              </a:rPr>
              <a:t>Aumento de la prima por riesgo país</a:t>
            </a:r>
          </a:p>
          <a:p>
            <a:pPr marL="285750" marR="5080" lvl="0" indent="-28575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600" dirty="0">
                <a:solidFill>
                  <a:srgbClr val="001F5F"/>
                </a:solidFill>
                <a:latin typeface="Arial"/>
                <a:cs typeface="Arial"/>
              </a:rPr>
              <a:t>Mayor inflación de alimentos y energía</a:t>
            </a:r>
          </a:p>
          <a:p>
            <a:pPr marL="285750" marR="5080" lvl="0" indent="-28575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600" dirty="0">
                <a:solidFill>
                  <a:srgbClr val="001F5F"/>
                </a:solidFill>
                <a:latin typeface="Arial"/>
                <a:cs typeface="Arial"/>
              </a:rPr>
              <a:t>Contracción de la confianza empresarial</a:t>
            </a:r>
          </a:p>
          <a:p>
            <a:pPr marL="285750" marR="5080" lvl="0" indent="-28575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600" dirty="0">
                <a:solidFill>
                  <a:srgbClr val="001F5F"/>
                </a:solidFill>
                <a:latin typeface="Arial"/>
                <a:cs typeface="Arial"/>
              </a:rPr>
              <a:t>Incremento del gasto público.</a:t>
            </a:r>
          </a:p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800" dirty="0">
              <a:solidFill>
                <a:srgbClr val="001F5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624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150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</dc:creator>
  <cp:lastModifiedBy>HERNAN</cp:lastModifiedBy>
  <cp:revision>50</cp:revision>
  <dcterms:created xsi:type="dcterms:W3CDTF">2025-03-29T22:10:06Z</dcterms:created>
  <dcterms:modified xsi:type="dcterms:W3CDTF">2025-04-01T16:36:31Z</dcterms:modified>
</cp:coreProperties>
</file>