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9" r:id="rId3"/>
    <p:sldId id="271" r:id="rId4"/>
    <p:sldId id="275" r:id="rId5"/>
    <p:sldId id="259" r:id="rId6"/>
    <p:sldId id="273" r:id="rId7"/>
    <p:sldId id="277" r:id="rId8"/>
    <p:sldId id="276" r:id="rId9"/>
    <p:sldId id="270" r:id="rId10"/>
    <p:sldId id="263" r:id="rId11"/>
    <p:sldId id="261" r:id="rId12"/>
    <p:sldId id="262" r:id="rId13"/>
    <p:sldId id="264" r:id="rId14"/>
    <p:sldId id="265" r:id="rId15"/>
    <p:sldId id="266" r:id="rId16"/>
    <p:sldId id="267" r:id="rId17"/>
    <p:sldId id="268" r:id="rId18"/>
    <p:sldId id="272" r:id="rId19"/>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2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VarObs!$B$2</c:f>
              <c:strCache>
                <c:ptCount val="1"/>
                <c:pt idx="0">
                  <c:v>Inflación Trimestral SAE                                     (Var. trimestral anualizada)</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VarObs!$A$3:$A$58</c:f>
              <c:numCache>
                <c:formatCode>mmm\-yy</c:formatCode>
                <c:ptCount val="56"/>
                <c:pt idx="0">
                  <c:v>40603</c:v>
                </c:pt>
                <c:pt idx="1">
                  <c:v>40724</c:v>
                </c:pt>
                <c:pt idx="2">
                  <c:v>40816</c:v>
                </c:pt>
                <c:pt idx="3">
                  <c:v>40908</c:v>
                </c:pt>
                <c:pt idx="4">
                  <c:v>40999</c:v>
                </c:pt>
                <c:pt idx="5">
                  <c:v>41090</c:v>
                </c:pt>
                <c:pt idx="6">
                  <c:v>41182</c:v>
                </c:pt>
                <c:pt idx="7">
                  <c:v>41274</c:v>
                </c:pt>
                <c:pt idx="8">
                  <c:v>41364</c:v>
                </c:pt>
                <c:pt idx="9">
                  <c:v>41455</c:v>
                </c:pt>
                <c:pt idx="10">
                  <c:v>41547</c:v>
                </c:pt>
                <c:pt idx="11">
                  <c:v>41639</c:v>
                </c:pt>
                <c:pt idx="12">
                  <c:v>41729</c:v>
                </c:pt>
                <c:pt idx="13">
                  <c:v>41820</c:v>
                </c:pt>
                <c:pt idx="14">
                  <c:v>41912</c:v>
                </c:pt>
                <c:pt idx="15">
                  <c:v>42004</c:v>
                </c:pt>
                <c:pt idx="16">
                  <c:v>42094</c:v>
                </c:pt>
                <c:pt idx="17">
                  <c:v>42185</c:v>
                </c:pt>
                <c:pt idx="18">
                  <c:v>42277</c:v>
                </c:pt>
                <c:pt idx="19">
                  <c:v>42369</c:v>
                </c:pt>
                <c:pt idx="20">
                  <c:v>42460</c:v>
                </c:pt>
                <c:pt idx="21">
                  <c:v>42551</c:v>
                </c:pt>
                <c:pt idx="22">
                  <c:v>42643</c:v>
                </c:pt>
                <c:pt idx="23">
                  <c:v>42735</c:v>
                </c:pt>
                <c:pt idx="24">
                  <c:v>42825</c:v>
                </c:pt>
                <c:pt idx="25">
                  <c:v>42916</c:v>
                </c:pt>
                <c:pt idx="26">
                  <c:v>43008</c:v>
                </c:pt>
                <c:pt idx="27">
                  <c:v>43100</c:v>
                </c:pt>
                <c:pt idx="28">
                  <c:v>43190</c:v>
                </c:pt>
                <c:pt idx="29">
                  <c:v>43281</c:v>
                </c:pt>
                <c:pt idx="30">
                  <c:v>43373</c:v>
                </c:pt>
                <c:pt idx="31">
                  <c:v>43465</c:v>
                </c:pt>
                <c:pt idx="32">
                  <c:v>43555</c:v>
                </c:pt>
                <c:pt idx="33">
                  <c:v>43646</c:v>
                </c:pt>
                <c:pt idx="34">
                  <c:v>43738</c:v>
                </c:pt>
                <c:pt idx="35">
                  <c:v>43830</c:v>
                </c:pt>
                <c:pt idx="36">
                  <c:v>43921</c:v>
                </c:pt>
                <c:pt idx="37">
                  <c:v>44012</c:v>
                </c:pt>
                <c:pt idx="38">
                  <c:v>44104</c:v>
                </c:pt>
                <c:pt idx="39">
                  <c:v>44196</c:v>
                </c:pt>
                <c:pt idx="40">
                  <c:v>44286</c:v>
                </c:pt>
                <c:pt idx="41">
                  <c:v>44377</c:v>
                </c:pt>
                <c:pt idx="42">
                  <c:v>44469</c:v>
                </c:pt>
                <c:pt idx="43">
                  <c:v>44561</c:v>
                </c:pt>
                <c:pt idx="44">
                  <c:v>44651</c:v>
                </c:pt>
                <c:pt idx="45">
                  <c:v>44742</c:v>
                </c:pt>
                <c:pt idx="46">
                  <c:v>44834</c:v>
                </c:pt>
                <c:pt idx="47">
                  <c:v>44926</c:v>
                </c:pt>
                <c:pt idx="48">
                  <c:v>45016</c:v>
                </c:pt>
                <c:pt idx="49">
                  <c:v>45107</c:v>
                </c:pt>
                <c:pt idx="50">
                  <c:v>45199</c:v>
                </c:pt>
                <c:pt idx="51">
                  <c:v>45291</c:v>
                </c:pt>
                <c:pt idx="52">
                  <c:v>45382</c:v>
                </c:pt>
                <c:pt idx="53">
                  <c:v>45473</c:v>
                </c:pt>
                <c:pt idx="54">
                  <c:v>45565</c:v>
                </c:pt>
                <c:pt idx="55">
                  <c:v>45657</c:v>
                </c:pt>
              </c:numCache>
            </c:numRef>
          </c:cat>
          <c:val>
            <c:numRef>
              <c:f>VarObs!$B$3:$B$58</c:f>
            </c:numRef>
          </c:val>
          <c:smooth val="0"/>
          <c:extLst>
            <c:ext xmlns:c16="http://schemas.microsoft.com/office/drawing/2014/chart" uri="{C3380CC4-5D6E-409C-BE32-E72D297353CC}">
              <c16:uniqueId val="{00000000-2F5B-4919-A2DD-99FE022667C0}"/>
            </c:ext>
          </c:extLst>
        </c:ser>
        <c:ser>
          <c:idx val="1"/>
          <c:order val="1"/>
          <c:tx>
            <c:strRef>
              <c:f>VarObs!$C$2</c:f>
              <c:strCache>
                <c:ptCount val="1"/>
                <c:pt idx="0">
                  <c:v>Inflación SAE 4 trimestes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VarObs!$A$3:$A$58</c:f>
              <c:numCache>
                <c:formatCode>mmm\-yy</c:formatCode>
                <c:ptCount val="56"/>
                <c:pt idx="0">
                  <c:v>40603</c:v>
                </c:pt>
                <c:pt idx="1">
                  <c:v>40724</c:v>
                </c:pt>
                <c:pt idx="2">
                  <c:v>40816</c:v>
                </c:pt>
                <c:pt idx="3">
                  <c:v>40908</c:v>
                </c:pt>
                <c:pt idx="4">
                  <c:v>40999</c:v>
                </c:pt>
                <c:pt idx="5">
                  <c:v>41090</c:v>
                </c:pt>
                <c:pt idx="6">
                  <c:v>41182</c:v>
                </c:pt>
                <c:pt idx="7">
                  <c:v>41274</c:v>
                </c:pt>
                <c:pt idx="8">
                  <c:v>41364</c:v>
                </c:pt>
                <c:pt idx="9">
                  <c:v>41455</c:v>
                </c:pt>
                <c:pt idx="10">
                  <c:v>41547</c:v>
                </c:pt>
                <c:pt idx="11">
                  <c:v>41639</c:v>
                </c:pt>
                <c:pt idx="12">
                  <c:v>41729</c:v>
                </c:pt>
                <c:pt idx="13">
                  <c:v>41820</c:v>
                </c:pt>
                <c:pt idx="14">
                  <c:v>41912</c:v>
                </c:pt>
                <c:pt idx="15">
                  <c:v>42004</c:v>
                </c:pt>
                <c:pt idx="16">
                  <c:v>42094</c:v>
                </c:pt>
                <c:pt idx="17">
                  <c:v>42185</c:v>
                </c:pt>
                <c:pt idx="18">
                  <c:v>42277</c:v>
                </c:pt>
                <c:pt idx="19">
                  <c:v>42369</c:v>
                </c:pt>
                <c:pt idx="20">
                  <c:v>42460</c:v>
                </c:pt>
                <c:pt idx="21">
                  <c:v>42551</c:v>
                </c:pt>
                <c:pt idx="22">
                  <c:v>42643</c:v>
                </c:pt>
                <c:pt idx="23">
                  <c:v>42735</c:v>
                </c:pt>
                <c:pt idx="24">
                  <c:v>42825</c:v>
                </c:pt>
                <c:pt idx="25">
                  <c:v>42916</c:v>
                </c:pt>
                <c:pt idx="26">
                  <c:v>43008</c:v>
                </c:pt>
                <c:pt idx="27">
                  <c:v>43100</c:v>
                </c:pt>
                <c:pt idx="28">
                  <c:v>43190</c:v>
                </c:pt>
                <c:pt idx="29">
                  <c:v>43281</c:v>
                </c:pt>
                <c:pt idx="30">
                  <c:v>43373</c:v>
                </c:pt>
                <c:pt idx="31">
                  <c:v>43465</c:v>
                </c:pt>
                <c:pt idx="32">
                  <c:v>43555</c:v>
                </c:pt>
                <c:pt idx="33">
                  <c:v>43646</c:v>
                </c:pt>
                <c:pt idx="34">
                  <c:v>43738</c:v>
                </c:pt>
                <c:pt idx="35">
                  <c:v>43830</c:v>
                </c:pt>
                <c:pt idx="36">
                  <c:v>43921</c:v>
                </c:pt>
                <c:pt idx="37">
                  <c:v>44012</c:v>
                </c:pt>
                <c:pt idx="38">
                  <c:v>44104</c:v>
                </c:pt>
                <c:pt idx="39">
                  <c:v>44196</c:v>
                </c:pt>
                <c:pt idx="40">
                  <c:v>44286</c:v>
                </c:pt>
                <c:pt idx="41">
                  <c:v>44377</c:v>
                </c:pt>
                <c:pt idx="42">
                  <c:v>44469</c:v>
                </c:pt>
                <c:pt idx="43">
                  <c:v>44561</c:v>
                </c:pt>
                <c:pt idx="44">
                  <c:v>44651</c:v>
                </c:pt>
                <c:pt idx="45">
                  <c:v>44742</c:v>
                </c:pt>
                <c:pt idx="46">
                  <c:v>44834</c:v>
                </c:pt>
                <c:pt idx="47">
                  <c:v>44926</c:v>
                </c:pt>
                <c:pt idx="48">
                  <c:v>45016</c:v>
                </c:pt>
                <c:pt idx="49">
                  <c:v>45107</c:v>
                </c:pt>
                <c:pt idx="50">
                  <c:v>45199</c:v>
                </c:pt>
                <c:pt idx="51">
                  <c:v>45291</c:v>
                </c:pt>
                <c:pt idx="52">
                  <c:v>45382</c:v>
                </c:pt>
                <c:pt idx="53">
                  <c:v>45473</c:v>
                </c:pt>
                <c:pt idx="54">
                  <c:v>45565</c:v>
                </c:pt>
                <c:pt idx="55">
                  <c:v>45657</c:v>
                </c:pt>
              </c:numCache>
            </c:numRef>
          </c:cat>
          <c:val>
            <c:numRef>
              <c:f>VarObs!$C$3:$C$58</c:f>
            </c:numRef>
          </c:val>
          <c:smooth val="0"/>
          <c:extLst>
            <c:ext xmlns:c16="http://schemas.microsoft.com/office/drawing/2014/chart" uri="{C3380CC4-5D6E-409C-BE32-E72D297353CC}">
              <c16:uniqueId val="{00000001-2F5B-4919-A2DD-99FE022667C0}"/>
            </c:ext>
          </c:extLst>
        </c:ser>
        <c:ser>
          <c:idx val="2"/>
          <c:order val="2"/>
          <c:tx>
            <c:strRef>
              <c:f>VarObs!$D$2</c:f>
              <c:strCache>
                <c:ptCount val="1"/>
                <c:pt idx="0">
                  <c:v>Inflación de Alimentos y Energía
(Var. trimestral anualizada)</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VarObs!$A$3:$A$58</c:f>
              <c:numCache>
                <c:formatCode>mmm\-yy</c:formatCode>
                <c:ptCount val="56"/>
                <c:pt idx="0">
                  <c:v>40603</c:v>
                </c:pt>
                <c:pt idx="1">
                  <c:v>40724</c:v>
                </c:pt>
                <c:pt idx="2">
                  <c:v>40816</c:v>
                </c:pt>
                <c:pt idx="3">
                  <c:v>40908</c:v>
                </c:pt>
                <c:pt idx="4">
                  <c:v>40999</c:v>
                </c:pt>
                <c:pt idx="5">
                  <c:v>41090</c:v>
                </c:pt>
                <c:pt idx="6">
                  <c:v>41182</c:v>
                </c:pt>
                <c:pt idx="7">
                  <c:v>41274</c:v>
                </c:pt>
                <c:pt idx="8">
                  <c:v>41364</c:v>
                </c:pt>
                <c:pt idx="9">
                  <c:v>41455</c:v>
                </c:pt>
                <c:pt idx="10">
                  <c:v>41547</c:v>
                </c:pt>
                <c:pt idx="11">
                  <c:v>41639</c:v>
                </c:pt>
                <c:pt idx="12">
                  <c:v>41729</c:v>
                </c:pt>
                <c:pt idx="13">
                  <c:v>41820</c:v>
                </c:pt>
                <c:pt idx="14">
                  <c:v>41912</c:v>
                </c:pt>
                <c:pt idx="15">
                  <c:v>42004</c:v>
                </c:pt>
                <c:pt idx="16">
                  <c:v>42094</c:v>
                </c:pt>
                <c:pt idx="17">
                  <c:v>42185</c:v>
                </c:pt>
                <c:pt idx="18">
                  <c:v>42277</c:v>
                </c:pt>
                <c:pt idx="19">
                  <c:v>42369</c:v>
                </c:pt>
                <c:pt idx="20">
                  <c:v>42460</c:v>
                </c:pt>
                <c:pt idx="21">
                  <c:v>42551</c:v>
                </c:pt>
                <c:pt idx="22">
                  <c:v>42643</c:v>
                </c:pt>
                <c:pt idx="23">
                  <c:v>42735</c:v>
                </c:pt>
                <c:pt idx="24">
                  <c:v>42825</c:v>
                </c:pt>
                <c:pt idx="25">
                  <c:v>42916</c:v>
                </c:pt>
                <c:pt idx="26">
                  <c:v>43008</c:v>
                </c:pt>
                <c:pt idx="27">
                  <c:v>43100</c:v>
                </c:pt>
                <c:pt idx="28">
                  <c:v>43190</c:v>
                </c:pt>
                <c:pt idx="29">
                  <c:v>43281</c:v>
                </c:pt>
                <c:pt idx="30">
                  <c:v>43373</c:v>
                </c:pt>
                <c:pt idx="31">
                  <c:v>43465</c:v>
                </c:pt>
                <c:pt idx="32">
                  <c:v>43555</c:v>
                </c:pt>
                <c:pt idx="33">
                  <c:v>43646</c:v>
                </c:pt>
                <c:pt idx="34">
                  <c:v>43738</c:v>
                </c:pt>
                <c:pt idx="35">
                  <c:v>43830</c:v>
                </c:pt>
                <c:pt idx="36">
                  <c:v>43921</c:v>
                </c:pt>
                <c:pt idx="37">
                  <c:v>44012</c:v>
                </c:pt>
                <c:pt idx="38">
                  <c:v>44104</c:v>
                </c:pt>
                <c:pt idx="39">
                  <c:v>44196</c:v>
                </c:pt>
                <c:pt idx="40">
                  <c:v>44286</c:v>
                </c:pt>
                <c:pt idx="41">
                  <c:v>44377</c:v>
                </c:pt>
                <c:pt idx="42">
                  <c:v>44469</c:v>
                </c:pt>
                <c:pt idx="43">
                  <c:v>44561</c:v>
                </c:pt>
                <c:pt idx="44">
                  <c:v>44651</c:v>
                </c:pt>
                <c:pt idx="45">
                  <c:v>44742</c:v>
                </c:pt>
                <c:pt idx="46">
                  <c:v>44834</c:v>
                </c:pt>
                <c:pt idx="47">
                  <c:v>44926</c:v>
                </c:pt>
                <c:pt idx="48">
                  <c:v>45016</c:v>
                </c:pt>
                <c:pt idx="49">
                  <c:v>45107</c:v>
                </c:pt>
                <c:pt idx="50">
                  <c:v>45199</c:v>
                </c:pt>
                <c:pt idx="51">
                  <c:v>45291</c:v>
                </c:pt>
                <c:pt idx="52">
                  <c:v>45382</c:v>
                </c:pt>
                <c:pt idx="53">
                  <c:v>45473</c:v>
                </c:pt>
                <c:pt idx="54">
                  <c:v>45565</c:v>
                </c:pt>
                <c:pt idx="55">
                  <c:v>45657</c:v>
                </c:pt>
              </c:numCache>
            </c:numRef>
          </c:cat>
          <c:val>
            <c:numRef>
              <c:f>VarObs!$D$3:$D$58</c:f>
            </c:numRef>
          </c:val>
          <c:smooth val="0"/>
          <c:extLst>
            <c:ext xmlns:c16="http://schemas.microsoft.com/office/drawing/2014/chart" uri="{C3380CC4-5D6E-409C-BE32-E72D297353CC}">
              <c16:uniqueId val="{00000002-2F5B-4919-A2DD-99FE022667C0}"/>
            </c:ext>
          </c:extLst>
        </c:ser>
        <c:ser>
          <c:idx val="3"/>
          <c:order val="3"/>
          <c:tx>
            <c:strRef>
              <c:f>VarObs!$E$2</c:f>
              <c:strCache>
                <c:ptCount val="1"/>
                <c:pt idx="0">
                  <c:v>Inflación Trimestral</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VarObs!$A$3:$A$58</c:f>
              <c:numCache>
                <c:formatCode>mmm\-yy</c:formatCode>
                <c:ptCount val="56"/>
                <c:pt idx="0">
                  <c:v>40603</c:v>
                </c:pt>
                <c:pt idx="1">
                  <c:v>40724</c:v>
                </c:pt>
                <c:pt idx="2">
                  <c:v>40816</c:v>
                </c:pt>
                <c:pt idx="3">
                  <c:v>40908</c:v>
                </c:pt>
                <c:pt idx="4">
                  <c:v>40999</c:v>
                </c:pt>
                <c:pt idx="5">
                  <c:v>41090</c:v>
                </c:pt>
                <c:pt idx="6">
                  <c:v>41182</c:v>
                </c:pt>
                <c:pt idx="7">
                  <c:v>41274</c:v>
                </c:pt>
                <c:pt idx="8">
                  <c:v>41364</c:v>
                </c:pt>
                <c:pt idx="9">
                  <c:v>41455</c:v>
                </c:pt>
                <c:pt idx="10">
                  <c:v>41547</c:v>
                </c:pt>
                <c:pt idx="11">
                  <c:v>41639</c:v>
                </c:pt>
                <c:pt idx="12">
                  <c:v>41729</c:v>
                </c:pt>
                <c:pt idx="13">
                  <c:v>41820</c:v>
                </c:pt>
                <c:pt idx="14">
                  <c:v>41912</c:v>
                </c:pt>
                <c:pt idx="15">
                  <c:v>42004</c:v>
                </c:pt>
                <c:pt idx="16">
                  <c:v>42094</c:v>
                </c:pt>
                <c:pt idx="17">
                  <c:v>42185</c:v>
                </c:pt>
                <c:pt idx="18">
                  <c:v>42277</c:v>
                </c:pt>
                <c:pt idx="19">
                  <c:v>42369</c:v>
                </c:pt>
                <c:pt idx="20">
                  <c:v>42460</c:v>
                </c:pt>
                <c:pt idx="21">
                  <c:v>42551</c:v>
                </c:pt>
                <c:pt idx="22">
                  <c:v>42643</c:v>
                </c:pt>
                <c:pt idx="23">
                  <c:v>42735</c:v>
                </c:pt>
                <c:pt idx="24">
                  <c:v>42825</c:v>
                </c:pt>
                <c:pt idx="25">
                  <c:v>42916</c:v>
                </c:pt>
                <c:pt idx="26">
                  <c:v>43008</c:v>
                </c:pt>
                <c:pt idx="27">
                  <c:v>43100</c:v>
                </c:pt>
                <c:pt idx="28">
                  <c:v>43190</c:v>
                </c:pt>
                <c:pt idx="29">
                  <c:v>43281</c:v>
                </c:pt>
                <c:pt idx="30">
                  <c:v>43373</c:v>
                </c:pt>
                <c:pt idx="31">
                  <c:v>43465</c:v>
                </c:pt>
                <c:pt idx="32">
                  <c:v>43555</c:v>
                </c:pt>
                <c:pt idx="33">
                  <c:v>43646</c:v>
                </c:pt>
                <c:pt idx="34">
                  <c:v>43738</c:v>
                </c:pt>
                <c:pt idx="35">
                  <c:v>43830</c:v>
                </c:pt>
                <c:pt idx="36">
                  <c:v>43921</c:v>
                </c:pt>
                <c:pt idx="37">
                  <c:v>44012</c:v>
                </c:pt>
                <c:pt idx="38">
                  <c:v>44104</c:v>
                </c:pt>
                <c:pt idx="39">
                  <c:v>44196</c:v>
                </c:pt>
                <c:pt idx="40">
                  <c:v>44286</c:v>
                </c:pt>
                <c:pt idx="41">
                  <c:v>44377</c:v>
                </c:pt>
                <c:pt idx="42">
                  <c:v>44469</c:v>
                </c:pt>
                <c:pt idx="43">
                  <c:v>44561</c:v>
                </c:pt>
                <c:pt idx="44">
                  <c:v>44651</c:v>
                </c:pt>
                <c:pt idx="45">
                  <c:v>44742</c:v>
                </c:pt>
                <c:pt idx="46">
                  <c:v>44834</c:v>
                </c:pt>
                <c:pt idx="47">
                  <c:v>44926</c:v>
                </c:pt>
                <c:pt idx="48">
                  <c:v>45016</c:v>
                </c:pt>
                <c:pt idx="49">
                  <c:v>45107</c:v>
                </c:pt>
                <c:pt idx="50">
                  <c:v>45199</c:v>
                </c:pt>
                <c:pt idx="51">
                  <c:v>45291</c:v>
                </c:pt>
                <c:pt idx="52">
                  <c:v>45382</c:v>
                </c:pt>
                <c:pt idx="53">
                  <c:v>45473</c:v>
                </c:pt>
                <c:pt idx="54">
                  <c:v>45565</c:v>
                </c:pt>
                <c:pt idx="55">
                  <c:v>45657</c:v>
                </c:pt>
              </c:numCache>
            </c:numRef>
          </c:cat>
          <c:val>
            <c:numRef>
              <c:f>VarObs!$E$3:$E$58</c:f>
            </c:numRef>
          </c:val>
          <c:smooth val="0"/>
          <c:extLst>
            <c:ext xmlns:c16="http://schemas.microsoft.com/office/drawing/2014/chart" uri="{C3380CC4-5D6E-409C-BE32-E72D297353CC}">
              <c16:uniqueId val="{00000003-2F5B-4919-A2DD-99FE022667C0}"/>
            </c:ext>
          </c:extLst>
        </c:ser>
        <c:ser>
          <c:idx val="4"/>
          <c:order val="4"/>
          <c:tx>
            <c:strRef>
              <c:f>VarObs!$F$2</c:f>
              <c:strCache>
                <c:ptCount val="1"/>
                <c:pt idx="0">
                  <c:v>Inflación 4 trimestres</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VarObs!$A$3:$A$58</c:f>
              <c:numCache>
                <c:formatCode>mmm\-yy</c:formatCode>
                <c:ptCount val="56"/>
                <c:pt idx="0">
                  <c:v>40603</c:v>
                </c:pt>
                <c:pt idx="1">
                  <c:v>40724</c:v>
                </c:pt>
                <c:pt idx="2">
                  <c:v>40816</c:v>
                </c:pt>
                <c:pt idx="3">
                  <c:v>40908</c:v>
                </c:pt>
                <c:pt idx="4">
                  <c:v>40999</c:v>
                </c:pt>
                <c:pt idx="5">
                  <c:v>41090</c:v>
                </c:pt>
                <c:pt idx="6">
                  <c:v>41182</c:v>
                </c:pt>
                <c:pt idx="7">
                  <c:v>41274</c:v>
                </c:pt>
                <c:pt idx="8">
                  <c:v>41364</c:v>
                </c:pt>
                <c:pt idx="9">
                  <c:v>41455</c:v>
                </c:pt>
                <c:pt idx="10">
                  <c:v>41547</c:v>
                </c:pt>
                <c:pt idx="11">
                  <c:v>41639</c:v>
                </c:pt>
                <c:pt idx="12">
                  <c:v>41729</c:v>
                </c:pt>
                <c:pt idx="13">
                  <c:v>41820</c:v>
                </c:pt>
                <c:pt idx="14">
                  <c:v>41912</c:v>
                </c:pt>
                <c:pt idx="15">
                  <c:v>42004</c:v>
                </c:pt>
                <c:pt idx="16">
                  <c:v>42094</c:v>
                </c:pt>
                <c:pt idx="17">
                  <c:v>42185</c:v>
                </c:pt>
                <c:pt idx="18">
                  <c:v>42277</c:v>
                </c:pt>
                <c:pt idx="19">
                  <c:v>42369</c:v>
                </c:pt>
                <c:pt idx="20">
                  <c:v>42460</c:v>
                </c:pt>
                <c:pt idx="21">
                  <c:v>42551</c:v>
                </c:pt>
                <c:pt idx="22">
                  <c:v>42643</c:v>
                </c:pt>
                <c:pt idx="23">
                  <c:v>42735</c:v>
                </c:pt>
                <c:pt idx="24">
                  <c:v>42825</c:v>
                </c:pt>
                <c:pt idx="25">
                  <c:v>42916</c:v>
                </c:pt>
                <c:pt idx="26">
                  <c:v>43008</c:v>
                </c:pt>
                <c:pt idx="27">
                  <c:v>43100</c:v>
                </c:pt>
                <c:pt idx="28">
                  <c:v>43190</c:v>
                </c:pt>
                <c:pt idx="29">
                  <c:v>43281</c:v>
                </c:pt>
                <c:pt idx="30">
                  <c:v>43373</c:v>
                </c:pt>
                <c:pt idx="31">
                  <c:v>43465</c:v>
                </c:pt>
                <c:pt idx="32">
                  <c:v>43555</c:v>
                </c:pt>
                <c:pt idx="33">
                  <c:v>43646</c:v>
                </c:pt>
                <c:pt idx="34">
                  <c:v>43738</c:v>
                </c:pt>
                <c:pt idx="35">
                  <c:v>43830</c:v>
                </c:pt>
                <c:pt idx="36">
                  <c:v>43921</c:v>
                </c:pt>
                <c:pt idx="37">
                  <c:v>44012</c:v>
                </c:pt>
                <c:pt idx="38">
                  <c:v>44104</c:v>
                </c:pt>
                <c:pt idx="39">
                  <c:v>44196</c:v>
                </c:pt>
                <c:pt idx="40">
                  <c:v>44286</c:v>
                </c:pt>
                <c:pt idx="41">
                  <c:v>44377</c:v>
                </c:pt>
                <c:pt idx="42">
                  <c:v>44469</c:v>
                </c:pt>
                <c:pt idx="43">
                  <c:v>44561</c:v>
                </c:pt>
                <c:pt idx="44">
                  <c:v>44651</c:v>
                </c:pt>
                <c:pt idx="45">
                  <c:v>44742</c:v>
                </c:pt>
                <c:pt idx="46">
                  <c:v>44834</c:v>
                </c:pt>
                <c:pt idx="47">
                  <c:v>44926</c:v>
                </c:pt>
                <c:pt idx="48">
                  <c:v>45016</c:v>
                </c:pt>
                <c:pt idx="49">
                  <c:v>45107</c:v>
                </c:pt>
                <c:pt idx="50">
                  <c:v>45199</c:v>
                </c:pt>
                <c:pt idx="51">
                  <c:v>45291</c:v>
                </c:pt>
                <c:pt idx="52">
                  <c:v>45382</c:v>
                </c:pt>
                <c:pt idx="53">
                  <c:v>45473</c:v>
                </c:pt>
                <c:pt idx="54">
                  <c:v>45565</c:v>
                </c:pt>
                <c:pt idx="55">
                  <c:v>45657</c:v>
                </c:pt>
              </c:numCache>
            </c:numRef>
          </c:cat>
          <c:val>
            <c:numRef>
              <c:f>VarObs!$F$3:$F$58</c:f>
            </c:numRef>
          </c:val>
          <c:smooth val="0"/>
          <c:extLst>
            <c:ext xmlns:c16="http://schemas.microsoft.com/office/drawing/2014/chart" uri="{C3380CC4-5D6E-409C-BE32-E72D297353CC}">
              <c16:uniqueId val="{00000004-2F5B-4919-A2DD-99FE022667C0}"/>
            </c:ext>
          </c:extLst>
        </c:ser>
        <c:ser>
          <c:idx val="5"/>
          <c:order val="5"/>
          <c:tx>
            <c:strRef>
              <c:f>VarObs!$G$2</c:f>
              <c:strCache>
                <c:ptCount val="1"/>
                <c:pt idx="0">
                  <c:v>Meta de inflación</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numRef>
              <c:f>VarObs!$A$3:$A$58</c:f>
              <c:numCache>
                <c:formatCode>mmm\-yy</c:formatCode>
                <c:ptCount val="56"/>
                <c:pt idx="0">
                  <c:v>40603</c:v>
                </c:pt>
                <c:pt idx="1">
                  <c:v>40724</c:v>
                </c:pt>
                <c:pt idx="2">
                  <c:v>40816</c:v>
                </c:pt>
                <c:pt idx="3">
                  <c:v>40908</c:v>
                </c:pt>
                <c:pt idx="4">
                  <c:v>40999</c:v>
                </c:pt>
                <c:pt idx="5">
                  <c:v>41090</c:v>
                </c:pt>
                <c:pt idx="6">
                  <c:v>41182</c:v>
                </c:pt>
                <c:pt idx="7">
                  <c:v>41274</c:v>
                </c:pt>
                <c:pt idx="8">
                  <c:v>41364</c:v>
                </c:pt>
                <c:pt idx="9">
                  <c:v>41455</c:v>
                </c:pt>
                <c:pt idx="10">
                  <c:v>41547</c:v>
                </c:pt>
                <c:pt idx="11">
                  <c:v>41639</c:v>
                </c:pt>
                <c:pt idx="12">
                  <c:v>41729</c:v>
                </c:pt>
                <c:pt idx="13">
                  <c:v>41820</c:v>
                </c:pt>
                <c:pt idx="14">
                  <c:v>41912</c:v>
                </c:pt>
                <c:pt idx="15">
                  <c:v>42004</c:v>
                </c:pt>
                <c:pt idx="16">
                  <c:v>42094</c:v>
                </c:pt>
                <c:pt idx="17">
                  <c:v>42185</c:v>
                </c:pt>
                <c:pt idx="18">
                  <c:v>42277</c:v>
                </c:pt>
                <c:pt idx="19">
                  <c:v>42369</c:v>
                </c:pt>
                <c:pt idx="20">
                  <c:v>42460</c:v>
                </c:pt>
                <c:pt idx="21">
                  <c:v>42551</c:v>
                </c:pt>
                <c:pt idx="22">
                  <c:v>42643</c:v>
                </c:pt>
                <c:pt idx="23">
                  <c:v>42735</c:v>
                </c:pt>
                <c:pt idx="24">
                  <c:v>42825</c:v>
                </c:pt>
                <c:pt idx="25">
                  <c:v>42916</c:v>
                </c:pt>
                <c:pt idx="26">
                  <c:v>43008</c:v>
                </c:pt>
                <c:pt idx="27">
                  <c:v>43100</c:v>
                </c:pt>
                <c:pt idx="28">
                  <c:v>43190</c:v>
                </c:pt>
                <c:pt idx="29">
                  <c:v>43281</c:v>
                </c:pt>
                <c:pt idx="30">
                  <c:v>43373</c:v>
                </c:pt>
                <c:pt idx="31">
                  <c:v>43465</c:v>
                </c:pt>
                <c:pt idx="32">
                  <c:v>43555</c:v>
                </c:pt>
                <c:pt idx="33">
                  <c:v>43646</c:v>
                </c:pt>
                <c:pt idx="34">
                  <c:v>43738</c:v>
                </c:pt>
                <c:pt idx="35">
                  <c:v>43830</c:v>
                </c:pt>
                <c:pt idx="36">
                  <c:v>43921</c:v>
                </c:pt>
                <c:pt idx="37">
                  <c:v>44012</c:v>
                </c:pt>
                <c:pt idx="38">
                  <c:v>44104</c:v>
                </c:pt>
                <c:pt idx="39">
                  <c:v>44196</c:v>
                </c:pt>
                <c:pt idx="40">
                  <c:v>44286</c:v>
                </c:pt>
                <c:pt idx="41">
                  <c:v>44377</c:v>
                </c:pt>
                <c:pt idx="42">
                  <c:v>44469</c:v>
                </c:pt>
                <c:pt idx="43">
                  <c:v>44561</c:v>
                </c:pt>
                <c:pt idx="44">
                  <c:v>44651</c:v>
                </c:pt>
                <c:pt idx="45">
                  <c:v>44742</c:v>
                </c:pt>
                <c:pt idx="46">
                  <c:v>44834</c:v>
                </c:pt>
                <c:pt idx="47">
                  <c:v>44926</c:v>
                </c:pt>
                <c:pt idx="48">
                  <c:v>45016</c:v>
                </c:pt>
                <c:pt idx="49">
                  <c:v>45107</c:v>
                </c:pt>
                <c:pt idx="50">
                  <c:v>45199</c:v>
                </c:pt>
                <c:pt idx="51">
                  <c:v>45291</c:v>
                </c:pt>
                <c:pt idx="52">
                  <c:v>45382</c:v>
                </c:pt>
                <c:pt idx="53">
                  <c:v>45473</c:v>
                </c:pt>
                <c:pt idx="54">
                  <c:v>45565</c:v>
                </c:pt>
                <c:pt idx="55">
                  <c:v>45657</c:v>
                </c:pt>
              </c:numCache>
            </c:numRef>
          </c:cat>
          <c:val>
            <c:numRef>
              <c:f>VarObs!$G$3:$G$58</c:f>
            </c:numRef>
          </c:val>
          <c:smooth val="0"/>
          <c:extLst>
            <c:ext xmlns:c16="http://schemas.microsoft.com/office/drawing/2014/chart" uri="{C3380CC4-5D6E-409C-BE32-E72D297353CC}">
              <c16:uniqueId val="{00000005-2F5B-4919-A2DD-99FE022667C0}"/>
            </c:ext>
          </c:extLst>
        </c:ser>
        <c:ser>
          <c:idx val="6"/>
          <c:order val="6"/>
          <c:tx>
            <c:strRef>
              <c:f>VarObs!$H$2</c:f>
              <c:strCache>
                <c:ptCount val="1"/>
                <c:pt idx="0">
                  <c:v>Inflación Importada en S/</c:v>
                </c:pt>
              </c:strCache>
            </c:strRef>
          </c:tx>
          <c:spPr>
            <a:ln w="28575"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cat>
            <c:numRef>
              <c:f>VarObs!$A$3:$A$58</c:f>
              <c:numCache>
                <c:formatCode>mmm\-yy</c:formatCode>
                <c:ptCount val="56"/>
                <c:pt idx="0">
                  <c:v>40603</c:v>
                </c:pt>
                <c:pt idx="1">
                  <c:v>40724</c:v>
                </c:pt>
                <c:pt idx="2">
                  <c:v>40816</c:v>
                </c:pt>
                <c:pt idx="3">
                  <c:v>40908</c:v>
                </c:pt>
                <c:pt idx="4">
                  <c:v>40999</c:v>
                </c:pt>
                <c:pt idx="5">
                  <c:v>41090</c:v>
                </c:pt>
                <c:pt idx="6">
                  <c:v>41182</c:v>
                </c:pt>
                <c:pt idx="7">
                  <c:v>41274</c:v>
                </c:pt>
                <c:pt idx="8">
                  <c:v>41364</c:v>
                </c:pt>
                <c:pt idx="9">
                  <c:v>41455</c:v>
                </c:pt>
                <c:pt idx="10">
                  <c:v>41547</c:v>
                </c:pt>
                <c:pt idx="11">
                  <c:v>41639</c:v>
                </c:pt>
                <c:pt idx="12">
                  <c:v>41729</c:v>
                </c:pt>
                <c:pt idx="13">
                  <c:v>41820</c:v>
                </c:pt>
                <c:pt idx="14">
                  <c:v>41912</c:v>
                </c:pt>
                <c:pt idx="15">
                  <c:v>42004</c:v>
                </c:pt>
                <c:pt idx="16">
                  <c:v>42094</c:v>
                </c:pt>
                <c:pt idx="17">
                  <c:v>42185</c:v>
                </c:pt>
                <c:pt idx="18">
                  <c:v>42277</c:v>
                </c:pt>
                <c:pt idx="19">
                  <c:v>42369</c:v>
                </c:pt>
                <c:pt idx="20">
                  <c:v>42460</c:v>
                </c:pt>
                <c:pt idx="21">
                  <c:v>42551</c:v>
                </c:pt>
                <c:pt idx="22">
                  <c:v>42643</c:v>
                </c:pt>
                <c:pt idx="23">
                  <c:v>42735</c:v>
                </c:pt>
                <c:pt idx="24">
                  <c:v>42825</c:v>
                </c:pt>
                <c:pt idx="25">
                  <c:v>42916</c:v>
                </c:pt>
                <c:pt idx="26">
                  <c:v>43008</c:v>
                </c:pt>
                <c:pt idx="27">
                  <c:v>43100</c:v>
                </c:pt>
                <c:pt idx="28">
                  <c:v>43190</c:v>
                </c:pt>
                <c:pt idx="29">
                  <c:v>43281</c:v>
                </c:pt>
                <c:pt idx="30">
                  <c:v>43373</c:v>
                </c:pt>
                <c:pt idx="31">
                  <c:v>43465</c:v>
                </c:pt>
                <c:pt idx="32">
                  <c:v>43555</c:v>
                </c:pt>
                <c:pt idx="33">
                  <c:v>43646</c:v>
                </c:pt>
                <c:pt idx="34">
                  <c:v>43738</c:v>
                </c:pt>
                <c:pt idx="35">
                  <c:v>43830</c:v>
                </c:pt>
                <c:pt idx="36">
                  <c:v>43921</c:v>
                </c:pt>
                <c:pt idx="37">
                  <c:v>44012</c:v>
                </c:pt>
                <c:pt idx="38">
                  <c:v>44104</c:v>
                </c:pt>
                <c:pt idx="39">
                  <c:v>44196</c:v>
                </c:pt>
                <c:pt idx="40">
                  <c:v>44286</c:v>
                </c:pt>
                <c:pt idx="41">
                  <c:v>44377</c:v>
                </c:pt>
                <c:pt idx="42">
                  <c:v>44469</c:v>
                </c:pt>
                <c:pt idx="43">
                  <c:v>44561</c:v>
                </c:pt>
                <c:pt idx="44">
                  <c:v>44651</c:v>
                </c:pt>
                <c:pt idx="45">
                  <c:v>44742</c:v>
                </c:pt>
                <c:pt idx="46">
                  <c:v>44834</c:v>
                </c:pt>
                <c:pt idx="47">
                  <c:v>44926</c:v>
                </c:pt>
                <c:pt idx="48">
                  <c:v>45016</c:v>
                </c:pt>
                <c:pt idx="49">
                  <c:v>45107</c:v>
                </c:pt>
                <c:pt idx="50">
                  <c:v>45199</c:v>
                </c:pt>
                <c:pt idx="51">
                  <c:v>45291</c:v>
                </c:pt>
                <c:pt idx="52">
                  <c:v>45382</c:v>
                </c:pt>
                <c:pt idx="53">
                  <c:v>45473</c:v>
                </c:pt>
                <c:pt idx="54">
                  <c:v>45565</c:v>
                </c:pt>
                <c:pt idx="55">
                  <c:v>45657</c:v>
                </c:pt>
              </c:numCache>
            </c:numRef>
          </c:cat>
          <c:val>
            <c:numRef>
              <c:f>VarObs!$H$3:$H$58</c:f>
            </c:numRef>
          </c:val>
          <c:smooth val="0"/>
          <c:extLst>
            <c:ext xmlns:c16="http://schemas.microsoft.com/office/drawing/2014/chart" uri="{C3380CC4-5D6E-409C-BE32-E72D297353CC}">
              <c16:uniqueId val="{00000006-2F5B-4919-A2DD-99FE022667C0}"/>
            </c:ext>
          </c:extLst>
        </c:ser>
        <c:ser>
          <c:idx val="8"/>
          <c:order val="8"/>
          <c:tx>
            <c:strRef>
              <c:f>VarObs!$J$2</c:f>
              <c:strCache>
                <c:ptCount val="1"/>
                <c:pt idx="0">
                  <c:v>Tasa de de referencia nominal</c:v>
                </c:pt>
              </c:strCache>
            </c:strRef>
          </c:tx>
          <c:spPr>
            <a:ln w="28575" cap="rnd">
              <a:solidFill>
                <a:srgbClr val="002060"/>
              </a:solidFill>
              <a:round/>
            </a:ln>
            <a:effectLst/>
          </c:spPr>
          <c:marker>
            <c:symbol val="none"/>
          </c:marker>
          <c:cat>
            <c:numRef>
              <c:f>VarObs!$A$3:$A$58</c:f>
              <c:numCache>
                <c:formatCode>mmm\-yy</c:formatCode>
                <c:ptCount val="56"/>
                <c:pt idx="0">
                  <c:v>40603</c:v>
                </c:pt>
                <c:pt idx="1">
                  <c:v>40724</c:v>
                </c:pt>
                <c:pt idx="2">
                  <c:v>40816</c:v>
                </c:pt>
                <c:pt idx="3">
                  <c:v>40908</c:v>
                </c:pt>
                <c:pt idx="4">
                  <c:v>40999</c:v>
                </c:pt>
                <c:pt idx="5">
                  <c:v>41090</c:v>
                </c:pt>
                <c:pt idx="6">
                  <c:v>41182</c:v>
                </c:pt>
                <c:pt idx="7">
                  <c:v>41274</c:v>
                </c:pt>
                <c:pt idx="8">
                  <c:v>41364</c:v>
                </c:pt>
                <c:pt idx="9">
                  <c:v>41455</c:v>
                </c:pt>
                <c:pt idx="10">
                  <c:v>41547</c:v>
                </c:pt>
                <c:pt idx="11">
                  <c:v>41639</c:v>
                </c:pt>
                <c:pt idx="12">
                  <c:v>41729</c:v>
                </c:pt>
                <c:pt idx="13">
                  <c:v>41820</c:v>
                </c:pt>
                <c:pt idx="14">
                  <c:v>41912</c:v>
                </c:pt>
                <c:pt idx="15">
                  <c:v>42004</c:v>
                </c:pt>
                <c:pt idx="16">
                  <c:v>42094</c:v>
                </c:pt>
                <c:pt idx="17">
                  <c:v>42185</c:v>
                </c:pt>
                <c:pt idx="18">
                  <c:v>42277</c:v>
                </c:pt>
                <c:pt idx="19">
                  <c:v>42369</c:v>
                </c:pt>
                <c:pt idx="20">
                  <c:v>42460</c:v>
                </c:pt>
                <c:pt idx="21">
                  <c:v>42551</c:v>
                </c:pt>
                <c:pt idx="22">
                  <c:v>42643</c:v>
                </c:pt>
                <c:pt idx="23">
                  <c:v>42735</c:v>
                </c:pt>
                <c:pt idx="24">
                  <c:v>42825</c:v>
                </c:pt>
                <c:pt idx="25">
                  <c:v>42916</c:v>
                </c:pt>
                <c:pt idx="26">
                  <c:v>43008</c:v>
                </c:pt>
                <c:pt idx="27">
                  <c:v>43100</c:v>
                </c:pt>
                <c:pt idx="28">
                  <c:v>43190</c:v>
                </c:pt>
                <c:pt idx="29">
                  <c:v>43281</c:v>
                </c:pt>
                <c:pt idx="30">
                  <c:v>43373</c:v>
                </c:pt>
                <c:pt idx="31">
                  <c:v>43465</c:v>
                </c:pt>
                <c:pt idx="32">
                  <c:v>43555</c:v>
                </c:pt>
                <c:pt idx="33">
                  <c:v>43646</c:v>
                </c:pt>
                <c:pt idx="34">
                  <c:v>43738</c:v>
                </c:pt>
                <c:pt idx="35">
                  <c:v>43830</c:v>
                </c:pt>
                <c:pt idx="36">
                  <c:v>43921</c:v>
                </c:pt>
                <c:pt idx="37">
                  <c:v>44012</c:v>
                </c:pt>
                <c:pt idx="38">
                  <c:v>44104</c:v>
                </c:pt>
                <c:pt idx="39">
                  <c:v>44196</c:v>
                </c:pt>
                <c:pt idx="40">
                  <c:v>44286</c:v>
                </c:pt>
                <c:pt idx="41">
                  <c:v>44377</c:v>
                </c:pt>
                <c:pt idx="42">
                  <c:v>44469</c:v>
                </c:pt>
                <c:pt idx="43">
                  <c:v>44561</c:v>
                </c:pt>
                <c:pt idx="44">
                  <c:v>44651</c:v>
                </c:pt>
                <c:pt idx="45">
                  <c:v>44742</c:v>
                </c:pt>
                <c:pt idx="46">
                  <c:v>44834</c:v>
                </c:pt>
                <c:pt idx="47">
                  <c:v>44926</c:v>
                </c:pt>
                <c:pt idx="48">
                  <c:v>45016</c:v>
                </c:pt>
                <c:pt idx="49">
                  <c:v>45107</c:v>
                </c:pt>
                <c:pt idx="50">
                  <c:v>45199</c:v>
                </c:pt>
                <c:pt idx="51">
                  <c:v>45291</c:v>
                </c:pt>
                <c:pt idx="52">
                  <c:v>45382</c:v>
                </c:pt>
                <c:pt idx="53">
                  <c:v>45473</c:v>
                </c:pt>
                <c:pt idx="54">
                  <c:v>45565</c:v>
                </c:pt>
                <c:pt idx="55">
                  <c:v>45657</c:v>
                </c:pt>
              </c:numCache>
            </c:numRef>
          </c:cat>
          <c:val>
            <c:numRef>
              <c:f>VarObs!$J$3:$J$58</c:f>
              <c:numCache>
                <c:formatCode>0.0</c:formatCode>
                <c:ptCount val="56"/>
                <c:pt idx="0">
                  <c:v>2.7166666666666699</c:v>
                </c:pt>
                <c:pt idx="1">
                  <c:v>2.4500000000000002</c:v>
                </c:pt>
                <c:pt idx="2">
                  <c:v>2.6583333333333301</c:v>
                </c:pt>
                <c:pt idx="3">
                  <c:v>3.8333333333333299</c:v>
                </c:pt>
                <c:pt idx="4">
                  <c:v>3.625</c:v>
                </c:pt>
                <c:pt idx="5">
                  <c:v>3.625</c:v>
                </c:pt>
                <c:pt idx="6">
                  <c:v>3</c:v>
                </c:pt>
                <c:pt idx="7">
                  <c:v>2.5833333333333299</c:v>
                </c:pt>
                <c:pt idx="8">
                  <c:v>2.5</c:v>
                </c:pt>
                <c:pt idx="9">
                  <c:v>2.5</c:v>
                </c:pt>
                <c:pt idx="10">
                  <c:v>2.6666666666666701</c:v>
                </c:pt>
                <c:pt idx="11">
                  <c:v>3</c:v>
                </c:pt>
                <c:pt idx="12">
                  <c:v>3</c:v>
                </c:pt>
                <c:pt idx="13">
                  <c:v>3</c:v>
                </c:pt>
                <c:pt idx="14">
                  <c:v>3</c:v>
                </c:pt>
                <c:pt idx="15">
                  <c:v>3.0833333333333299</c:v>
                </c:pt>
                <c:pt idx="16">
                  <c:v>3.75</c:v>
                </c:pt>
                <c:pt idx="17">
                  <c:v>4.4166666666666696</c:v>
                </c:pt>
                <c:pt idx="18">
                  <c:v>4.5</c:v>
                </c:pt>
                <c:pt idx="19">
                  <c:v>4.5</c:v>
                </c:pt>
                <c:pt idx="20">
                  <c:v>4.5</c:v>
                </c:pt>
                <c:pt idx="21">
                  <c:v>4.5</c:v>
                </c:pt>
                <c:pt idx="22">
                  <c:v>4.8333333333333304</c:v>
                </c:pt>
                <c:pt idx="23">
                  <c:v>5</c:v>
                </c:pt>
                <c:pt idx="24">
                  <c:v>5.25</c:v>
                </c:pt>
                <c:pt idx="25">
                  <c:v>5.5833333333333304</c:v>
                </c:pt>
                <c:pt idx="26">
                  <c:v>6.25</c:v>
                </c:pt>
                <c:pt idx="27">
                  <c:v>6.5</c:v>
                </c:pt>
                <c:pt idx="28">
                  <c:v>6.25</c:v>
                </c:pt>
                <c:pt idx="29">
                  <c:v>4</c:v>
                </c:pt>
                <c:pt idx="30">
                  <c:v>1.5</c:v>
                </c:pt>
                <c:pt idx="31">
                  <c:v>1.25</c:v>
                </c:pt>
                <c:pt idx="32">
                  <c:v>1.25</c:v>
                </c:pt>
                <c:pt idx="33">
                  <c:v>1.5</c:v>
                </c:pt>
                <c:pt idx="34">
                  <c:v>2.5</c:v>
                </c:pt>
                <c:pt idx="35">
                  <c:v>3</c:v>
                </c:pt>
                <c:pt idx="36">
                  <c:v>3.5</c:v>
                </c:pt>
                <c:pt idx="37">
                  <c:v>4.1666666666666696</c:v>
                </c:pt>
                <c:pt idx="38">
                  <c:v>4.25</c:v>
                </c:pt>
                <c:pt idx="39">
                  <c:v>4.25</c:v>
                </c:pt>
                <c:pt idx="40">
                  <c:v>4.25</c:v>
                </c:pt>
                <c:pt idx="41">
                  <c:v>4.25</c:v>
                </c:pt>
                <c:pt idx="42">
                  <c:v>4.25</c:v>
                </c:pt>
                <c:pt idx="43">
                  <c:v>4.25</c:v>
                </c:pt>
                <c:pt idx="44">
                  <c:v>4.25</c:v>
                </c:pt>
                <c:pt idx="45">
                  <c:v>4.25</c:v>
                </c:pt>
                <c:pt idx="46">
                  <c:v>4.25</c:v>
                </c:pt>
                <c:pt idx="47">
                  <c:v>4.0833333333333304</c:v>
                </c:pt>
                <c:pt idx="48">
                  <c:v>4</c:v>
                </c:pt>
                <c:pt idx="49">
                  <c:v>4</c:v>
                </c:pt>
                <c:pt idx="50">
                  <c:v>3.6666666666666701</c:v>
                </c:pt>
                <c:pt idx="51">
                  <c:v>3.5</c:v>
                </c:pt>
                <c:pt idx="52">
                  <c:v>3.25</c:v>
                </c:pt>
                <c:pt idx="53">
                  <c:v>3.25</c:v>
                </c:pt>
                <c:pt idx="54">
                  <c:v>3.3333333333333299</c:v>
                </c:pt>
                <c:pt idx="55">
                  <c:v>3.5833333333333299</c:v>
                </c:pt>
              </c:numCache>
            </c:numRef>
          </c:val>
          <c:smooth val="0"/>
          <c:extLst>
            <c:ext xmlns:c16="http://schemas.microsoft.com/office/drawing/2014/chart" uri="{C3380CC4-5D6E-409C-BE32-E72D297353CC}">
              <c16:uniqueId val="{00000007-2F5B-4919-A2DD-99FE022667C0}"/>
            </c:ext>
          </c:extLst>
        </c:ser>
        <c:ser>
          <c:idx val="9"/>
          <c:order val="9"/>
          <c:tx>
            <c:strRef>
              <c:f>VarObs!$K$2</c:f>
              <c:strCache>
                <c:ptCount val="1"/>
                <c:pt idx="0">
                  <c:v>Tasa de interés interbancaria</c:v>
                </c:pt>
              </c:strCache>
            </c:strRef>
          </c:tx>
          <c:spPr>
            <a:ln w="28575"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cat>
            <c:numRef>
              <c:f>VarObs!$A$3:$A$58</c:f>
              <c:numCache>
                <c:formatCode>mmm\-yy</c:formatCode>
                <c:ptCount val="56"/>
                <c:pt idx="0">
                  <c:v>40603</c:v>
                </c:pt>
                <c:pt idx="1">
                  <c:v>40724</c:v>
                </c:pt>
                <c:pt idx="2">
                  <c:v>40816</c:v>
                </c:pt>
                <c:pt idx="3">
                  <c:v>40908</c:v>
                </c:pt>
                <c:pt idx="4">
                  <c:v>40999</c:v>
                </c:pt>
                <c:pt idx="5">
                  <c:v>41090</c:v>
                </c:pt>
                <c:pt idx="6">
                  <c:v>41182</c:v>
                </c:pt>
                <c:pt idx="7">
                  <c:v>41274</c:v>
                </c:pt>
                <c:pt idx="8">
                  <c:v>41364</c:v>
                </c:pt>
                <c:pt idx="9">
                  <c:v>41455</c:v>
                </c:pt>
                <c:pt idx="10">
                  <c:v>41547</c:v>
                </c:pt>
                <c:pt idx="11">
                  <c:v>41639</c:v>
                </c:pt>
                <c:pt idx="12">
                  <c:v>41729</c:v>
                </c:pt>
                <c:pt idx="13">
                  <c:v>41820</c:v>
                </c:pt>
                <c:pt idx="14">
                  <c:v>41912</c:v>
                </c:pt>
                <c:pt idx="15">
                  <c:v>42004</c:v>
                </c:pt>
                <c:pt idx="16">
                  <c:v>42094</c:v>
                </c:pt>
                <c:pt idx="17">
                  <c:v>42185</c:v>
                </c:pt>
                <c:pt idx="18">
                  <c:v>42277</c:v>
                </c:pt>
                <c:pt idx="19">
                  <c:v>42369</c:v>
                </c:pt>
                <c:pt idx="20">
                  <c:v>42460</c:v>
                </c:pt>
                <c:pt idx="21">
                  <c:v>42551</c:v>
                </c:pt>
                <c:pt idx="22">
                  <c:v>42643</c:v>
                </c:pt>
                <c:pt idx="23">
                  <c:v>42735</c:v>
                </c:pt>
                <c:pt idx="24">
                  <c:v>42825</c:v>
                </c:pt>
                <c:pt idx="25">
                  <c:v>42916</c:v>
                </c:pt>
                <c:pt idx="26">
                  <c:v>43008</c:v>
                </c:pt>
                <c:pt idx="27">
                  <c:v>43100</c:v>
                </c:pt>
                <c:pt idx="28">
                  <c:v>43190</c:v>
                </c:pt>
                <c:pt idx="29">
                  <c:v>43281</c:v>
                </c:pt>
                <c:pt idx="30">
                  <c:v>43373</c:v>
                </c:pt>
                <c:pt idx="31">
                  <c:v>43465</c:v>
                </c:pt>
                <c:pt idx="32">
                  <c:v>43555</c:v>
                </c:pt>
                <c:pt idx="33">
                  <c:v>43646</c:v>
                </c:pt>
                <c:pt idx="34">
                  <c:v>43738</c:v>
                </c:pt>
                <c:pt idx="35">
                  <c:v>43830</c:v>
                </c:pt>
                <c:pt idx="36">
                  <c:v>43921</c:v>
                </c:pt>
                <c:pt idx="37">
                  <c:v>44012</c:v>
                </c:pt>
                <c:pt idx="38">
                  <c:v>44104</c:v>
                </c:pt>
                <c:pt idx="39">
                  <c:v>44196</c:v>
                </c:pt>
                <c:pt idx="40">
                  <c:v>44286</c:v>
                </c:pt>
                <c:pt idx="41">
                  <c:v>44377</c:v>
                </c:pt>
                <c:pt idx="42">
                  <c:v>44469</c:v>
                </c:pt>
                <c:pt idx="43">
                  <c:v>44561</c:v>
                </c:pt>
                <c:pt idx="44">
                  <c:v>44651</c:v>
                </c:pt>
                <c:pt idx="45">
                  <c:v>44742</c:v>
                </c:pt>
                <c:pt idx="46">
                  <c:v>44834</c:v>
                </c:pt>
                <c:pt idx="47">
                  <c:v>44926</c:v>
                </c:pt>
                <c:pt idx="48">
                  <c:v>45016</c:v>
                </c:pt>
                <c:pt idx="49">
                  <c:v>45107</c:v>
                </c:pt>
                <c:pt idx="50">
                  <c:v>45199</c:v>
                </c:pt>
                <c:pt idx="51">
                  <c:v>45291</c:v>
                </c:pt>
                <c:pt idx="52">
                  <c:v>45382</c:v>
                </c:pt>
                <c:pt idx="53">
                  <c:v>45473</c:v>
                </c:pt>
                <c:pt idx="54">
                  <c:v>45565</c:v>
                </c:pt>
                <c:pt idx="55">
                  <c:v>45657</c:v>
                </c:pt>
              </c:numCache>
            </c:numRef>
          </c:cat>
          <c:val>
            <c:numRef>
              <c:f>VarObs!$K$3:$K$58</c:f>
            </c:numRef>
          </c:val>
          <c:smooth val="0"/>
          <c:extLst>
            <c:ext xmlns:c16="http://schemas.microsoft.com/office/drawing/2014/chart" uri="{C3380CC4-5D6E-409C-BE32-E72D297353CC}">
              <c16:uniqueId val="{00000008-2F5B-4919-A2DD-99FE022667C0}"/>
            </c:ext>
          </c:extLst>
        </c:ser>
        <c:ser>
          <c:idx val="10"/>
          <c:order val="10"/>
          <c:tx>
            <c:strRef>
              <c:f>VarObs!$L$2</c:f>
              <c:strCache>
                <c:ptCount val="1"/>
                <c:pt idx="0">
                  <c:v>Tasa de interés en dólares</c:v>
                </c:pt>
              </c:strCache>
            </c:strRef>
          </c:tx>
          <c:spPr>
            <a:ln w="28575" cap="rnd">
              <a:solidFill>
                <a:schemeClr val="accent5">
                  <a:lumMod val="60000"/>
                </a:schemeClr>
              </a:solidFill>
              <a:round/>
            </a:ln>
            <a:effectLst/>
          </c:spPr>
          <c:marker>
            <c:symbol val="circle"/>
            <c:size val="5"/>
            <c:spPr>
              <a:solidFill>
                <a:schemeClr val="accent5">
                  <a:lumMod val="60000"/>
                </a:schemeClr>
              </a:solidFill>
              <a:ln w="9525">
                <a:solidFill>
                  <a:schemeClr val="accent5">
                    <a:lumMod val="60000"/>
                  </a:schemeClr>
                </a:solidFill>
              </a:ln>
              <a:effectLst/>
            </c:spPr>
          </c:marker>
          <c:cat>
            <c:numRef>
              <c:f>VarObs!$A$3:$A$58</c:f>
              <c:numCache>
                <c:formatCode>mmm\-yy</c:formatCode>
                <c:ptCount val="56"/>
                <c:pt idx="0">
                  <c:v>40603</c:v>
                </c:pt>
                <c:pt idx="1">
                  <c:v>40724</c:v>
                </c:pt>
                <c:pt idx="2">
                  <c:v>40816</c:v>
                </c:pt>
                <c:pt idx="3">
                  <c:v>40908</c:v>
                </c:pt>
                <c:pt idx="4">
                  <c:v>40999</c:v>
                </c:pt>
                <c:pt idx="5">
                  <c:v>41090</c:v>
                </c:pt>
                <c:pt idx="6">
                  <c:v>41182</c:v>
                </c:pt>
                <c:pt idx="7">
                  <c:v>41274</c:v>
                </c:pt>
                <c:pt idx="8">
                  <c:v>41364</c:v>
                </c:pt>
                <c:pt idx="9">
                  <c:v>41455</c:v>
                </c:pt>
                <c:pt idx="10">
                  <c:v>41547</c:v>
                </c:pt>
                <c:pt idx="11">
                  <c:v>41639</c:v>
                </c:pt>
                <c:pt idx="12">
                  <c:v>41729</c:v>
                </c:pt>
                <c:pt idx="13">
                  <c:v>41820</c:v>
                </c:pt>
                <c:pt idx="14">
                  <c:v>41912</c:v>
                </c:pt>
                <c:pt idx="15">
                  <c:v>42004</c:v>
                </c:pt>
                <c:pt idx="16">
                  <c:v>42094</c:v>
                </c:pt>
                <c:pt idx="17">
                  <c:v>42185</c:v>
                </c:pt>
                <c:pt idx="18">
                  <c:v>42277</c:v>
                </c:pt>
                <c:pt idx="19">
                  <c:v>42369</c:v>
                </c:pt>
                <c:pt idx="20">
                  <c:v>42460</c:v>
                </c:pt>
                <c:pt idx="21">
                  <c:v>42551</c:v>
                </c:pt>
                <c:pt idx="22">
                  <c:v>42643</c:v>
                </c:pt>
                <c:pt idx="23">
                  <c:v>42735</c:v>
                </c:pt>
                <c:pt idx="24">
                  <c:v>42825</c:v>
                </c:pt>
                <c:pt idx="25">
                  <c:v>42916</c:v>
                </c:pt>
                <c:pt idx="26">
                  <c:v>43008</c:v>
                </c:pt>
                <c:pt idx="27">
                  <c:v>43100</c:v>
                </c:pt>
                <c:pt idx="28">
                  <c:v>43190</c:v>
                </c:pt>
                <c:pt idx="29">
                  <c:v>43281</c:v>
                </c:pt>
                <c:pt idx="30">
                  <c:v>43373</c:v>
                </c:pt>
                <c:pt idx="31">
                  <c:v>43465</c:v>
                </c:pt>
                <c:pt idx="32">
                  <c:v>43555</c:v>
                </c:pt>
                <c:pt idx="33">
                  <c:v>43646</c:v>
                </c:pt>
                <c:pt idx="34">
                  <c:v>43738</c:v>
                </c:pt>
                <c:pt idx="35">
                  <c:v>43830</c:v>
                </c:pt>
                <c:pt idx="36">
                  <c:v>43921</c:v>
                </c:pt>
                <c:pt idx="37">
                  <c:v>44012</c:v>
                </c:pt>
                <c:pt idx="38">
                  <c:v>44104</c:v>
                </c:pt>
                <c:pt idx="39">
                  <c:v>44196</c:v>
                </c:pt>
                <c:pt idx="40">
                  <c:v>44286</c:v>
                </c:pt>
                <c:pt idx="41">
                  <c:v>44377</c:v>
                </c:pt>
                <c:pt idx="42">
                  <c:v>44469</c:v>
                </c:pt>
                <c:pt idx="43">
                  <c:v>44561</c:v>
                </c:pt>
                <c:pt idx="44">
                  <c:v>44651</c:v>
                </c:pt>
                <c:pt idx="45">
                  <c:v>44742</c:v>
                </c:pt>
                <c:pt idx="46">
                  <c:v>44834</c:v>
                </c:pt>
                <c:pt idx="47">
                  <c:v>44926</c:v>
                </c:pt>
                <c:pt idx="48">
                  <c:v>45016</c:v>
                </c:pt>
                <c:pt idx="49">
                  <c:v>45107</c:v>
                </c:pt>
                <c:pt idx="50">
                  <c:v>45199</c:v>
                </c:pt>
                <c:pt idx="51">
                  <c:v>45291</c:v>
                </c:pt>
                <c:pt idx="52">
                  <c:v>45382</c:v>
                </c:pt>
                <c:pt idx="53">
                  <c:v>45473</c:v>
                </c:pt>
                <c:pt idx="54">
                  <c:v>45565</c:v>
                </c:pt>
                <c:pt idx="55">
                  <c:v>45657</c:v>
                </c:pt>
              </c:numCache>
            </c:numRef>
          </c:cat>
          <c:val>
            <c:numRef>
              <c:f>VarObs!$L$3:$L$58</c:f>
            </c:numRef>
          </c:val>
          <c:smooth val="0"/>
          <c:extLst>
            <c:ext xmlns:c16="http://schemas.microsoft.com/office/drawing/2014/chart" uri="{C3380CC4-5D6E-409C-BE32-E72D297353CC}">
              <c16:uniqueId val="{00000009-2F5B-4919-A2DD-99FE022667C0}"/>
            </c:ext>
          </c:extLst>
        </c:ser>
        <c:ser>
          <c:idx val="11"/>
          <c:order val="11"/>
          <c:tx>
            <c:strRef>
              <c:f>VarObs!$M$2</c:f>
              <c:strCache>
                <c:ptCount val="1"/>
                <c:pt idx="0">
                  <c:v>Depreciación nominal</c:v>
                </c:pt>
              </c:strCache>
            </c:strRef>
          </c:tx>
          <c:spPr>
            <a:ln w="28575" cap="rnd">
              <a:solidFill>
                <a:schemeClr val="accent6">
                  <a:lumMod val="60000"/>
                </a:schemeClr>
              </a:solidFill>
              <a:round/>
            </a:ln>
            <a:effectLst/>
          </c:spPr>
          <c:marker>
            <c:symbol val="circle"/>
            <c:size val="5"/>
            <c:spPr>
              <a:solidFill>
                <a:schemeClr val="accent6">
                  <a:lumMod val="60000"/>
                </a:schemeClr>
              </a:solidFill>
              <a:ln w="9525">
                <a:solidFill>
                  <a:schemeClr val="accent6">
                    <a:lumMod val="60000"/>
                  </a:schemeClr>
                </a:solidFill>
              </a:ln>
              <a:effectLst/>
            </c:spPr>
          </c:marker>
          <c:cat>
            <c:numRef>
              <c:f>VarObs!$A$3:$A$58</c:f>
              <c:numCache>
                <c:formatCode>mmm\-yy</c:formatCode>
                <c:ptCount val="56"/>
                <c:pt idx="0">
                  <c:v>40603</c:v>
                </c:pt>
                <c:pt idx="1">
                  <c:v>40724</c:v>
                </c:pt>
                <c:pt idx="2">
                  <c:v>40816</c:v>
                </c:pt>
                <c:pt idx="3">
                  <c:v>40908</c:v>
                </c:pt>
                <c:pt idx="4">
                  <c:v>40999</c:v>
                </c:pt>
                <c:pt idx="5">
                  <c:v>41090</c:v>
                </c:pt>
                <c:pt idx="6">
                  <c:v>41182</c:v>
                </c:pt>
                <c:pt idx="7">
                  <c:v>41274</c:v>
                </c:pt>
                <c:pt idx="8">
                  <c:v>41364</c:v>
                </c:pt>
                <c:pt idx="9">
                  <c:v>41455</c:v>
                </c:pt>
                <c:pt idx="10">
                  <c:v>41547</c:v>
                </c:pt>
                <c:pt idx="11">
                  <c:v>41639</c:v>
                </c:pt>
                <c:pt idx="12">
                  <c:v>41729</c:v>
                </c:pt>
                <c:pt idx="13">
                  <c:v>41820</c:v>
                </c:pt>
                <c:pt idx="14">
                  <c:v>41912</c:v>
                </c:pt>
                <c:pt idx="15">
                  <c:v>42004</c:v>
                </c:pt>
                <c:pt idx="16">
                  <c:v>42094</c:v>
                </c:pt>
                <c:pt idx="17">
                  <c:v>42185</c:v>
                </c:pt>
                <c:pt idx="18">
                  <c:v>42277</c:v>
                </c:pt>
                <c:pt idx="19">
                  <c:v>42369</c:v>
                </c:pt>
                <c:pt idx="20">
                  <c:v>42460</c:v>
                </c:pt>
                <c:pt idx="21">
                  <c:v>42551</c:v>
                </c:pt>
                <c:pt idx="22">
                  <c:v>42643</c:v>
                </c:pt>
                <c:pt idx="23">
                  <c:v>42735</c:v>
                </c:pt>
                <c:pt idx="24">
                  <c:v>42825</c:v>
                </c:pt>
                <c:pt idx="25">
                  <c:v>42916</c:v>
                </c:pt>
                <c:pt idx="26">
                  <c:v>43008</c:v>
                </c:pt>
                <c:pt idx="27">
                  <c:v>43100</c:v>
                </c:pt>
                <c:pt idx="28">
                  <c:v>43190</c:v>
                </c:pt>
                <c:pt idx="29">
                  <c:v>43281</c:v>
                </c:pt>
                <c:pt idx="30">
                  <c:v>43373</c:v>
                </c:pt>
                <c:pt idx="31">
                  <c:v>43465</c:v>
                </c:pt>
                <c:pt idx="32">
                  <c:v>43555</c:v>
                </c:pt>
                <c:pt idx="33">
                  <c:v>43646</c:v>
                </c:pt>
                <c:pt idx="34">
                  <c:v>43738</c:v>
                </c:pt>
                <c:pt idx="35">
                  <c:v>43830</c:v>
                </c:pt>
                <c:pt idx="36">
                  <c:v>43921</c:v>
                </c:pt>
                <c:pt idx="37">
                  <c:v>44012</c:v>
                </c:pt>
                <c:pt idx="38">
                  <c:v>44104</c:v>
                </c:pt>
                <c:pt idx="39">
                  <c:v>44196</c:v>
                </c:pt>
                <c:pt idx="40">
                  <c:v>44286</c:v>
                </c:pt>
                <c:pt idx="41">
                  <c:v>44377</c:v>
                </c:pt>
                <c:pt idx="42">
                  <c:v>44469</c:v>
                </c:pt>
                <c:pt idx="43">
                  <c:v>44561</c:v>
                </c:pt>
                <c:pt idx="44">
                  <c:v>44651</c:v>
                </c:pt>
                <c:pt idx="45">
                  <c:v>44742</c:v>
                </c:pt>
                <c:pt idx="46">
                  <c:v>44834</c:v>
                </c:pt>
                <c:pt idx="47">
                  <c:v>44926</c:v>
                </c:pt>
                <c:pt idx="48">
                  <c:v>45016</c:v>
                </c:pt>
                <c:pt idx="49">
                  <c:v>45107</c:v>
                </c:pt>
                <c:pt idx="50">
                  <c:v>45199</c:v>
                </c:pt>
                <c:pt idx="51">
                  <c:v>45291</c:v>
                </c:pt>
                <c:pt idx="52">
                  <c:v>45382</c:v>
                </c:pt>
                <c:pt idx="53">
                  <c:v>45473</c:v>
                </c:pt>
                <c:pt idx="54">
                  <c:v>45565</c:v>
                </c:pt>
                <c:pt idx="55">
                  <c:v>45657</c:v>
                </c:pt>
              </c:numCache>
            </c:numRef>
          </c:cat>
          <c:val>
            <c:numRef>
              <c:f>VarObs!$M$3:$M$58</c:f>
            </c:numRef>
          </c:val>
          <c:smooth val="0"/>
          <c:extLst>
            <c:ext xmlns:c16="http://schemas.microsoft.com/office/drawing/2014/chart" uri="{C3380CC4-5D6E-409C-BE32-E72D297353CC}">
              <c16:uniqueId val="{0000000A-2F5B-4919-A2DD-99FE022667C0}"/>
            </c:ext>
          </c:extLst>
        </c:ser>
        <c:ser>
          <c:idx val="12"/>
          <c:order val="12"/>
          <c:tx>
            <c:strRef>
              <c:f>VarObs!$N$2</c:f>
              <c:strCache>
                <c:ptCount val="1"/>
                <c:pt idx="0">
                  <c:v>Prima por riesgo</c:v>
                </c:pt>
              </c:strCache>
            </c:strRef>
          </c:tx>
          <c:spPr>
            <a:ln w="28575" cap="rnd">
              <a:solidFill>
                <a:schemeClr val="accent1">
                  <a:lumMod val="80000"/>
                  <a:lumOff val="20000"/>
                </a:schemeClr>
              </a:solid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cat>
            <c:numRef>
              <c:f>VarObs!$A$3:$A$58</c:f>
              <c:numCache>
                <c:formatCode>mmm\-yy</c:formatCode>
                <c:ptCount val="56"/>
                <c:pt idx="0">
                  <c:v>40603</c:v>
                </c:pt>
                <c:pt idx="1">
                  <c:v>40724</c:v>
                </c:pt>
                <c:pt idx="2">
                  <c:v>40816</c:v>
                </c:pt>
                <c:pt idx="3">
                  <c:v>40908</c:v>
                </c:pt>
                <c:pt idx="4">
                  <c:v>40999</c:v>
                </c:pt>
                <c:pt idx="5">
                  <c:v>41090</c:v>
                </c:pt>
                <c:pt idx="6">
                  <c:v>41182</c:v>
                </c:pt>
                <c:pt idx="7">
                  <c:v>41274</c:v>
                </c:pt>
                <c:pt idx="8">
                  <c:v>41364</c:v>
                </c:pt>
                <c:pt idx="9">
                  <c:v>41455</c:v>
                </c:pt>
                <c:pt idx="10">
                  <c:v>41547</c:v>
                </c:pt>
                <c:pt idx="11">
                  <c:v>41639</c:v>
                </c:pt>
                <c:pt idx="12">
                  <c:v>41729</c:v>
                </c:pt>
                <c:pt idx="13">
                  <c:v>41820</c:v>
                </c:pt>
                <c:pt idx="14">
                  <c:v>41912</c:v>
                </c:pt>
                <c:pt idx="15">
                  <c:v>42004</c:v>
                </c:pt>
                <c:pt idx="16">
                  <c:v>42094</c:v>
                </c:pt>
                <c:pt idx="17">
                  <c:v>42185</c:v>
                </c:pt>
                <c:pt idx="18">
                  <c:v>42277</c:v>
                </c:pt>
                <c:pt idx="19">
                  <c:v>42369</c:v>
                </c:pt>
                <c:pt idx="20">
                  <c:v>42460</c:v>
                </c:pt>
                <c:pt idx="21">
                  <c:v>42551</c:v>
                </c:pt>
                <c:pt idx="22">
                  <c:v>42643</c:v>
                </c:pt>
                <c:pt idx="23">
                  <c:v>42735</c:v>
                </c:pt>
                <c:pt idx="24">
                  <c:v>42825</c:v>
                </c:pt>
                <c:pt idx="25">
                  <c:v>42916</c:v>
                </c:pt>
                <c:pt idx="26">
                  <c:v>43008</c:v>
                </c:pt>
                <c:pt idx="27">
                  <c:v>43100</c:v>
                </c:pt>
                <c:pt idx="28">
                  <c:v>43190</c:v>
                </c:pt>
                <c:pt idx="29">
                  <c:v>43281</c:v>
                </c:pt>
                <c:pt idx="30">
                  <c:v>43373</c:v>
                </c:pt>
                <c:pt idx="31">
                  <c:v>43465</c:v>
                </c:pt>
                <c:pt idx="32">
                  <c:v>43555</c:v>
                </c:pt>
                <c:pt idx="33">
                  <c:v>43646</c:v>
                </c:pt>
                <c:pt idx="34">
                  <c:v>43738</c:v>
                </c:pt>
                <c:pt idx="35">
                  <c:v>43830</c:v>
                </c:pt>
                <c:pt idx="36">
                  <c:v>43921</c:v>
                </c:pt>
                <c:pt idx="37">
                  <c:v>44012</c:v>
                </c:pt>
                <c:pt idx="38">
                  <c:v>44104</c:v>
                </c:pt>
                <c:pt idx="39">
                  <c:v>44196</c:v>
                </c:pt>
                <c:pt idx="40">
                  <c:v>44286</c:v>
                </c:pt>
                <c:pt idx="41">
                  <c:v>44377</c:v>
                </c:pt>
                <c:pt idx="42">
                  <c:v>44469</c:v>
                </c:pt>
                <c:pt idx="43">
                  <c:v>44561</c:v>
                </c:pt>
                <c:pt idx="44">
                  <c:v>44651</c:v>
                </c:pt>
                <c:pt idx="45">
                  <c:v>44742</c:v>
                </c:pt>
                <c:pt idx="46">
                  <c:v>44834</c:v>
                </c:pt>
                <c:pt idx="47">
                  <c:v>44926</c:v>
                </c:pt>
                <c:pt idx="48">
                  <c:v>45016</c:v>
                </c:pt>
                <c:pt idx="49">
                  <c:v>45107</c:v>
                </c:pt>
                <c:pt idx="50">
                  <c:v>45199</c:v>
                </c:pt>
                <c:pt idx="51">
                  <c:v>45291</c:v>
                </c:pt>
                <c:pt idx="52">
                  <c:v>45382</c:v>
                </c:pt>
                <c:pt idx="53">
                  <c:v>45473</c:v>
                </c:pt>
                <c:pt idx="54">
                  <c:v>45565</c:v>
                </c:pt>
                <c:pt idx="55">
                  <c:v>45657</c:v>
                </c:pt>
              </c:numCache>
            </c:numRef>
          </c:cat>
          <c:val>
            <c:numRef>
              <c:f>VarObs!$N$3:$N$58</c:f>
            </c:numRef>
          </c:val>
          <c:smooth val="0"/>
          <c:extLst>
            <c:ext xmlns:c16="http://schemas.microsoft.com/office/drawing/2014/chart" uri="{C3380CC4-5D6E-409C-BE32-E72D297353CC}">
              <c16:uniqueId val="{0000000B-2F5B-4919-A2DD-99FE022667C0}"/>
            </c:ext>
          </c:extLst>
        </c:ser>
        <c:ser>
          <c:idx val="13"/>
          <c:order val="13"/>
          <c:tx>
            <c:strRef>
              <c:f>VarObs!$O$2</c:f>
              <c:strCache>
                <c:ptCount val="1"/>
                <c:pt idx="0">
                  <c:v>Expectativa de depreciación 4 trimestres en adelante</c:v>
                </c:pt>
              </c:strCache>
            </c:strRef>
          </c:tx>
          <c:spPr>
            <a:ln w="28575" cap="rnd">
              <a:solidFill>
                <a:schemeClr val="accent2">
                  <a:lumMod val="80000"/>
                  <a:lumOff val="20000"/>
                </a:schemeClr>
              </a:solid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cat>
            <c:numRef>
              <c:f>VarObs!$A$3:$A$58</c:f>
              <c:numCache>
                <c:formatCode>mmm\-yy</c:formatCode>
                <c:ptCount val="56"/>
                <c:pt idx="0">
                  <c:v>40603</c:v>
                </c:pt>
                <c:pt idx="1">
                  <c:v>40724</c:v>
                </c:pt>
                <c:pt idx="2">
                  <c:v>40816</c:v>
                </c:pt>
                <c:pt idx="3">
                  <c:v>40908</c:v>
                </c:pt>
                <c:pt idx="4">
                  <c:v>40999</c:v>
                </c:pt>
                <c:pt idx="5">
                  <c:v>41090</c:v>
                </c:pt>
                <c:pt idx="6">
                  <c:v>41182</c:v>
                </c:pt>
                <c:pt idx="7">
                  <c:v>41274</c:v>
                </c:pt>
                <c:pt idx="8">
                  <c:v>41364</c:v>
                </c:pt>
                <c:pt idx="9">
                  <c:v>41455</c:v>
                </c:pt>
                <c:pt idx="10">
                  <c:v>41547</c:v>
                </c:pt>
                <c:pt idx="11">
                  <c:v>41639</c:v>
                </c:pt>
                <c:pt idx="12">
                  <c:v>41729</c:v>
                </c:pt>
                <c:pt idx="13">
                  <c:v>41820</c:v>
                </c:pt>
                <c:pt idx="14">
                  <c:v>41912</c:v>
                </c:pt>
                <c:pt idx="15">
                  <c:v>42004</c:v>
                </c:pt>
                <c:pt idx="16">
                  <c:v>42094</c:v>
                </c:pt>
                <c:pt idx="17">
                  <c:v>42185</c:v>
                </c:pt>
                <c:pt idx="18">
                  <c:v>42277</c:v>
                </c:pt>
                <c:pt idx="19">
                  <c:v>42369</c:v>
                </c:pt>
                <c:pt idx="20">
                  <c:v>42460</c:v>
                </c:pt>
                <c:pt idx="21">
                  <c:v>42551</c:v>
                </c:pt>
                <c:pt idx="22">
                  <c:v>42643</c:v>
                </c:pt>
                <c:pt idx="23">
                  <c:v>42735</c:v>
                </c:pt>
                <c:pt idx="24">
                  <c:v>42825</c:v>
                </c:pt>
                <c:pt idx="25">
                  <c:v>42916</c:v>
                </c:pt>
                <c:pt idx="26">
                  <c:v>43008</c:v>
                </c:pt>
                <c:pt idx="27">
                  <c:v>43100</c:v>
                </c:pt>
                <c:pt idx="28">
                  <c:v>43190</c:v>
                </c:pt>
                <c:pt idx="29">
                  <c:v>43281</c:v>
                </c:pt>
                <c:pt idx="30">
                  <c:v>43373</c:v>
                </c:pt>
                <c:pt idx="31">
                  <c:v>43465</c:v>
                </c:pt>
                <c:pt idx="32">
                  <c:v>43555</c:v>
                </c:pt>
                <c:pt idx="33">
                  <c:v>43646</c:v>
                </c:pt>
                <c:pt idx="34">
                  <c:v>43738</c:v>
                </c:pt>
                <c:pt idx="35">
                  <c:v>43830</c:v>
                </c:pt>
                <c:pt idx="36">
                  <c:v>43921</c:v>
                </c:pt>
                <c:pt idx="37">
                  <c:v>44012</c:v>
                </c:pt>
                <c:pt idx="38">
                  <c:v>44104</c:v>
                </c:pt>
                <c:pt idx="39">
                  <c:v>44196</c:v>
                </c:pt>
                <c:pt idx="40">
                  <c:v>44286</c:v>
                </c:pt>
                <c:pt idx="41">
                  <c:v>44377</c:v>
                </c:pt>
                <c:pt idx="42">
                  <c:v>44469</c:v>
                </c:pt>
                <c:pt idx="43">
                  <c:v>44561</c:v>
                </c:pt>
                <c:pt idx="44">
                  <c:v>44651</c:v>
                </c:pt>
                <c:pt idx="45">
                  <c:v>44742</c:v>
                </c:pt>
                <c:pt idx="46">
                  <c:v>44834</c:v>
                </c:pt>
                <c:pt idx="47">
                  <c:v>44926</c:v>
                </c:pt>
                <c:pt idx="48">
                  <c:v>45016</c:v>
                </c:pt>
                <c:pt idx="49">
                  <c:v>45107</c:v>
                </c:pt>
                <c:pt idx="50">
                  <c:v>45199</c:v>
                </c:pt>
                <c:pt idx="51">
                  <c:v>45291</c:v>
                </c:pt>
                <c:pt idx="52">
                  <c:v>45382</c:v>
                </c:pt>
                <c:pt idx="53">
                  <c:v>45473</c:v>
                </c:pt>
                <c:pt idx="54">
                  <c:v>45565</c:v>
                </c:pt>
                <c:pt idx="55">
                  <c:v>45657</c:v>
                </c:pt>
              </c:numCache>
            </c:numRef>
          </c:cat>
          <c:val>
            <c:numRef>
              <c:f>VarObs!$O$3:$O$58</c:f>
            </c:numRef>
          </c:val>
          <c:smooth val="0"/>
          <c:extLst>
            <c:ext xmlns:c16="http://schemas.microsoft.com/office/drawing/2014/chart" uri="{C3380CC4-5D6E-409C-BE32-E72D297353CC}">
              <c16:uniqueId val="{0000000C-2F5B-4919-A2DD-99FE022667C0}"/>
            </c:ext>
          </c:extLst>
        </c:ser>
        <c:ser>
          <c:idx val="14"/>
          <c:order val="14"/>
          <c:tx>
            <c:strRef>
              <c:f>VarObs!$P$2</c:f>
              <c:strCache>
                <c:ptCount val="1"/>
                <c:pt idx="0">
                  <c:v>Crecimiento de los términos de intercambio</c:v>
                </c:pt>
              </c:strCache>
            </c:strRef>
          </c:tx>
          <c:spPr>
            <a:ln w="28575" cap="rnd">
              <a:solidFill>
                <a:schemeClr val="accent3">
                  <a:lumMod val="80000"/>
                  <a:lumOff val="20000"/>
                </a:schemeClr>
              </a:solid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cat>
            <c:numRef>
              <c:f>VarObs!$A$3:$A$58</c:f>
              <c:numCache>
                <c:formatCode>mmm\-yy</c:formatCode>
                <c:ptCount val="56"/>
                <c:pt idx="0">
                  <c:v>40603</c:v>
                </c:pt>
                <c:pt idx="1">
                  <c:v>40724</c:v>
                </c:pt>
                <c:pt idx="2">
                  <c:v>40816</c:v>
                </c:pt>
                <c:pt idx="3">
                  <c:v>40908</c:v>
                </c:pt>
                <c:pt idx="4">
                  <c:v>40999</c:v>
                </c:pt>
                <c:pt idx="5">
                  <c:v>41090</c:v>
                </c:pt>
                <c:pt idx="6">
                  <c:v>41182</c:v>
                </c:pt>
                <c:pt idx="7">
                  <c:v>41274</c:v>
                </c:pt>
                <c:pt idx="8">
                  <c:v>41364</c:v>
                </c:pt>
                <c:pt idx="9">
                  <c:v>41455</c:v>
                </c:pt>
                <c:pt idx="10">
                  <c:v>41547</c:v>
                </c:pt>
                <c:pt idx="11">
                  <c:v>41639</c:v>
                </c:pt>
                <c:pt idx="12">
                  <c:v>41729</c:v>
                </c:pt>
                <c:pt idx="13">
                  <c:v>41820</c:v>
                </c:pt>
                <c:pt idx="14">
                  <c:v>41912</c:v>
                </c:pt>
                <c:pt idx="15">
                  <c:v>42004</c:v>
                </c:pt>
                <c:pt idx="16">
                  <c:v>42094</c:v>
                </c:pt>
                <c:pt idx="17">
                  <c:v>42185</c:v>
                </c:pt>
                <c:pt idx="18">
                  <c:v>42277</c:v>
                </c:pt>
                <c:pt idx="19">
                  <c:v>42369</c:v>
                </c:pt>
                <c:pt idx="20">
                  <c:v>42460</c:v>
                </c:pt>
                <c:pt idx="21">
                  <c:v>42551</c:v>
                </c:pt>
                <c:pt idx="22">
                  <c:v>42643</c:v>
                </c:pt>
                <c:pt idx="23">
                  <c:v>42735</c:v>
                </c:pt>
                <c:pt idx="24">
                  <c:v>42825</c:v>
                </c:pt>
                <c:pt idx="25">
                  <c:v>42916</c:v>
                </c:pt>
                <c:pt idx="26">
                  <c:v>43008</c:v>
                </c:pt>
                <c:pt idx="27">
                  <c:v>43100</c:v>
                </c:pt>
                <c:pt idx="28">
                  <c:v>43190</c:v>
                </c:pt>
                <c:pt idx="29">
                  <c:v>43281</c:v>
                </c:pt>
                <c:pt idx="30">
                  <c:v>43373</c:v>
                </c:pt>
                <c:pt idx="31">
                  <c:v>43465</c:v>
                </c:pt>
                <c:pt idx="32">
                  <c:v>43555</c:v>
                </c:pt>
                <c:pt idx="33">
                  <c:v>43646</c:v>
                </c:pt>
                <c:pt idx="34">
                  <c:v>43738</c:v>
                </c:pt>
                <c:pt idx="35">
                  <c:v>43830</c:v>
                </c:pt>
                <c:pt idx="36">
                  <c:v>43921</c:v>
                </c:pt>
                <c:pt idx="37">
                  <c:v>44012</c:v>
                </c:pt>
                <c:pt idx="38">
                  <c:v>44104</c:v>
                </c:pt>
                <c:pt idx="39">
                  <c:v>44196</c:v>
                </c:pt>
                <c:pt idx="40">
                  <c:v>44286</c:v>
                </c:pt>
                <c:pt idx="41">
                  <c:v>44377</c:v>
                </c:pt>
                <c:pt idx="42">
                  <c:v>44469</c:v>
                </c:pt>
                <c:pt idx="43">
                  <c:v>44561</c:v>
                </c:pt>
                <c:pt idx="44">
                  <c:v>44651</c:v>
                </c:pt>
                <c:pt idx="45">
                  <c:v>44742</c:v>
                </c:pt>
                <c:pt idx="46">
                  <c:v>44834</c:v>
                </c:pt>
                <c:pt idx="47">
                  <c:v>44926</c:v>
                </c:pt>
                <c:pt idx="48">
                  <c:v>45016</c:v>
                </c:pt>
                <c:pt idx="49">
                  <c:v>45107</c:v>
                </c:pt>
                <c:pt idx="50">
                  <c:v>45199</c:v>
                </c:pt>
                <c:pt idx="51">
                  <c:v>45291</c:v>
                </c:pt>
                <c:pt idx="52">
                  <c:v>45382</c:v>
                </c:pt>
                <c:pt idx="53">
                  <c:v>45473</c:v>
                </c:pt>
                <c:pt idx="54">
                  <c:v>45565</c:v>
                </c:pt>
                <c:pt idx="55">
                  <c:v>45657</c:v>
                </c:pt>
              </c:numCache>
            </c:numRef>
          </c:cat>
          <c:val>
            <c:numRef>
              <c:f>VarObs!$P$3:$P$58</c:f>
            </c:numRef>
          </c:val>
          <c:smooth val="0"/>
          <c:extLst>
            <c:ext xmlns:c16="http://schemas.microsoft.com/office/drawing/2014/chart" uri="{C3380CC4-5D6E-409C-BE32-E72D297353CC}">
              <c16:uniqueId val="{0000000D-2F5B-4919-A2DD-99FE022667C0}"/>
            </c:ext>
          </c:extLst>
        </c:ser>
        <c:ser>
          <c:idx val="15"/>
          <c:order val="15"/>
          <c:tx>
            <c:strRef>
              <c:f>VarObs!$Q$2</c:f>
              <c:strCache>
                <c:ptCount val="1"/>
                <c:pt idx="0">
                  <c:v>Crecimiento del PBI</c:v>
                </c:pt>
              </c:strCache>
            </c:strRef>
          </c:tx>
          <c:spPr>
            <a:ln w="28575" cap="rnd">
              <a:solidFill>
                <a:schemeClr val="accent4">
                  <a:lumMod val="80000"/>
                  <a:lumOff val="20000"/>
                </a:schemeClr>
              </a:solidFill>
              <a:round/>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cat>
            <c:numRef>
              <c:f>VarObs!$A$3:$A$58</c:f>
              <c:numCache>
                <c:formatCode>mmm\-yy</c:formatCode>
                <c:ptCount val="56"/>
                <c:pt idx="0">
                  <c:v>40603</c:v>
                </c:pt>
                <c:pt idx="1">
                  <c:v>40724</c:v>
                </c:pt>
                <c:pt idx="2">
                  <c:v>40816</c:v>
                </c:pt>
                <c:pt idx="3">
                  <c:v>40908</c:v>
                </c:pt>
                <c:pt idx="4">
                  <c:v>40999</c:v>
                </c:pt>
                <c:pt idx="5">
                  <c:v>41090</c:v>
                </c:pt>
                <c:pt idx="6">
                  <c:v>41182</c:v>
                </c:pt>
                <c:pt idx="7">
                  <c:v>41274</c:v>
                </c:pt>
                <c:pt idx="8">
                  <c:v>41364</c:v>
                </c:pt>
                <c:pt idx="9">
                  <c:v>41455</c:v>
                </c:pt>
                <c:pt idx="10">
                  <c:v>41547</c:v>
                </c:pt>
                <c:pt idx="11">
                  <c:v>41639</c:v>
                </c:pt>
                <c:pt idx="12">
                  <c:v>41729</c:v>
                </c:pt>
                <c:pt idx="13">
                  <c:v>41820</c:v>
                </c:pt>
                <c:pt idx="14">
                  <c:v>41912</c:v>
                </c:pt>
                <c:pt idx="15">
                  <c:v>42004</c:v>
                </c:pt>
                <c:pt idx="16">
                  <c:v>42094</c:v>
                </c:pt>
                <c:pt idx="17">
                  <c:v>42185</c:v>
                </c:pt>
                <c:pt idx="18">
                  <c:v>42277</c:v>
                </c:pt>
                <c:pt idx="19">
                  <c:v>42369</c:v>
                </c:pt>
                <c:pt idx="20">
                  <c:v>42460</c:v>
                </c:pt>
                <c:pt idx="21">
                  <c:v>42551</c:v>
                </c:pt>
                <c:pt idx="22">
                  <c:v>42643</c:v>
                </c:pt>
                <c:pt idx="23">
                  <c:v>42735</c:v>
                </c:pt>
                <c:pt idx="24">
                  <c:v>42825</c:v>
                </c:pt>
                <c:pt idx="25">
                  <c:v>42916</c:v>
                </c:pt>
                <c:pt idx="26">
                  <c:v>43008</c:v>
                </c:pt>
                <c:pt idx="27">
                  <c:v>43100</c:v>
                </c:pt>
                <c:pt idx="28">
                  <c:v>43190</c:v>
                </c:pt>
                <c:pt idx="29">
                  <c:v>43281</c:v>
                </c:pt>
                <c:pt idx="30">
                  <c:v>43373</c:v>
                </c:pt>
                <c:pt idx="31">
                  <c:v>43465</c:v>
                </c:pt>
                <c:pt idx="32">
                  <c:v>43555</c:v>
                </c:pt>
                <c:pt idx="33">
                  <c:v>43646</c:v>
                </c:pt>
                <c:pt idx="34">
                  <c:v>43738</c:v>
                </c:pt>
                <c:pt idx="35">
                  <c:v>43830</c:v>
                </c:pt>
                <c:pt idx="36">
                  <c:v>43921</c:v>
                </c:pt>
                <c:pt idx="37">
                  <c:v>44012</c:v>
                </c:pt>
                <c:pt idx="38">
                  <c:v>44104</c:v>
                </c:pt>
                <c:pt idx="39">
                  <c:v>44196</c:v>
                </c:pt>
                <c:pt idx="40">
                  <c:v>44286</c:v>
                </c:pt>
                <c:pt idx="41">
                  <c:v>44377</c:v>
                </c:pt>
                <c:pt idx="42">
                  <c:v>44469</c:v>
                </c:pt>
                <c:pt idx="43">
                  <c:v>44561</c:v>
                </c:pt>
                <c:pt idx="44">
                  <c:v>44651</c:v>
                </c:pt>
                <c:pt idx="45">
                  <c:v>44742</c:v>
                </c:pt>
                <c:pt idx="46">
                  <c:v>44834</c:v>
                </c:pt>
                <c:pt idx="47">
                  <c:v>44926</c:v>
                </c:pt>
                <c:pt idx="48">
                  <c:v>45016</c:v>
                </c:pt>
                <c:pt idx="49">
                  <c:v>45107</c:v>
                </c:pt>
                <c:pt idx="50">
                  <c:v>45199</c:v>
                </c:pt>
                <c:pt idx="51">
                  <c:v>45291</c:v>
                </c:pt>
                <c:pt idx="52">
                  <c:v>45382</c:v>
                </c:pt>
                <c:pt idx="53">
                  <c:v>45473</c:v>
                </c:pt>
                <c:pt idx="54">
                  <c:v>45565</c:v>
                </c:pt>
                <c:pt idx="55">
                  <c:v>45657</c:v>
                </c:pt>
              </c:numCache>
            </c:numRef>
          </c:cat>
          <c:val>
            <c:numRef>
              <c:f>VarObs!$Q$3:$Q$58</c:f>
            </c:numRef>
          </c:val>
          <c:smooth val="0"/>
          <c:extLst>
            <c:ext xmlns:c16="http://schemas.microsoft.com/office/drawing/2014/chart" uri="{C3380CC4-5D6E-409C-BE32-E72D297353CC}">
              <c16:uniqueId val="{0000000E-2F5B-4919-A2DD-99FE022667C0}"/>
            </c:ext>
          </c:extLst>
        </c:ser>
        <c:ser>
          <c:idx val="16"/>
          <c:order val="16"/>
          <c:tx>
            <c:strRef>
              <c:f>VarObs!$R$2</c:f>
              <c:strCache>
                <c:ptCount val="1"/>
                <c:pt idx="0">
                  <c:v>Expectativas de brecha del producto (Confianza empresarial)</c:v>
                </c:pt>
              </c:strCache>
            </c:strRef>
          </c:tx>
          <c:spPr>
            <a:ln w="28575" cap="rnd">
              <a:solidFill>
                <a:schemeClr val="accent5">
                  <a:lumMod val="80000"/>
                  <a:lumOff val="20000"/>
                </a:schemeClr>
              </a:solidFill>
              <a:round/>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cat>
            <c:numRef>
              <c:f>VarObs!$A$3:$A$58</c:f>
              <c:numCache>
                <c:formatCode>mmm\-yy</c:formatCode>
                <c:ptCount val="56"/>
                <c:pt idx="0">
                  <c:v>40603</c:v>
                </c:pt>
                <c:pt idx="1">
                  <c:v>40724</c:v>
                </c:pt>
                <c:pt idx="2">
                  <c:v>40816</c:v>
                </c:pt>
                <c:pt idx="3">
                  <c:v>40908</c:v>
                </c:pt>
                <c:pt idx="4">
                  <c:v>40999</c:v>
                </c:pt>
                <c:pt idx="5">
                  <c:v>41090</c:v>
                </c:pt>
                <c:pt idx="6">
                  <c:v>41182</c:v>
                </c:pt>
                <c:pt idx="7">
                  <c:v>41274</c:v>
                </c:pt>
                <c:pt idx="8">
                  <c:v>41364</c:v>
                </c:pt>
                <c:pt idx="9">
                  <c:v>41455</c:v>
                </c:pt>
                <c:pt idx="10">
                  <c:v>41547</c:v>
                </c:pt>
                <c:pt idx="11">
                  <c:v>41639</c:v>
                </c:pt>
                <c:pt idx="12">
                  <c:v>41729</c:v>
                </c:pt>
                <c:pt idx="13">
                  <c:v>41820</c:v>
                </c:pt>
                <c:pt idx="14">
                  <c:v>41912</c:v>
                </c:pt>
                <c:pt idx="15">
                  <c:v>42004</c:v>
                </c:pt>
                <c:pt idx="16">
                  <c:v>42094</c:v>
                </c:pt>
                <c:pt idx="17">
                  <c:v>42185</c:v>
                </c:pt>
                <c:pt idx="18">
                  <c:v>42277</c:v>
                </c:pt>
                <c:pt idx="19">
                  <c:v>42369</c:v>
                </c:pt>
                <c:pt idx="20">
                  <c:v>42460</c:v>
                </c:pt>
                <c:pt idx="21">
                  <c:v>42551</c:v>
                </c:pt>
                <c:pt idx="22">
                  <c:v>42643</c:v>
                </c:pt>
                <c:pt idx="23">
                  <c:v>42735</c:v>
                </c:pt>
                <c:pt idx="24">
                  <c:v>42825</c:v>
                </c:pt>
                <c:pt idx="25">
                  <c:v>42916</c:v>
                </c:pt>
                <c:pt idx="26">
                  <c:v>43008</c:v>
                </c:pt>
                <c:pt idx="27">
                  <c:v>43100</c:v>
                </c:pt>
                <c:pt idx="28">
                  <c:v>43190</c:v>
                </c:pt>
                <c:pt idx="29">
                  <c:v>43281</c:v>
                </c:pt>
                <c:pt idx="30">
                  <c:v>43373</c:v>
                </c:pt>
                <c:pt idx="31">
                  <c:v>43465</c:v>
                </c:pt>
                <c:pt idx="32">
                  <c:v>43555</c:v>
                </c:pt>
                <c:pt idx="33">
                  <c:v>43646</c:v>
                </c:pt>
                <c:pt idx="34">
                  <c:v>43738</c:v>
                </c:pt>
                <c:pt idx="35">
                  <c:v>43830</c:v>
                </c:pt>
                <c:pt idx="36">
                  <c:v>43921</c:v>
                </c:pt>
                <c:pt idx="37">
                  <c:v>44012</c:v>
                </c:pt>
                <c:pt idx="38">
                  <c:v>44104</c:v>
                </c:pt>
                <c:pt idx="39">
                  <c:v>44196</c:v>
                </c:pt>
                <c:pt idx="40">
                  <c:v>44286</c:v>
                </c:pt>
                <c:pt idx="41">
                  <c:v>44377</c:v>
                </c:pt>
                <c:pt idx="42">
                  <c:v>44469</c:v>
                </c:pt>
                <c:pt idx="43">
                  <c:v>44561</c:v>
                </c:pt>
                <c:pt idx="44">
                  <c:v>44651</c:v>
                </c:pt>
                <c:pt idx="45">
                  <c:v>44742</c:v>
                </c:pt>
                <c:pt idx="46">
                  <c:v>44834</c:v>
                </c:pt>
                <c:pt idx="47">
                  <c:v>44926</c:v>
                </c:pt>
                <c:pt idx="48">
                  <c:v>45016</c:v>
                </c:pt>
                <c:pt idx="49">
                  <c:v>45107</c:v>
                </c:pt>
                <c:pt idx="50">
                  <c:v>45199</c:v>
                </c:pt>
                <c:pt idx="51">
                  <c:v>45291</c:v>
                </c:pt>
                <c:pt idx="52">
                  <c:v>45382</c:v>
                </c:pt>
                <c:pt idx="53">
                  <c:v>45473</c:v>
                </c:pt>
                <c:pt idx="54">
                  <c:v>45565</c:v>
                </c:pt>
                <c:pt idx="55">
                  <c:v>45657</c:v>
                </c:pt>
              </c:numCache>
            </c:numRef>
          </c:cat>
          <c:val>
            <c:numRef>
              <c:f>VarObs!$R$3:$R$58</c:f>
            </c:numRef>
          </c:val>
          <c:smooth val="0"/>
          <c:extLst>
            <c:ext xmlns:c16="http://schemas.microsoft.com/office/drawing/2014/chart" uri="{C3380CC4-5D6E-409C-BE32-E72D297353CC}">
              <c16:uniqueId val="{0000000F-2F5B-4919-A2DD-99FE022667C0}"/>
            </c:ext>
          </c:extLst>
        </c:ser>
        <c:ser>
          <c:idx val="17"/>
          <c:order val="17"/>
          <c:tx>
            <c:strRef>
              <c:f>VarObs!$S$2</c:f>
              <c:strCache>
                <c:ptCount val="1"/>
                <c:pt idx="0">
                  <c:v>Cambio en el gasto público</c:v>
                </c:pt>
              </c:strCache>
            </c:strRef>
          </c:tx>
          <c:spPr>
            <a:ln w="28575" cap="rnd">
              <a:solidFill>
                <a:schemeClr val="accent6">
                  <a:lumMod val="80000"/>
                  <a:lumOff val="20000"/>
                </a:schemeClr>
              </a:solidFill>
              <a:round/>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cat>
            <c:numRef>
              <c:f>VarObs!$A$3:$A$58</c:f>
              <c:numCache>
                <c:formatCode>mmm\-yy</c:formatCode>
                <c:ptCount val="56"/>
                <c:pt idx="0">
                  <c:v>40603</c:v>
                </c:pt>
                <c:pt idx="1">
                  <c:v>40724</c:v>
                </c:pt>
                <c:pt idx="2">
                  <c:v>40816</c:v>
                </c:pt>
                <c:pt idx="3">
                  <c:v>40908</c:v>
                </c:pt>
                <c:pt idx="4">
                  <c:v>40999</c:v>
                </c:pt>
                <c:pt idx="5">
                  <c:v>41090</c:v>
                </c:pt>
                <c:pt idx="6">
                  <c:v>41182</c:v>
                </c:pt>
                <c:pt idx="7">
                  <c:v>41274</c:v>
                </c:pt>
                <c:pt idx="8">
                  <c:v>41364</c:v>
                </c:pt>
                <c:pt idx="9">
                  <c:v>41455</c:v>
                </c:pt>
                <c:pt idx="10">
                  <c:v>41547</c:v>
                </c:pt>
                <c:pt idx="11">
                  <c:v>41639</c:v>
                </c:pt>
                <c:pt idx="12">
                  <c:v>41729</c:v>
                </c:pt>
                <c:pt idx="13">
                  <c:v>41820</c:v>
                </c:pt>
                <c:pt idx="14">
                  <c:v>41912</c:v>
                </c:pt>
                <c:pt idx="15">
                  <c:v>42004</c:v>
                </c:pt>
                <c:pt idx="16">
                  <c:v>42094</c:v>
                </c:pt>
                <c:pt idx="17">
                  <c:v>42185</c:v>
                </c:pt>
                <c:pt idx="18">
                  <c:v>42277</c:v>
                </c:pt>
                <c:pt idx="19">
                  <c:v>42369</c:v>
                </c:pt>
                <c:pt idx="20">
                  <c:v>42460</c:v>
                </c:pt>
                <c:pt idx="21">
                  <c:v>42551</c:v>
                </c:pt>
                <c:pt idx="22">
                  <c:v>42643</c:v>
                </c:pt>
                <c:pt idx="23">
                  <c:v>42735</c:v>
                </c:pt>
                <c:pt idx="24">
                  <c:v>42825</c:v>
                </c:pt>
                <c:pt idx="25">
                  <c:v>42916</c:v>
                </c:pt>
                <c:pt idx="26">
                  <c:v>43008</c:v>
                </c:pt>
                <c:pt idx="27">
                  <c:v>43100</c:v>
                </c:pt>
                <c:pt idx="28">
                  <c:v>43190</c:v>
                </c:pt>
                <c:pt idx="29">
                  <c:v>43281</c:v>
                </c:pt>
                <c:pt idx="30">
                  <c:v>43373</c:v>
                </c:pt>
                <c:pt idx="31">
                  <c:v>43465</c:v>
                </c:pt>
                <c:pt idx="32">
                  <c:v>43555</c:v>
                </c:pt>
                <c:pt idx="33">
                  <c:v>43646</c:v>
                </c:pt>
                <c:pt idx="34">
                  <c:v>43738</c:v>
                </c:pt>
                <c:pt idx="35">
                  <c:v>43830</c:v>
                </c:pt>
                <c:pt idx="36">
                  <c:v>43921</c:v>
                </c:pt>
                <c:pt idx="37">
                  <c:v>44012</c:v>
                </c:pt>
                <c:pt idx="38">
                  <c:v>44104</c:v>
                </c:pt>
                <c:pt idx="39">
                  <c:v>44196</c:v>
                </c:pt>
                <c:pt idx="40">
                  <c:v>44286</c:v>
                </c:pt>
                <c:pt idx="41">
                  <c:v>44377</c:v>
                </c:pt>
                <c:pt idx="42">
                  <c:v>44469</c:v>
                </c:pt>
                <c:pt idx="43">
                  <c:v>44561</c:v>
                </c:pt>
                <c:pt idx="44">
                  <c:v>44651</c:v>
                </c:pt>
                <c:pt idx="45">
                  <c:v>44742</c:v>
                </c:pt>
                <c:pt idx="46">
                  <c:v>44834</c:v>
                </c:pt>
                <c:pt idx="47">
                  <c:v>44926</c:v>
                </c:pt>
                <c:pt idx="48">
                  <c:v>45016</c:v>
                </c:pt>
                <c:pt idx="49">
                  <c:v>45107</c:v>
                </c:pt>
                <c:pt idx="50">
                  <c:v>45199</c:v>
                </c:pt>
                <c:pt idx="51">
                  <c:v>45291</c:v>
                </c:pt>
                <c:pt idx="52">
                  <c:v>45382</c:v>
                </c:pt>
                <c:pt idx="53">
                  <c:v>45473</c:v>
                </c:pt>
                <c:pt idx="54">
                  <c:v>45565</c:v>
                </c:pt>
                <c:pt idx="55">
                  <c:v>45657</c:v>
                </c:pt>
              </c:numCache>
            </c:numRef>
          </c:cat>
          <c:val>
            <c:numRef>
              <c:f>VarObs!$S$3:$S$58</c:f>
            </c:numRef>
          </c:val>
          <c:smooth val="0"/>
          <c:extLst>
            <c:ext xmlns:c16="http://schemas.microsoft.com/office/drawing/2014/chart" uri="{C3380CC4-5D6E-409C-BE32-E72D297353CC}">
              <c16:uniqueId val="{00000010-2F5B-4919-A2DD-99FE022667C0}"/>
            </c:ext>
          </c:extLst>
        </c:ser>
        <c:ser>
          <c:idx val="18"/>
          <c:order val="18"/>
          <c:tx>
            <c:strRef>
              <c:f>VarObs!$T$2</c:f>
              <c:strCache>
                <c:ptCount val="1"/>
                <c:pt idx="0">
                  <c:v>Cambio en los ingresos estructurales</c:v>
                </c:pt>
              </c:strCache>
            </c:strRef>
          </c:tx>
          <c:spPr>
            <a:ln w="28575" cap="rnd">
              <a:solidFill>
                <a:schemeClr val="accent1">
                  <a:lumMod val="80000"/>
                </a:schemeClr>
              </a:solidFill>
              <a:round/>
            </a:ln>
            <a:effectLst/>
          </c:spPr>
          <c:marker>
            <c:symbol val="circle"/>
            <c:size val="5"/>
            <c:spPr>
              <a:solidFill>
                <a:schemeClr val="accent1">
                  <a:lumMod val="80000"/>
                </a:schemeClr>
              </a:solidFill>
              <a:ln w="9525">
                <a:solidFill>
                  <a:schemeClr val="accent1">
                    <a:lumMod val="80000"/>
                  </a:schemeClr>
                </a:solidFill>
              </a:ln>
              <a:effectLst/>
            </c:spPr>
          </c:marker>
          <c:cat>
            <c:numRef>
              <c:f>VarObs!$A$3:$A$58</c:f>
              <c:numCache>
                <c:formatCode>mmm\-yy</c:formatCode>
                <c:ptCount val="56"/>
                <c:pt idx="0">
                  <c:v>40603</c:v>
                </c:pt>
                <c:pt idx="1">
                  <c:v>40724</c:v>
                </c:pt>
                <c:pt idx="2">
                  <c:v>40816</c:v>
                </c:pt>
                <c:pt idx="3">
                  <c:v>40908</c:v>
                </c:pt>
                <c:pt idx="4">
                  <c:v>40999</c:v>
                </c:pt>
                <c:pt idx="5">
                  <c:v>41090</c:v>
                </c:pt>
                <c:pt idx="6">
                  <c:v>41182</c:v>
                </c:pt>
                <c:pt idx="7">
                  <c:v>41274</c:v>
                </c:pt>
                <c:pt idx="8">
                  <c:v>41364</c:v>
                </c:pt>
                <c:pt idx="9">
                  <c:v>41455</c:v>
                </c:pt>
                <c:pt idx="10">
                  <c:v>41547</c:v>
                </c:pt>
                <c:pt idx="11">
                  <c:v>41639</c:v>
                </c:pt>
                <c:pt idx="12">
                  <c:v>41729</c:v>
                </c:pt>
                <c:pt idx="13">
                  <c:v>41820</c:v>
                </c:pt>
                <c:pt idx="14">
                  <c:v>41912</c:v>
                </c:pt>
                <c:pt idx="15">
                  <c:v>42004</c:v>
                </c:pt>
                <c:pt idx="16">
                  <c:v>42094</c:v>
                </c:pt>
                <c:pt idx="17">
                  <c:v>42185</c:v>
                </c:pt>
                <c:pt idx="18">
                  <c:v>42277</c:v>
                </c:pt>
                <c:pt idx="19">
                  <c:v>42369</c:v>
                </c:pt>
                <c:pt idx="20">
                  <c:v>42460</c:v>
                </c:pt>
                <c:pt idx="21">
                  <c:v>42551</c:v>
                </c:pt>
                <c:pt idx="22">
                  <c:v>42643</c:v>
                </c:pt>
                <c:pt idx="23">
                  <c:v>42735</c:v>
                </c:pt>
                <c:pt idx="24">
                  <c:v>42825</c:v>
                </c:pt>
                <c:pt idx="25">
                  <c:v>42916</c:v>
                </c:pt>
                <c:pt idx="26">
                  <c:v>43008</c:v>
                </c:pt>
                <c:pt idx="27">
                  <c:v>43100</c:v>
                </c:pt>
                <c:pt idx="28">
                  <c:v>43190</c:v>
                </c:pt>
                <c:pt idx="29">
                  <c:v>43281</c:v>
                </c:pt>
                <c:pt idx="30">
                  <c:v>43373</c:v>
                </c:pt>
                <c:pt idx="31">
                  <c:v>43465</c:v>
                </c:pt>
                <c:pt idx="32">
                  <c:v>43555</c:v>
                </c:pt>
                <c:pt idx="33">
                  <c:v>43646</c:v>
                </c:pt>
                <c:pt idx="34">
                  <c:v>43738</c:v>
                </c:pt>
                <c:pt idx="35">
                  <c:v>43830</c:v>
                </c:pt>
                <c:pt idx="36">
                  <c:v>43921</c:v>
                </c:pt>
                <c:pt idx="37">
                  <c:v>44012</c:v>
                </c:pt>
                <c:pt idx="38">
                  <c:v>44104</c:v>
                </c:pt>
                <c:pt idx="39">
                  <c:v>44196</c:v>
                </c:pt>
                <c:pt idx="40">
                  <c:v>44286</c:v>
                </c:pt>
                <c:pt idx="41">
                  <c:v>44377</c:v>
                </c:pt>
                <c:pt idx="42">
                  <c:v>44469</c:v>
                </c:pt>
                <c:pt idx="43">
                  <c:v>44561</c:v>
                </c:pt>
                <c:pt idx="44">
                  <c:v>44651</c:v>
                </c:pt>
                <c:pt idx="45">
                  <c:v>44742</c:v>
                </c:pt>
                <c:pt idx="46">
                  <c:v>44834</c:v>
                </c:pt>
                <c:pt idx="47">
                  <c:v>44926</c:v>
                </c:pt>
                <c:pt idx="48">
                  <c:v>45016</c:v>
                </c:pt>
                <c:pt idx="49">
                  <c:v>45107</c:v>
                </c:pt>
                <c:pt idx="50">
                  <c:v>45199</c:v>
                </c:pt>
                <c:pt idx="51">
                  <c:v>45291</c:v>
                </c:pt>
                <c:pt idx="52">
                  <c:v>45382</c:v>
                </c:pt>
                <c:pt idx="53">
                  <c:v>45473</c:v>
                </c:pt>
                <c:pt idx="54">
                  <c:v>45565</c:v>
                </c:pt>
                <c:pt idx="55">
                  <c:v>45657</c:v>
                </c:pt>
              </c:numCache>
            </c:numRef>
          </c:cat>
          <c:val>
            <c:numRef>
              <c:f>VarObs!$T$3:$T$58</c:f>
            </c:numRef>
          </c:val>
          <c:smooth val="0"/>
          <c:extLst>
            <c:ext xmlns:c16="http://schemas.microsoft.com/office/drawing/2014/chart" uri="{C3380CC4-5D6E-409C-BE32-E72D297353CC}">
              <c16:uniqueId val="{00000011-2F5B-4919-A2DD-99FE022667C0}"/>
            </c:ext>
          </c:extLst>
        </c:ser>
        <c:ser>
          <c:idx val="19"/>
          <c:order val="19"/>
          <c:tx>
            <c:strRef>
              <c:f>VarObs!$U$2</c:f>
              <c:strCache>
                <c:ptCount val="1"/>
                <c:pt idx="0">
                  <c:v>Inflación externa</c:v>
                </c:pt>
              </c:strCache>
            </c:strRef>
          </c:tx>
          <c:spPr>
            <a:ln w="28575" cap="rnd">
              <a:solidFill>
                <a:schemeClr val="accent2">
                  <a:lumMod val="80000"/>
                </a:schemeClr>
              </a:solidFill>
              <a:round/>
            </a:ln>
            <a:effectLst/>
          </c:spPr>
          <c:marker>
            <c:symbol val="circle"/>
            <c:size val="5"/>
            <c:spPr>
              <a:solidFill>
                <a:schemeClr val="accent2">
                  <a:lumMod val="80000"/>
                </a:schemeClr>
              </a:solidFill>
              <a:ln w="9525">
                <a:solidFill>
                  <a:schemeClr val="accent2">
                    <a:lumMod val="80000"/>
                  </a:schemeClr>
                </a:solidFill>
              </a:ln>
              <a:effectLst/>
            </c:spPr>
          </c:marker>
          <c:cat>
            <c:numRef>
              <c:f>VarObs!$A$3:$A$58</c:f>
              <c:numCache>
                <c:formatCode>mmm\-yy</c:formatCode>
                <c:ptCount val="56"/>
                <c:pt idx="0">
                  <c:v>40603</c:v>
                </c:pt>
                <c:pt idx="1">
                  <c:v>40724</c:v>
                </c:pt>
                <c:pt idx="2">
                  <c:v>40816</c:v>
                </c:pt>
                <c:pt idx="3">
                  <c:v>40908</c:v>
                </c:pt>
                <c:pt idx="4">
                  <c:v>40999</c:v>
                </c:pt>
                <c:pt idx="5">
                  <c:v>41090</c:v>
                </c:pt>
                <c:pt idx="6">
                  <c:v>41182</c:v>
                </c:pt>
                <c:pt idx="7">
                  <c:v>41274</c:v>
                </c:pt>
                <c:pt idx="8">
                  <c:v>41364</c:v>
                </c:pt>
                <c:pt idx="9">
                  <c:v>41455</c:v>
                </c:pt>
                <c:pt idx="10">
                  <c:v>41547</c:v>
                </c:pt>
                <c:pt idx="11">
                  <c:v>41639</c:v>
                </c:pt>
                <c:pt idx="12">
                  <c:v>41729</c:v>
                </c:pt>
                <c:pt idx="13">
                  <c:v>41820</c:v>
                </c:pt>
                <c:pt idx="14">
                  <c:v>41912</c:v>
                </c:pt>
                <c:pt idx="15">
                  <c:v>42004</c:v>
                </c:pt>
                <c:pt idx="16">
                  <c:v>42094</c:v>
                </c:pt>
                <c:pt idx="17">
                  <c:v>42185</c:v>
                </c:pt>
                <c:pt idx="18">
                  <c:v>42277</c:v>
                </c:pt>
                <c:pt idx="19">
                  <c:v>42369</c:v>
                </c:pt>
                <c:pt idx="20">
                  <c:v>42460</c:v>
                </c:pt>
                <c:pt idx="21">
                  <c:v>42551</c:v>
                </c:pt>
                <c:pt idx="22">
                  <c:v>42643</c:v>
                </c:pt>
                <c:pt idx="23">
                  <c:v>42735</c:v>
                </c:pt>
                <c:pt idx="24">
                  <c:v>42825</c:v>
                </c:pt>
                <c:pt idx="25">
                  <c:v>42916</c:v>
                </c:pt>
                <c:pt idx="26">
                  <c:v>43008</c:v>
                </c:pt>
                <c:pt idx="27">
                  <c:v>43100</c:v>
                </c:pt>
                <c:pt idx="28">
                  <c:v>43190</c:v>
                </c:pt>
                <c:pt idx="29">
                  <c:v>43281</c:v>
                </c:pt>
                <c:pt idx="30">
                  <c:v>43373</c:v>
                </c:pt>
                <c:pt idx="31">
                  <c:v>43465</c:v>
                </c:pt>
                <c:pt idx="32">
                  <c:v>43555</c:v>
                </c:pt>
                <c:pt idx="33">
                  <c:v>43646</c:v>
                </c:pt>
                <c:pt idx="34">
                  <c:v>43738</c:v>
                </c:pt>
                <c:pt idx="35">
                  <c:v>43830</c:v>
                </c:pt>
                <c:pt idx="36">
                  <c:v>43921</c:v>
                </c:pt>
                <c:pt idx="37">
                  <c:v>44012</c:v>
                </c:pt>
                <c:pt idx="38">
                  <c:v>44104</c:v>
                </c:pt>
                <c:pt idx="39">
                  <c:v>44196</c:v>
                </c:pt>
                <c:pt idx="40">
                  <c:v>44286</c:v>
                </c:pt>
                <c:pt idx="41">
                  <c:v>44377</c:v>
                </c:pt>
                <c:pt idx="42">
                  <c:v>44469</c:v>
                </c:pt>
                <c:pt idx="43">
                  <c:v>44561</c:v>
                </c:pt>
                <c:pt idx="44">
                  <c:v>44651</c:v>
                </c:pt>
                <c:pt idx="45">
                  <c:v>44742</c:v>
                </c:pt>
                <c:pt idx="46">
                  <c:v>44834</c:v>
                </c:pt>
                <c:pt idx="47">
                  <c:v>44926</c:v>
                </c:pt>
                <c:pt idx="48">
                  <c:v>45016</c:v>
                </c:pt>
                <c:pt idx="49">
                  <c:v>45107</c:v>
                </c:pt>
                <c:pt idx="50">
                  <c:v>45199</c:v>
                </c:pt>
                <c:pt idx="51">
                  <c:v>45291</c:v>
                </c:pt>
                <c:pt idx="52">
                  <c:v>45382</c:v>
                </c:pt>
                <c:pt idx="53">
                  <c:v>45473</c:v>
                </c:pt>
                <c:pt idx="54">
                  <c:v>45565</c:v>
                </c:pt>
                <c:pt idx="55">
                  <c:v>45657</c:v>
                </c:pt>
              </c:numCache>
            </c:numRef>
          </c:cat>
          <c:val>
            <c:numRef>
              <c:f>VarObs!$U$3:$U$58</c:f>
            </c:numRef>
          </c:val>
          <c:smooth val="0"/>
          <c:extLst>
            <c:ext xmlns:c16="http://schemas.microsoft.com/office/drawing/2014/chart" uri="{C3380CC4-5D6E-409C-BE32-E72D297353CC}">
              <c16:uniqueId val="{00000012-2F5B-4919-A2DD-99FE022667C0}"/>
            </c:ext>
          </c:extLst>
        </c:ser>
        <c:ser>
          <c:idx val="20"/>
          <c:order val="20"/>
          <c:tx>
            <c:strRef>
              <c:f>VarObs!$V$2</c:f>
              <c:strCache>
                <c:ptCount val="1"/>
                <c:pt idx="0">
                  <c:v>Inflación importada en dólares</c:v>
                </c:pt>
              </c:strCache>
            </c:strRef>
          </c:tx>
          <c:spPr>
            <a:ln w="28575" cap="rnd">
              <a:solidFill>
                <a:schemeClr val="accent3">
                  <a:lumMod val="80000"/>
                </a:schemeClr>
              </a:solidFill>
              <a:round/>
            </a:ln>
            <a:effectLst/>
          </c:spPr>
          <c:marker>
            <c:symbol val="circle"/>
            <c:size val="5"/>
            <c:spPr>
              <a:solidFill>
                <a:schemeClr val="accent3">
                  <a:lumMod val="80000"/>
                </a:schemeClr>
              </a:solidFill>
              <a:ln w="9525">
                <a:solidFill>
                  <a:schemeClr val="accent3">
                    <a:lumMod val="80000"/>
                  </a:schemeClr>
                </a:solidFill>
              </a:ln>
              <a:effectLst/>
            </c:spPr>
          </c:marker>
          <c:cat>
            <c:numRef>
              <c:f>VarObs!$A$3:$A$58</c:f>
              <c:numCache>
                <c:formatCode>mmm\-yy</c:formatCode>
                <c:ptCount val="56"/>
                <c:pt idx="0">
                  <c:v>40603</c:v>
                </c:pt>
                <c:pt idx="1">
                  <c:v>40724</c:v>
                </c:pt>
                <c:pt idx="2">
                  <c:v>40816</c:v>
                </c:pt>
                <c:pt idx="3">
                  <c:v>40908</c:v>
                </c:pt>
                <c:pt idx="4">
                  <c:v>40999</c:v>
                </c:pt>
                <c:pt idx="5">
                  <c:v>41090</c:v>
                </c:pt>
                <c:pt idx="6">
                  <c:v>41182</c:v>
                </c:pt>
                <c:pt idx="7">
                  <c:v>41274</c:v>
                </c:pt>
                <c:pt idx="8">
                  <c:v>41364</c:v>
                </c:pt>
                <c:pt idx="9">
                  <c:v>41455</c:v>
                </c:pt>
                <c:pt idx="10">
                  <c:v>41547</c:v>
                </c:pt>
                <c:pt idx="11">
                  <c:v>41639</c:v>
                </c:pt>
                <c:pt idx="12">
                  <c:v>41729</c:v>
                </c:pt>
                <c:pt idx="13">
                  <c:v>41820</c:v>
                </c:pt>
                <c:pt idx="14">
                  <c:v>41912</c:v>
                </c:pt>
                <c:pt idx="15">
                  <c:v>42004</c:v>
                </c:pt>
                <c:pt idx="16">
                  <c:v>42094</c:v>
                </c:pt>
                <c:pt idx="17">
                  <c:v>42185</c:v>
                </c:pt>
                <c:pt idx="18">
                  <c:v>42277</c:v>
                </c:pt>
                <c:pt idx="19">
                  <c:v>42369</c:v>
                </c:pt>
                <c:pt idx="20">
                  <c:v>42460</c:v>
                </c:pt>
                <c:pt idx="21">
                  <c:v>42551</c:v>
                </c:pt>
                <c:pt idx="22">
                  <c:v>42643</c:v>
                </c:pt>
                <c:pt idx="23">
                  <c:v>42735</c:v>
                </c:pt>
                <c:pt idx="24">
                  <c:v>42825</c:v>
                </c:pt>
                <c:pt idx="25">
                  <c:v>42916</c:v>
                </c:pt>
                <c:pt idx="26">
                  <c:v>43008</c:v>
                </c:pt>
                <c:pt idx="27">
                  <c:v>43100</c:v>
                </c:pt>
                <c:pt idx="28">
                  <c:v>43190</c:v>
                </c:pt>
                <c:pt idx="29">
                  <c:v>43281</c:v>
                </c:pt>
                <c:pt idx="30">
                  <c:v>43373</c:v>
                </c:pt>
                <c:pt idx="31">
                  <c:v>43465</c:v>
                </c:pt>
                <c:pt idx="32">
                  <c:v>43555</c:v>
                </c:pt>
                <c:pt idx="33">
                  <c:v>43646</c:v>
                </c:pt>
                <c:pt idx="34">
                  <c:v>43738</c:v>
                </c:pt>
                <c:pt idx="35">
                  <c:v>43830</c:v>
                </c:pt>
                <c:pt idx="36">
                  <c:v>43921</c:v>
                </c:pt>
                <c:pt idx="37">
                  <c:v>44012</c:v>
                </c:pt>
                <c:pt idx="38">
                  <c:v>44104</c:v>
                </c:pt>
                <c:pt idx="39">
                  <c:v>44196</c:v>
                </c:pt>
                <c:pt idx="40">
                  <c:v>44286</c:v>
                </c:pt>
                <c:pt idx="41">
                  <c:v>44377</c:v>
                </c:pt>
                <c:pt idx="42">
                  <c:v>44469</c:v>
                </c:pt>
                <c:pt idx="43">
                  <c:v>44561</c:v>
                </c:pt>
                <c:pt idx="44">
                  <c:v>44651</c:v>
                </c:pt>
                <c:pt idx="45">
                  <c:v>44742</c:v>
                </c:pt>
                <c:pt idx="46">
                  <c:v>44834</c:v>
                </c:pt>
                <c:pt idx="47">
                  <c:v>44926</c:v>
                </c:pt>
                <c:pt idx="48">
                  <c:v>45016</c:v>
                </c:pt>
                <c:pt idx="49">
                  <c:v>45107</c:v>
                </c:pt>
                <c:pt idx="50">
                  <c:v>45199</c:v>
                </c:pt>
                <c:pt idx="51">
                  <c:v>45291</c:v>
                </c:pt>
                <c:pt idx="52">
                  <c:v>45382</c:v>
                </c:pt>
                <c:pt idx="53">
                  <c:v>45473</c:v>
                </c:pt>
                <c:pt idx="54">
                  <c:v>45565</c:v>
                </c:pt>
                <c:pt idx="55">
                  <c:v>45657</c:v>
                </c:pt>
              </c:numCache>
            </c:numRef>
          </c:cat>
          <c:val>
            <c:numRef>
              <c:f>VarObs!$V$3:$V$58</c:f>
            </c:numRef>
          </c:val>
          <c:smooth val="0"/>
          <c:extLst>
            <c:ext xmlns:c16="http://schemas.microsoft.com/office/drawing/2014/chart" uri="{C3380CC4-5D6E-409C-BE32-E72D297353CC}">
              <c16:uniqueId val="{00000013-2F5B-4919-A2DD-99FE022667C0}"/>
            </c:ext>
          </c:extLst>
        </c:ser>
        <c:ser>
          <c:idx val="21"/>
          <c:order val="21"/>
          <c:tx>
            <c:strRef>
              <c:f>VarObs!$W$2</c:f>
              <c:strCache>
                <c:ptCount val="1"/>
                <c:pt idx="0">
                  <c:v>Tasa de interés externa</c:v>
                </c:pt>
              </c:strCache>
            </c:strRef>
          </c:tx>
          <c:spPr>
            <a:ln w="28575" cap="rnd">
              <a:solidFill>
                <a:schemeClr val="accent4">
                  <a:lumMod val="80000"/>
                </a:schemeClr>
              </a:solidFill>
              <a:round/>
            </a:ln>
            <a:effectLst/>
          </c:spPr>
          <c:marker>
            <c:symbol val="circle"/>
            <c:size val="5"/>
            <c:spPr>
              <a:solidFill>
                <a:schemeClr val="accent4">
                  <a:lumMod val="80000"/>
                </a:schemeClr>
              </a:solidFill>
              <a:ln w="9525">
                <a:solidFill>
                  <a:schemeClr val="accent4">
                    <a:lumMod val="80000"/>
                  </a:schemeClr>
                </a:solidFill>
              </a:ln>
              <a:effectLst/>
            </c:spPr>
          </c:marker>
          <c:cat>
            <c:numRef>
              <c:f>VarObs!$A$3:$A$58</c:f>
              <c:numCache>
                <c:formatCode>mmm\-yy</c:formatCode>
                <c:ptCount val="56"/>
                <c:pt idx="0">
                  <c:v>40603</c:v>
                </c:pt>
                <c:pt idx="1">
                  <c:v>40724</c:v>
                </c:pt>
                <c:pt idx="2">
                  <c:v>40816</c:v>
                </c:pt>
                <c:pt idx="3">
                  <c:v>40908</c:v>
                </c:pt>
                <c:pt idx="4">
                  <c:v>40999</c:v>
                </c:pt>
                <c:pt idx="5">
                  <c:v>41090</c:v>
                </c:pt>
                <c:pt idx="6">
                  <c:v>41182</c:v>
                </c:pt>
                <c:pt idx="7">
                  <c:v>41274</c:v>
                </c:pt>
                <c:pt idx="8">
                  <c:v>41364</c:v>
                </c:pt>
                <c:pt idx="9">
                  <c:v>41455</c:v>
                </c:pt>
                <c:pt idx="10">
                  <c:v>41547</c:v>
                </c:pt>
                <c:pt idx="11">
                  <c:v>41639</c:v>
                </c:pt>
                <c:pt idx="12">
                  <c:v>41729</c:v>
                </c:pt>
                <c:pt idx="13">
                  <c:v>41820</c:v>
                </c:pt>
                <c:pt idx="14">
                  <c:v>41912</c:v>
                </c:pt>
                <c:pt idx="15">
                  <c:v>42004</c:v>
                </c:pt>
                <c:pt idx="16">
                  <c:v>42094</c:v>
                </c:pt>
                <c:pt idx="17">
                  <c:v>42185</c:v>
                </c:pt>
                <c:pt idx="18">
                  <c:v>42277</c:v>
                </c:pt>
                <c:pt idx="19">
                  <c:v>42369</c:v>
                </c:pt>
                <c:pt idx="20">
                  <c:v>42460</c:v>
                </c:pt>
                <c:pt idx="21">
                  <c:v>42551</c:v>
                </c:pt>
                <c:pt idx="22">
                  <c:v>42643</c:v>
                </c:pt>
                <c:pt idx="23">
                  <c:v>42735</c:v>
                </c:pt>
                <c:pt idx="24">
                  <c:v>42825</c:v>
                </c:pt>
                <c:pt idx="25">
                  <c:v>42916</c:v>
                </c:pt>
                <c:pt idx="26">
                  <c:v>43008</c:v>
                </c:pt>
                <c:pt idx="27">
                  <c:v>43100</c:v>
                </c:pt>
                <c:pt idx="28">
                  <c:v>43190</c:v>
                </c:pt>
                <c:pt idx="29">
                  <c:v>43281</c:v>
                </c:pt>
                <c:pt idx="30">
                  <c:v>43373</c:v>
                </c:pt>
                <c:pt idx="31">
                  <c:v>43465</c:v>
                </c:pt>
                <c:pt idx="32">
                  <c:v>43555</c:v>
                </c:pt>
                <c:pt idx="33">
                  <c:v>43646</c:v>
                </c:pt>
                <c:pt idx="34">
                  <c:v>43738</c:v>
                </c:pt>
                <c:pt idx="35">
                  <c:v>43830</c:v>
                </c:pt>
                <c:pt idx="36">
                  <c:v>43921</c:v>
                </c:pt>
                <c:pt idx="37">
                  <c:v>44012</c:v>
                </c:pt>
                <c:pt idx="38">
                  <c:v>44104</c:v>
                </c:pt>
                <c:pt idx="39">
                  <c:v>44196</c:v>
                </c:pt>
                <c:pt idx="40">
                  <c:v>44286</c:v>
                </c:pt>
                <c:pt idx="41">
                  <c:v>44377</c:v>
                </c:pt>
                <c:pt idx="42">
                  <c:v>44469</c:v>
                </c:pt>
                <c:pt idx="43">
                  <c:v>44561</c:v>
                </c:pt>
                <c:pt idx="44">
                  <c:v>44651</c:v>
                </c:pt>
                <c:pt idx="45">
                  <c:v>44742</c:v>
                </c:pt>
                <c:pt idx="46">
                  <c:v>44834</c:v>
                </c:pt>
                <c:pt idx="47">
                  <c:v>44926</c:v>
                </c:pt>
                <c:pt idx="48">
                  <c:v>45016</c:v>
                </c:pt>
                <c:pt idx="49">
                  <c:v>45107</c:v>
                </c:pt>
                <c:pt idx="50">
                  <c:v>45199</c:v>
                </c:pt>
                <c:pt idx="51">
                  <c:v>45291</c:v>
                </c:pt>
                <c:pt idx="52">
                  <c:v>45382</c:v>
                </c:pt>
                <c:pt idx="53">
                  <c:v>45473</c:v>
                </c:pt>
                <c:pt idx="54">
                  <c:v>45565</c:v>
                </c:pt>
                <c:pt idx="55">
                  <c:v>45657</c:v>
                </c:pt>
              </c:numCache>
            </c:numRef>
          </c:cat>
          <c:val>
            <c:numRef>
              <c:f>VarObs!$W$3:$W$58</c:f>
            </c:numRef>
          </c:val>
          <c:smooth val="0"/>
          <c:extLst>
            <c:ext xmlns:c16="http://schemas.microsoft.com/office/drawing/2014/chart" uri="{C3380CC4-5D6E-409C-BE32-E72D297353CC}">
              <c16:uniqueId val="{00000014-2F5B-4919-A2DD-99FE022667C0}"/>
            </c:ext>
          </c:extLst>
        </c:ser>
        <c:ser>
          <c:idx val="22"/>
          <c:order val="22"/>
          <c:tx>
            <c:strRef>
              <c:f>VarObs!$X$2</c:f>
              <c:strCache>
                <c:ptCount val="1"/>
                <c:pt idx="0">
                  <c:v>Crecimiento del PBI de socios comerciales</c:v>
                </c:pt>
              </c:strCache>
            </c:strRef>
          </c:tx>
          <c:spPr>
            <a:ln w="28575" cap="rnd">
              <a:solidFill>
                <a:schemeClr val="accent5">
                  <a:lumMod val="80000"/>
                </a:schemeClr>
              </a:solidFill>
              <a:round/>
            </a:ln>
            <a:effectLst/>
          </c:spPr>
          <c:marker>
            <c:symbol val="circle"/>
            <c:size val="5"/>
            <c:spPr>
              <a:solidFill>
                <a:schemeClr val="accent5">
                  <a:lumMod val="80000"/>
                </a:schemeClr>
              </a:solidFill>
              <a:ln w="9525">
                <a:solidFill>
                  <a:schemeClr val="accent5">
                    <a:lumMod val="80000"/>
                  </a:schemeClr>
                </a:solidFill>
              </a:ln>
              <a:effectLst/>
            </c:spPr>
          </c:marker>
          <c:cat>
            <c:numRef>
              <c:f>VarObs!$A$3:$A$58</c:f>
              <c:numCache>
                <c:formatCode>mmm\-yy</c:formatCode>
                <c:ptCount val="56"/>
                <c:pt idx="0">
                  <c:v>40603</c:v>
                </c:pt>
                <c:pt idx="1">
                  <c:v>40724</c:v>
                </c:pt>
                <c:pt idx="2">
                  <c:v>40816</c:v>
                </c:pt>
                <c:pt idx="3">
                  <c:v>40908</c:v>
                </c:pt>
                <c:pt idx="4">
                  <c:v>40999</c:v>
                </c:pt>
                <c:pt idx="5">
                  <c:v>41090</c:v>
                </c:pt>
                <c:pt idx="6">
                  <c:v>41182</c:v>
                </c:pt>
                <c:pt idx="7">
                  <c:v>41274</c:v>
                </c:pt>
                <c:pt idx="8">
                  <c:v>41364</c:v>
                </c:pt>
                <c:pt idx="9">
                  <c:v>41455</c:v>
                </c:pt>
                <c:pt idx="10">
                  <c:v>41547</c:v>
                </c:pt>
                <c:pt idx="11">
                  <c:v>41639</c:v>
                </c:pt>
                <c:pt idx="12">
                  <c:v>41729</c:v>
                </c:pt>
                <c:pt idx="13">
                  <c:v>41820</c:v>
                </c:pt>
                <c:pt idx="14">
                  <c:v>41912</c:v>
                </c:pt>
                <c:pt idx="15">
                  <c:v>42004</c:v>
                </c:pt>
                <c:pt idx="16">
                  <c:v>42094</c:v>
                </c:pt>
                <c:pt idx="17">
                  <c:v>42185</c:v>
                </c:pt>
                <c:pt idx="18">
                  <c:v>42277</c:v>
                </c:pt>
                <c:pt idx="19">
                  <c:v>42369</c:v>
                </c:pt>
                <c:pt idx="20">
                  <c:v>42460</c:v>
                </c:pt>
                <c:pt idx="21">
                  <c:v>42551</c:v>
                </c:pt>
                <c:pt idx="22">
                  <c:v>42643</c:v>
                </c:pt>
                <c:pt idx="23">
                  <c:v>42735</c:v>
                </c:pt>
                <c:pt idx="24">
                  <c:v>42825</c:v>
                </c:pt>
                <c:pt idx="25">
                  <c:v>42916</c:v>
                </c:pt>
                <c:pt idx="26">
                  <c:v>43008</c:v>
                </c:pt>
                <c:pt idx="27">
                  <c:v>43100</c:v>
                </c:pt>
                <c:pt idx="28">
                  <c:v>43190</c:v>
                </c:pt>
                <c:pt idx="29">
                  <c:v>43281</c:v>
                </c:pt>
                <c:pt idx="30">
                  <c:v>43373</c:v>
                </c:pt>
                <c:pt idx="31">
                  <c:v>43465</c:v>
                </c:pt>
                <c:pt idx="32">
                  <c:v>43555</c:v>
                </c:pt>
                <c:pt idx="33">
                  <c:v>43646</c:v>
                </c:pt>
                <c:pt idx="34">
                  <c:v>43738</c:v>
                </c:pt>
                <c:pt idx="35">
                  <c:v>43830</c:v>
                </c:pt>
                <c:pt idx="36">
                  <c:v>43921</c:v>
                </c:pt>
                <c:pt idx="37">
                  <c:v>44012</c:v>
                </c:pt>
                <c:pt idx="38">
                  <c:v>44104</c:v>
                </c:pt>
                <c:pt idx="39">
                  <c:v>44196</c:v>
                </c:pt>
                <c:pt idx="40">
                  <c:v>44286</c:v>
                </c:pt>
                <c:pt idx="41">
                  <c:v>44377</c:v>
                </c:pt>
                <c:pt idx="42">
                  <c:v>44469</c:v>
                </c:pt>
                <c:pt idx="43">
                  <c:v>44561</c:v>
                </c:pt>
                <c:pt idx="44">
                  <c:v>44651</c:v>
                </c:pt>
                <c:pt idx="45">
                  <c:v>44742</c:v>
                </c:pt>
                <c:pt idx="46">
                  <c:v>44834</c:v>
                </c:pt>
                <c:pt idx="47">
                  <c:v>44926</c:v>
                </c:pt>
                <c:pt idx="48">
                  <c:v>45016</c:v>
                </c:pt>
                <c:pt idx="49">
                  <c:v>45107</c:v>
                </c:pt>
                <c:pt idx="50">
                  <c:v>45199</c:v>
                </c:pt>
                <c:pt idx="51">
                  <c:v>45291</c:v>
                </c:pt>
                <c:pt idx="52">
                  <c:v>45382</c:v>
                </c:pt>
                <c:pt idx="53">
                  <c:v>45473</c:v>
                </c:pt>
                <c:pt idx="54">
                  <c:v>45565</c:v>
                </c:pt>
                <c:pt idx="55">
                  <c:v>45657</c:v>
                </c:pt>
              </c:numCache>
            </c:numRef>
          </c:cat>
          <c:val>
            <c:numRef>
              <c:f>VarObs!$X$3:$X$58</c:f>
            </c:numRef>
          </c:val>
          <c:smooth val="0"/>
          <c:extLst>
            <c:ext xmlns:c16="http://schemas.microsoft.com/office/drawing/2014/chart" uri="{C3380CC4-5D6E-409C-BE32-E72D297353CC}">
              <c16:uniqueId val="{00000015-2F5B-4919-A2DD-99FE022667C0}"/>
            </c:ext>
          </c:extLst>
        </c:ser>
        <c:ser>
          <c:idx val="23"/>
          <c:order val="23"/>
          <c:tx>
            <c:strRef>
              <c:f>VarObs!$Y$2</c:f>
              <c:strCache>
                <c:ptCount val="1"/>
                <c:pt idx="0">
                  <c:v>Tasa de referencia real *</c:v>
                </c:pt>
              </c:strCache>
            </c:strRef>
          </c:tx>
          <c:spPr>
            <a:ln w="28575" cap="rnd">
              <a:solidFill>
                <a:srgbClr val="00B0F0"/>
              </a:solidFill>
              <a:round/>
            </a:ln>
            <a:effectLst/>
          </c:spPr>
          <c:marker>
            <c:symbol val="none"/>
          </c:marker>
          <c:cat>
            <c:numRef>
              <c:f>VarObs!$A$3:$A$58</c:f>
              <c:numCache>
                <c:formatCode>mmm\-yy</c:formatCode>
                <c:ptCount val="56"/>
                <c:pt idx="0">
                  <c:v>40603</c:v>
                </c:pt>
                <c:pt idx="1">
                  <c:v>40724</c:v>
                </c:pt>
                <c:pt idx="2">
                  <c:v>40816</c:v>
                </c:pt>
                <c:pt idx="3">
                  <c:v>40908</c:v>
                </c:pt>
                <c:pt idx="4">
                  <c:v>40999</c:v>
                </c:pt>
                <c:pt idx="5">
                  <c:v>41090</c:v>
                </c:pt>
                <c:pt idx="6">
                  <c:v>41182</c:v>
                </c:pt>
                <c:pt idx="7">
                  <c:v>41274</c:v>
                </c:pt>
                <c:pt idx="8">
                  <c:v>41364</c:v>
                </c:pt>
                <c:pt idx="9">
                  <c:v>41455</c:v>
                </c:pt>
                <c:pt idx="10">
                  <c:v>41547</c:v>
                </c:pt>
                <c:pt idx="11">
                  <c:v>41639</c:v>
                </c:pt>
                <c:pt idx="12">
                  <c:v>41729</c:v>
                </c:pt>
                <c:pt idx="13">
                  <c:v>41820</c:v>
                </c:pt>
                <c:pt idx="14">
                  <c:v>41912</c:v>
                </c:pt>
                <c:pt idx="15">
                  <c:v>42004</c:v>
                </c:pt>
                <c:pt idx="16">
                  <c:v>42094</c:v>
                </c:pt>
                <c:pt idx="17">
                  <c:v>42185</c:v>
                </c:pt>
                <c:pt idx="18">
                  <c:v>42277</c:v>
                </c:pt>
                <c:pt idx="19">
                  <c:v>42369</c:v>
                </c:pt>
                <c:pt idx="20">
                  <c:v>42460</c:v>
                </c:pt>
                <c:pt idx="21">
                  <c:v>42551</c:v>
                </c:pt>
                <c:pt idx="22">
                  <c:v>42643</c:v>
                </c:pt>
                <c:pt idx="23">
                  <c:v>42735</c:v>
                </c:pt>
                <c:pt idx="24">
                  <c:v>42825</c:v>
                </c:pt>
                <c:pt idx="25">
                  <c:v>42916</c:v>
                </c:pt>
                <c:pt idx="26">
                  <c:v>43008</c:v>
                </c:pt>
                <c:pt idx="27">
                  <c:v>43100</c:v>
                </c:pt>
                <c:pt idx="28">
                  <c:v>43190</c:v>
                </c:pt>
                <c:pt idx="29">
                  <c:v>43281</c:v>
                </c:pt>
                <c:pt idx="30">
                  <c:v>43373</c:v>
                </c:pt>
                <c:pt idx="31">
                  <c:v>43465</c:v>
                </c:pt>
                <c:pt idx="32">
                  <c:v>43555</c:v>
                </c:pt>
                <c:pt idx="33">
                  <c:v>43646</c:v>
                </c:pt>
                <c:pt idx="34">
                  <c:v>43738</c:v>
                </c:pt>
                <c:pt idx="35">
                  <c:v>43830</c:v>
                </c:pt>
                <c:pt idx="36">
                  <c:v>43921</c:v>
                </c:pt>
                <c:pt idx="37">
                  <c:v>44012</c:v>
                </c:pt>
                <c:pt idx="38">
                  <c:v>44104</c:v>
                </c:pt>
                <c:pt idx="39">
                  <c:v>44196</c:v>
                </c:pt>
                <c:pt idx="40">
                  <c:v>44286</c:v>
                </c:pt>
                <c:pt idx="41">
                  <c:v>44377</c:v>
                </c:pt>
                <c:pt idx="42">
                  <c:v>44469</c:v>
                </c:pt>
                <c:pt idx="43">
                  <c:v>44561</c:v>
                </c:pt>
                <c:pt idx="44">
                  <c:v>44651</c:v>
                </c:pt>
                <c:pt idx="45">
                  <c:v>44742</c:v>
                </c:pt>
                <c:pt idx="46">
                  <c:v>44834</c:v>
                </c:pt>
                <c:pt idx="47">
                  <c:v>44926</c:v>
                </c:pt>
                <c:pt idx="48">
                  <c:v>45016</c:v>
                </c:pt>
                <c:pt idx="49">
                  <c:v>45107</c:v>
                </c:pt>
                <c:pt idx="50">
                  <c:v>45199</c:v>
                </c:pt>
                <c:pt idx="51">
                  <c:v>45291</c:v>
                </c:pt>
                <c:pt idx="52">
                  <c:v>45382</c:v>
                </c:pt>
                <c:pt idx="53">
                  <c:v>45473</c:v>
                </c:pt>
                <c:pt idx="54">
                  <c:v>45565</c:v>
                </c:pt>
                <c:pt idx="55">
                  <c:v>45657</c:v>
                </c:pt>
              </c:numCache>
            </c:numRef>
          </c:cat>
          <c:val>
            <c:numRef>
              <c:f>VarObs!$Y$3:$Y$58</c:f>
              <c:numCache>
                <c:formatCode>0.0</c:formatCode>
                <c:ptCount val="56"/>
                <c:pt idx="0">
                  <c:v>0.7430555555555598</c:v>
                </c:pt>
                <c:pt idx="1">
                  <c:v>0.40694444444444011</c:v>
                </c:pt>
                <c:pt idx="2">
                  <c:v>0.6226388888888903</c:v>
                </c:pt>
                <c:pt idx="3">
                  <c:v>1.7374999999999998</c:v>
                </c:pt>
                <c:pt idx="4">
                  <c:v>1.31805555555556</c:v>
                </c:pt>
                <c:pt idx="5">
                  <c:v>1.08229166666667</c:v>
                </c:pt>
                <c:pt idx="6">
                  <c:v>0.82381944444444022</c:v>
                </c:pt>
                <c:pt idx="7">
                  <c:v>0.5626388888888898</c:v>
                </c:pt>
                <c:pt idx="8">
                  <c:v>2.375000000000016E-2</c:v>
                </c:pt>
                <c:pt idx="9">
                  <c:v>-0.15333333333333021</c:v>
                </c:pt>
                <c:pt idx="10">
                  <c:v>-0.20881944444444001</c:v>
                </c:pt>
                <c:pt idx="11">
                  <c:v>0.37069444444444022</c:v>
                </c:pt>
                <c:pt idx="12">
                  <c:v>0.49583333333333002</c:v>
                </c:pt>
                <c:pt idx="13">
                  <c:v>0.50701388888889021</c:v>
                </c:pt>
                <c:pt idx="14">
                  <c:v>0.57222222222222019</c:v>
                </c:pt>
                <c:pt idx="15">
                  <c:v>0.66597222222221975</c:v>
                </c:pt>
                <c:pt idx="16">
                  <c:v>1.25</c:v>
                </c:pt>
                <c:pt idx="17">
                  <c:v>1.8642361111111097</c:v>
                </c:pt>
                <c:pt idx="18">
                  <c:v>2.0479166666666702</c:v>
                </c:pt>
                <c:pt idx="19">
                  <c:v>2.1986111111111102</c:v>
                </c:pt>
                <c:pt idx="20">
                  <c:v>2.6048611111111102</c:v>
                </c:pt>
                <c:pt idx="21">
                  <c:v>2.5626388888888902</c:v>
                </c:pt>
                <c:pt idx="22">
                  <c:v>2.6652083333333305</c:v>
                </c:pt>
                <c:pt idx="23">
                  <c:v>2.3318055555555599</c:v>
                </c:pt>
                <c:pt idx="24">
                  <c:v>1.7104166666666698</c:v>
                </c:pt>
                <c:pt idx="25">
                  <c:v>1.6322222222222202</c:v>
                </c:pt>
                <c:pt idx="26">
                  <c:v>1.7347222222222198</c:v>
                </c:pt>
                <c:pt idx="27">
                  <c:v>2.4401388888888897</c:v>
                </c:pt>
                <c:pt idx="28">
                  <c:v>3.0491666666666699</c:v>
                </c:pt>
                <c:pt idx="29">
                  <c:v>1.34652777777778</c:v>
                </c:pt>
                <c:pt idx="30">
                  <c:v>-0.60145833333332988</c:v>
                </c:pt>
                <c:pt idx="31">
                  <c:v>-0.72888888888889003</c:v>
                </c:pt>
                <c:pt idx="32">
                  <c:v>-0.953125</c:v>
                </c:pt>
                <c:pt idx="33">
                  <c:v>-0.99583333333333002</c:v>
                </c:pt>
                <c:pt idx="34">
                  <c:v>-6.8750000000000089E-2</c:v>
                </c:pt>
                <c:pt idx="35">
                  <c:v>0.48694444444444018</c:v>
                </c:pt>
                <c:pt idx="36">
                  <c:v>0.54722222222221983</c:v>
                </c:pt>
                <c:pt idx="37">
                  <c:v>1.0215277777777798</c:v>
                </c:pt>
                <c:pt idx="38">
                  <c:v>1.3545833333333301</c:v>
                </c:pt>
                <c:pt idx="39">
                  <c:v>1.3624999999999998</c:v>
                </c:pt>
                <c:pt idx="40">
                  <c:v>1.5097222222222202</c:v>
                </c:pt>
                <c:pt idx="41">
                  <c:v>1.2777777777777799</c:v>
                </c:pt>
                <c:pt idx="42">
                  <c:v>1.4052083333333298</c:v>
                </c:pt>
                <c:pt idx="43">
                  <c:v>1.5333333333333301</c:v>
                </c:pt>
                <c:pt idx="44">
                  <c:v>1.67743055555556</c:v>
                </c:pt>
                <c:pt idx="45">
                  <c:v>1.7659722222222198</c:v>
                </c:pt>
                <c:pt idx="46">
                  <c:v>1.65486111111111</c:v>
                </c:pt>
                <c:pt idx="47">
                  <c:v>1.4194444444444403</c:v>
                </c:pt>
                <c:pt idx="48">
                  <c:v>1.3624999999999998</c:v>
                </c:pt>
                <c:pt idx="49">
                  <c:v>1.2194444444444401</c:v>
                </c:pt>
                <c:pt idx="50">
                  <c:v>0.85694444444445006</c:v>
                </c:pt>
                <c:pt idx="51">
                  <c:v>0.82500000000000018</c:v>
                </c:pt>
                <c:pt idx="52">
                  <c:v>0.69027777777777999</c:v>
                </c:pt>
                <c:pt idx="53">
                  <c:v>0.39999999999999991</c:v>
                </c:pt>
                <c:pt idx="54">
                  <c:v>0.16111111111111009</c:v>
                </c:pt>
                <c:pt idx="55">
                  <c:v>0.22986111111110974</c:v>
                </c:pt>
              </c:numCache>
            </c:numRef>
          </c:val>
          <c:smooth val="0"/>
          <c:extLst>
            <c:ext xmlns:c16="http://schemas.microsoft.com/office/drawing/2014/chart" uri="{C3380CC4-5D6E-409C-BE32-E72D297353CC}">
              <c16:uniqueId val="{00000016-2F5B-4919-A2DD-99FE022667C0}"/>
            </c:ext>
          </c:extLst>
        </c:ser>
        <c:ser>
          <c:idx val="24"/>
          <c:order val="24"/>
          <c:tx>
            <c:strRef>
              <c:f>VarObs!$Z$2</c:f>
              <c:strCache>
                <c:ptCount val="1"/>
                <c:pt idx="0">
                  <c:v>Tasa de referencia neutral</c:v>
                </c:pt>
              </c:strCache>
            </c:strRef>
          </c:tx>
          <c:spPr>
            <a:ln w="19050" cap="rnd">
              <a:solidFill>
                <a:schemeClr val="bg2">
                  <a:lumMod val="75000"/>
                </a:schemeClr>
              </a:solidFill>
              <a:prstDash val="sysDash"/>
              <a:round/>
            </a:ln>
            <a:effectLst/>
          </c:spPr>
          <c:marker>
            <c:symbol val="none"/>
          </c:marker>
          <c:val>
            <c:numRef>
              <c:f>VarObs!$Z$3:$Z$58</c:f>
              <c:numCache>
                <c:formatCode>0.0</c:formatCode>
                <c:ptCount val="56"/>
                <c:pt idx="0">
                  <c:v>3.5</c:v>
                </c:pt>
                <c:pt idx="1">
                  <c:v>3.5</c:v>
                </c:pt>
                <c:pt idx="2">
                  <c:v>3.5</c:v>
                </c:pt>
                <c:pt idx="3">
                  <c:v>3.5</c:v>
                </c:pt>
                <c:pt idx="4">
                  <c:v>3.5</c:v>
                </c:pt>
                <c:pt idx="5">
                  <c:v>3.5</c:v>
                </c:pt>
                <c:pt idx="6">
                  <c:v>3.5</c:v>
                </c:pt>
                <c:pt idx="7">
                  <c:v>3.5</c:v>
                </c:pt>
                <c:pt idx="8">
                  <c:v>3.5</c:v>
                </c:pt>
                <c:pt idx="9">
                  <c:v>3.5</c:v>
                </c:pt>
                <c:pt idx="10">
                  <c:v>3.5</c:v>
                </c:pt>
                <c:pt idx="11">
                  <c:v>3.5</c:v>
                </c:pt>
                <c:pt idx="12">
                  <c:v>3.5</c:v>
                </c:pt>
                <c:pt idx="13">
                  <c:v>3.5</c:v>
                </c:pt>
                <c:pt idx="14">
                  <c:v>3.5</c:v>
                </c:pt>
                <c:pt idx="15">
                  <c:v>3.5</c:v>
                </c:pt>
                <c:pt idx="16">
                  <c:v>3.5</c:v>
                </c:pt>
                <c:pt idx="17">
                  <c:v>3.5</c:v>
                </c:pt>
                <c:pt idx="18">
                  <c:v>3.5</c:v>
                </c:pt>
                <c:pt idx="19">
                  <c:v>3.5</c:v>
                </c:pt>
                <c:pt idx="20">
                  <c:v>3.5</c:v>
                </c:pt>
                <c:pt idx="21">
                  <c:v>3.5</c:v>
                </c:pt>
                <c:pt idx="22">
                  <c:v>3.5</c:v>
                </c:pt>
                <c:pt idx="23">
                  <c:v>3.5</c:v>
                </c:pt>
                <c:pt idx="24">
                  <c:v>3.5</c:v>
                </c:pt>
                <c:pt idx="25">
                  <c:v>3.5</c:v>
                </c:pt>
                <c:pt idx="26">
                  <c:v>3.5</c:v>
                </c:pt>
                <c:pt idx="27">
                  <c:v>3.5</c:v>
                </c:pt>
                <c:pt idx="28">
                  <c:v>3.5</c:v>
                </c:pt>
                <c:pt idx="29">
                  <c:v>3.5</c:v>
                </c:pt>
                <c:pt idx="30">
                  <c:v>3.5</c:v>
                </c:pt>
                <c:pt idx="31">
                  <c:v>3.5</c:v>
                </c:pt>
                <c:pt idx="32">
                  <c:v>3.5</c:v>
                </c:pt>
                <c:pt idx="33">
                  <c:v>3.5</c:v>
                </c:pt>
                <c:pt idx="34">
                  <c:v>3.5</c:v>
                </c:pt>
                <c:pt idx="35">
                  <c:v>3.5</c:v>
                </c:pt>
                <c:pt idx="36">
                  <c:v>3.5</c:v>
                </c:pt>
                <c:pt idx="37">
                  <c:v>3.5</c:v>
                </c:pt>
                <c:pt idx="38">
                  <c:v>3.5</c:v>
                </c:pt>
                <c:pt idx="39">
                  <c:v>3.5</c:v>
                </c:pt>
                <c:pt idx="40">
                  <c:v>3.5</c:v>
                </c:pt>
                <c:pt idx="41">
                  <c:v>3.5</c:v>
                </c:pt>
                <c:pt idx="42">
                  <c:v>3.5</c:v>
                </c:pt>
                <c:pt idx="43">
                  <c:v>3.5</c:v>
                </c:pt>
                <c:pt idx="44">
                  <c:v>3.5</c:v>
                </c:pt>
                <c:pt idx="45">
                  <c:v>3.5</c:v>
                </c:pt>
                <c:pt idx="46">
                  <c:v>3.5</c:v>
                </c:pt>
                <c:pt idx="47">
                  <c:v>3.5</c:v>
                </c:pt>
                <c:pt idx="48">
                  <c:v>3.5</c:v>
                </c:pt>
                <c:pt idx="49">
                  <c:v>3.5</c:v>
                </c:pt>
                <c:pt idx="50">
                  <c:v>3.5</c:v>
                </c:pt>
                <c:pt idx="51">
                  <c:v>3.5</c:v>
                </c:pt>
                <c:pt idx="52">
                  <c:v>3.5</c:v>
                </c:pt>
                <c:pt idx="53">
                  <c:v>3.5</c:v>
                </c:pt>
                <c:pt idx="54">
                  <c:v>3.5</c:v>
                </c:pt>
                <c:pt idx="55">
                  <c:v>3.5</c:v>
                </c:pt>
              </c:numCache>
            </c:numRef>
          </c:val>
          <c:smooth val="0"/>
          <c:extLst>
            <c:ext xmlns:c16="http://schemas.microsoft.com/office/drawing/2014/chart" uri="{C3380CC4-5D6E-409C-BE32-E72D297353CC}">
              <c16:uniqueId val="{00000017-2F5B-4919-A2DD-99FE022667C0}"/>
            </c:ext>
          </c:extLst>
        </c:ser>
        <c:dLbls>
          <c:showLegendKey val="0"/>
          <c:showVal val="0"/>
          <c:showCatName val="0"/>
          <c:showSerName val="0"/>
          <c:showPercent val="0"/>
          <c:showBubbleSize val="0"/>
        </c:dLbls>
        <c:smooth val="0"/>
        <c:axId val="863925999"/>
        <c:axId val="863924751"/>
        <c:extLst>
          <c:ext xmlns:c15="http://schemas.microsoft.com/office/drawing/2012/chart" uri="{02D57815-91ED-43cb-92C2-25804820EDAC}">
            <c15:filteredLineSeries>
              <c15:ser>
                <c:idx val="7"/>
                <c:order val="7"/>
                <c:tx>
                  <c:strRef>
                    <c:extLst>
                      <c:ext uri="{02D57815-91ED-43cb-92C2-25804820EDAC}">
                        <c15:formulaRef>
                          <c15:sqref>VarObs!$I$2</c15:sqref>
                        </c15:formulaRef>
                      </c:ext>
                    </c:extLst>
                    <c:strCache>
                      <c:ptCount val="1"/>
                      <c:pt idx="0">
                        <c:v>Expectativa de inflación 4 trimestres en adelante</c:v>
                      </c:pt>
                    </c:strCache>
                  </c:strRef>
                </c:tx>
                <c:spPr>
                  <a:ln w="28575" cap="rnd">
                    <a:solidFill>
                      <a:schemeClr val="accent2">
                        <a:lumMod val="60000"/>
                      </a:schemeClr>
                    </a:solidFill>
                    <a:round/>
                  </a:ln>
                  <a:effectLst/>
                </c:spPr>
                <c:marker>
                  <c:symbol val="none"/>
                </c:marker>
                <c:cat>
                  <c:numRef>
                    <c:extLst>
                      <c:ext uri="{02D57815-91ED-43cb-92C2-25804820EDAC}">
                        <c15:formulaRef>
                          <c15:sqref>VarObs!$A$3:$A$58</c15:sqref>
                        </c15:formulaRef>
                      </c:ext>
                    </c:extLst>
                    <c:numCache>
                      <c:formatCode>mmm\-yy</c:formatCode>
                      <c:ptCount val="56"/>
                      <c:pt idx="0">
                        <c:v>40603</c:v>
                      </c:pt>
                      <c:pt idx="1">
                        <c:v>40724</c:v>
                      </c:pt>
                      <c:pt idx="2">
                        <c:v>40816</c:v>
                      </c:pt>
                      <c:pt idx="3">
                        <c:v>40908</c:v>
                      </c:pt>
                      <c:pt idx="4">
                        <c:v>40999</c:v>
                      </c:pt>
                      <c:pt idx="5">
                        <c:v>41090</c:v>
                      </c:pt>
                      <c:pt idx="6">
                        <c:v>41182</c:v>
                      </c:pt>
                      <c:pt idx="7">
                        <c:v>41274</c:v>
                      </c:pt>
                      <c:pt idx="8">
                        <c:v>41364</c:v>
                      </c:pt>
                      <c:pt idx="9">
                        <c:v>41455</c:v>
                      </c:pt>
                      <c:pt idx="10">
                        <c:v>41547</c:v>
                      </c:pt>
                      <c:pt idx="11">
                        <c:v>41639</c:v>
                      </c:pt>
                      <c:pt idx="12">
                        <c:v>41729</c:v>
                      </c:pt>
                      <c:pt idx="13">
                        <c:v>41820</c:v>
                      </c:pt>
                      <c:pt idx="14">
                        <c:v>41912</c:v>
                      </c:pt>
                      <c:pt idx="15">
                        <c:v>42004</c:v>
                      </c:pt>
                      <c:pt idx="16">
                        <c:v>42094</c:v>
                      </c:pt>
                      <c:pt idx="17">
                        <c:v>42185</c:v>
                      </c:pt>
                      <c:pt idx="18">
                        <c:v>42277</c:v>
                      </c:pt>
                      <c:pt idx="19">
                        <c:v>42369</c:v>
                      </c:pt>
                      <c:pt idx="20">
                        <c:v>42460</c:v>
                      </c:pt>
                      <c:pt idx="21">
                        <c:v>42551</c:v>
                      </c:pt>
                      <c:pt idx="22">
                        <c:v>42643</c:v>
                      </c:pt>
                      <c:pt idx="23">
                        <c:v>42735</c:v>
                      </c:pt>
                      <c:pt idx="24">
                        <c:v>42825</c:v>
                      </c:pt>
                      <c:pt idx="25">
                        <c:v>42916</c:v>
                      </c:pt>
                      <c:pt idx="26">
                        <c:v>43008</c:v>
                      </c:pt>
                      <c:pt idx="27">
                        <c:v>43100</c:v>
                      </c:pt>
                      <c:pt idx="28">
                        <c:v>43190</c:v>
                      </c:pt>
                      <c:pt idx="29">
                        <c:v>43281</c:v>
                      </c:pt>
                      <c:pt idx="30">
                        <c:v>43373</c:v>
                      </c:pt>
                      <c:pt idx="31">
                        <c:v>43465</c:v>
                      </c:pt>
                      <c:pt idx="32">
                        <c:v>43555</c:v>
                      </c:pt>
                      <c:pt idx="33">
                        <c:v>43646</c:v>
                      </c:pt>
                      <c:pt idx="34">
                        <c:v>43738</c:v>
                      </c:pt>
                      <c:pt idx="35">
                        <c:v>43830</c:v>
                      </c:pt>
                      <c:pt idx="36">
                        <c:v>43921</c:v>
                      </c:pt>
                      <c:pt idx="37">
                        <c:v>44012</c:v>
                      </c:pt>
                      <c:pt idx="38">
                        <c:v>44104</c:v>
                      </c:pt>
                      <c:pt idx="39">
                        <c:v>44196</c:v>
                      </c:pt>
                      <c:pt idx="40">
                        <c:v>44286</c:v>
                      </c:pt>
                      <c:pt idx="41">
                        <c:v>44377</c:v>
                      </c:pt>
                      <c:pt idx="42">
                        <c:v>44469</c:v>
                      </c:pt>
                      <c:pt idx="43">
                        <c:v>44561</c:v>
                      </c:pt>
                      <c:pt idx="44">
                        <c:v>44651</c:v>
                      </c:pt>
                      <c:pt idx="45">
                        <c:v>44742</c:v>
                      </c:pt>
                      <c:pt idx="46">
                        <c:v>44834</c:v>
                      </c:pt>
                      <c:pt idx="47">
                        <c:v>44926</c:v>
                      </c:pt>
                      <c:pt idx="48">
                        <c:v>45016</c:v>
                      </c:pt>
                      <c:pt idx="49">
                        <c:v>45107</c:v>
                      </c:pt>
                      <c:pt idx="50">
                        <c:v>45199</c:v>
                      </c:pt>
                      <c:pt idx="51">
                        <c:v>45291</c:v>
                      </c:pt>
                      <c:pt idx="52">
                        <c:v>45382</c:v>
                      </c:pt>
                      <c:pt idx="53">
                        <c:v>45473</c:v>
                      </c:pt>
                      <c:pt idx="54">
                        <c:v>45565</c:v>
                      </c:pt>
                      <c:pt idx="55">
                        <c:v>45657</c:v>
                      </c:pt>
                    </c:numCache>
                  </c:numRef>
                </c:cat>
                <c:val>
                  <c:numRef>
                    <c:extLst>
                      <c:ext uri="{02D57815-91ED-43cb-92C2-25804820EDAC}">
                        <c15:formulaRef>
                          <c15:sqref>VarObs!$I$3:$I$58</c15:sqref>
                        </c15:formulaRef>
                      </c:ext>
                    </c:extLst>
                    <c:numCache>
                      <c:formatCode>0.0</c:formatCode>
                      <c:ptCount val="56"/>
                      <c:pt idx="0">
                        <c:v>1.9736111111111101</c:v>
                      </c:pt>
                      <c:pt idx="1">
                        <c:v>2.0430555555555601</c:v>
                      </c:pt>
                      <c:pt idx="2">
                        <c:v>2.0356944444444398</c:v>
                      </c:pt>
                      <c:pt idx="3">
                        <c:v>2.0958333333333301</c:v>
                      </c:pt>
                      <c:pt idx="4">
                        <c:v>2.30694444444444</c:v>
                      </c:pt>
                      <c:pt idx="5">
                        <c:v>2.54270833333333</c:v>
                      </c:pt>
                      <c:pt idx="6">
                        <c:v>2.1761805555555598</c:v>
                      </c:pt>
                      <c:pt idx="7">
                        <c:v>2.0206944444444401</c:v>
                      </c:pt>
                      <c:pt idx="8">
                        <c:v>2.4762499999999998</c:v>
                      </c:pt>
                      <c:pt idx="9">
                        <c:v>2.6533333333333302</c:v>
                      </c:pt>
                      <c:pt idx="10">
                        <c:v>2.8754861111111101</c:v>
                      </c:pt>
                      <c:pt idx="11">
                        <c:v>2.6293055555555598</c:v>
                      </c:pt>
                      <c:pt idx="12">
                        <c:v>2.50416666666667</c:v>
                      </c:pt>
                      <c:pt idx="13">
                        <c:v>2.4929861111111098</c:v>
                      </c:pt>
                      <c:pt idx="14">
                        <c:v>2.4277777777777798</c:v>
                      </c:pt>
                      <c:pt idx="15">
                        <c:v>2.4173611111111102</c:v>
                      </c:pt>
                      <c:pt idx="16">
                        <c:v>2.5</c:v>
                      </c:pt>
                      <c:pt idx="17">
                        <c:v>2.55243055555556</c:v>
                      </c:pt>
                      <c:pt idx="18">
                        <c:v>2.4520833333333298</c:v>
                      </c:pt>
                      <c:pt idx="19">
                        <c:v>2.3013888888888898</c:v>
                      </c:pt>
                      <c:pt idx="20">
                        <c:v>1.89513888888889</c:v>
                      </c:pt>
                      <c:pt idx="21">
                        <c:v>1.93736111111111</c:v>
                      </c:pt>
                      <c:pt idx="22">
                        <c:v>2.1681249999999999</c:v>
                      </c:pt>
                      <c:pt idx="23">
                        <c:v>2.6681944444444401</c:v>
                      </c:pt>
                      <c:pt idx="24">
                        <c:v>3.5395833333333302</c:v>
                      </c:pt>
                      <c:pt idx="25">
                        <c:v>3.9511111111111101</c:v>
                      </c:pt>
                      <c:pt idx="26">
                        <c:v>4.5152777777777802</c:v>
                      </c:pt>
                      <c:pt idx="27">
                        <c:v>4.0598611111111103</c:v>
                      </c:pt>
                      <c:pt idx="28">
                        <c:v>3.2008333333333301</c:v>
                      </c:pt>
                      <c:pt idx="29">
                        <c:v>2.65347222222222</c:v>
                      </c:pt>
                      <c:pt idx="30">
                        <c:v>2.1014583333333299</c:v>
                      </c:pt>
                      <c:pt idx="31">
                        <c:v>1.97888888888889</c:v>
                      </c:pt>
                      <c:pt idx="32">
                        <c:v>2.203125</c:v>
                      </c:pt>
                      <c:pt idx="33">
                        <c:v>2.49583333333333</c:v>
                      </c:pt>
                      <c:pt idx="34">
                        <c:v>2.5687500000000001</c:v>
                      </c:pt>
                      <c:pt idx="35">
                        <c:v>2.5130555555555598</c:v>
                      </c:pt>
                      <c:pt idx="36">
                        <c:v>2.9527777777777802</c:v>
                      </c:pt>
                      <c:pt idx="37">
                        <c:v>3.1451388888888898</c:v>
                      </c:pt>
                      <c:pt idx="38">
                        <c:v>2.8954166666666699</c:v>
                      </c:pt>
                      <c:pt idx="39">
                        <c:v>2.8875000000000002</c:v>
                      </c:pt>
                      <c:pt idx="40">
                        <c:v>2.7402777777777798</c:v>
                      </c:pt>
                      <c:pt idx="41">
                        <c:v>2.9722222222222201</c:v>
                      </c:pt>
                      <c:pt idx="42">
                        <c:v>2.8447916666666702</c:v>
                      </c:pt>
                      <c:pt idx="43">
                        <c:v>2.7166666666666699</c:v>
                      </c:pt>
                      <c:pt idx="44">
                        <c:v>2.57256944444444</c:v>
                      </c:pt>
                      <c:pt idx="45">
                        <c:v>2.4840277777777802</c:v>
                      </c:pt>
                      <c:pt idx="46">
                        <c:v>2.59513888888889</c:v>
                      </c:pt>
                      <c:pt idx="47">
                        <c:v>2.6638888888888901</c:v>
                      </c:pt>
                      <c:pt idx="48">
                        <c:v>2.6375000000000002</c:v>
                      </c:pt>
                      <c:pt idx="49">
                        <c:v>2.7805555555555599</c:v>
                      </c:pt>
                      <c:pt idx="50">
                        <c:v>2.80972222222222</c:v>
                      </c:pt>
                      <c:pt idx="51">
                        <c:v>2.6749999999999998</c:v>
                      </c:pt>
                      <c:pt idx="52">
                        <c:v>2.55972222222222</c:v>
                      </c:pt>
                      <c:pt idx="53">
                        <c:v>2.85</c:v>
                      </c:pt>
                      <c:pt idx="54">
                        <c:v>3.1722222222222198</c:v>
                      </c:pt>
                      <c:pt idx="55">
                        <c:v>3.3534722222222202</c:v>
                      </c:pt>
                    </c:numCache>
                  </c:numRef>
                </c:val>
                <c:smooth val="0"/>
                <c:extLst>
                  <c:ext xmlns:c16="http://schemas.microsoft.com/office/drawing/2014/chart" uri="{C3380CC4-5D6E-409C-BE32-E72D297353CC}">
                    <c16:uniqueId val="{00000018-2F5B-4919-A2DD-99FE022667C0}"/>
                  </c:ext>
                </c:extLst>
              </c15:ser>
            </c15:filteredLineSeries>
          </c:ext>
        </c:extLst>
      </c:lineChart>
      <c:dateAx>
        <c:axId val="863925999"/>
        <c:scaling>
          <c:orientation val="minMax"/>
        </c:scaling>
        <c:delete val="0"/>
        <c:axPos val="b"/>
        <c:numFmt formatCode="mmm\-yy" sourceLinked="1"/>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PE"/>
          </a:p>
        </c:txPr>
        <c:crossAx val="863924751"/>
        <c:crosses val="autoZero"/>
        <c:auto val="1"/>
        <c:lblOffset val="100"/>
        <c:baseTimeUnit val="months"/>
      </c:dateAx>
      <c:valAx>
        <c:axId val="863924751"/>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s-PE"/>
          </a:p>
        </c:txPr>
        <c:crossAx val="863925999"/>
        <c:crosses val="autoZero"/>
        <c:crossBetween val="between"/>
      </c:valAx>
      <c:spPr>
        <a:noFill/>
        <a:ln>
          <a:noFill/>
        </a:ln>
        <a:effectLst/>
      </c:spPr>
    </c:plotArea>
    <c:legend>
      <c:legendPos val="t"/>
      <c:overlay val="1"/>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legend>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4088873059571712E-2"/>
          <c:y val="6.019563581640331E-2"/>
          <c:w val="0.90037525107650052"/>
          <c:h val="0.82614066582534973"/>
        </c:manualLayout>
      </c:layout>
      <c:barChart>
        <c:barDir val="col"/>
        <c:grouping val="clustered"/>
        <c:varyColors val="0"/>
        <c:ser>
          <c:idx val="0"/>
          <c:order val="0"/>
          <c:tx>
            <c:strRef>
              <c:f>Hoja1!$C$2</c:f>
              <c:strCache>
                <c:ptCount val="1"/>
                <c:pt idx="0">
                  <c:v>RI Dic. 24</c:v>
                </c:pt>
              </c:strCache>
            </c:strRef>
          </c:tx>
          <c:spPr>
            <a:solidFill>
              <a:srgbClr val="002A7E"/>
            </a:solidFill>
            <a:ln>
              <a:solidFill>
                <a:srgbClr val="002A7E"/>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Hoja1!$B$3:$B$6</c:f>
              <c:strCache>
                <c:ptCount val="4"/>
                <c:pt idx="0">
                  <c:v>Choque de oferta</c:v>
                </c:pt>
                <c:pt idx="1">
                  <c:v>Choques financieros</c:v>
                </c:pt>
                <c:pt idx="2">
                  <c:v>Choques de demanda interna</c:v>
                </c:pt>
                <c:pt idx="3">
                  <c:v>Choques de demanda externa</c:v>
                </c:pt>
              </c:strCache>
            </c:strRef>
          </c:cat>
          <c:val>
            <c:numRef>
              <c:f>Hoja1!$C$3:$C$6</c:f>
              <c:numCache>
                <c:formatCode>0.00</c:formatCode>
                <c:ptCount val="4"/>
                <c:pt idx="0">
                  <c:v>0</c:v>
                </c:pt>
                <c:pt idx="1">
                  <c:v>0.03</c:v>
                </c:pt>
                <c:pt idx="2">
                  <c:v>-0.01</c:v>
                </c:pt>
                <c:pt idx="3">
                  <c:v>-0.02</c:v>
                </c:pt>
              </c:numCache>
            </c:numRef>
          </c:val>
          <c:extLst>
            <c:ext xmlns:c16="http://schemas.microsoft.com/office/drawing/2014/chart" uri="{C3380CC4-5D6E-409C-BE32-E72D297353CC}">
              <c16:uniqueId val="{00000000-A137-46BB-86BF-774B54AAB3F4}"/>
            </c:ext>
          </c:extLst>
        </c:ser>
        <c:ser>
          <c:idx val="1"/>
          <c:order val="1"/>
          <c:tx>
            <c:strRef>
              <c:f>Hoja1!$D$2</c:f>
              <c:strCache>
                <c:ptCount val="1"/>
                <c:pt idx="0">
                  <c:v>RI Mar. 25</c:v>
                </c:pt>
              </c:strCache>
            </c:strRef>
          </c:tx>
          <c:spPr>
            <a:solidFill>
              <a:srgbClr val="FF6D6D"/>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Hoja1!$B$3:$B$6</c:f>
              <c:strCache>
                <c:ptCount val="4"/>
                <c:pt idx="0">
                  <c:v>Choque de oferta</c:v>
                </c:pt>
                <c:pt idx="1">
                  <c:v>Choques financieros</c:v>
                </c:pt>
                <c:pt idx="2">
                  <c:v>Choques de demanda interna</c:v>
                </c:pt>
                <c:pt idx="3">
                  <c:v>Choques de demanda externa</c:v>
                </c:pt>
              </c:strCache>
            </c:strRef>
          </c:cat>
          <c:val>
            <c:numRef>
              <c:f>Hoja1!$D$3:$D$6</c:f>
              <c:numCache>
                <c:formatCode>0.00</c:formatCode>
                <c:ptCount val="4"/>
                <c:pt idx="0">
                  <c:v>0</c:v>
                </c:pt>
                <c:pt idx="1">
                  <c:v>0.03</c:v>
                </c:pt>
                <c:pt idx="2">
                  <c:v>-0.01</c:v>
                </c:pt>
                <c:pt idx="3">
                  <c:v>0.02</c:v>
                </c:pt>
              </c:numCache>
            </c:numRef>
          </c:val>
          <c:extLst>
            <c:ext xmlns:c16="http://schemas.microsoft.com/office/drawing/2014/chart" uri="{C3380CC4-5D6E-409C-BE32-E72D297353CC}">
              <c16:uniqueId val="{00000001-A137-46BB-86BF-774B54AAB3F4}"/>
            </c:ext>
          </c:extLst>
        </c:ser>
        <c:dLbls>
          <c:dLblPos val="outEnd"/>
          <c:showLegendKey val="0"/>
          <c:showVal val="1"/>
          <c:showCatName val="0"/>
          <c:showSerName val="0"/>
          <c:showPercent val="0"/>
          <c:showBubbleSize val="0"/>
        </c:dLbls>
        <c:gapWidth val="219"/>
        <c:overlap val="-27"/>
        <c:axId val="1400201504"/>
        <c:axId val="1400211072"/>
      </c:barChart>
      <c:catAx>
        <c:axId val="1400201504"/>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crossAx val="1400211072"/>
        <c:crosses val="autoZero"/>
        <c:auto val="1"/>
        <c:lblAlgn val="ctr"/>
        <c:lblOffset val="100"/>
        <c:noMultiLvlLbl val="0"/>
      </c:catAx>
      <c:valAx>
        <c:axId val="1400211072"/>
        <c:scaling>
          <c:orientation val="minMax"/>
          <c:max val="8.0000000000000016E-2"/>
          <c:min val="-8.0000000000000016E-2"/>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crossAx val="1400201504"/>
        <c:crosses val="autoZero"/>
        <c:crossBetween val="between"/>
      </c:valAx>
      <c:spPr>
        <a:noFill/>
        <a:ln>
          <a:noFill/>
        </a:ln>
        <a:effectLst/>
      </c:spPr>
    </c:plotArea>
    <c:legend>
      <c:legendPos val="t"/>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PE"/>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BA21F7-CD4F-4F0F-8B50-66B0D0A974B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E017B122-7E10-4A9F-9BF4-ED314B869C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DEA6C431-9273-4A0D-BF8D-52AE1BC5AB95}"/>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5" name="Marcador de pie de página 4">
            <a:extLst>
              <a:ext uri="{FF2B5EF4-FFF2-40B4-BE49-F238E27FC236}">
                <a16:creationId xmlns:a16="http://schemas.microsoft.com/office/drawing/2014/main" id="{98F87BD0-7DA2-43A8-AFB3-18C76BE58496}"/>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D658802-BFF9-45DD-A9DE-D54D37C510D9}"/>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3746216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EA0C52-E8EF-48F2-A8F8-9474AD4AA8BC}"/>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315B1A14-930A-41E0-8A78-1C1FC2080E2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15A6CA57-63C7-434D-B296-AD5377E83E28}"/>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5" name="Marcador de pie de página 4">
            <a:extLst>
              <a:ext uri="{FF2B5EF4-FFF2-40B4-BE49-F238E27FC236}">
                <a16:creationId xmlns:a16="http://schemas.microsoft.com/office/drawing/2014/main" id="{459FE4E7-92F0-47D6-AE9D-8233B3CCD151}"/>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383A6BC-253E-42EB-9EB1-DBF1940551E4}"/>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2276865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D309309-C2C9-40BF-9B38-00C76B165BE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E9EE6E9B-2B65-417F-A452-0D49A67B085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AF23D750-9DBC-40BE-B9F8-C32DDD685DE1}"/>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5" name="Marcador de pie de página 4">
            <a:extLst>
              <a:ext uri="{FF2B5EF4-FFF2-40B4-BE49-F238E27FC236}">
                <a16:creationId xmlns:a16="http://schemas.microsoft.com/office/drawing/2014/main" id="{425811F6-6C49-44C4-B15B-5A71B1EA8924}"/>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72E9E7CE-E071-4A9D-91CA-F9C642344088}"/>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2595316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94B0E3-20E6-47FE-83ED-5F482809A0C8}"/>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4214723F-550C-4614-91DD-EC333BBE026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7F099BC9-97CA-45DA-9EE1-FDC579F210F0}"/>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5" name="Marcador de pie de página 4">
            <a:extLst>
              <a:ext uri="{FF2B5EF4-FFF2-40B4-BE49-F238E27FC236}">
                <a16:creationId xmlns:a16="http://schemas.microsoft.com/office/drawing/2014/main" id="{CAED8B77-47D2-4BC1-B1EC-51EF9B19F69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776F300-74B9-4A55-96D7-1267E5AE2E5E}"/>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191037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7CB06-BD32-46AB-A19D-1F0A8614D85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5D6DBE0E-8ACF-44A1-AC95-151A796DF8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0316D63-7D0F-4F3C-B7AA-16AE00B8CB9A}"/>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5" name="Marcador de pie de página 4">
            <a:extLst>
              <a:ext uri="{FF2B5EF4-FFF2-40B4-BE49-F238E27FC236}">
                <a16:creationId xmlns:a16="http://schemas.microsoft.com/office/drawing/2014/main" id="{E0C3909C-3D67-499C-86E8-53A3B5AFC35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F403FC4-9906-47BD-BE70-2D019DFA6A91}"/>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2723365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2CA3D8-5A0E-4CE0-88EC-7B0BDCD56B8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071B36A4-F97F-487F-BC4B-74168F9378E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FD5BECDF-A410-4330-903C-6CDFC6BD193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77589ADD-CCF5-4168-9CC7-AD38BDF83848}"/>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6" name="Marcador de pie de página 5">
            <a:extLst>
              <a:ext uri="{FF2B5EF4-FFF2-40B4-BE49-F238E27FC236}">
                <a16:creationId xmlns:a16="http://schemas.microsoft.com/office/drawing/2014/main" id="{CED301C7-39D1-402D-B9B1-9530C3145C6B}"/>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394B30F0-288E-4620-A12C-407245FBC08B}"/>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3171207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97A5A7-D67C-4FB5-B24F-89DD0753B9B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DD8F8F63-0CA9-44D8-BA0A-652B0675B4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103BAD7-9B38-4380-80E8-E0E52C2F394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587A6302-82BC-42F8-9B08-04B6A2D4E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379C3F9-645B-4C40-9CB2-67829791222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92637483-D109-418A-BCAA-9064DF904C1E}"/>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8" name="Marcador de pie de página 7">
            <a:extLst>
              <a:ext uri="{FF2B5EF4-FFF2-40B4-BE49-F238E27FC236}">
                <a16:creationId xmlns:a16="http://schemas.microsoft.com/office/drawing/2014/main" id="{13357B03-4811-4415-A5AE-CDBB0F440CA0}"/>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FE5FE3D5-2130-451B-9704-909674FC8FBA}"/>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884901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BE02B-05CC-40DB-B106-14E4C0CDD9F5}"/>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7CFC84AF-618C-47BF-BFFE-8EA9FB2C7580}"/>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4" name="Marcador de pie de página 3">
            <a:extLst>
              <a:ext uri="{FF2B5EF4-FFF2-40B4-BE49-F238E27FC236}">
                <a16:creationId xmlns:a16="http://schemas.microsoft.com/office/drawing/2014/main" id="{CEF8E66A-E05B-478F-AF2D-FEC87018D4E3}"/>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28FEF62C-CF96-4381-B8EB-8116B629C061}"/>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390069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0A8956B-A237-4587-A938-6468EBB081F4}"/>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3" name="Marcador de pie de página 2">
            <a:extLst>
              <a:ext uri="{FF2B5EF4-FFF2-40B4-BE49-F238E27FC236}">
                <a16:creationId xmlns:a16="http://schemas.microsoft.com/office/drawing/2014/main" id="{DEF23AD4-96F6-4DA1-8315-0BD6F702F85C}"/>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39271933-0430-41AC-954E-E0AE7FD4CF62}"/>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381048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F92020-7CBF-4E79-AD24-996397DE560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06C1381A-7EEF-45EC-B986-F794010F2D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B87660B7-C59B-423F-882C-01D03310AF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A031BE0-92CE-4350-A301-997120B2B16E}"/>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6" name="Marcador de pie de página 5">
            <a:extLst>
              <a:ext uri="{FF2B5EF4-FFF2-40B4-BE49-F238E27FC236}">
                <a16:creationId xmlns:a16="http://schemas.microsoft.com/office/drawing/2014/main" id="{3CE1432D-DD66-4F89-8900-1B6C7571E9B2}"/>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56CE9CB2-7238-4DC9-AF4F-5FE4A09AEAC0}"/>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1373380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D49A92-525A-47CB-BE95-C42B932D23D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669218D7-D581-4FC4-8DC4-35D3C6F2A1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6E2F1BF3-E929-4F40-B00B-7A239CE273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38125BE-B4F3-4923-89B5-4DEEC6109919}"/>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6" name="Marcador de pie de página 5">
            <a:extLst>
              <a:ext uri="{FF2B5EF4-FFF2-40B4-BE49-F238E27FC236}">
                <a16:creationId xmlns:a16="http://schemas.microsoft.com/office/drawing/2014/main" id="{7DB5BADF-7EA0-4500-921D-419F7149CE9C}"/>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92EAB00E-2B8A-4187-BEF8-8BFAEAD2B839}"/>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1811659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0965C76-FA2B-484F-9549-D65ED7B1D2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E369A2D6-A0BA-4DF7-A352-278175470A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6D84D8A2-3F92-4359-B32A-907DDB1F5C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1A4C1-628D-448E-A476-B0C3DB583F44}" type="datetimeFigureOut">
              <a:rPr lang="es-PE" smtClean="0"/>
              <a:t>1/04/2025</a:t>
            </a:fld>
            <a:endParaRPr lang="es-PE"/>
          </a:p>
        </p:txBody>
      </p:sp>
      <p:sp>
        <p:nvSpPr>
          <p:cNvPr id="5" name="Marcador de pie de página 4">
            <a:extLst>
              <a:ext uri="{FF2B5EF4-FFF2-40B4-BE49-F238E27FC236}">
                <a16:creationId xmlns:a16="http://schemas.microsoft.com/office/drawing/2014/main" id="{1B5D56E8-6210-4F92-8CEF-6E8CC8A8B2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F4D9D6E8-4831-46FD-B42B-400F19A0B8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892CB0-4081-4F50-8ED4-08C848152BBF}" type="slidenum">
              <a:rPr lang="es-PE" smtClean="0"/>
              <a:t>‹Nº›</a:t>
            </a:fld>
            <a:endParaRPr lang="es-PE"/>
          </a:p>
        </p:txBody>
      </p:sp>
    </p:spTree>
    <p:extLst>
      <p:ext uri="{BB962C8B-B14F-4D97-AF65-F5344CB8AC3E}">
        <p14:creationId xmlns:p14="http://schemas.microsoft.com/office/powerpoint/2010/main" val="3799261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pic>
        <p:nvPicPr>
          <p:cNvPr id="13" name="object 5">
            <a:extLst>
              <a:ext uri="{FF2B5EF4-FFF2-40B4-BE49-F238E27FC236}">
                <a16:creationId xmlns:a16="http://schemas.microsoft.com/office/drawing/2014/main" id="{23CA1D4A-89E6-4D5C-A5CC-A22DF8409A4B}"/>
              </a:ext>
            </a:extLst>
          </p:cNvPr>
          <p:cNvPicPr/>
          <p:nvPr/>
        </p:nvPicPr>
        <p:blipFill>
          <a:blip r:embed="rId3" cstate="print"/>
          <a:stretch>
            <a:fillRect/>
          </a:stretch>
        </p:blipFill>
        <p:spPr>
          <a:xfrm>
            <a:off x="-1651" y="5886450"/>
            <a:ext cx="12193651" cy="971550"/>
          </a:xfrm>
          <a:prstGeom prst="rect">
            <a:avLst/>
          </a:prstGeom>
        </p:spPr>
      </p:pic>
      <p:sp>
        <p:nvSpPr>
          <p:cNvPr id="14" name="object 2">
            <a:extLst>
              <a:ext uri="{FF2B5EF4-FFF2-40B4-BE49-F238E27FC236}">
                <a16:creationId xmlns:a16="http://schemas.microsoft.com/office/drawing/2014/main" id="{FCD8FF75-E4F1-4086-8E41-EAEFBE813DA6}"/>
              </a:ext>
            </a:extLst>
          </p:cNvPr>
          <p:cNvSpPr txBox="1">
            <a:spLocks/>
          </p:cNvSpPr>
          <p:nvPr/>
        </p:nvSpPr>
        <p:spPr>
          <a:xfrm>
            <a:off x="3456589" y="1873450"/>
            <a:ext cx="5275518" cy="3128421"/>
          </a:xfrm>
          <a:prstGeom prst="rect">
            <a:avLst/>
          </a:prstGeom>
        </p:spPr>
        <p:txBody>
          <a:bodyPr vert="horz" wrap="square" lIns="0" tIns="12065" rIns="0" bIns="0" rtlCol="0">
            <a:spAutoFit/>
          </a:bodyPr>
          <a:lstStyle>
            <a:lvl1pPr>
              <a:defRPr sz="1600" b="1" i="0">
                <a:solidFill>
                  <a:schemeClr val="tx1"/>
                </a:solidFill>
                <a:latin typeface="Arial"/>
                <a:ea typeface="+mj-ea"/>
                <a:cs typeface="Arial"/>
              </a:defRPr>
            </a:lvl1pPr>
          </a:lstStyle>
          <a:p>
            <a:pPr marR="5080" lvl="0" indent="-881380" algn="ctr" defTabSz="914400" eaLnBrk="1" fontAlgn="auto" latinLnBrk="0" hangingPunct="1">
              <a:lnSpc>
                <a:spcPct val="100000"/>
              </a:lnSpc>
              <a:spcBef>
                <a:spcPts val="95"/>
              </a:spcBef>
              <a:spcAft>
                <a:spcPts val="0"/>
              </a:spcAft>
              <a:buClrTx/>
              <a:buSzTx/>
              <a:buFontTx/>
              <a:buNone/>
              <a:tabLst/>
              <a:defRPr/>
            </a:pPr>
            <a:r>
              <a:rPr kumimoji="0" lang="es-PE" sz="3200" b="1" i="0" u="none" strike="noStrike" kern="0" cap="none" spc="0" normalizeH="0" baseline="0" noProof="0" dirty="0">
                <a:ln>
                  <a:noFill/>
                </a:ln>
                <a:solidFill>
                  <a:srgbClr val="234060"/>
                </a:solidFill>
                <a:effectLst/>
                <a:uLnTx/>
                <a:uFillTx/>
                <a:latin typeface="Arial"/>
                <a:ea typeface="+mj-ea"/>
                <a:cs typeface="Arial"/>
              </a:rPr>
              <a:t>Programa</a:t>
            </a:r>
            <a:r>
              <a:rPr kumimoji="0" lang="es-PE" sz="3200" b="1" i="0" u="none" strike="noStrike" kern="0" cap="none" spc="-125" normalizeH="0" baseline="0" noProof="0" dirty="0">
                <a:ln>
                  <a:noFill/>
                </a:ln>
                <a:solidFill>
                  <a:srgbClr val="234060"/>
                </a:solidFill>
                <a:effectLst/>
                <a:uLnTx/>
                <a:uFillTx/>
                <a:latin typeface="Arial"/>
                <a:ea typeface="+mj-ea"/>
                <a:cs typeface="Arial"/>
              </a:rPr>
              <a:t> </a:t>
            </a:r>
            <a:r>
              <a:rPr kumimoji="0" lang="es-PE" sz="3200" b="1" i="0" u="none" strike="noStrike" kern="0" cap="none" spc="-10" normalizeH="0" baseline="0" noProof="0" dirty="0">
                <a:ln>
                  <a:noFill/>
                </a:ln>
                <a:solidFill>
                  <a:srgbClr val="234060"/>
                </a:solidFill>
                <a:effectLst/>
                <a:uLnTx/>
                <a:uFillTx/>
                <a:latin typeface="Arial"/>
                <a:ea typeface="+mj-ea"/>
                <a:cs typeface="Arial"/>
              </a:rPr>
              <a:t>Monetario </a:t>
            </a:r>
            <a:r>
              <a:rPr kumimoji="0" lang="es-PE" sz="3200" b="1" i="0" u="none" strike="noStrike" kern="0" cap="none" spc="0" normalizeH="0" baseline="0" noProof="0" dirty="0">
                <a:ln>
                  <a:noFill/>
                </a:ln>
                <a:solidFill>
                  <a:srgbClr val="234060"/>
                </a:solidFill>
                <a:effectLst/>
                <a:uLnTx/>
                <a:uFillTx/>
                <a:latin typeface="Arial"/>
                <a:ea typeface="+mj-ea"/>
                <a:cs typeface="Arial"/>
              </a:rPr>
              <a:t>Marzo</a:t>
            </a:r>
            <a:r>
              <a:rPr kumimoji="0" lang="es-PE" sz="3200" b="1" i="0" u="none" strike="noStrike" kern="0" cap="none" spc="-60" normalizeH="0" baseline="0" noProof="0" dirty="0">
                <a:ln>
                  <a:noFill/>
                </a:ln>
                <a:solidFill>
                  <a:srgbClr val="234060"/>
                </a:solidFill>
                <a:effectLst/>
                <a:uLnTx/>
                <a:uFillTx/>
                <a:latin typeface="Arial"/>
                <a:ea typeface="+mj-ea"/>
                <a:cs typeface="Arial"/>
              </a:rPr>
              <a:t> </a:t>
            </a:r>
            <a:r>
              <a:rPr kumimoji="0" lang="es-PE" sz="3200" b="1" i="0" u="none" strike="noStrike" kern="0" cap="none" spc="-20" normalizeH="0" baseline="0" noProof="0" dirty="0">
                <a:ln>
                  <a:noFill/>
                </a:ln>
                <a:solidFill>
                  <a:srgbClr val="234060"/>
                </a:solidFill>
                <a:effectLst/>
                <a:uLnTx/>
                <a:uFillTx/>
                <a:latin typeface="Arial"/>
                <a:ea typeface="+mj-ea"/>
                <a:cs typeface="Arial"/>
              </a:rPr>
              <a:t>2025</a:t>
            </a:r>
          </a:p>
          <a:p>
            <a:pPr marR="5080" lvl="0" indent="-881380" algn="ctr" defTabSz="914400" eaLnBrk="1" fontAlgn="auto" latinLnBrk="0" hangingPunct="1">
              <a:lnSpc>
                <a:spcPct val="100000"/>
              </a:lnSpc>
              <a:spcBef>
                <a:spcPts val="95"/>
              </a:spcBef>
              <a:spcAft>
                <a:spcPts val="0"/>
              </a:spcAft>
              <a:buClrTx/>
              <a:buSzTx/>
              <a:buFontTx/>
              <a:buNone/>
              <a:tabLst/>
              <a:defRPr/>
            </a:pPr>
            <a:endParaRPr lang="es-PE" sz="3200" kern="0" spc="-20" dirty="0">
              <a:solidFill>
                <a:srgbClr val="234060"/>
              </a:solidFill>
            </a:endParaRPr>
          </a:p>
          <a:p>
            <a:pPr marR="5080" lvl="0" indent="-881380" algn="ctr" defTabSz="914400" eaLnBrk="1" fontAlgn="auto" latinLnBrk="0" hangingPunct="1">
              <a:lnSpc>
                <a:spcPct val="100000"/>
              </a:lnSpc>
              <a:spcBef>
                <a:spcPts val="95"/>
              </a:spcBef>
              <a:spcAft>
                <a:spcPts val="0"/>
              </a:spcAft>
              <a:buClrTx/>
              <a:buSzTx/>
              <a:buFontTx/>
              <a:buNone/>
              <a:tabLst/>
              <a:defRPr/>
            </a:pPr>
            <a:endParaRPr lang="es-PE" sz="2000" kern="0" spc="-20" dirty="0">
              <a:solidFill>
                <a:srgbClr val="234060"/>
              </a:solidFill>
            </a:endParaRPr>
          </a:p>
          <a:p>
            <a:pPr marR="5080" lvl="0" indent="-881380" algn="ctr" defTabSz="914400" eaLnBrk="1" fontAlgn="auto" latinLnBrk="0" hangingPunct="1">
              <a:lnSpc>
                <a:spcPct val="100000"/>
              </a:lnSpc>
              <a:spcBef>
                <a:spcPts val="95"/>
              </a:spcBef>
              <a:spcAft>
                <a:spcPts val="0"/>
              </a:spcAft>
              <a:buClrTx/>
              <a:buSzTx/>
              <a:buFontTx/>
              <a:buNone/>
              <a:tabLst/>
              <a:defRPr/>
            </a:pPr>
            <a:r>
              <a:rPr lang="es-PE" sz="2000" kern="0" spc="-20" dirty="0">
                <a:solidFill>
                  <a:srgbClr val="234060"/>
                </a:solidFill>
              </a:rPr>
              <a:t>Grupo 04</a:t>
            </a:r>
            <a:br>
              <a:rPr kumimoji="0" lang="es-PE" sz="3200" b="1" i="0" u="none" strike="noStrike" kern="0" cap="none" spc="-20" normalizeH="0" baseline="0" noProof="0" dirty="0">
                <a:ln>
                  <a:noFill/>
                </a:ln>
                <a:solidFill>
                  <a:srgbClr val="234060"/>
                </a:solidFill>
                <a:effectLst/>
                <a:uLnTx/>
                <a:uFillTx/>
                <a:latin typeface="Arial"/>
                <a:ea typeface="+mj-ea"/>
                <a:cs typeface="Arial"/>
              </a:rPr>
            </a:br>
            <a:br>
              <a:rPr kumimoji="0" lang="es-PE" sz="3200" b="1" i="0" u="none" strike="noStrike" kern="0" cap="none" spc="-20" normalizeH="0" baseline="0" noProof="0" dirty="0">
                <a:ln>
                  <a:noFill/>
                </a:ln>
                <a:solidFill>
                  <a:srgbClr val="234060"/>
                </a:solidFill>
                <a:effectLst/>
                <a:uLnTx/>
                <a:uFillTx/>
                <a:latin typeface="Arial"/>
                <a:ea typeface="+mj-ea"/>
                <a:cs typeface="Arial"/>
              </a:rPr>
            </a:br>
            <a:endParaRPr kumimoji="0" lang="es-PE" sz="3200" b="1" i="0" u="none" strike="noStrike" kern="0" cap="none" spc="0" normalizeH="0" baseline="0" noProof="0" dirty="0">
              <a:ln>
                <a:noFill/>
              </a:ln>
              <a:solidFill>
                <a:sysClr val="windowText" lastClr="000000"/>
              </a:solidFill>
              <a:effectLst/>
              <a:uLnTx/>
              <a:uFillTx/>
              <a:latin typeface="Arial"/>
              <a:ea typeface="+mj-ea"/>
              <a:cs typeface="Arial"/>
            </a:endParaRPr>
          </a:p>
        </p:txBody>
      </p:sp>
      <p:sp>
        <p:nvSpPr>
          <p:cNvPr id="15" name="object 4">
            <a:extLst>
              <a:ext uri="{FF2B5EF4-FFF2-40B4-BE49-F238E27FC236}">
                <a16:creationId xmlns:a16="http://schemas.microsoft.com/office/drawing/2014/main" id="{B55D66A6-52BD-4320-870C-82DBD2559076}"/>
              </a:ext>
            </a:extLst>
          </p:cNvPr>
          <p:cNvSpPr txBox="1"/>
          <p:nvPr/>
        </p:nvSpPr>
        <p:spPr>
          <a:xfrm>
            <a:off x="4641468" y="4806291"/>
            <a:ext cx="2905760" cy="391160"/>
          </a:xfrm>
          <a:prstGeom prst="rect">
            <a:avLst/>
          </a:prstGeom>
        </p:spPr>
        <p:txBody>
          <a:bodyPr vert="horz" wrap="square" lIns="0" tIns="12700" rIns="0" bIns="0" rtlCol="0">
            <a:spAutoFit/>
          </a:bodyPr>
          <a:lstStyle/>
          <a:p>
            <a:pPr marL="12700" algn="ctr">
              <a:spcBef>
                <a:spcPts val="100"/>
              </a:spcBef>
            </a:pPr>
            <a:r>
              <a:rPr lang="es-MX" sz="2400" kern="0" dirty="0">
                <a:solidFill>
                  <a:srgbClr val="234060"/>
                </a:solidFill>
                <a:latin typeface="Arial MT"/>
                <a:cs typeface="Arial MT"/>
              </a:rPr>
              <a:t>01 </a:t>
            </a:r>
            <a:r>
              <a:rPr sz="2400" kern="0" dirty="0">
                <a:solidFill>
                  <a:srgbClr val="234060"/>
                </a:solidFill>
                <a:latin typeface="Arial MT"/>
                <a:cs typeface="Arial MT"/>
              </a:rPr>
              <a:t>de</a:t>
            </a:r>
            <a:r>
              <a:rPr sz="2400" kern="0" spc="-35" dirty="0">
                <a:solidFill>
                  <a:srgbClr val="234060"/>
                </a:solidFill>
                <a:latin typeface="Arial MT"/>
                <a:cs typeface="Arial MT"/>
              </a:rPr>
              <a:t> </a:t>
            </a:r>
            <a:r>
              <a:rPr lang="es-MX" sz="2400" kern="0" spc="-35" dirty="0">
                <a:solidFill>
                  <a:srgbClr val="234060"/>
                </a:solidFill>
                <a:latin typeface="Arial MT"/>
                <a:cs typeface="Arial MT"/>
              </a:rPr>
              <a:t>abril</a:t>
            </a:r>
            <a:r>
              <a:rPr sz="2400" kern="0" spc="-40" dirty="0">
                <a:solidFill>
                  <a:srgbClr val="234060"/>
                </a:solidFill>
                <a:latin typeface="Arial MT"/>
                <a:cs typeface="Arial MT"/>
              </a:rPr>
              <a:t> </a:t>
            </a:r>
            <a:r>
              <a:rPr sz="2400" kern="0" dirty="0">
                <a:solidFill>
                  <a:srgbClr val="234060"/>
                </a:solidFill>
                <a:latin typeface="Arial MT"/>
                <a:cs typeface="Arial MT"/>
              </a:rPr>
              <a:t>de</a:t>
            </a:r>
            <a:r>
              <a:rPr sz="2400" kern="0" spc="-35" dirty="0">
                <a:solidFill>
                  <a:srgbClr val="234060"/>
                </a:solidFill>
                <a:latin typeface="Arial MT"/>
                <a:cs typeface="Arial MT"/>
              </a:rPr>
              <a:t> </a:t>
            </a:r>
            <a:r>
              <a:rPr sz="2400" kern="0" spc="-20" dirty="0">
                <a:solidFill>
                  <a:srgbClr val="234060"/>
                </a:solidFill>
                <a:latin typeface="Arial MT"/>
                <a:cs typeface="Arial MT"/>
              </a:rPr>
              <a:t>2025</a:t>
            </a:r>
            <a:endParaRPr sz="2400" kern="0" dirty="0">
              <a:solidFill>
                <a:sysClr val="windowText" lastClr="000000"/>
              </a:solidFill>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id="{81E3FBD4-20A9-417B-A77F-F7D7B12C089A}"/>
              </a:ext>
            </a:extLst>
          </p:cNvPr>
          <p:cNvSpPr/>
          <p:nvPr/>
        </p:nvSpPr>
        <p:spPr>
          <a:xfrm>
            <a:off x="0" y="6550223"/>
            <a:ext cx="12192000" cy="307777"/>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rPr>
              <a:t>06</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graphicFrame>
        <p:nvGraphicFramePr>
          <p:cNvPr id="7" name="Gráfico 6">
            <a:extLst>
              <a:ext uri="{FF2B5EF4-FFF2-40B4-BE49-F238E27FC236}">
                <a16:creationId xmlns:a16="http://schemas.microsoft.com/office/drawing/2014/main" id="{A7816733-1BF7-455F-B9D7-47392CD76A49}"/>
              </a:ext>
            </a:extLst>
          </p:cNvPr>
          <p:cNvGraphicFramePr>
            <a:graphicFrameLocks/>
          </p:cNvGraphicFramePr>
          <p:nvPr>
            <p:extLst>
              <p:ext uri="{D42A27DB-BD31-4B8C-83A1-F6EECF244321}">
                <p14:modId xmlns:p14="http://schemas.microsoft.com/office/powerpoint/2010/main" val="3548051276"/>
              </p:ext>
            </p:extLst>
          </p:nvPr>
        </p:nvGraphicFramePr>
        <p:xfrm>
          <a:off x="1822578" y="1931596"/>
          <a:ext cx="7735478" cy="4239522"/>
        </p:xfrm>
        <a:graphic>
          <a:graphicData uri="http://schemas.openxmlformats.org/drawingml/2006/chart">
            <c:chart xmlns:c="http://schemas.openxmlformats.org/drawingml/2006/chart" xmlns:r="http://schemas.openxmlformats.org/officeDocument/2006/relationships" r:id="rId3"/>
          </a:graphicData>
        </a:graphic>
      </p:graphicFrame>
      <p:sp>
        <p:nvSpPr>
          <p:cNvPr id="9" name="CuadroTexto 8">
            <a:extLst>
              <a:ext uri="{FF2B5EF4-FFF2-40B4-BE49-F238E27FC236}">
                <a16:creationId xmlns:a16="http://schemas.microsoft.com/office/drawing/2014/main" id="{B374CC5F-E019-414E-9D6A-DAF7834FCB88}"/>
              </a:ext>
            </a:extLst>
          </p:cNvPr>
          <p:cNvSpPr txBox="1"/>
          <p:nvPr/>
        </p:nvSpPr>
        <p:spPr>
          <a:xfrm>
            <a:off x="1698442" y="1516296"/>
            <a:ext cx="8795113" cy="307777"/>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400" b="1" dirty="0">
                <a:solidFill>
                  <a:srgbClr val="002060"/>
                </a:solidFill>
                <a:latin typeface="Arial" pitchFamily="34" charset="0"/>
                <a:cs typeface="Arial" pitchFamily="34" charset="0"/>
              </a:rPr>
              <a:t>BALANCE DE RIESGOS DE LA INFLACIÓN</a:t>
            </a:r>
          </a:p>
        </p:txBody>
      </p:sp>
      <p:sp>
        <p:nvSpPr>
          <p:cNvPr id="11" name="CuadroTexto 10">
            <a:extLst>
              <a:ext uri="{FF2B5EF4-FFF2-40B4-BE49-F238E27FC236}">
                <a16:creationId xmlns:a16="http://schemas.microsoft.com/office/drawing/2014/main" id="{7AFB4C32-AE48-4E5A-8328-D5C0474063A5}"/>
              </a:ext>
            </a:extLst>
          </p:cNvPr>
          <p:cNvSpPr txBox="1"/>
          <p:nvPr/>
        </p:nvSpPr>
        <p:spPr>
          <a:xfrm rot="16200000">
            <a:off x="-630733" y="3854192"/>
            <a:ext cx="4906621" cy="230832"/>
          </a:xfrm>
          <a:prstGeom prst="rect">
            <a:avLst/>
          </a:prstGeom>
          <a:noFill/>
        </p:spPr>
        <p:txBody>
          <a:bodyPr wrap="square">
            <a:spAutoFit/>
          </a:bodyPr>
          <a:lstStyle/>
          <a:p>
            <a:pPr algn="ctr"/>
            <a:r>
              <a:rPr lang="es-MX" sz="900" b="1" dirty="0">
                <a:latin typeface="Arial" panose="020B0604020202020204" pitchFamily="34" charset="0"/>
                <a:cs typeface="Arial" panose="020B0604020202020204" pitchFamily="34" charset="0"/>
              </a:rPr>
              <a:t>Impacto esperado en la inflación = probabilidad x impacto</a:t>
            </a:r>
            <a:endParaRPr lang="es-PE" sz="900" b="1" dirty="0">
              <a:latin typeface="Arial" panose="020B0604020202020204" pitchFamily="34" charset="0"/>
              <a:cs typeface="Arial" panose="020B0604020202020204" pitchFamily="34" charset="0"/>
            </a:endParaRPr>
          </a:p>
        </p:txBody>
      </p:sp>
      <p:cxnSp>
        <p:nvCxnSpPr>
          <p:cNvPr id="13" name="Conector recto de flecha 12">
            <a:extLst>
              <a:ext uri="{FF2B5EF4-FFF2-40B4-BE49-F238E27FC236}">
                <a16:creationId xmlns:a16="http://schemas.microsoft.com/office/drawing/2014/main" id="{411D41F9-5B4A-46F1-927B-4BFE5882F75F}"/>
              </a:ext>
            </a:extLst>
          </p:cNvPr>
          <p:cNvCxnSpPr>
            <a:cxnSpLocks/>
          </p:cNvCxnSpPr>
          <p:nvPr/>
        </p:nvCxnSpPr>
        <p:spPr>
          <a:xfrm flipV="1">
            <a:off x="9708776" y="2814918"/>
            <a:ext cx="0" cy="11116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DBAC0193-9D9A-4521-A2C4-A3496359A82C}"/>
              </a:ext>
            </a:extLst>
          </p:cNvPr>
          <p:cNvCxnSpPr>
            <a:cxnSpLocks/>
          </p:cNvCxnSpPr>
          <p:nvPr/>
        </p:nvCxnSpPr>
        <p:spPr>
          <a:xfrm>
            <a:off x="9708776" y="4083423"/>
            <a:ext cx="0" cy="10802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2D35A8D4-E2CF-44C2-916E-7BF5B3BA4392}"/>
              </a:ext>
            </a:extLst>
          </p:cNvPr>
          <p:cNvSpPr txBox="1"/>
          <p:nvPr/>
        </p:nvSpPr>
        <p:spPr>
          <a:xfrm>
            <a:off x="9923931" y="2955230"/>
            <a:ext cx="1278842" cy="830997"/>
          </a:xfrm>
          <a:prstGeom prst="rect">
            <a:avLst/>
          </a:prstGeom>
          <a:noFill/>
        </p:spPr>
        <p:txBody>
          <a:bodyPr wrap="square" rtlCol="0">
            <a:spAutoFit/>
          </a:bodyPr>
          <a:lstStyle/>
          <a:p>
            <a:pPr algn="ctr"/>
            <a:r>
              <a:rPr lang="es-MX" sz="1200" dirty="0">
                <a:latin typeface="Arial" panose="020B0604020202020204" pitchFamily="34" charset="0"/>
                <a:cs typeface="Arial" panose="020B0604020202020204" pitchFamily="34" charset="0"/>
              </a:rPr>
              <a:t>Riesgos hacia arriba en la proyección de inflación</a:t>
            </a:r>
            <a:endParaRPr lang="es-PE" sz="1200" dirty="0">
              <a:latin typeface="Arial" panose="020B0604020202020204" pitchFamily="34" charset="0"/>
              <a:cs typeface="Arial" panose="020B0604020202020204" pitchFamily="34" charset="0"/>
            </a:endParaRPr>
          </a:p>
        </p:txBody>
      </p:sp>
      <p:sp>
        <p:nvSpPr>
          <p:cNvPr id="22" name="CuadroTexto 21">
            <a:extLst>
              <a:ext uri="{FF2B5EF4-FFF2-40B4-BE49-F238E27FC236}">
                <a16:creationId xmlns:a16="http://schemas.microsoft.com/office/drawing/2014/main" id="{86B1A3A1-FBDA-43D5-863F-22CD959F314F}"/>
              </a:ext>
            </a:extLst>
          </p:cNvPr>
          <p:cNvSpPr txBox="1"/>
          <p:nvPr/>
        </p:nvSpPr>
        <p:spPr>
          <a:xfrm>
            <a:off x="9923931" y="4090631"/>
            <a:ext cx="1278842" cy="830997"/>
          </a:xfrm>
          <a:prstGeom prst="rect">
            <a:avLst/>
          </a:prstGeom>
          <a:noFill/>
        </p:spPr>
        <p:txBody>
          <a:bodyPr wrap="square" rtlCol="0">
            <a:spAutoFit/>
          </a:bodyPr>
          <a:lstStyle/>
          <a:p>
            <a:pPr algn="ctr"/>
            <a:r>
              <a:rPr lang="es-MX" sz="1200" dirty="0">
                <a:latin typeface="Arial" panose="020B0604020202020204" pitchFamily="34" charset="0"/>
                <a:cs typeface="Arial" panose="020B0604020202020204" pitchFamily="34" charset="0"/>
              </a:rPr>
              <a:t>Riesgos hacia abajo en la proyección de inflación</a:t>
            </a:r>
            <a:endParaRPr lang="es-PE"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4188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id="{81E3FBD4-20A9-417B-A77F-F7D7B12C089A}"/>
              </a:ext>
            </a:extLst>
          </p:cNvPr>
          <p:cNvSpPr/>
          <p:nvPr/>
        </p:nvSpPr>
        <p:spPr>
          <a:xfrm>
            <a:off x="0" y="6550225"/>
            <a:ext cx="12192000" cy="307776"/>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rPr>
              <a:t>04</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6" name="CuadroTexto 5">
            <a:extLst>
              <a:ext uri="{FF2B5EF4-FFF2-40B4-BE49-F238E27FC236}">
                <a16:creationId xmlns:a16="http://schemas.microsoft.com/office/drawing/2014/main" id="{C3D79D16-597F-4471-84A6-307C742B42F9}"/>
              </a:ext>
            </a:extLst>
          </p:cNvPr>
          <p:cNvSpPr txBox="1"/>
          <p:nvPr/>
        </p:nvSpPr>
        <p:spPr>
          <a:xfrm>
            <a:off x="254962" y="1137190"/>
            <a:ext cx="11682073" cy="338554"/>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b="1" dirty="0">
                <a:solidFill>
                  <a:srgbClr val="001F5F"/>
                </a:solidFill>
                <a:latin typeface="Arial"/>
                <a:cs typeface="Arial"/>
              </a:rPr>
              <a:t>Texto (…)</a:t>
            </a:r>
            <a:endParaRPr lang="es-PE" sz="2000" dirty="0"/>
          </a:p>
        </p:txBody>
      </p:sp>
      <p:sp>
        <p:nvSpPr>
          <p:cNvPr id="3" name="Rectángulo: esquinas redondeadas 2">
            <a:extLst>
              <a:ext uri="{FF2B5EF4-FFF2-40B4-BE49-F238E27FC236}">
                <a16:creationId xmlns:a16="http://schemas.microsoft.com/office/drawing/2014/main" id="{16DBE472-5F4A-4929-865D-031F0DC59DFA}"/>
              </a:ext>
            </a:extLst>
          </p:cNvPr>
          <p:cNvSpPr/>
          <p:nvPr/>
        </p:nvSpPr>
        <p:spPr>
          <a:xfrm>
            <a:off x="528919" y="5611036"/>
            <a:ext cx="1380564" cy="4580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Arial" panose="020B0604020202020204" pitchFamily="34" charset="0"/>
                <a:cs typeface="Arial" panose="020B0604020202020204" pitchFamily="34" charset="0"/>
              </a:rPr>
              <a:t>Gasto público</a:t>
            </a:r>
            <a:endParaRPr lang="es-PE" sz="1200" dirty="0">
              <a:latin typeface="Arial" panose="020B0604020202020204" pitchFamily="34" charset="0"/>
              <a:cs typeface="Arial" panose="020B0604020202020204" pitchFamily="34" charset="0"/>
            </a:endParaRPr>
          </a:p>
        </p:txBody>
      </p:sp>
      <p:cxnSp>
        <p:nvCxnSpPr>
          <p:cNvPr id="9" name="Conector recto de flecha 8">
            <a:extLst>
              <a:ext uri="{FF2B5EF4-FFF2-40B4-BE49-F238E27FC236}">
                <a16:creationId xmlns:a16="http://schemas.microsoft.com/office/drawing/2014/main" id="{CA3E3319-FF21-4BAA-9E3C-4581FF18859D}"/>
              </a:ext>
            </a:extLst>
          </p:cNvPr>
          <p:cNvCxnSpPr>
            <a:cxnSpLocks/>
            <a:stCxn id="3" idx="3"/>
            <a:endCxn id="10" idx="1"/>
          </p:cNvCxnSpPr>
          <p:nvPr/>
        </p:nvCxnSpPr>
        <p:spPr>
          <a:xfrm>
            <a:off x="1909483" y="5840071"/>
            <a:ext cx="430305"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0" name="Rectángulo: esquinas redondeadas 9">
            <a:extLst>
              <a:ext uri="{FF2B5EF4-FFF2-40B4-BE49-F238E27FC236}">
                <a16:creationId xmlns:a16="http://schemas.microsoft.com/office/drawing/2014/main" id="{2EE47474-C759-4069-BB5A-B4823A3BFE3D}"/>
              </a:ext>
            </a:extLst>
          </p:cNvPr>
          <p:cNvSpPr/>
          <p:nvPr/>
        </p:nvSpPr>
        <p:spPr>
          <a:xfrm>
            <a:off x="2339788" y="5611036"/>
            <a:ext cx="1380564" cy="4580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Arial" panose="020B0604020202020204" pitchFamily="34" charset="0"/>
                <a:cs typeface="Arial" panose="020B0604020202020204" pitchFamily="34" charset="0"/>
              </a:rPr>
              <a:t>Gasto público</a:t>
            </a:r>
            <a:endParaRPr lang="es-PE" sz="1200" dirty="0">
              <a:latin typeface="Arial" panose="020B0604020202020204" pitchFamily="34" charset="0"/>
              <a:cs typeface="Arial" panose="020B0604020202020204" pitchFamily="34" charset="0"/>
            </a:endParaRPr>
          </a:p>
        </p:txBody>
      </p:sp>
      <p:sp>
        <p:nvSpPr>
          <p:cNvPr id="12" name="Rectángulo: esquinas redondeadas 11">
            <a:extLst>
              <a:ext uri="{FF2B5EF4-FFF2-40B4-BE49-F238E27FC236}">
                <a16:creationId xmlns:a16="http://schemas.microsoft.com/office/drawing/2014/main" id="{81291643-069F-4D28-B3A5-5E5C7D5A1675}"/>
              </a:ext>
            </a:extLst>
          </p:cNvPr>
          <p:cNvSpPr/>
          <p:nvPr/>
        </p:nvSpPr>
        <p:spPr>
          <a:xfrm>
            <a:off x="528919" y="1704779"/>
            <a:ext cx="1380564" cy="4580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Arial" panose="020B0604020202020204" pitchFamily="34" charset="0"/>
                <a:cs typeface="Arial" panose="020B0604020202020204" pitchFamily="34" charset="0"/>
              </a:rPr>
              <a:t>Brecha del producto</a:t>
            </a:r>
            <a:endParaRPr lang="es-PE" sz="1200" dirty="0">
              <a:latin typeface="Arial" panose="020B0604020202020204" pitchFamily="34" charset="0"/>
              <a:cs typeface="Arial" panose="020B0604020202020204" pitchFamily="34" charset="0"/>
            </a:endParaRPr>
          </a:p>
        </p:txBody>
      </p:sp>
      <p:sp>
        <p:nvSpPr>
          <p:cNvPr id="13" name="Rectángulo: esquinas redondeadas 12">
            <a:extLst>
              <a:ext uri="{FF2B5EF4-FFF2-40B4-BE49-F238E27FC236}">
                <a16:creationId xmlns:a16="http://schemas.microsoft.com/office/drawing/2014/main" id="{76B9E8E8-D830-4CAF-B358-9EB8A394CAD2}"/>
              </a:ext>
            </a:extLst>
          </p:cNvPr>
          <p:cNvSpPr/>
          <p:nvPr/>
        </p:nvSpPr>
        <p:spPr>
          <a:xfrm>
            <a:off x="2339788" y="1706263"/>
            <a:ext cx="1380564" cy="4580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Arial" panose="020B0604020202020204" pitchFamily="34" charset="0"/>
                <a:cs typeface="Arial" panose="020B0604020202020204" pitchFamily="34" charset="0"/>
              </a:rPr>
              <a:t>Confianza empresarial</a:t>
            </a:r>
            <a:endParaRPr lang="es-PE" sz="1200" dirty="0">
              <a:latin typeface="Arial" panose="020B0604020202020204" pitchFamily="34" charset="0"/>
              <a:cs typeface="Arial" panose="020B0604020202020204" pitchFamily="34" charset="0"/>
            </a:endParaRPr>
          </a:p>
        </p:txBody>
      </p:sp>
      <p:cxnSp>
        <p:nvCxnSpPr>
          <p:cNvPr id="15" name="Conector recto de flecha 14">
            <a:extLst>
              <a:ext uri="{FF2B5EF4-FFF2-40B4-BE49-F238E27FC236}">
                <a16:creationId xmlns:a16="http://schemas.microsoft.com/office/drawing/2014/main" id="{268ECA32-C8B2-4459-9125-63E8BF489946}"/>
              </a:ext>
            </a:extLst>
          </p:cNvPr>
          <p:cNvCxnSpPr>
            <a:stCxn id="12" idx="3"/>
            <a:endCxn id="13" idx="1"/>
          </p:cNvCxnSpPr>
          <p:nvPr/>
        </p:nvCxnSpPr>
        <p:spPr>
          <a:xfrm>
            <a:off x="1909483" y="1933814"/>
            <a:ext cx="430305" cy="148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6710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id="{81E3FBD4-20A9-417B-A77F-F7D7B12C089A}"/>
              </a:ext>
            </a:extLst>
          </p:cNvPr>
          <p:cNvSpPr/>
          <p:nvPr/>
        </p:nvSpPr>
        <p:spPr>
          <a:xfrm>
            <a:off x="0" y="6550225"/>
            <a:ext cx="12192000" cy="307776"/>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dirty="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rPr>
              <a:t>05</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Tree>
    <p:extLst>
      <p:ext uri="{BB962C8B-B14F-4D97-AF65-F5344CB8AC3E}">
        <p14:creationId xmlns:p14="http://schemas.microsoft.com/office/powerpoint/2010/main" val="3012952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id="{81E3FBD4-20A9-417B-A77F-F7D7B12C089A}"/>
              </a:ext>
            </a:extLst>
          </p:cNvPr>
          <p:cNvSpPr/>
          <p:nvPr/>
        </p:nvSpPr>
        <p:spPr>
          <a:xfrm>
            <a:off x="0" y="6550225"/>
            <a:ext cx="12192000" cy="307775"/>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rPr>
              <a:t>07</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Tree>
    <p:extLst>
      <p:ext uri="{BB962C8B-B14F-4D97-AF65-F5344CB8AC3E}">
        <p14:creationId xmlns:p14="http://schemas.microsoft.com/office/powerpoint/2010/main" val="1748978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id="{81E3FBD4-20A9-417B-A77F-F7D7B12C089A}"/>
              </a:ext>
            </a:extLst>
          </p:cNvPr>
          <p:cNvSpPr/>
          <p:nvPr/>
        </p:nvSpPr>
        <p:spPr>
          <a:xfrm>
            <a:off x="0" y="6550225"/>
            <a:ext cx="12192000" cy="307776"/>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rPr>
              <a:t>08</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Tree>
    <p:extLst>
      <p:ext uri="{BB962C8B-B14F-4D97-AF65-F5344CB8AC3E}">
        <p14:creationId xmlns:p14="http://schemas.microsoft.com/office/powerpoint/2010/main" val="2310046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id="{81E3FBD4-20A9-417B-A77F-F7D7B12C089A}"/>
              </a:ext>
            </a:extLst>
          </p:cNvPr>
          <p:cNvSpPr/>
          <p:nvPr/>
        </p:nvSpPr>
        <p:spPr>
          <a:xfrm>
            <a:off x="0" y="6550225"/>
            <a:ext cx="12192000" cy="307776"/>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rPr>
              <a:t>09</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Tree>
    <p:extLst>
      <p:ext uri="{BB962C8B-B14F-4D97-AF65-F5344CB8AC3E}">
        <p14:creationId xmlns:p14="http://schemas.microsoft.com/office/powerpoint/2010/main" val="810916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id="{81E3FBD4-20A9-417B-A77F-F7D7B12C089A}"/>
              </a:ext>
            </a:extLst>
          </p:cNvPr>
          <p:cNvSpPr/>
          <p:nvPr/>
        </p:nvSpPr>
        <p:spPr>
          <a:xfrm>
            <a:off x="0" y="6550225"/>
            <a:ext cx="12192000" cy="307775"/>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dirty="0">
                <a:latin typeface="Arial" pitchFamily="34" charset="0"/>
                <a:ea typeface="Calibri"/>
                <a:cs typeface="Arial" pitchFamily="34" charset="0"/>
              </a:rPr>
              <a:t>10</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Tree>
    <p:extLst>
      <p:ext uri="{BB962C8B-B14F-4D97-AF65-F5344CB8AC3E}">
        <p14:creationId xmlns:p14="http://schemas.microsoft.com/office/powerpoint/2010/main" val="2136386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id="{81E3FBD4-20A9-417B-A77F-F7D7B12C089A}"/>
              </a:ext>
            </a:extLst>
          </p:cNvPr>
          <p:cNvSpPr/>
          <p:nvPr/>
        </p:nvSpPr>
        <p:spPr>
          <a:xfrm>
            <a:off x="0" y="6550225"/>
            <a:ext cx="12192000" cy="307776"/>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dirty="0">
                <a:latin typeface="Arial" pitchFamily="34" charset="0"/>
                <a:ea typeface="Calibri"/>
                <a:cs typeface="Arial" pitchFamily="34" charset="0"/>
              </a:rPr>
              <a:t>11</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Tree>
    <p:extLst>
      <p:ext uri="{BB962C8B-B14F-4D97-AF65-F5344CB8AC3E}">
        <p14:creationId xmlns:p14="http://schemas.microsoft.com/office/powerpoint/2010/main" val="2771306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pic>
        <p:nvPicPr>
          <p:cNvPr id="13" name="object 5">
            <a:extLst>
              <a:ext uri="{FF2B5EF4-FFF2-40B4-BE49-F238E27FC236}">
                <a16:creationId xmlns:a16="http://schemas.microsoft.com/office/drawing/2014/main" id="{23CA1D4A-89E6-4D5C-A5CC-A22DF8409A4B}"/>
              </a:ext>
            </a:extLst>
          </p:cNvPr>
          <p:cNvPicPr/>
          <p:nvPr/>
        </p:nvPicPr>
        <p:blipFill>
          <a:blip r:embed="rId3" cstate="print"/>
          <a:stretch>
            <a:fillRect/>
          </a:stretch>
        </p:blipFill>
        <p:spPr>
          <a:xfrm>
            <a:off x="-1651" y="5886450"/>
            <a:ext cx="12193651" cy="971550"/>
          </a:xfrm>
          <a:prstGeom prst="rect">
            <a:avLst/>
          </a:prstGeom>
        </p:spPr>
      </p:pic>
      <p:sp>
        <p:nvSpPr>
          <p:cNvPr id="14" name="object 2">
            <a:extLst>
              <a:ext uri="{FF2B5EF4-FFF2-40B4-BE49-F238E27FC236}">
                <a16:creationId xmlns:a16="http://schemas.microsoft.com/office/drawing/2014/main" id="{FCD8FF75-E4F1-4086-8E41-EAEFBE813DA6}"/>
              </a:ext>
            </a:extLst>
          </p:cNvPr>
          <p:cNvSpPr txBox="1">
            <a:spLocks/>
          </p:cNvSpPr>
          <p:nvPr/>
        </p:nvSpPr>
        <p:spPr>
          <a:xfrm>
            <a:off x="3456589" y="1873450"/>
            <a:ext cx="5275518" cy="3128421"/>
          </a:xfrm>
          <a:prstGeom prst="rect">
            <a:avLst/>
          </a:prstGeom>
        </p:spPr>
        <p:txBody>
          <a:bodyPr vert="horz" wrap="square" lIns="0" tIns="12065" rIns="0" bIns="0" rtlCol="0">
            <a:spAutoFit/>
          </a:bodyPr>
          <a:lstStyle>
            <a:lvl1pPr>
              <a:defRPr sz="1600" b="1" i="0">
                <a:solidFill>
                  <a:schemeClr val="tx1"/>
                </a:solidFill>
                <a:latin typeface="Arial"/>
                <a:ea typeface="+mj-ea"/>
                <a:cs typeface="Arial"/>
              </a:defRPr>
            </a:lvl1pPr>
          </a:lstStyle>
          <a:p>
            <a:pPr marR="5080" lvl="0" indent="-881380" algn="ctr" defTabSz="914400" eaLnBrk="1" fontAlgn="auto" latinLnBrk="0" hangingPunct="1">
              <a:lnSpc>
                <a:spcPct val="100000"/>
              </a:lnSpc>
              <a:spcBef>
                <a:spcPts val="95"/>
              </a:spcBef>
              <a:spcAft>
                <a:spcPts val="0"/>
              </a:spcAft>
              <a:buClrTx/>
              <a:buSzTx/>
              <a:buFontTx/>
              <a:buNone/>
              <a:tabLst/>
              <a:defRPr/>
            </a:pPr>
            <a:r>
              <a:rPr kumimoji="0" lang="es-PE" sz="3200" b="1" i="0" u="none" strike="noStrike" kern="0" cap="none" spc="0" normalizeH="0" baseline="0" noProof="0" dirty="0">
                <a:ln>
                  <a:noFill/>
                </a:ln>
                <a:solidFill>
                  <a:srgbClr val="234060"/>
                </a:solidFill>
                <a:effectLst/>
                <a:uLnTx/>
                <a:uFillTx/>
                <a:latin typeface="Arial"/>
                <a:ea typeface="+mj-ea"/>
                <a:cs typeface="Arial"/>
              </a:rPr>
              <a:t>Programa</a:t>
            </a:r>
            <a:r>
              <a:rPr kumimoji="0" lang="es-PE" sz="3200" b="1" i="0" u="none" strike="noStrike" kern="0" cap="none" spc="-125" normalizeH="0" baseline="0" noProof="0" dirty="0">
                <a:ln>
                  <a:noFill/>
                </a:ln>
                <a:solidFill>
                  <a:srgbClr val="234060"/>
                </a:solidFill>
                <a:effectLst/>
                <a:uLnTx/>
                <a:uFillTx/>
                <a:latin typeface="Arial"/>
                <a:ea typeface="+mj-ea"/>
                <a:cs typeface="Arial"/>
              </a:rPr>
              <a:t> </a:t>
            </a:r>
            <a:r>
              <a:rPr kumimoji="0" lang="es-PE" sz="3200" b="1" i="0" u="none" strike="noStrike" kern="0" cap="none" spc="-10" normalizeH="0" baseline="0" noProof="0" dirty="0">
                <a:ln>
                  <a:noFill/>
                </a:ln>
                <a:solidFill>
                  <a:srgbClr val="234060"/>
                </a:solidFill>
                <a:effectLst/>
                <a:uLnTx/>
                <a:uFillTx/>
                <a:latin typeface="Arial"/>
                <a:ea typeface="+mj-ea"/>
                <a:cs typeface="Arial"/>
              </a:rPr>
              <a:t>Monetario </a:t>
            </a:r>
            <a:r>
              <a:rPr kumimoji="0" lang="es-PE" sz="3200" b="1" i="0" u="none" strike="noStrike" kern="0" cap="none" spc="0" normalizeH="0" baseline="0" noProof="0" dirty="0">
                <a:ln>
                  <a:noFill/>
                </a:ln>
                <a:solidFill>
                  <a:srgbClr val="234060"/>
                </a:solidFill>
                <a:effectLst/>
                <a:uLnTx/>
                <a:uFillTx/>
                <a:latin typeface="Arial"/>
                <a:ea typeface="+mj-ea"/>
                <a:cs typeface="Arial"/>
              </a:rPr>
              <a:t>Marzo</a:t>
            </a:r>
            <a:r>
              <a:rPr kumimoji="0" lang="es-PE" sz="3200" b="1" i="0" u="none" strike="noStrike" kern="0" cap="none" spc="-60" normalizeH="0" baseline="0" noProof="0" dirty="0">
                <a:ln>
                  <a:noFill/>
                </a:ln>
                <a:solidFill>
                  <a:srgbClr val="234060"/>
                </a:solidFill>
                <a:effectLst/>
                <a:uLnTx/>
                <a:uFillTx/>
                <a:latin typeface="Arial"/>
                <a:ea typeface="+mj-ea"/>
                <a:cs typeface="Arial"/>
              </a:rPr>
              <a:t> </a:t>
            </a:r>
            <a:r>
              <a:rPr kumimoji="0" lang="es-PE" sz="3200" b="1" i="0" u="none" strike="noStrike" kern="0" cap="none" spc="-20" normalizeH="0" baseline="0" noProof="0" dirty="0">
                <a:ln>
                  <a:noFill/>
                </a:ln>
                <a:solidFill>
                  <a:srgbClr val="234060"/>
                </a:solidFill>
                <a:effectLst/>
                <a:uLnTx/>
                <a:uFillTx/>
                <a:latin typeface="Arial"/>
                <a:ea typeface="+mj-ea"/>
                <a:cs typeface="Arial"/>
              </a:rPr>
              <a:t>2025</a:t>
            </a:r>
          </a:p>
          <a:p>
            <a:pPr marR="5080" lvl="0" indent="-881380" algn="ctr" defTabSz="914400" eaLnBrk="1" fontAlgn="auto" latinLnBrk="0" hangingPunct="1">
              <a:lnSpc>
                <a:spcPct val="100000"/>
              </a:lnSpc>
              <a:spcBef>
                <a:spcPts val="95"/>
              </a:spcBef>
              <a:spcAft>
                <a:spcPts val="0"/>
              </a:spcAft>
              <a:buClrTx/>
              <a:buSzTx/>
              <a:buFontTx/>
              <a:buNone/>
              <a:tabLst/>
              <a:defRPr/>
            </a:pPr>
            <a:endParaRPr lang="es-PE" sz="3200" kern="0" spc="-20" dirty="0">
              <a:solidFill>
                <a:srgbClr val="234060"/>
              </a:solidFill>
            </a:endParaRPr>
          </a:p>
          <a:p>
            <a:pPr marR="5080" lvl="0" indent="-881380" algn="ctr" defTabSz="914400" eaLnBrk="1" fontAlgn="auto" latinLnBrk="0" hangingPunct="1">
              <a:lnSpc>
                <a:spcPct val="100000"/>
              </a:lnSpc>
              <a:spcBef>
                <a:spcPts val="95"/>
              </a:spcBef>
              <a:spcAft>
                <a:spcPts val="0"/>
              </a:spcAft>
              <a:buClrTx/>
              <a:buSzTx/>
              <a:buFontTx/>
              <a:buNone/>
              <a:tabLst/>
              <a:defRPr/>
            </a:pPr>
            <a:endParaRPr lang="es-PE" sz="2000" kern="0" spc="-20" dirty="0">
              <a:solidFill>
                <a:srgbClr val="234060"/>
              </a:solidFill>
            </a:endParaRPr>
          </a:p>
          <a:p>
            <a:pPr marR="5080" lvl="0" indent="-881380" algn="ctr" defTabSz="914400" eaLnBrk="1" fontAlgn="auto" latinLnBrk="0" hangingPunct="1">
              <a:lnSpc>
                <a:spcPct val="100000"/>
              </a:lnSpc>
              <a:spcBef>
                <a:spcPts val="95"/>
              </a:spcBef>
              <a:spcAft>
                <a:spcPts val="0"/>
              </a:spcAft>
              <a:buClrTx/>
              <a:buSzTx/>
              <a:buFontTx/>
              <a:buNone/>
              <a:tabLst/>
              <a:defRPr/>
            </a:pPr>
            <a:r>
              <a:rPr lang="es-PE" sz="2000" kern="0" spc="-20" dirty="0">
                <a:solidFill>
                  <a:srgbClr val="234060"/>
                </a:solidFill>
              </a:rPr>
              <a:t>Grupo 04</a:t>
            </a:r>
            <a:br>
              <a:rPr kumimoji="0" lang="es-PE" sz="3200" b="1" i="0" u="none" strike="noStrike" kern="0" cap="none" spc="-20" normalizeH="0" baseline="0" noProof="0" dirty="0">
                <a:ln>
                  <a:noFill/>
                </a:ln>
                <a:solidFill>
                  <a:srgbClr val="234060"/>
                </a:solidFill>
                <a:effectLst/>
                <a:uLnTx/>
                <a:uFillTx/>
                <a:latin typeface="Arial"/>
                <a:ea typeface="+mj-ea"/>
                <a:cs typeface="Arial"/>
              </a:rPr>
            </a:br>
            <a:br>
              <a:rPr kumimoji="0" lang="es-PE" sz="3200" b="1" i="0" u="none" strike="noStrike" kern="0" cap="none" spc="-20" normalizeH="0" baseline="0" noProof="0" dirty="0">
                <a:ln>
                  <a:noFill/>
                </a:ln>
                <a:solidFill>
                  <a:srgbClr val="234060"/>
                </a:solidFill>
                <a:effectLst/>
                <a:uLnTx/>
                <a:uFillTx/>
                <a:latin typeface="Arial"/>
                <a:ea typeface="+mj-ea"/>
                <a:cs typeface="Arial"/>
              </a:rPr>
            </a:br>
            <a:endParaRPr kumimoji="0" lang="es-PE" sz="3200" b="1" i="0" u="none" strike="noStrike" kern="0" cap="none" spc="0" normalizeH="0" baseline="0" noProof="0" dirty="0">
              <a:ln>
                <a:noFill/>
              </a:ln>
              <a:solidFill>
                <a:sysClr val="windowText" lastClr="000000"/>
              </a:solidFill>
              <a:effectLst/>
              <a:uLnTx/>
              <a:uFillTx/>
              <a:latin typeface="Arial"/>
              <a:ea typeface="+mj-ea"/>
              <a:cs typeface="Arial"/>
            </a:endParaRPr>
          </a:p>
        </p:txBody>
      </p:sp>
      <p:sp>
        <p:nvSpPr>
          <p:cNvPr id="15" name="object 4">
            <a:extLst>
              <a:ext uri="{FF2B5EF4-FFF2-40B4-BE49-F238E27FC236}">
                <a16:creationId xmlns:a16="http://schemas.microsoft.com/office/drawing/2014/main" id="{B55D66A6-52BD-4320-870C-82DBD2559076}"/>
              </a:ext>
            </a:extLst>
          </p:cNvPr>
          <p:cNvSpPr txBox="1"/>
          <p:nvPr/>
        </p:nvSpPr>
        <p:spPr>
          <a:xfrm>
            <a:off x="4641468" y="4806291"/>
            <a:ext cx="2905760" cy="391160"/>
          </a:xfrm>
          <a:prstGeom prst="rect">
            <a:avLst/>
          </a:prstGeom>
        </p:spPr>
        <p:txBody>
          <a:bodyPr vert="horz" wrap="square" lIns="0" tIns="12700" rIns="0" bIns="0" rtlCol="0">
            <a:spAutoFit/>
          </a:bodyPr>
          <a:lstStyle/>
          <a:p>
            <a:pPr marL="12700" algn="ctr">
              <a:spcBef>
                <a:spcPts val="100"/>
              </a:spcBef>
            </a:pPr>
            <a:r>
              <a:rPr lang="es-MX" sz="2400" kern="0" dirty="0">
                <a:solidFill>
                  <a:srgbClr val="234060"/>
                </a:solidFill>
                <a:latin typeface="Arial MT"/>
                <a:cs typeface="Arial MT"/>
              </a:rPr>
              <a:t>01 </a:t>
            </a:r>
            <a:r>
              <a:rPr sz="2400" kern="0" dirty="0">
                <a:solidFill>
                  <a:srgbClr val="234060"/>
                </a:solidFill>
                <a:latin typeface="Arial MT"/>
                <a:cs typeface="Arial MT"/>
              </a:rPr>
              <a:t>de</a:t>
            </a:r>
            <a:r>
              <a:rPr sz="2400" kern="0" spc="-35" dirty="0">
                <a:solidFill>
                  <a:srgbClr val="234060"/>
                </a:solidFill>
                <a:latin typeface="Arial MT"/>
                <a:cs typeface="Arial MT"/>
              </a:rPr>
              <a:t> </a:t>
            </a:r>
            <a:r>
              <a:rPr lang="es-MX" sz="2400" kern="0" spc="-35" dirty="0">
                <a:solidFill>
                  <a:srgbClr val="234060"/>
                </a:solidFill>
                <a:latin typeface="Arial MT"/>
                <a:cs typeface="Arial MT"/>
              </a:rPr>
              <a:t>abril</a:t>
            </a:r>
            <a:r>
              <a:rPr sz="2400" kern="0" spc="-40" dirty="0">
                <a:solidFill>
                  <a:srgbClr val="234060"/>
                </a:solidFill>
                <a:latin typeface="Arial MT"/>
                <a:cs typeface="Arial MT"/>
              </a:rPr>
              <a:t> </a:t>
            </a:r>
            <a:r>
              <a:rPr sz="2400" kern="0" dirty="0">
                <a:solidFill>
                  <a:srgbClr val="234060"/>
                </a:solidFill>
                <a:latin typeface="Arial MT"/>
                <a:cs typeface="Arial MT"/>
              </a:rPr>
              <a:t>de</a:t>
            </a:r>
            <a:r>
              <a:rPr sz="2400" kern="0" spc="-35" dirty="0">
                <a:solidFill>
                  <a:srgbClr val="234060"/>
                </a:solidFill>
                <a:latin typeface="Arial MT"/>
                <a:cs typeface="Arial MT"/>
              </a:rPr>
              <a:t> </a:t>
            </a:r>
            <a:r>
              <a:rPr sz="2400" kern="0" spc="-20" dirty="0">
                <a:solidFill>
                  <a:srgbClr val="234060"/>
                </a:solidFill>
                <a:latin typeface="Arial MT"/>
                <a:cs typeface="Arial MT"/>
              </a:rPr>
              <a:t>2025</a:t>
            </a:r>
            <a:endParaRPr sz="2400" kern="0" dirty="0">
              <a:solidFill>
                <a:sysClr val="windowText" lastClr="000000"/>
              </a:solidFill>
              <a:latin typeface="Arial MT"/>
              <a:cs typeface="Arial MT"/>
            </a:endParaRPr>
          </a:p>
        </p:txBody>
      </p:sp>
    </p:spTree>
    <p:extLst>
      <p:ext uri="{BB962C8B-B14F-4D97-AF65-F5344CB8AC3E}">
        <p14:creationId xmlns:p14="http://schemas.microsoft.com/office/powerpoint/2010/main" val="2303896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id="{81E3FBD4-20A9-417B-A77F-F7D7B12C089A}"/>
              </a:ext>
            </a:extLst>
          </p:cNvPr>
          <p:cNvSpPr/>
          <p:nvPr/>
        </p:nvSpPr>
        <p:spPr>
          <a:xfrm>
            <a:off x="0" y="6687671"/>
            <a:ext cx="12192000" cy="170329"/>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rPr>
              <a:t>02</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grpSp>
        <p:nvGrpSpPr>
          <p:cNvPr id="6" name="object 2">
            <a:extLst>
              <a:ext uri="{FF2B5EF4-FFF2-40B4-BE49-F238E27FC236}">
                <a16:creationId xmlns:a16="http://schemas.microsoft.com/office/drawing/2014/main" id="{E382B80E-29F3-4CC1-8233-2148FB07C100}"/>
              </a:ext>
            </a:extLst>
          </p:cNvPr>
          <p:cNvGrpSpPr/>
          <p:nvPr/>
        </p:nvGrpSpPr>
        <p:grpSpPr>
          <a:xfrm>
            <a:off x="726269" y="1683737"/>
            <a:ext cx="7800340" cy="729615"/>
            <a:chOff x="771093" y="1241044"/>
            <a:chExt cx="7800340" cy="729615"/>
          </a:xfrm>
        </p:grpSpPr>
        <p:sp>
          <p:nvSpPr>
            <p:cNvPr id="7" name="object 3">
              <a:extLst>
                <a:ext uri="{FF2B5EF4-FFF2-40B4-BE49-F238E27FC236}">
                  <a16:creationId xmlns:a16="http://schemas.microsoft.com/office/drawing/2014/main" id="{77EE34D4-A03C-45E8-A50C-CB75EAE0CAD1}"/>
                </a:ext>
              </a:extLst>
            </p:cNvPr>
            <p:cNvSpPr/>
            <p:nvPr/>
          </p:nvSpPr>
          <p:spPr>
            <a:xfrm>
              <a:off x="777951" y="1483360"/>
              <a:ext cx="7786370" cy="480059"/>
            </a:xfrm>
            <a:custGeom>
              <a:avLst/>
              <a:gdLst/>
              <a:ahLst/>
              <a:cxnLst/>
              <a:rect l="l" t="t" r="r" b="b"/>
              <a:pathLst>
                <a:path w="7786370" h="480060">
                  <a:moveTo>
                    <a:pt x="0" y="480060"/>
                  </a:moveTo>
                  <a:lnTo>
                    <a:pt x="7786116" y="480060"/>
                  </a:lnTo>
                  <a:lnTo>
                    <a:pt x="7786116" y="0"/>
                  </a:lnTo>
                  <a:lnTo>
                    <a:pt x="0" y="0"/>
                  </a:lnTo>
                  <a:lnTo>
                    <a:pt x="0" y="480060"/>
                  </a:lnTo>
                  <a:close/>
                </a:path>
              </a:pathLst>
            </a:custGeom>
            <a:ln w="13714">
              <a:solidFill>
                <a:srgbClr val="5B9BD3"/>
              </a:solidFill>
            </a:ln>
          </p:spPr>
          <p:txBody>
            <a:bodyPr wrap="square" lIns="0" tIns="0" rIns="0" bIns="0" rtlCol="0"/>
            <a:lstStyle/>
            <a:p>
              <a:endParaRPr/>
            </a:p>
          </p:txBody>
        </p:sp>
        <p:sp>
          <p:nvSpPr>
            <p:cNvPr id="9" name="object 4">
              <a:extLst>
                <a:ext uri="{FF2B5EF4-FFF2-40B4-BE49-F238E27FC236}">
                  <a16:creationId xmlns:a16="http://schemas.microsoft.com/office/drawing/2014/main" id="{C6504AB4-A364-4123-AD9D-2711BC937BFA}"/>
                </a:ext>
              </a:extLst>
            </p:cNvPr>
            <p:cNvSpPr/>
            <p:nvPr/>
          </p:nvSpPr>
          <p:spPr>
            <a:xfrm>
              <a:off x="1139139" y="1241044"/>
              <a:ext cx="5450205" cy="562610"/>
            </a:xfrm>
            <a:custGeom>
              <a:avLst/>
              <a:gdLst/>
              <a:ahLst/>
              <a:cxnLst/>
              <a:rect l="l" t="t" r="r" b="b"/>
              <a:pathLst>
                <a:path w="5450205" h="562610">
                  <a:moveTo>
                    <a:pt x="5356148" y="0"/>
                  </a:moveTo>
                  <a:lnTo>
                    <a:pt x="93725" y="0"/>
                  </a:lnTo>
                  <a:lnTo>
                    <a:pt x="57226" y="7365"/>
                  </a:lnTo>
                  <a:lnTo>
                    <a:pt x="27431" y="27431"/>
                  </a:lnTo>
                  <a:lnTo>
                    <a:pt x="7365" y="57276"/>
                  </a:lnTo>
                  <a:lnTo>
                    <a:pt x="0" y="93725"/>
                  </a:lnTo>
                  <a:lnTo>
                    <a:pt x="0" y="468629"/>
                  </a:lnTo>
                  <a:lnTo>
                    <a:pt x="7365" y="505078"/>
                  </a:lnTo>
                  <a:lnTo>
                    <a:pt x="27431" y="534923"/>
                  </a:lnTo>
                  <a:lnTo>
                    <a:pt x="57226" y="554989"/>
                  </a:lnTo>
                  <a:lnTo>
                    <a:pt x="93725" y="562355"/>
                  </a:lnTo>
                  <a:lnTo>
                    <a:pt x="5356148" y="562355"/>
                  </a:lnTo>
                  <a:lnTo>
                    <a:pt x="5392597" y="554989"/>
                  </a:lnTo>
                  <a:lnTo>
                    <a:pt x="5422442" y="534923"/>
                  </a:lnTo>
                  <a:lnTo>
                    <a:pt x="5442508" y="505078"/>
                  </a:lnTo>
                  <a:lnTo>
                    <a:pt x="5449874" y="468629"/>
                  </a:lnTo>
                  <a:lnTo>
                    <a:pt x="5449874" y="93725"/>
                  </a:lnTo>
                  <a:lnTo>
                    <a:pt x="5442508" y="57276"/>
                  </a:lnTo>
                  <a:lnTo>
                    <a:pt x="5422442" y="27431"/>
                  </a:lnTo>
                  <a:lnTo>
                    <a:pt x="5392597" y="7365"/>
                  </a:lnTo>
                  <a:lnTo>
                    <a:pt x="5356148" y="0"/>
                  </a:lnTo>
                  <a:close/>
                </a:path>
              </a:pathLst>
            </a:custGeom>
            <a:solidFill>
              <a:srgbClr val="001F5F"/>
            </a:solidFill>
          </p:spPr>
          <p:txBody>
            <a:bodyPr wrap="square" lIns="0" tIns="0" rIns="0" bIns="0" rtlCol="0"/>
            <a:lstStyle/>
            <a:p>
              <a:endParaRPr/>
            </a:p>
          </p:txBody>
        </p:sp>
      </p:grpSp>
      <p:grpSp>
        <p:nvGrpSpPr>
          <p:cNvPr id="10" name="object 5">
            <a:extLst>
              <a:ext uri="{FF2B5EF4-FFF2-40B4-BE49-F238E27FC236}">
                <a16:creationId xmlns:a16="http://schemas.microsoft.com/office/drawing/2014/main" id="{44129720-3994-4231-BBD4-14FA337B01D4}"/>
              </a:ext>
            </a:extLst>
          </p:cNvPr>
          <p:cNvGrpSpPr/>
          <p:nvPr/>
        </p:nvGrpSpPr>
        <p:grpSpPr>
          <a:xfrm>
            <a:off x="726269" y="3416778"/>
            <a:ext cx="7821930" cy="706755"/>
            <a:chOff x="771093" y="2974085"/>
            <a:chExt cx="7821930" cy="706755"/>
          </a:xfrm>
        </p:grpSpPr>
        <p:sp>
          <p:nvSpPr>
            <p:cNvPr id="11" name="object 6">
              <a:extLst>
                <a:ext uri="{FF2B5EF4-FFF2-40B4-BE49-F238E27FC236}">
                  <a16:creationId xmlns:a16="http://schemas.microsoft.com/office/drawing/2014/main" id="{6B797DB2-3F5B-441D-B099-82C04FFA5EAD}"/>
                </a:ext>
              </a:extLst>
            </p:cNvPr>
            <p:cNvSpPr/>
            <p:nvPr/>
          </p:nvSpPr>
          <p:spPr>
            <a:xfrm>
              <a:off x="777951" y="3198113"/>
              <a:ext cx="7807959" cy="475615"/>
            </a:xfrm>
            <a:custGeom>
              <a:avLst/>
              <a:gdLst/>
              <a:ahLst/>
              <a:cxnLst/>
              <a:rect l="l" t="t" r="r" b="b"/>
              <a:pathLst>
                <a:path w="7807959" h="475614">
                  <a:moveTo>
                    <a:pt x="0" y="475488"/>
                  </a:moveTo>
                  <a:lnTo>
                    <a:pt x="7807706" y="475488"/>
                  </a:lnTo>
                  <a:lnTo>
                    <a:pt x="7807706" y="0"/>
                  </a:lnTo>
                  <a:lnTo>
                    <a:pt x="0" y="0"/>
                  </a:lnTo>
                  <a:lnTo>
                    <a:pt x="0" y="475488"/>
                  </a:lnTo>
                  <a:close/>
                </a:path>
              </a:pathLst>
            </a:custGeom>
            <a:ln w="13716">
              <a:solidFill>
                <a:srgbClr val="5B9BD3"/>
              </a:solidFill>
            </a:ln>
          </p:spPr>
          <p:txBody>
            <a:bodyPr wrap="square" lIns="0" tIns="0" rIns="0" bIns="0" rtlCol="0"/>
            <a:lstStyle/>
            <a:p>
              <a:endParaRPr/>
            </a:p>
          </p:txBody>
        </p:sp>
        <p:sp>
          <p:nvSpPr>
            <p:cNvPr id="12" name="object 7">
              <a:extLst>
                <a:ext uri="{FF2B5EF4-FFF2-40B4-BE49-F238E27FC236}">
                  <a16:creationId xmlns:a16="http://schemas.microsoft.com/office/drawing/2014/main" id="{2E26B26E-B5E5-4CCE-818D-205BF6080E55}"/>
                </a:ext>
              </a:extLst>
            </p:cNvPr>
            <p:cNvSpPr/>
            <p:nvPr/>
          </p:nvSpPr>
          <p:spPr>
            <a:xfrm>
              <a:off x="1167650" y="2974085"/>
              <a:ext cx="5465445" cy="562610"/>
            </a:xfrm>
            <a:custGeom>
              <a:avLst/>
              <a:gdLst/>
              <a:ahLst/>
              <a:cxnLst/>
              <a:rect l="l" t="t" r="r" b="b"/>
              <a:pathLst>
                <a:path w="5465445" h="562610">
                  <a:moveTo>
                    <a:pt x="5370944" y="0"/>
                  </a:moveTo>
                  <a:lnTo>
                    <a:pt x="93992" y="0"/>
                  </a:lnTo>
                  <a:lnTo>
                    <a:pt x="57391" y="7365"/>
                  </a:lnTo>
                  <a:lnTo>
                    <a:pt x="27508" y="27431"/>
                  </a:lnTo>
                  <a:lnTo>
                    <a:pt x="7378" y="57150"/>
                  </a:lnTo>
                  <a:lnTo>
                    <a:pt x="0" y="93725"/>
                  </a:lnTo>
                  <a:lnTo>
                    <a:pt x="0" y="468629"/>
                  </a:lnTo>
                  <a:lnTo>
                    <a:pt x="7378" y="505078"/>
                  </a:lnTo>
                  <a:lnTo>
                    <a:pt x="27508" y="534924"/>
                  </a:lnTo>
                  <a:lnTo>
                    <a:pt x="57391" y="554989"/>
                  </a:lnTo>
                  <a:lnTo>
                    <a:pt x="93992" y="562355"/>
                  </a:lnTo>
                  <a:lnTo>
                    <a:pt x="5370944" y="562355"/>
                  </a:lnTo>
                  <a:lnTo>
                    <a:pt x="5407647" y="554989"/>
                  </a:lnTo>
                  <a:lnTo>
                    <a:pt x="5437492" y="534924"/>
                  </a:lnTo>
                  <a:lnTo>
                    <a:pt x="5457558" y="505078"/>
                  </a:lnTo>
                  <a:lnTo>
                    <a:pt x="5464924" y="468629"/>
                  </a:lnTo>
                  <a:lnTo>
                    <a:pt x="5464924" y="93725"/>
                  </a:lnTo>
                  <a:lnTo>
                    <a:pt x="5457558" y="57150"/>
                  </a:lnTo>
                  <a:lnTo>
                    <a:pt x="5437492" y="27431"/>
                  </a:lnTo>
                  <a:lnTo>
                    <a:pt x="5407647" y="7365"/>
                  </a:lnTo>
                  <a:lnTo>
                    <a:pt x="5370944" y="0"/>
                  </a:lnTo>
                  <a:close/>
                </a:path>
              </a:pathLst>
            </a:custGeom>
            <a:solidFill>
              <a:srgbClr val="006FC0"/>
            </a:solidFill>
          </p:spPr>
          <p:txBody>
            <a:bodyPr wrap="square" lIns="0" tIns="0" rIns="0" bIns="0" rtlCol="0"/>
            <a:lstStyle/>
            <a:p>
              <a:endParaRPr/>
            </a:p>
          </p:txBody>
        </p:sp>
      </p:grpSp>
      <p:grpSp>
        <p:nvGrpSpPr>
          <p:cNvPr id="13" name="object 8">
            <a:extLst>
              <a:ext uri="{FF2B5EF4-FFF2-40B4-BE49-F238E27FC236}">
                <a16:creationId xmlns:a16="http://schemas.microsoft.com/office/drawing/2014/main" id="{9780DA53-1638-4B9F-9D0C-3A618AADDB68}"/>
              </a:ext>
            </a:extLst>
          </p:cNvPr>
          <p:cNvGrpSpPr/>
          <p:nvPr/>
        </p:nvGrpSpPr>
        <p:grpSpPr>
          <a:xfrm>
            <a:off x="726269" y="4308446"/>
            <a:ext cx="7821930" cy="696595"/>
            <a:chOff x="771093" y="3865753"/>
            <a:chExt cx="7821930" cy="696595"/>
          </a:xfrm>
        </p:grpSpPr>
        <p:sp>
          <p:nvSpPr>
            <p:cNvPr id="14" name="object 9">
              <a:extLst>
                <a:ext uri="{FF2B5EF4-FFF2-40B4-BE49-F238E27FC236}">
                  <a16:creationId xmlns:a16="http://schemas.microsoft.com/office/drawing/2014/main" id="{B5E109D4-EAE5-4159-B4B0-DA50B6030256}"/>
                </a:ext>
              </a:extLst>
            </p:cNvPr>
            <p:cNvSpPr/>
            <p:nvPr/>
          </p:nvSpPr>
          <p:spPr>
            <a:xfrm>
              <a:off x="777951" y="4075176"/>
              <a:ext cx="7807959" cy="480059"/>
            </a:xfrm>
            <a:custGeom>
              <a:avLst/>
              <a:gdLst/>
              <a:ahLst/>
              <a:cxnLst/>
              <a:rect l="l" t="t" r="r" b="b"/>
              <a:pathLst>
                <a:path w="7807959" h="480060">
                  <a:moveTo>
                    <a:pt x="0" y="480060"/>
                  </a:moveTo>
                  <a:lnTo>
                    <a:pt x="7807706" y="480060"/>
                  </a:lnTo>
                  <a:lnTo>
                    <a:pt x="7807706" y="0"/>
                  </a:lnTo>
                  <a:lnTo>
                    <a:pt x="0" y="0"/>
                  </a:lnTo>
                  <a:lnTo>
                    <a:pt x="0" y="480060"/>
                  </a:lnTo>
                  <a:close/>
                </a:path>
              </a:pathLst>
            </a:custGeom>
            <a:ln w="13714">
              <a:solidFill>
                <a:srgbClr val="5B9BD3"/>
              </a:solidFill>
            </a:ln>
          </p:spPr>
          <p:txBody>
            <a:bodyPr wrap="square" lIns="0" tIns="0" rIns="0" bIns="0" rtlCol="0"/>
            <a:lstStyle/>
            <a:p>
              <a:endParaRPr/>
            </a:p>
          </p:txBody>
        </p:sp>
        <p:sp>
          <p:nvSpPr>
            <p:cNvPr id="15" name="object 10">
              <a:extLst>
                <a:ext uri="{FF2B5EF4-FFF2-40B4-BE49-F238E27FC236}">
                  <a16:creationId xmlns:a16="http://schemas.microsoft.com/office/drawing/2014/main" id="{01C036C4-D08E-4A81-A03B-E53C764CF8FE}"/>
                </a:ext>
              </a:extLst>
            </p:cNvPr>
            <p:cNvSpPr/>
            <p:nvPr/>
          </p:nvSpPr>
          <p:spPr>
            <a:xfrm>
              <a:off x="1192301" y="3865753"/>
              <a:ext cx="5465445" cy="558165"/>
            </a:xfrm>
            <a:custGeom>
              <a:avLst/>
              <a:gdLst/>
              <a:ahLst/>
              <a:cxnLst/>
              <a:rect l="l" t="t" r="r" b="b"/>
              <a:pathLst>
                <a:path w="5465445" h="558164">
                  <a:moveTo>
                    <a:pt x="5371820" y="0"/>
                  </a:moveTo>
                  <a:lnTo>
                    <a:pt x="93192" y="0"/>
                  </a:lnTo>
                  <a:lnTo>
                    <a:pt x="56959" y="7239"/>
                  </a:lnTo>
                  <a:lnTo>
                    <a:pt x="27317" y="27178"/>
                  </a:lnTo>
                  <a:lnTo>
                    <a:pt x="7340" y="56769"/>
                  </a:lnTo>
                  <a:lnTo>
                    <a:pt x="0" y="92964"/>
                  </a:lnTo>
                  <a:lnTo>
                    <a:pt x="0" y="464820"/>
                  </a:lnTo>
                  <a:lnTo>
                    <a:pt x="7340" y="501015"/>
                  </a:lnTo>
                  <a:lnTo>
                    <a:pt x="27317" y="530479"/>
                  </a:lnTo>
                  <a:lnTo>
                    <a:pt x="56959" y="550418"/>
                  </a:lnTo>
                  <a:lnTo>
                    <a:pt x="93192" y="557784"/>
                  </a:lnTo>
                  <a:lnTo>
                    <a:pt x="5371820" y="557784"/>
                  </a:lnTo>
                  <a:lnTo>
                    <a:pt x="5408015" y="550418"/>
                  </a:lnTo>
                  <a:lnTo>
                    <a:pt x="5437606" y="530479"/>
                  </a:lnTo>
                  <a:lnTo>
                    <a:pt x="5457672" y="501015"/>
                  </a:lnTo>
                  <a:lnTo>
                    <a:pt x="5465038" y="464820"/>
                  </a:lnTo>
                  <a:lnTo>
                    <a:pt x="5465038" y="92964"/>
                  </a:lnTo>
                  <a:lnTo>
                    <a:pt x="5457672" y="56769"/>
                  </a:lnTo>
                  <a:lnTo>
                    <a:pt x="5437606" y="27178"/>
                  </a:lnTo>
                  <a:lnTo>
                    <a:pt x="5408015" y="7239"/>
                  </a:lnTo>
                  <a:lnTo>
                    <a:pt x="5371820" y="0"/>
                  </a:lnTo>
                  <a:close/>
                </a:path>
              </a:pathLst>
            </a:custGeom>
            <a:solidFill>
              <a:srgbClr val="006FC0"/>
            </a:solidFill>
          </p:spPr>
          <p:txBody>
            <a:bodyPr wrap="square" lIns="0" tIns="0" rIns="0" bIns="0" rtlCol="0"/>
            <a:lstStyle/>
            <a:p>
              <a:endParaRPr/>
            </a:p>
          </p:txBody>
        </p:sp>
      </p:grpSp>
      <p:grpSp>
        <p:nvGrpSpPr>
          <p:cNvPr id="16" name="object 11">
            <a:extLst>
              <a:ext uri="{FF2B5EF4-FFF2-40B4-BE49-F238E27FC236}">
                <a16:creationId xmlns:a16="http://schemas.microsoft.com/office/drawing/2014/main" id="{D90BA3E5-D193-4FE5-93B9-2829CC3DB896}"/>
              </a:ext>
            </a:extLst>
          </p:cNvPr>
          <p:cNvGrpSpPr/>
          <p:nvPr/>
        </p:nvGrpSpPr>
        <p:grpSpPr>
          <a:xfrm>
            <a:off x="726269" y="5157948"/>
            <a:ext cx="7821930" cy="706755"/>
            <a:chOff x="771093" y="4715255"/>
            <a:chExt cx="7821930" cy="706755"/>
          </a:xfrm>
        </p:grpSpPr>
        <p:sp>
          <p:nvSpPr>
            <p:cNvPr id="17" name="object 12">
              <a:extLst>
                <a:ext uri="{FF2B5EF4-FFF2-40B4-BE49-F238E27FC236}">
                  <a16:creationId xmlns:a16="http://schemas.microsoft.com/office/drawing/2014/main" id="{02C6C172-A589-4A62-ACFD-E31BD5EE6801}"/>
                </a:ext>
              </a:extLst>
            </p:cNvPr>
            <p:cNvSpPr/>
            <p:nvPr/>
          </p:nvSpPr>
          <p:spPr>
            <a:xfrm>
              <a:off x="777951" y="4939283"/>
              <a:ext cx="7807959" cy="475615"/>
            </a:xfrm>
            <a:custGeom>
              <a:avLst/>
              <a:gdLst/>
              <a:ahLst/>
              <a:cxnLst/>
              <a:rect l="l" t="t" r="r" b="b"/>
              <a:pathLst>
                <a:path w="7807959" h="475614">
                  <a:moveTo>
                    <a:pt x="0" y="475487"/>
                  </a:moveTo>
                  <a:lnTo>
                    <a:pt x="7807706" y="475487"/>
                  </a:lnTo>
                  <a:lnTo>
                    <a:pt x="7807706" y="0"/>
                  </a:lnTo>
                  <a:lnTo>
                    <a:pt x="0" y="0"/>
                  </a:lnTo>
                  <a:lnTo>
                    <a:pt x="0" y="475487"/>
                  </a:lnTo>
                  <a:close/>
                </a:path>
              </a:pathLst>
            </a:custGeom>
            <a:ln w="13716">
              <a:solidFill>
                <a:srgbClr val="5B9BD3"/>
              </a:solidFill>
            </a:ln>
          </p:spPr>
          <p:txBody>
            <a:bodyPr wrap="square" lIns="0" tIns="0" rIns="0" bIns="0" rtlCol="0"/>
            <a:lstStyle/>
            <a:p>
              <a:endParaRPr/>
            </a:p>
          </p:txBody>
        </p:sp>
        <p:sp>
          <p:nvSpPr>
            <p:cNvPr id="18" name="object 13">
              <a:extLst>
                <a:ext uri="{FF2B5EF4-FFF2-40B4-BE49-F238E27FC236}">
                  <a16:creationId xmlns:a16="http://schemas.microsoft.com/office/drawing/2014/main" id="{7FCF7735-3177-4C29-A365-28920F8F3146}"/>
                </a:ext>
              </a:extLst>
            </p:cNvPr>
            <p:cNvSpPr/>
            <p:nvPr/>
          </p:nvSpPr>
          <p:spPr>
            <a:xfrm>
              <a:off x="1192301" y="4715255"/>
              <a:ext cx="5465445" cy="562610"/>
            </a:xfrm>
            <a:custGeom>
              <a:avLst/>
              <a:gdLst/>
              <a:ahLst/>
              <a:cxnLst/>
              <a:rect l="l" t="t" r="r" b="b"/>
              <a:pathLst>
                <a:path w="5465445" h="562610">
                  <a:moveTo>
                    <a:pt x="5370931" y="0"/>
                  </a:moveTo>
                  <a:lnTo>
                    <a:pt x="93954" y="0"/>
                  </a:lnTo>
                  <a:lnTo>
                    <a:pt x="57378" y="7366"/>
                  </a:lnTo>
                  <a:lnTo>
                    <a:pt x="27508" y="27432"/>
                  </a:lnTo>
                  <a:lnTo>
                    <a:pt x="7378" y="57277"/>
                  </a:lnTo>
                  <a:lnTo>
                    <a:pt x="0" y="93726"/>
                  </a:lnTo>
                  <a:lnTo>
                    <a:pt x="0" y="468630"/>
                  </a:lnTo>
                  <a:lnTo>
                    <a:pt x="7378" y="505206"/>
                  </a:lnTo>
                  <a:lnTo>
                    <a:pt x="27508" y="534924"/>
                  </a:lnTo>
                  <a:lnTo>
                    <a:pt x="57378" y="554990"/>
                  </a:lnTo>
                  <a:lnTo>
                    <a:pt x="93954" y="562356"/>
                  </a:lnTo>
                  <a:lnTo>
                    <a:pt x="5370931" y="562356"/>
                  </a:lnTo>
                  <a:lnTo>
                    <a:pt x="5407634" y="554990"/>
                  </a:lnTo>
                  <a:lnTo>
                    <a:pt x="5437479" y="534924"/>
                  </a:lnTo>
                  <a:lnTo>
                    <a:pt x="5457545" y="505206"/>
                  </a:lnTo>
                  <a:lnTo>
                    <a:pt x="5465038" y="468630"/>
                  </a:lnTo>
                  <a:lnTo>
                    <a:pt x="5465038" y="93726"/>
                  </a:lnTo>
                  <a:lnTo>
                    <a:pt x="5457545" y="57277"/>
                  </a:lnTo>
                  <a:lnTo>
                    <a:pt x="5437479" y="27432"/>
                  </a:lnTo>
                  <a:lnTo>
                    <a:pt x="5407634" y="7366"/>
                  </a:lnTo>
                  <a:lnTo>
                    <a:pt x="5370931" y="0"/>
                  </a:lnTo>
                  <a:close/>
                </a:path>
              </a:pathLst>
            </a:custGeom>
            <a:solidFill>
              <a:srgbClr val="006FC0"/>
            </a:solidFill>
          </p:spPr>
          <p:txBody>
            <a:bodyPr wrap="square" lIns="0" tIns="0" rIns="0" bIns="0" rtlCol="0"/>
            <a:lstStyle/>
            <a:p>
              <a:endParaRPr/>
            </a:p>
          </p:txBody>
        </p:sp>
      </p:grpSp>
      <p:grpSp>
        <p:nvGrpSpPr>
          <p:cNvPr id="22" name="object 19">
            <a:extLst>
              <a:ext uri="{FF2B5EF4-FFF2-40B4-BE49-F238E27FC236}">
                <a16:creationId xmlns:a16="http://schemas.microsoft.com/office/drawing/2014/main" id="{E6AA0237-EEF7-46EF-A662-F7A6731A41C4}"/>
              </a:ext>
            </a:extLst>
          </p:cNvPr>
          <p:cNvGrpSpPr/>
          <p:nvPr/>
        </p:nvGrpSpPr>
        <p:grpSpPr>
          <a:xfrm>
            <a:off x="726269" y="2554068"/>
            <a:ext cx="7821930" cy="706755"/>
            <a:chOff x="771093" y="2111375"/>
            <a:chExt cx="7821930" cy="706755"/>
          </a:xfrm>
        </p:grpSpPr>
        <p:sp>
          <p:nvSpPr>
            <p:cNvPr id="23" name="object 20">
              <a:extLst>
                <a:ext uri="{FF2B5EF4-FFF2-40B4-BE49-F238E27FC236}">
                  <a16:creationId xmlns:a16="http://schemas.microsoft.com/office/drawing/2014/main" id="{73892267-3279-4D99-9F30-4E7B033428D7}"/>
                </a:ext>
              </a:extLst>
            </p:cNvPr>
            <p:cNvSpPr/>
            <p:nvPr/>
          </p:nvSpPr>
          <p:spPr>
            <a:xfrm>
              <a:off x="777951" y="2335402"/>
              <a:ext cx="7807959" cy="475615"/>
            </a:xfrm>
            <a:custGeom>
              <a:avLst/>
              <a:gdLst/>
              <a:ahLst/>
              <a:cxnLst/>
              <a:rect l="l" t="t" r="r" b="b"/>
              <a:pathLst>
                <a:path w="7807959" h="475614">
                  <a:moveTo>
                    <a:pt x="0" y="475488"/>
                  </a:moveTo>
                  <a:lnTo>
                    <a:pt x="7807706" y="475488"/>
                  </a:lnTo>
                  <a:lnTo>
                    <a:pt x="7807706" y="0"/>
                  </a:lnTo>
                  <a:lnTo>
                    <a:pt x="0" y="0"/>
                  </a:lnTo>
                  <a:lnTo>
                    <a:pt x="0" y="475488"/>
                  </a:lnTo>
                  <a:close/>
                </a:path>
              </a:pathLst>
            </a:custGeom>
            <a:ln w="13716">
              <a:solidFill>
                <a:srgbClr val="5B9BD3"/>
              </a:solidFill>
            </a:ln>
          </p:spPr>
          <p:txBody>
            <a:bodyPr wrap="square" lIns="0" tIns="0" rIns="0" bIns="0" rtlCol="0"/>
            <a:lstStyle/>
            <a:p>
              <a:endParaRPr/>
            </a:p>
          </p:txBody>
        </p:sp>
        <p:sp>
          <p:nvSpPr>
            <p:cNvPr id="24" name="object 21">
              <a:extLst>
                <a:ext uri="{FF2B5EF4-FFF2-40B4-BE49-F238E27FC236}">
                  <a16:creationId xmlns:a16="http://schemas.microsoft.com/office/drawing/2014/main" id="{8026AA15-C674-4B72-A636-B426DF41001C}"/>
                </a:ext>
              </a:extLst>
            </p:cNvPr>
            <p:cNvSpPr/>
            <p:nvPr/>
          </p:nvSpPr>
          <p:spPr>
            <a:xfrm>
              <a:off x="1167650" y="2111375"/>
              <a:ext cx="5465445" cy="562610"/>
            </a:xfrm>
            <a:custGeom>
              <a:avLst/>
              <a:gdLst/>
              <a:ahLst/>
              <a:cxnLst/>
              <a:rect l="l" t="t" r="r" b="b"/>
              <a:pathLst>
                <a:path w="5465445" h="562610">
                  <a:moveTo>
                    <a:pt x="5370944" y="0"/>
                  </a:moveTo>
                  <a:lnTo>
                    <a:pt x="93992" y="0"/>
                  </a:lnTo>
                  <a:lnTo>
                    <a:pt x="57378" y="7365"/>
                  </a:lnTo>
                  <a:lnTo>
                    <a:pt x="27508" y="27432"/>
                  </a:lnTo>
                  <a:lnTo>
                    <a:pt x="7378" y="57150"/>
                  </a:lnTo>
                  <a:lnTo>
                    <a:pt x="0" y="93725"/>
                  </a:lnTo>
                  <a:lnTo>
                    <a:pt x="0" y="468629"/>
                  </a:lnTo>
                  <a:lnTo>
                    <a:pt x="7378" y="505078"/>
                  </a:lnTo>
                  <a:lnTo>
                    <a:pt x="27508" y="534924"/>
                  </a:lnTo>
                  <a:lnTo>
                    <a:pt x="57378" y="554989"/>
                  </a:lnTo>
                  <a:lnTo>
                    <a:pt x="93992" y="562355"/>
                  </a:lnTo>
                  <a:lnTo>
                    <a:pt x="5370944" y="562355"/>
                  </a:lnTo>
                  <a:lnTo>
                    <a:pt x="5407647" y="554989"/>
                  </a:lnTo>
                  <a:lnTo>
                    <a:pt x="5437492" y="534924"/>
                  </a:lnTo>
                  <a:lnTo>
                    <a:pt x="5457558" y="505078"/>
                  </a:lnTo>
                  <a:lnTo>
                    <a:pt x="5464924" y="468629"/>
                  </a:lnTo>
                  <a:lnTo>
                    <a:pt x="5464924" y="93725"/>
                  </a:lnTo>
                  <a:lnTo>
                    <a:pt x="5457558" y="57150"/>
                  </a:lnTo>
                  <a:lnTo>
                    <a:pt x="5437492" y="27432"/>
                  </a:lnTo>
                  <a:lnTo>
                    <a:pt x="5407647" y="7365"/>
                  </a:lnTo>
                  <a:lnTo>
                    <a:pt x="5370944" y="0"/>
                  </a:lnTo>
                  <a:close/>
                </a:path>
              </a:pathLst>
            </a:custGeom>
            <a:solidFill>
              <a:srgbClr val="006FC0"/>
            </a:solidFill>
          </p:spPr>
          <p:txBody>
            <a:bodyPr wrap="square" lIns="0" tIns="0" rIns="0" bIns="0" rtlCol="0"/>
            <a:lstStyle/>
            <a:p>
              <a:endParaRPr dirty="0"/>
            </a:p>
          </p:txBody>
        </p:sp>
      </p:grpSp>
      <p:sp>
        <p:nvSpPr>
          <p:cNvPr id="25" name="object 22">
            <a:extLst>
              <a:ext uri="{FF2B5EF4-FFF2-40B4-BE49-F238E27FC236}">
                <a16:creationId xmlns:a16="http://schemas.microsoft.com/office/drawing/2014/main" id="{AA64AC9F-8432-4B91-A2E7-770BB884E3C4}"/>
              </a:ext>
            </a:extLst>
          </p:cNvPr>
          <p:cNvSpPr txBox="1"/>
          <p:nvPr/>
        </p:nvSpPr>
        <p:spPr>
          <a:xfrm>
            <a:off x="1334471" y="1819810"/>
            <a:ext cx="3972634" cy="290464"/>
          </a:xfrm>
          <a:prstGeom prst="rect">
            <a:avLst/>
          </a:prstGeom>
        </p:spPr>
        <p:txBody>
          <a:bodyPr vert="horz" wrap="square" lIns="0" tIns="13335" rIns="0" bIns="0" rtlCol="0">
            <a:spAutoFit/>
          </a:bodyPr>
          <a:lstStyle/>
          <a:p>
            <a:pPr marL="31115">
              <a:lnSpc>
                <a:spcPct val="100000"/>
              </a:lnSpc>
              <a:spcBef>
                <a:spcPts val="105"/>
              </a:spcBef>
            </a:pPr>
            <a:r>
              <a:rPr lang="es-MX" b="1" spc="-10" dirty="0">
                <a:solidFill>
                  <a:srgbClr val="FFFFFF"/>
                </a:solidFill>
                <a:latin typeface="Arial"/>
                <a:cs typeface="Arial"/>
              </a:rPr>
              <a:t>Variables externas</a:t>
            </a:r>
            <a:endParaRPr lang="es-PE" dirty="0">
              <a:latin typeface="Arial"/>
              <a:cs typeface="Arial"/>
            </a:endParaRPr>
          </a:p>
        </p:txBody>
      </p:sp>
      <p:sp>
        <p:nvSpPr>
          <p:cNvPr id="26" name="object 22">
            <a:extLst>
              <a:ext uri="{FF2B5EF4-FFF2-40B4-BE49-F238E27FC236}">
                <a16:creationId xmlns:a16="http://schemas.microsoft.com/office/drawing/2014/main" id="{575ACE3F-E661-4010-A02A-37E1E511CD1D}"/>
              </a:ext>
            </a:extLst>
          </p:cNvPr>
          <p:cNvSpPr txBox="1"/>
          <p:nvPr/>
        </p:nvSpPr>
        <p:spPr>
          <a:xfrm>
            <a:off x="1334471" y="2690141"/>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a:solidFill>
                  <a:srgbClr val="FFFFFF"/>
                </a:solidFill>
                <a:latin typeface="Arial"/>
                <a:cs typeface="Arial"/>
              </a:rPr>
              <a:t>Parte 2</a:t>
            </a:r>
            <a:endParaRPr lang="es-PE" dirty="0">
              <a:latin typeface="Arial"/>
              <a:cs typeface="Arial"/>
            </a:endParaRPr>
          </a:p>
        </p:txBody>
      </p:sp>
      <p:sp>
        <p:nvSpPr>
          <p:cNvPr id="27" name="object 22">
            <a:extLst>
              <a:ext uri="{FF2B5EF4-FFF2-40B4-BE49-F238E27FC236}">
                <a16:creationId xmlns:a16="http://schemas.microsoft.com/office/drawing/2014/main" id="{49B7E682-9CCF-4302-9B9B-0AF0E8A398E7}"/>
              </a:ext>
            </a:extLst>
          </p:cNvPr>
          <p:cNvSpPr txBox="1"/>
          <p:nvPr/>
        </p:nvSpPr>
        <p:spPr>
          <a:xfrm>
            <a:off x="1334471" y="3552851"/>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a:solidFill>
                  <a:srgbClr val="FFFFFF"/>
                </a:solidFill>
                <a:latin typeface="Arial"/>
                <a:cs typeface="Arial"/>
              </a:rPr>
              <a:t>Parte 3</a:t>
            </a:r>
            <a:endParaRPr lang="es-PE" dirty="0">
              <a:latin typeface="Arial"/>
              <a:cs typeface="Arial"/>
            </a:endParaRPr>
          </a:p>
        </p:txBody>
      </p:sp>
      <p:sp>
        <p:nvSpPr>
          <p:cNvPr id="28" name="object 22">
            <a:extLst>
              <a:ext uri="{FF2B5EF4-FFF2-40B4-BE49-F238E27FC236}">
                <a16:creationId xmlns:a16="http://schemas.microsoft.com/office/drawing/2014/main" id="{6FF7090C-B76E-4E3B-AC7D-33B6DDD27B92}"/>
              </a:ext>
            </a:extLst>
          </p:cNvPr>
          <p:cNvSpPr txBox="1"/>
          <p:nvPr/>
        </p:nvSpPr>
        <p:spPr>
          <a:xfrm>
            <a:off x="1343996" y="4442296"/>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a:solidFill>
                  <a:srgbClr val="FFFFFF"/>
                </a:solidFill>
                <a:latin typeface="Arial"/>
                <a:cs typeface="Arial"/>
              </a:rPr>
              <a:t>Parte 4</a:t>
            </a:r>
            <a:endParaRPr lang="es-PE" dirty="0">
              <a:latin typeface="Arial"/>
              <a:cs typeface="Arial"/>
            </a:endParaRPr>
          </a:p>
        </p:txBody>
      </p:sp>
      <p:sp>
        <p:nvSpPr>
          <p:cNvPr id="29" name="object 22">
            <a:extLst>
              <a:ext uri="{FF2B5EF4-FFF2-40B4-BE49-F238E27FC236}">
                <a16:creationId xmlns:a16="http://schemas.microsoft.com/office/drawing/2014/main" id="{1CD52542-F82B-4CFE-BB92-EFF5D5588674}"/>
              </a:ext>
            </a:extLst>
          </p:cNvPr>
          <p:cNvSpPr txBox="1"/>
          <p:nvPr/>
        </p:nvSpPr>
        <p:spPr>
          <a:xfrm>
            <a:off x="1343996" y="5294021"/>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a:solidFill>
                  <a:srgbClr val="FFFFFF"/>
                </a:solidFill>
                <a:latin typeface="Arial"/>
                <a:cs typeface="Arial"/>
              </a:rPr>
              <a:t>Parte 5</a:t>
            </a:r>
            <a:endParaRPr lang="es-PE" dirty="0">
              <a:latin typeface="Arial"/>
              <a:cs typeface="Arial"/>
            </a:endParaRPr>
          </a:p>
        </p:txBody>
      </p:sp>
      <p:sp>
        <p:nvSpPr>
          <p:cNvPr id="30" name="object 22">
            <a:extLst>
              <a:ext uri="{FF2B5EF4-FFF2-40B4-BE49-F238E27FC236}">
                <a16:creationId xmlns:a16="http://schemas.microsoft.com/office/drawing/2014/main" id="{1656F86D-1ECC-4845-822C-4D3F1F9534A4}"/>
              </a:ext>
            </a:extLst>
          </p:cNvPr>
          <p:cNvSpPr txBox="1"/>
          <p:nvPr/>
        </p:nvSpPr>
        <p:spPr>
          <a:xfrm>
            <a:off x="1407870" y="5713214"/>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a:solidFill>
                  <a:srgbClr val="FFFFFF"/>
                </a:solidFill>
                <a:latin typeface="Arial"/>
                <a:cs typeface="Arial"/>
              </a:rPr>
              <a:t>Parte 6</a:t>
            </a:r>
            <a:endParaRPr lang="es-PE" dirty="0">
              <a:latin typeface="Arial"/>
              <a:cs typeface="Arial"/>
            </a:endParaRPr>
          </a:p>
        </p:txBody>
      </p:sp>
    </p:spTree>
    <p:extLst>
      <p:ext uri="{BB962C8B-B14F-4D97-AF65-F5344CB8AC3E}">
        <p14:creationId xmlns:p14="http://schemas.microsoft.com/office/powerpoint/2010/main" val="2165306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id="{81E3FBD4-20A9-417B-A77F-F7D7B12C089A}"/>
              </a:ext>
            </a:extLst>
          </p:cNvPr>
          <p:cNvSpPr/>
          <p:nvPr/>
        </p:nvSpPr>
        <p:spPr>
          <a:xfrm>
            <a:off x="0" y="6549481"/>
            <a:ext cx="12192000" cy="308520"/>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rPr>
              <a:t>02</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25" name="object 22">
            <a:extLst>
              <a:ext uri="{FF2B5EF4-FFF2-40B4-BE49-F238E27FC236}">
                <a16:creationId xmlns:a16="http://schemas.microsoft.com/office/drawing/2014/main" id="{AA64AC9F-8432-4B91-A2E7-770BB884E3C4}"/>
              </a:ext>
            </a:extLst>
          </p:cNvPr>
          <p:cNvSpPr txBox="1"/>
          <p:nvPr/>
        </p:nvSpPr>
        <p:spPr>
          <a:xfrm>
            <a:off x="276636" y="1554635"/>
            <a:ext cx="3972634" cy="290464"/>
          </a:xfrm>
          <a:prstGeom prst="rect">
            <a:avLst/>
          </a:prstGeom>
        </p:spPr>
        <p:txBody>
          <a:bodyPr vert="horz" wrap="square" lIns="0" tIns="13335" rIns="0" bIns="0" rtlCol="0">
            <a:spAutoFit/>
          </a:bodyPr>
          <a:lstStyle/>
          <a:p>
            <a:pPr marL="31115">
              <a:lnSpc>
                <a:spcPct val="100000"/>
              </a:lnSpc>
              <a:spcBef>
                <a:spcPts val="105"/>
              </a:spcBef>
            </a:pPr>
            <a:r>
              <a:rPr lang="es-MX" b="1" spc="-10" dirty="0">
                <a:solidFill>
                  <a:srgbClr val="FFFFFF"/>
                </a:solidFill>
                <a:latin typeface="Arial"/>
                <a:cs typeface="Arial"/>
              </a:rPr>
              <a:t>Panorama</a:t>
            </a:r>
            <a:endParaRPr lang="es-PE" dirty="0">
              <a:latin typeface="Arial"/>
              <a:cs typeface="Arial"/>
            </a:endParaRPr>
          </a:p>
        </p:txBody>
      </p:sp>
      <p:sp>
        <p:nvSpPr>
          <p:cNvPr id="26" name="object 22">
            <a:extLst>
              <a:ext uri="{FF2B5EF4-FFF2-40B4-BE49-F238E27FC236}">
                <a16:creationId xmlns:a16="http://schemas.microsoft.com/office/drawing/2014/main" id="{575ACE3F-E661-4010-A02A-37E1E511CD1D}"/>
              </a:ext>
            </a:extLst>
          </p:cNvPr>
          <p:cNvSpPr txBox="1"/>
          <p:nvPr/>
        </p:nvSpPr>
        <p:spPr>
          <a:xfrm>
            <a:off x="276636" y="2424966"/>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a:solidFill>
                  <a:srgbClr val="FFFFFF"/>
                </a:solidFill>
                <a:latin typeface="Arial"/>
                <a:cs typeface="Arial"/>
              </a:rPr>
              <a:t>Parte 2</a:t>
            </a:r>
            <a:endParaRPr lang="es-PE" dirty="0">
              <a:latin typeface="Arial"/>
              <a:cs typeface="Arial"/>
            </a:endParaRPr>
          </a:p>
        </p:txBody>
      </p:sp>
      <p:sp>
        <p:nvSpPr>
          <p:cNvPr id="27" name="object 22">
            <a:extLst>
              <a:ext uri="{FF2B5EF4-FFF2-40B4-BE49-F238E27FC236}">
                <a16:creationId xmlns:a16="http://schemas.microsoft.com/office/drawing/2014/main" id="{49B7E682-9CCF-4302-9B9B-0AF0E8A398E7}"/>
              </a:ext>
            </a:extLst>
          </p:cNvPr>
          <p:cNvSpPr txBox="1"/>
          <p:nvPr/>
        </p:nvSpPr>
        <p:spPr>
          <a:xfrm>
            <a:off x="276636" y="3287676"/>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a:solidFill>
                  <a:srgbClr val="FFFFFF"/>
                </a:solidFill>
                <a:latin typeface="Arial"/>
                <a:cs typeface="Arial"/>
              </a:rPr>
              <a:t>Parte 3</a:t>
            </a:r>
            <a:endParaRPr lang="es-PE" dirty="0">
              <a:latin typeface="Arial"/>
              <a:cs typeface="Arial"/>
            </a:endParaRPr>
          </a:p>
        </p:txBody>
      </p:sp>
      <p:sp>
        <p:nvSpPr>
          <p:cNvPr id="28" name="object 22">
            <a:extLst>
              <a:ext uri="{FF2B5EF4-FFF2-40B4-BE49-F238E27FC236}">
                <a16:creationId xmlns:a16="http://schemas.microsoft.com/office/drawing/2014/main" id="{6FF7090C-B76E-4E3B-AC7D-33B6DDD27B92}"/>
              </a:ext>
            </a:extLst>
          </p:cNvPr>
          <p:cNvSpPr txBox="1"/>
          <p:nvPr/>
        </p:nvSpPr>
        <p:spPr>
          <a:xfrm>
            <a:off x="286161" y="4177121"/>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a:solidFill>
                  <a:srgbClr val="FFFFFF"/>
                </a:solidFill>
                <a:latin typeface="Arial"/>
                <a:cs typeface="Arial"/>
              </a:rPr>
              <a:t>Parte 4</a:t>
            </a:r>
            <a:endParaRPr lang="es-PE" dirty="0">
              <a:latin typeface="Arial"/>
              <a:cs typeface="Arial"/>
            </a:endParaRPr>
          </a:p>
        </p:txBody>
      </p:sp>
      <p:sp>
        <p:nvSpPr>
          <p:cNvPr id="29" name="object 22">
            <a:extLst>
              <a:ext uri="{FF2B5EF4-FFF2-40B4-BE49-F238E27FC236}">
                <a16:creationId xmlns:a16="http://schemas.microsoft.com/office/drawing/2014/main" id="{1CD52542-F82B-4CFE-BB92-EFF5D5588674}"/>
              </a:ext>
            </a:extLst>
          </p:cNvPr>
          <p:cNvSpPr txBox="1"/>
          <p:nvPr/>
        </p:nvSpPr>
        <p:spPr>
          <a:xfrm>
            <a:off x="286161" y="5028846"/>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a:solidFill>
                  <a:srgbClr val="FFFFFF"/>
                </a:solidFill>
                <a:latin typeface="Arial"/>
                <a:cs typeface="Arial"/>
              </a:rPr>
              <a:t>Parte 5</a:t>
            </a:r>
            <a:endParaRPr lang="es-PE" dirty="0">
              <a:latin typeface="Arial"/>
              <a:cs typeface="Arial"/>
            </a:endParaRPr>
          </a:p>
        </p:txBody>
      </p:sp>
      <p:sp>
        <p:nvSpPr>
          <p:cNvPr id="30" name="object 22">
            <a:extLst>
              <a:ext uri="{FF2B5EF4-FFF2-40B4-BE49-F238E27FC236}">
                <a16:creationId xmlns:a16="http://schemas.microsoft.com/office/drawing/2014/main" id="{1656F86D-1ECC-4845-822C-4D3F1F9534A4}"/>
              </a:ext>
            </a:extLst>
          </p:cNvPr>
          <p:cNvSpPr txBox="1"/>
          <p:nvPr/>
        </p:nvSpPr>
        <p:spPr>
          <a:xfrm>
            <a:off x="305211" y="5890732"/>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a:solidFill>
                  <a:srgbClr val="FFFFFF"/>
                </a:solidFill>
                <a:latin typeface="Arial"/>
                <a:cs typeface="Arial"/>
              </a:rPr>
              <a:t>Parte 6</a:t>
            </a:r>
            <a:endParaRPr lang="es-PE" dirty="0">
              <a:latin typeface="Arial"/>
              <a:cs typeface="Arial"/>
            </a:endParaRPr>
          </a:p>
        </p:txBody>
      </p:sp>
      <p:sp>
        <p:nvSpPr>
          <p:cNvPr id="2" name="CuadroTexto 1">
            <a:extLst>
              <a:ext uri="{FF2B5EF4-FFF2-40B4-BE49-F238E27FC236}">
                <a16:creationId xmlns:a16="http://schemas.microsoft.com/office/drawing/2014/main" id="{0DCD91A5-C760-41D6-9921-4FE06971C924}"/>
              </a:ext>
            </a:extLst>
          </p:cNvPr>
          <p:cNvSpPr txBox="1"/>
          <p:nvPr/>
        </p:nvSpPr>
        <p:spPr>
          <a:xfrm>
            <a:off x="678903" y="6226094"/>
            <a:ext cx="3343356" cy="255198"/>
          </a:xfrm>
          <a:prstGeom prst="rect">
            <a:avLst/>
          </a:prstGeom>
          <a:noFill/>
        </p:spPr>
        <p:txBody>
          <a:bodyPr wrap="square" rtlCol="0">
            <a:spAutoFit/>
          </a:bodyPr>
          <a:lstStyle/>
          <a:p>
            <a:r>
              <a:rPr lang="es-MX" sz="1000" dirty="0">
                <a:latin typeface="Arial" panose="020B0604020202020204" pitchFamily="34" charset="0"/>
                <a:cs typeface="Arial" panose="020B0604020202020204" pitchFamily="34" charset="0"/>
              </a:rPr>
              <a:t>*Con expectativas de inflación 4 trimestres en adelante</a:t>
            </a:r>
            <a:endParaRPr lang="es-PE" sz="1000" dirty="0">
              <a:latin typeface="Arial" panose="020B0604020202020204" pitchFamily="34" charset="0"/>
              <a:cs typeface="Arial" panose="020B0604020202020204" pitchFamily="34" charset="0"/>
            </a:endParaRPr>
          </a:p>
        </p:txBody>
      </p:sp>
      <p:sp>
        <p:nvSpPr>
          <p:cNvPr id="32" name="CuadroTexto 31">
            <a:extLst>
              <a:ext uri="{FF2B5EF4-FFF2-40B4-BE49-F238E27FC236}">
                <a16:creationId xmlns:a16="http://schemas.microsoft.com/office/drawing/2014/main" id="{CA73DD21-E325-43B7-8FB7-2AFC7B36B5ED}"/>
              </a:ext>
            </a:extLst>
          </p:cNvPr>
          <p:cNvSpPr txBox="1"/>
          <p:nvPr/>
        </p:nvSpPr>
        <p:spPr>
          <a:xfrm>
            <a:off x="1698442" y="1223925"/>
            <a:ext cx="8795113" cy="523220"/>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600" b="1" dirty="0">
                <a:solidFill>
                  <a:srgbClr val="002060"/>
                </a:solidFill>
                <a:latin typeface="Arial" pitchFamily="34" charset="0"/>
                <a:cs typeface="Arial" pitchFamily="34" charset="0"/>
              </a:rPr>
              <a:t>Tasa de Interés de Referencia Nominal y Real *</a:t>
            </a:r>
          </a:p>
          <a:p>
            <a:pPr algn="ctr"/>
            <a:r>
              <a:rPr lang="es-MX" sz="1200" dirty="0">
                <a:latin typeface="Arial" pitchFamily="34" charset="0"/>
                <a:cs typeface="Arial" pitchFamily="34" charset="0"/>
              </a:rPr>
              <a:t>(en porcentaje)</a:t>
            </a:r>
            <a:endParaRPr lang="es-PE" sz="1200" dirty="0">
              <a:latin typeface="Arial" pitchFamily="34" charset="0"/>
              <a:cs typeface="Arial" pitchFamily="34" charset="0"/>
            </a:endParaRPr>
          </a:p>
        </p:txBody>
      </p:sp>
      <p:sp>
        <p:nvSpPr>
          <p:cNvPr id="3" name="CuadroTexto 2">
            <a:extLst>
              <a:ext uri="{FF2B5EF4-FFF2-40B4-BE49-F238E27FC236}">
                <a16:creationId xmlns:a16="http://schemas.microsoft.com/office/drawing/2014/main" id="{DDE99C40-C447-491C-B71B-F942102B9F75}"/>
              </a:ext>
            </a:extLst>
          </p:cNvPr>
          <p:cNvSpPr txBox="1"/>
          <p:nvPr/>
        </p:nvSpPr>
        <p:spPr>
          <a:xfrm>
            <a:off x="10787260" y="3087479"/>
            <a:ext cx="397866" cy="276999"/>
          </a:xfrm>
          <a:prstGeom prst="rect">
            <a:avLst/>
          </a:prstGeom>
          <a:noFill/>
        </p:spPr>
        <p:txBody>
          <a:bodyPr wrap="none" rtlCol="0">
            <a:spAutoFit/>
          </a:bodyPr>
          <a:lstStyle/>
          <a:p>
            <a:r>
              <a:rPr lang="es-MX" sz="1200" b="1" dirty="0">
                <a:latin typeface="Arial" panose="020B0604020202020204" pitchFamily="34" charset="0"/>
                <a:cs typeface="Arial" panose="020B0604020202020204" pitchFamily="34" charset="0"/>
              </a:rPr>
              <a:t>3.6</a:t>
            </a:r>
            <a:endParaRPr lang="es-PE" sz="1200" b="1" dirty="0">
              <a:latin typeface="Arial" panose="020B0604020202020204" pitchFamily="34" charset="0"/>
              <a:cs typeface="Arial" panose="020B0604020202020204" pitchFamily="34" charset="0"/>
            </a:endParaRPr>
          </a:p>
        </p:txBody>
      </p:sp>
      <p:sp>
        <p:nvSpPr>
          <p:cNvPr id="35" name="CuadroTexto 34">
            <a:extLst>
              <a:ext uri="{FF2B5EF4-FFF2-40B4-BE49-F238E27FC236}">
                <a16:creationId xmlns:a16="http://schemas.microsoft.com/office/drawing/2014/main" id="{563DA133-321A-444B-B587-91342FF5F0EF}"/>
              </a:ext>
            </a:extLst>
          </p:cNvPr>
          <p:cNvSpPr txBox="1"/>
          <p:nvPr/>
        </p:nvSpPr>
        <p:spPr>
          <a:xfrm>
            <a:off x="10815835" y="4493625"/>
            <a:ext cx="397866" cy="276999"/>
          </a:xfrm>
          <a:prstGeom prst="rect">
            <a:avLst/>
          </a:prstGeom>
          <a:noFill/>
        </p:spPr>
        <p:txBody>
          <a:bodyPr wrap="none" rtlCol="0">
            <a:spAutoFit/>
          </a:bodyPr>
          <a:lstStyle/>
          <a:p>
            <a:r>
              <a:rPr lang="es-MX" sz="1200" b="1" dirty="0">
                <a:latin typeface="Arial" panose="020B0604020202020204" pitchFamily="34" charset="0"/>
                <a:cs typeface="Arial" panose="020B0604020202020204" pitchFamily="34" charset="0"/>
              </a:rPr>
              <a:t>0.2</a:t>
            </a:r>
            <a:endParaRPr lang="es-PE" sz="1200" b="1" dirty="0">
              <a:latin typeface="Arial" panose="020B0604020202020204" pitchFamily="34" charset="0"/>
              <a:cs typeface="Arial" panose="020B0604020202020204" pitchFamily="34" charset="0"/>
            </a:endParaRPr>
          </a:p>
        </p:txBody>
      </p:sp>
      <p:graphicFrame>
        <p:nvGraphicFramePr>
          <p:cNvPr id="42" name="Gráfico 41">
            <a:extLst>
              <a:ext uri="{FF2B5EF4-FFF2-40B4-BE49-F238E27FC236}">
                <a16:creationId xmlns:a16="http://schemas.microsoft.com/office/drawing/2014/main" id="{AA8D1921-1C7C-4188-98C3-56DF442FD457}"/>
              </a:ext>
            </a:extLst>
          </p:cNvPr>
          <p:cNvGraphicFramePr>
            <a:graphicFrameLocks/>
          </p:cNvGraphicFramePr>
          <p:nvPr>
            <p:extLst>
              <p:ext uri="{D42A27DB-BD31-4B8C-83A1-F6EECF244321}">
                <p14:modId xmlns:p14="http://schemas.microsoft.com/office/powerpoint/2010/main" val="3037761549"/>
              </p:ext>
            </p:extLst>
          </p:nvPr>
        </p:nvGraphicFramePr>
        <p:xfrm>
          <a:off x="678903" y="1791514"/>
          <a:ext cx="10132531" cy="4385258"/>
        </p:xfrm>
        <a:graphic>
          <a:graphicData uri="http://schemas.openxmlformats.org/drawingml/2006/chart">
            <c:chart xmlns:c="http://schemas.openxmlformats.org/drawingml/2006/chart" xmlns:r="http://schemas.openxmlformats.org/officeDocument/2006/relationships" r:id="rId3"/>
          </a:graphicData>
        </a:graphic>
      </p:graphicFrame>
      <p:sp>
        <p:nvSpPr>
          <p:cNvPr id="44" name="CuadroTexto 43">
            <a:extLst>
              <a:ext uri="{FF2B5EF4-FFF2-40B4-BE49-F238E27FC236}">
                <a16:creationId xmlns:a16="http://schemas.microsoft.com/office/drawing/2014/main" id="{2DFAC26D-EF1E-45E6-9351-9ECE18E3CCBC}"/>
              </a:ext>
            </a:extLst>
          </p:cNvPr>
          <p:cNvSpPr txBox="1"/>
          <p:nvPr/>
        </p:nvSpPr>
        <p:spPr>
          <a:xfrm>
            <a:off x="6493080" y="3081640"/>
            <a:ext cx="397866" cy="276999"/>
          </a:xfrm>
          <a:prstGeom prst="rect">
            <a:avLst/>
          </a:prstGeom>
          <a:noFill/>
        </p:spPr>
        <p:txBody>
          <a:bodyPr wrap="none" rtlCol="0">
            <a:spAutoFit/>
          </a:bodyPr>
          <a:lstStyle/>
          <a:p>
            <a:r>
              <a:rPr lang="es-MX" sz="1200" b="1" dirty="0">
                <a:solidFill>
                  <a:schemeClr val="bg2">
                    <a:lumMod val="75000"/>
                  </a:schemeClr>
                </a:solidFill>
                <a:latin typeface="Arial" panose="020B0604020202020204" pitchFamily="34" charset="0"/>
                <a:cs typeface="Arial" panose="020B0604020202020204" pitchFamily="34" charset="0"/>
              </a:rPr>
              <a:t>3.5</a:t>
            </a:r>
            <a:endParaRPr lang="es-PE" sz="1200" b="1" dirty="0">
              <a:solidFill>
                <a:schemeClr val="bg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3387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id="{81E3FBD4-20A9-417B-A77F-F7D7B12C089A}"/>
              </a:ext>
            </a:extLst>
          </p:cNvPr>
          <p:cNvSpPr/>
          <p:nvPr/>
        </p:nvSpPr>
        <p:spPr>
          <a:xfrm>
            <a:off x="0" y="6687671"/>
            <a:ext cx="12192000" cy="170329"/>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rPr>
              <a:t>02</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grpSp>
        <p:nvGrpSpPr>
          <p:cNvPr id="6" name="object 2">
            <a:extLst>
              <a:ext uri="{FF2B5EF4-FFF2-40B4-BE49-F238E27FC236}">
                <a16:creationId xmlns:a16="http://schemas.microsoft.com/office/drawing/2014/main" id="{E382B80E-29F3-4CC1-8233-2148FB07C100}"/>
              </a:ext>
            </a:extLst>
          </p:cNvPr>
          <p:cNvGrpSpPr/>
          <p:nvPr/>
        </p:nvGrpSpPr>
        <p:grpSpPr>
          <a:xfrm>
            <a:off x="726269" y="1683737"/>
            <a:ext cx="7800340" cy="729615"/>
            <a:chOff x="771093" y="1241044"/>
            <a:chExt cx="7800340" cy="729615"/>
          </a:xfrm>
        </p:grpSpPr>
        <p:sp>
          <p:nvSpPr>
            <p:cNvPr id="7" name="object 3">
              <a:extLst>
                <a:ext uri="{FF2B5EF4-FFF2-40B4-BE49-F238E27FC236}">
                  <a16:creationId xmlns:a16="http://schemas.microsoft.com/office/drawing/2014/main" id="{77EE34D4-A03C-45E8-A50C-CB75EAE0CAD1}"/>
                </a:ext>
              </a:extLst>
            </p:cNvPr>
            <p:cNvSpPr/>
            <p:nvPr/>
          </p:nvSpPr>
          <p:spPr>
            <a:xfrm>
              <a:off x="777951" y="1483360"/>
              <a:ext cx="7786370" cy="480059"/>
            </a:xfrm>
            <a:custGeom>
              <a:avLst/>
              <a:gdLst/>
              <a:ahLst/>
              <a:cxnLst/>
              <a:rect l="l" t="t" r="r" b="b"/>
              <a:pathLst>
                <a:path w="7786370" h="480060">
                  <a:moveTo>
                    <a:pt x="0" y="480060"/>
                  </a:moveTo>
                  <a:lnTo>
                    <a:pt x="7786116" y="480060"/>
                  </a:lnTo>
                  <a:lnTo>
                    <a:pt x="7786116" y="0"/>
                  </a:lnTo>
                  <a:lnTo>
                    <a:pt x="0" y="0"/>
                  </a:lnTo>
                  <a:lnTo>
                    <a:pt x="0" y="480060"/>
                  </a:lnTo>
                  <a:close/>
                </a:path>
              </a:pathLst>
            </a:custGeom>
            <a:ln w="13714">
              <a:solidFill>
                <a:srgbClr val="5B9BD3"/>
              </a:solidFill>
            </a:ln>
          </p:spPr>
          <p:txBody>
            <a:bodyPr wrap="square" lIns="0" tIns="0" rIns="0" bIns="0" rtlCol="0"/>
            <a:lstStyle/>
            <a:p>
              <a:endParaRPr/>
            </a:p>
          </p:txBody>
        </p:sp>
        <p:sp>
          <p:nvSpPr>
            <p:cNvPr id="9" name="object 4">
              <a:extLst>
                <a:ext uri="{FF2B5EF4-FFF2-40B4-BE49-F238E27FC236}">
                  <a16:creationId xmlns:a16="http://schemas.microsoft.com/office/drawing/2014/main" id="{C6504AB4-A364-4123-AD9D-2711BC937BFA}"/>
                </a:ext>
              </a:extLst>
            </p:cNvPr>
            <p:cNvSpPr/>
            <p:nvPr/>
          </p:nvSpPr>
          <p:spPr>
            <a:xfrm>
              <a:off x="1139139" y="1241044"/>
              <a:ext cx="5450205" cy="562610"/>
            </a:xfrm>
            <a:custGeom>
              <a:avLst/>
              <a:gdLst/>
              <a:ahLst/>
              <a:cxnLst/>
              <a:rect l="l" t="t" r="r" b="b"/>
              <a:pathLst>
                <a:path w="5450205" h="562610">
                  <a:moveTo>
                    <a:pt x="5356148" y="0"/>
                  </a:moveTo>
                  <a:lnTo>
                    <a:pt x="93725" y="0"/>
                  </a:lnTo>
                  <a:lnTo>
                    <a:pt x="57226" y="7365"/>
                  </a:lnTo>
                  <a:lnTo>
                    <a:pt x="27431" y="27431"/>
                  </a:lnTo>
                  <a:lnTo>
                    <a:pt x="7365" y="57276"/>
                  </a:lnTo>
                  <a:lnTo>
                    <a:pt x="0" y="93725"/>
                  </a:lnTo>
                  <a:lnTo>
                    <a:pt x="0" y="468629"/>
                  </a:lnTo>
                  <a:lnTo>
                    <a:pt x="7365" y="505078"/>
                  </a:lnTo>
                  <a:lnTo>
                    <a:pt x="27431" y="534923"/>
                  </a:lnTo>
                  <a:lnTo>
                    <a:pt x="57226" y="554989"/>
                  </a:lnTo>
                  <a:lnTo>
                    <a:pt x="93725" y="562355"/>
                  </a:lnTo>
                  <a:lnTo>
                    <a:pt x="5356148" y="562355"/>
                  </a:lnTo>
                  <a:lnTo>
                    <a:pt x="5392597" y="554989"/>
                  </a:lnTo>
                  <a:lnTo>
                    <a:pt x="5422442" y="534923"/>
                  </a:lnTo>
                  <a:lnTo>
                    <a:pt x="5442508" y="505078"/>
                  </a:lnTo>
                  <a:lnTo>
                    <a:pt x="5449874" y="468629"/>
                  </a:lnTo>
                  <a:lnTo>
                    <a:pt x="5449874" y="93725"/>
                  </a:lnTo>
                  <a:lnTo>
                    <a:pt x="5442508" y="57276"/>
                  </a:lnTo>
                  <a:lnTo>
                    <a:pt x="5422442" y="27431"/>
                  </a:lnTo>
                  <a:lnTo>
                    <a:pt x="5392597" y="7365"/>
                  </a:lnTo>
                  <a:lnTo>
                    <a:pt x="5356148" y="0"/>
                  </a:lnTo>
                  <a:close/>
                </a:path>
              </a:pathLst>
            </a:custGeom>
            <a:solidFill>
              <a:srgbClr val="0070C0"/>
            </a:solidFill>
          </p:spPr>
          <p:txBody>
            <a:bodyPr wrap="square" lIns="0" tIns="0" rIns="0" bIns="0" rtlCol="0"/>
            <a:lstStyle/>
            <a:p>
              <a:endParaRPr>
                <a:solidFill>
                  <a:srgbClr val="0070C0"/>
                </a:solidFill>
              </a:endParaRPr>
            </a:p>
          </p:txBody>
        </p:sp>
      </p:grpSp>
      <p:grpSp>
        <p:nvGrpSpPr>
          <p:cNvPr id="10" name="object 5">
            <a:extLst>
              <a:ext uri="{FF2B5EF4-FFF2-40B4-BE49-F238E27FC236}">
                <a16:creationId xmlns:a16="http://schemas.microsoft.com/office/drawing/2014/main" id="{44129720-3994-4231-BBD4-14FA337B01D4}"/>
              </a:ext>
            </a:extLst>
          </p:cNvPr>
          <p:cNvGrpSpPr/>
          <p:nvPr/>
        </p:nvGrpSpPr>
        <p:grpSpPr>
          <a:xfrm>
            <a:off x="726269" y="3416778"/>
            <a:ext cx="7821930" cy="706755"/>
            <a:chOff x="771093" y="2974085"/>
            <a:chExt cx="7821930" cy="706755"/>
          </a:xfrm>
        </p:grpSpPr>
        <p:sp>
          <p:nvSpPr>
            <p:cNvPr id="11" name="object 6">
              <a:extLst>
                <a:ext uri="{FF2B5EF4-FFF2-40B4-BE49-F238E27FC236}">
                  <a16:creationId xmlns:a16="http://schemas.microsoft.com/office/drawing/2014/main" id="{6B797DB2-3F5B-441D-B099-82C04FFA5EAD}"/>
                </a:ext>
              </a:extLst>
            </p:cNvPr>
            <p:cNvSpPr/>
            <p:nvPr/>
          </p:nvSpPr>
          <p:spPr>
            <a:xfrm>
              <a:off x="777951" y="3198113"/>
              <a:ext cx="7807959" cy="475615"/>
            </a:xfrm>
            <a:custGeom>
              <a:avLst/>
              <a:gdLst/>
              <a:ahLst/>
              <a:cxnLst/>
              <a:rect l="l" t="t" r="r" b="b"/>
              <a:pathLst>
                <a:path w="7807959" h="475614">
                  <a:moveTo>
                    <a:pt x="0" y="475488"/>
                  </a:moveTo>
                  <a:lnTo>
                    <a:pt x="7807706" y="475488"/>
                  </a:lnTo>
                  <a:lnTo>
                    <a:pt x="7807706" y="0"/>
                  </a:lnTo>
                  <a:lnTo>
                    <a:pt x="0" y="0"/>
                  </a:lnTo>
                  <a:lnTo>
                    <a:pt x="0" y="475488"/>
                  </a:lnTo>
                  <a:close/>
                </a:path>
              </a:pathLst>
            </a:custGeom>
            <a:ln w="13716">
              <a:solidFill>
                <a:srgbClr val="5B9BD3"/>
              </a:solidFill>
            </a:ln>
          </p:spPr>
          <p:txBody>
            <a:bodyPr wrap="square" lIns="0" tIns="0" rIns="0" bIns="0" rtlCol="0"/>
            <a:lstStyle/>
            <a:p>
              <a:endParaRPr/>
            </a:p>
          </p:txBody>
        </p:sp>
        <p:sp>
          <p:nvSpPr>
            <p:cNvPr id="12" name="object 7">
              <a:extLst>
                <a:ext uri="{FF2B5EF4-FFF2-40B4-BE49-F238E27FC236}">
                  <a16:creationId xmlns:a16="http://schemas.microsoft.com/office/drawing/2014/main" id="{2E26B26E-B5E5-4CCE-818D-205BF6080E55}"/>
                </a:ext>
              </a:extLst>
            </p:cNvPr>
            <p:cNvSpPr/>
            <p:nvPr/>
          </p:nvSpPr>
          <p:spPr>
            <a:xfrm>
              <a:off x="1167650" y="2974085"/>
              <a:ext cx="5465445" cy="562610"/>
            </a:xfrm>
            <a:custGeom>
              <a:avLst/>
              <a:gdLst/>
              <a:ahLst/>
              <a:cxnLst/>
              <a:rect l="l" t="t" r="r" b="b"/>
              <a:pathLst>
                <a:path w="5465445" h="562610">
                  <a:moveTo>
                    <a:pt x="5370944" y="0"/>
                  </a:moveTo>
                  <a:lnTo>
                    <a:pt x="93992" y="0"/>
                  </a:lnTo>
                  <a:lnTo>
                    <a:pt x="57391" y="7365"/>
                  </a:lnTo>
                  <a:lnTo>
                    <a:pt x="27508" y="27431"/>
                  </a:lnTo>
                  <a:lnTo>
                    <a:pt x="7378" y="57150"/>
                  </a:lnTo>
                  <a:lnTo>
                    <a:pt x="0" y="93725"/>
                  </a:lnTo>
                  <a:lnTo>
                    <a:pt x="0" y="468629"/>
                  </a:lnTo>
                  <a:lnTo>
                    <a:pt x="7378" y="505078"/>
                  </a:lnTo>
                  <a:lnTo>
                    <a:pt x="27508" y="534924"/>
                  </a:lnTo>
                  <a:lnTo>
                    <a:pt x="57391" y="554989"/>
                  </a:lnTo>
                  <a:lnTo>
                    <a:pt x="93992" y="562355"/>
                  </a:lnTo>
                  <a:lnTo>
                    <a:pt x="5370944" y="562355"/>
                  </a:lnTo>
                  <a:lnTo>
                    <a:pt x="5407647" y="554989"/>
                  </a:lnTo>
                  <a:lnTo>
                    <a:pt x="5437492" y="534924"/>
                  </a:lnTo>
                  <a:lnTo>
                    <a:pt x="5457558" y="505078"/>
                  </a:lnTo>
                  <a:lnTo>
                    <a:pt x="5464924" y="468629"/>
                  </a:lnTo>
                  <a:lnTo>
                    <a:pt x="5464924" y="93725"/>
                  </a:lnTo>
                  <a:lnTo>
                    <a:pt x="5457558" y="57150"/>
                  </a:lnTo>
                  <a:lnTo>
                    <a:pt x="5437492" y="27431"/>
                  </a:lnTo>
                  <a:lnTo>
                    <a:pt x="5407647" y="7365"/>
                  </a:lnTo>
                  <a:lnTo>
                    <a:pt x="5370944" y="0"/>
                  </a:lnTo>
                  <a:close/>
                </a:path>
              </a:pathLst>
            </a:custGeom>
            <a:solidFill>
              <a:srgbClr val="006FC0"/>
            </a:solidFill>
          </p:spPr>
          <p:txBody>
            <a:bodyPr wrap="square" lIns="0" tIns="0" rIns="0" bIns="0" rtlCol="0"/>
            <a:lstStyle/>
            <a:p>
              <a:endParaRPr/>
            </a:p>
          </p:txBody>
        </p:sp>
      </p:grpSp>
      <p:grpSp>
        <p:nvGrpSpPr>
          <p:cNvPr id="13" name="object 8">
            <a:extLst>
              <a:ext uri="{FF2B5EF4-FFF2-40B4-BE49-F238E27FC236}">
                <a16:creationId xmlns:a16="http://schemas.microsoft.com/office/drawing/2014/main" id="{9780DA53-1638-4B9F-9D0C-3A618AADDB68}"/>
              </a:ext>
            </a:extLst>
          </p:cNvPr>
          <p:cNvGrpSpPr/>
          <p:nvPr/>
        </p:nvGrpSpPr>
        <p:grpSpPr>
          <a:xfrm>
            <a:off x="726269" y="4308446"/>
            <a:ext cx="7821930" cy="696595"/>
            <a:chOff x="771093" y="3865753"/>
            <a:chExt cx="7821930" cy="696595"/>
          </a:xfrm>
        </p:grpSpPr>
        <p:sp>
          <p:nvSpPr>
            <p:cNvPr id="14" name="object 9">
              <a:extLst>
                <a:ext uri="{FF2B5EF4-FFF2-40B4-BE49-F238E27FC236}">
                  <a16:creationId xmlns:a16="http://schemas.microsoft.com/office/drawing/2014/main" id="{B5E109D4-EAE5-4159-B4B0-DA50B6030256}"/>
                </a:ext>
              </a:extLst>
            </p:cNvPr>
            <p:cNvSpPr/>
            <p:nvPr/>
          </p:nvSpPr>
          <p:spPr>
            <a:xfrm>
              <a:off x="777951" y="4075176"/>
              <a:ext cx="7807959" cy="480059"/>
            </a:xfrm>
            <a:custGeom>
              <a:avLst/>
              <a:gdLst/>
              <a:ahLst/>
              <a:cxnLst/>
              <a:rect l="l" t="t" r="r" b="b"/>
              <a:pathLst>
                <a:path w="7807959" h="480060">
                  <a:moveTo>
                    <a:pt x="0" y="480060"/>
                  </a:moveTo>
                  <a:lnTo>
                    <a:pt x="7807706" y="480060"/>
                  </a:lnTo>
                  <a:lnTo>
                    <a:pt x="7807706" y="0"/>
                  </a:lnTo>
                  <a:lnTo>
                    <a:pt x="0" y="0"/>
                  </a:lnTo>
                  <a:lnTo>
                    <a:pt x="0" y="480060"/>
                  </a:lnTo>
                  <a:close/>
                </a:path>
              </a:pathLst>
            </a:custGeom>
            <a:ln w="13714">
              <a:solidFill>
                <a:srgbClr val="5B9BD3"/>
              </a:solidFill>
            </a:ln>
          </p:spPr>
          <p:txBody>
            <a:bodyPr wrap="square" lIns="0" tIns="0" rIns="0" bIns="0" rtlCol="0"/>
            <a:lstStyle/>
            <a:p>
              <a:endParaRPr/>
            </a:p>
          </p:txBody>
        </p:sp>
        <p:sp>
          <p:nvSpPr>
            <p:cNvPr id="15" name="object 10">
              <a:extLst>
                <a:ext uri="{FF2B5EF4-FFF2-40B4-BE49-F238E27FC236}">
                  <a16:creationId xmlns:a16="http://schemas.microsoft.com/office/drawing/2014/main" id="{01C036C4-D08E-4A81-A03B-E53C764CF8FE}"/>
                </a:ext>
              </a:extLst>
            </p:cNvPr>
            <p:cNvSpPr/>
            <p:nvPr/>
          </p:nvSpPr>
          <p:spPr>
            <a:xfrm>
              <a:off x="1192301" y="3865753"/>
              <a:ext cx="5465445" cy="558165"/>
            </a:xfrm>
            <a:custGeom>
              <a:avLst/>
              <a:gdLst/>
              <a:ahLst/>
              <a:cxnLst/>
              <a:rect l="l" t="t" r="r" b="b"/>
              <a:pathLst>
                <a:path w="5465445" h="558164">
                  <a:moveTo>
                    <a:pt x="5371820" y="0"/>
                  </a:moveTo>
                  <a:lnTo>
                    <a:pt x="93192" y="0"/>
                  </a:lnTo>
                  <a:lnTo>
                    <a:pt x="56959" y="7239"/>
                  </a:lnTo>
                  <a:lnTo>
                    <a:pt x="27317" y="27178"/>
                  </a:lnTo>
                  <a:lnTo>
                    <a:pt x="7340" y="56769"/>
                  </a:lnTo>
                  <a:lnTo>
                    <a:pt x="0" y="92964"/>
                  </a:lnTo>
                  <a:lnTo>
                    <a:pt x="0" y="464820"/>
                  </a:lnTo>
                  <a:lnTo>
                    <a:pt x="7340" y="501015"/>
                  </a:lnTo>
                  <a:lnTo>
                    <a:pt x="27317" y="530479"/>
                  </a:lnTo>
                  <a:lnTo>
                    <a:pt x="56959" y="550418"/>
                  </a:lnTo>
                  <a:lnTo>
                    <a:pt x="93192" y="557784"/>
                  </a:lnTo>
                  <a:lnTo>
                    <a:pt x="5371820" y="557784"/>
                  </a:lnTo>
                  <a:lnTo>
                    <a:pt x="5408015" y="550418"/>
                  </a:lnTo>
                  <a:lnTo>
                    <a:pt x="5437606" y="530479"/>
                  </a:lnTo>
                  <a:lnTo>
                    <a:pt x="5457672" y="501015"/>
                  </a:lnTo>
                  <a:lnTo>
                    <a:pt x="5465038" y="464820"/>
                  </a:lnTo>
                  <a:lnTo>
                    <a:pt x="5465038" y="92964"/>
                  </a:lnTo>
                  <a:lnTo>
                    <a:pt x="5457672" y="56769"/>
                  </a:lnTo>
                  <a:lnTo>
                    <a:pt x="5437606" y="27178"/>
                  </a:lnTo>
                  <a:lnTo>
                    <a:pt x="5408015" y="7239"/>
                  </a:lnTo>
                  <a:lnTo>
                    <a:pt x="5371820" y="0"/>
                  </a:lnTo>
                  <a:close/>
                </a:path>
              </a:pathLst>
            </a:custGeom>
            <a:solidFill>
              <a:srgbClr val="006FC0"/>
            </a:solidFill>
          </p:spPr>
          <p:txBody>
            <a:bodyPr wrap="square" lIns="0" tIns="0" rIns="0" bIns="0" rtlCol="0"/>
            <a:lstStyle/>
            <a:p>
              <a:endParaRPr/>
            </a:p>
          </p:txBody>
        </p:sp>
      </p:grpSp>
      <p:grpSp>
        <p:nvGrpSpPr>
          <p:cNvPr id="16" name="object 11">
            <a:extLst>
              <a:ext uri="{FF2B5EF4-FFF2-40B4-BE49-F238E27FC236}">
                <a16:creationId xmlns:a16="http://schemas.microsoft.com/office/drawing/2014/main" id="{D90BA3E5-D193-4FE5-93B9-2829CC3DB896}"/>
              </a:ext>
            </a:extLst>
          </p:cNvPr>
          <p:cNvGrpSpPr/>
          <p:nvPr/>
        </p:nvGrpSpPr>
        <p:grpSpPr>
          <a:xfrm>
            <a:off x="726269" y="5157948"/>
            <a:ext cx="7821930" cy="706755"/>
            <a:chOff x="771093" y="4715255"/>
            <a:chExt cx="7821930" cy="706755"/>
          </a:xfrm>
        </p:grpSpPr>
        <p:sp>
          <p:nvSpPr>
            <p:cNvPr id="17" name="object 12">
              <a:extLst>
                <a:ext uri="{FF2B5EF4-FFF2-40B4-BE49-F238E27FC236}">
                  <a16:creationId xmlns:a16="http://schemas.microsoft.com/office/drawing/2014/main" id="{02C6C172-A589-4A62-ACFD-E31BD5EE6801}"/>
                </a:ext>
              </a:extLst>
            </p:cNvPr>
            <p:cNvSpPr/>
            <p:nvPr/>
          </p:nvSpPr>
          <p:spPr>
            <a:xfrm>
              <a:off x="777951" y="4939283"/>
              <a:ext cx="7807959" cy="475615"/>
            </a:xfrm>
            <a:custGeom>
              <a:avLst/>
              <a:gdLst/>
              <a:ahLst/>
              <a:cxnLst/>
              <a:rect l="l" t="t" r="r" b="b"/>
              <a:pathLst>
                <a:path w="7807959" h="475614">
                  <a:moveTo>
                    <a:pt x="0" y="475487"/>
                  </a:moveTo>
                  <a:lnTo>
                    <a:pt x="7807706" y="475487"/>
                  </a:lnTo>
                  <a:lnTo>
                    <a:pt x="7807706" y="0"/>
                  </a:lnTo>
                  <a:lnTo>
                    <a:pt x="0" y="0"/>
                  </a:lnTo>
                  <a:lnTo>
                    <a:pt x="0" y="475487"/>
                  </a:lnTo>
                  <a:close/>
                </a:path>
              </a:pathLst>
            </a:custGeom>
            <a:ln w="13716">
              <a:solidFill>
                <a:srgbClr val="5B9BD3"/>
              </a:solidFill>
            </a:ln>
          </p:spPr>
          <p:txBody>
            <a:bodyPr wrap="square" lIns="0" tIns="0" rIns="0" bIns="0" rtlCol="0"/>
            <a:lstStyle/>
            <a:p>
              <a:endParaRPr/>
            </a:p>
          </p:txBody>
        </p:sp>
        <p:sp>
          <p:nvSpPr>
            <p:cNvPr id="18" name="object 13">
              <a:extLst>
                <a:ext uri="{FF2B5EF4-FFF2-40B4-BE49-F238E27FC236}">
                  <a16:creationId xmlns:a16="http://schemas.microsoft.com/office/drawing/2014/main" id="{7FCF7735-3177-4C29-A365-28920F8F3146}"/>
                </a:ext>
              </a:extLst>
            </p:cNvPr>
            <p:cNvSpPr/>
            <p:nvPr/>
          </p:nvSpPr>
          <p:spPr>
            <a:xfrm>
              <a:off x="1192301" y="4715255"/>
              <a:ext cx="5465445" cy="562610"/>
            </a:xfrm>
            <a:custGeom>
              <a:avLst/>
              <a:gdLst/>
              <a:ahLst/>
              <a:cxnLst/>
              <a:rect l="l" t="t" r="r" b="b"/>
              <a:pathLst>
                <a:path w="5465445" h="562610">
                  <a:moveTo>
                    <a:pt x="5370931" y="0"/>
                  </a:moveTo>
                  <a:lnTo>
                    <a:pt x="93954" y="0"/>
                  </a:lnTo>
                  <a:lnTo>
                    <a:pt x="57378" y="7366"/>
                  </a:lnTo>
                  <a:lnTo>
                    <a:pt x="27508" y="27432"/>
                  </a:lnTo>
                  <a:lnTo>
                    <a:pt x="7378" y="57277"/>
                  </a:lnTo>
                  <a:lnTo>
                    <a:pt x="0" y="93726"/>
                  </a:lnTo>
                  <a:lnTo>
                    <a:pt x="0" y="468630"/>
                  </a:lnTo>
                  <a:lnTo>
                    <a:pt x="7378" y="505206"/>
                  </a:lnTo>
                  <a:lnTo>
                    <a:pt x="27508" y="534924"/>
                  </a:lnTo>
                  <a:lnTo>
                    <a:pt x="57378" y="554990"/>
                  </a:lnTo>
                  <a:lnTo>
                    <a:pt x="93954" y="562356"/>
                  </a:lnTo>
                  <a:lnTo>
                    <a:pt x="5370931" y="562356"/>
                  </a:lnTo>
                  <a:lnTo>
                    <a:pt x="5407634" y="554990"/>
                  </a:lnTo>
                  <a:lnTo>
                    <a:pt x="5437479" y="534924"/>
                  </a:lnTo>
                  <a:lnTo>
                    <a:pt x="5457545" y="505206"/>
                  </a:lnTo>
                  <a:lnTo>
                    <a:pt x="5465038" y="468630"/>
                  </a:lnTo>
                  <a:lnTo>
                    <a:pt x="5465038" y="93726"/>
                  </a:lnTo>
                  <a:lnTo>
                    <a:pt x="5457545" y="57277"/>
                  </a:lnTo>
                  <a:lnTo>
                    <a:pt x="5437479" y="27432"/>
                  </a:lnTo>
                  <a:lnTo>
                    <a:pt x="5407634" y="7366"/>
                  </a:lnTo>
                  <a:lnTo>
                    <a:pt x="5370931" y="0"/>
                  </a:lnTo>
                  <a:close/>
                </a:path>
              </a:pathLst>
            </a:custGeom>
            <a:solidFill>
              <a:srgbClr val="006FC0"/>
            </a:solidFill>
          </p:spPr>
          <p:txBody>
            <a:bodyPr wrap="square" lIns="0" tIns="0" rIns="0" bIns="0" rtlCol="0"/>
            <a:lstStyle/>
            <a:p>
              <a:endParaRPr/>
            </a:p>
          </p:txBody>
        </p:sp>
      </p:grpSp>
      <p:grpSp>
        <p:nvGrpSpPr>
          <p:cNvPr id="22" name="object 19">
            <a:extLst>
              <a:ext uri="{FF2B5EF4-FFF2-40B4-BE49-F238E27FC236}">
                <a16:creationId xmlns:a16="http://schemas.microsoft.com/office/drawing/2014/main" id="{E6AA0237-EEF7-46EF-A662-F7A6731A41C4}"/>
              </a:ext>
            </a:extLst>
          </p:cNvPr>
          <p:cNvGrpSpPr/>
          <p:nvPr/>
        </p:nvGrpSpPr>
        <p:grpSpPr>
          <a:xfrm>
            <a:off x="726269" y="2554068"/>
            <a:ext cx="7821930" cy="706755"/>
            <a:chOff x="771093" y="2111375"/>
            <a:chExt cx="7821930" cy="706755"/>
          </a:xfrm>
        </p:grpSpPr>
        <p:sp>
          <p:nvSpPr>
            <p:cNvPr id="23" name="object 20">
              <a:extLst>
                <a:ext uri="{FF2B5EF4-FFF2-40B4-BE49-F238E27FC236}">
                  <a16:creationId xmlns:a16="http://schemas.microsoft.com/office/drawing/2014/main" id="{73892267-3279-4D99-9F30-4E7B033428D7}"/>
                </a:ext>
              </a:extLst>
            </p:cNvPr>
            <p:cNvSpPr/>
            <p:nvPr/>
          </p:nvSpPr>
          <p:spPr>
            <a:xfrm>
              <a:off x="777951" y="2335402"/>
              <a:ext cx="7807959" cy="475615"/>
            </a:xfrm>
            <a:custGeom>
              <a:avLst/>
              <a:gdLst/>
              <a:ahLst/>
              <a:cxnLst/>
              <a:rect l="l" t="t" r="r" b="b"/>
              <a:pathLst>
                <a:path w="7807959" h="475614">
                  <a:moveTo>
                    <a:pt x="0" y="475488"/>
                  </a:moveTo>
                  <a:lnTo>
                    <a:pt x="7807706" y="475488"/>
                  </a:lnTo>
                  <a:lnTo>
                    <a:pt x="7807706" y="0"/>
                  </a:lnTo>
                  <a:lnTo>
                    <a:pt x="0" y="0"/>
                  </a:lnTo>
                  <a:lnTo>
                    <a:pt x="0" y="475488"/>
                  </a:lnTo>
                  <a:close/>
                </a:path>
              </a:pathLst>
            </a:custGeom>
            <a:ln w="13716">
              <a:solidFill>
                <a:srgbClr val="5B9BD3"/>
              </a:solidFill>
            </a:ln>
          </p:spPr>
          <p:txBody>
            <a:bodyPr wrap="square" lIns="0" tIns="0" rIns="0" bIns="0" rtlCol="0"/>
            <a:lstStyle/>
            <a:p>
              <a:endParaRPr/>
            </a:p>
          </p:txBody>
        </p:sp>
        <p:sp>
          <p:nvSpPr>
            <p:cNvPr id="24" name="object 21">
              <a:extLst>
                <a:ext uri="{FF2B5EF4-FFF2-40B4-BE49-F238E27FC236}">
                  <a16:creationId xmlns:a16="http://schemas.microsoft.com/office/drawing/2014/main" id="{8026AA15-C674-4B72-A636-B426DF41001C}"/>
                </a:ext>
              </a:extLst>
            </p:cNvPr>
            <p:cNvSpPr/>
            <p:nvPr/>
          </p:nvSpPr>
          <p:spPr>
            <a:xfrm>
              <a:off x="1167650" y="2111375"/>
              <a:ext cx="5465445" cy="562610"/>
            </a:xfrm>
            <a:custGeom>
              <a:avLst/>
              <a:gdLst/>
              <a:ahLst/>
              <a:cxnLst/>
              <a:rect l="l" t="t" r="r" b="b"/>
              <a:pathLst>
                <a:path w="5465445" h="562610">
                  <a:moveTo>
                    <a:pt x="5370944" y="0"/>
                  </a:moveTo>
                  <a:lnTo>
                    <a:pt x="93992" y="0"/>
                  </a:lnTo>
                  <a:lnTo>
                    <a:pt x="57378" y="7365"/>
                  </a:lnTo>
                  <a:lnTo>
                    <a:pt x="27508" y="27432"/>
                  </a:lnTo>
                  <a:lnTo>
                    <a:pt x="7378" y="57150"/>
                  </a:lnTo>
                  <a:lnTo>
                    <a:pt x="0" y="93725"/>
                  </a:lnTo>
                  <a:lnTo>
                    <a:pt x="0" y="468629"/>
                  </a:lnTo>
                  <a:lnTo>
                    <a:pt x="7378" y="505078"/>
                  </a:lnTo>
                  <a:lnTo>
                    <a:pt x="27508" y="534924"/>
                  </a:lnTo>
                  <a:lnTo>
                    <a:pt x="57378" y="554989"/>
                  </a:lnTo>
                  <a:lnTo>
                    <a:pt x="93992" y="562355"/>
                  </a:lnTo>
                  <a:lnTo>
                    <a:pt x="5370944" y="562355"/>
                  </a:lnTo>
                  <a:lnTo>
                    <a:pt x="5407647" y="554989"/>
                  </a:lnTo>
                  <a:lnTo>
                    <a:pt x="5437492" y="534924"/>
                  </a:lnTo>
                  <a:lnTo>
                    <a:pt x="5457558" y="505078"/>
                  </a:lnTo>
                  <a:lnTo>
                    <a:pt x="5464924" y="468629"/>
                  </a:lnTo>
                  <a:lnTo>
                    <a:pt x="5464924" y="93725"/>
                  </a:lnTo>
                  <a:lnTo>
                    <a:pt x="5457558" y="57150"/>
                  </a:lnTo>
                  <a:lnTo>
                    <a:pt x="5437492" y="27432"/>
                  </a:lnTo>
                  <a:lnTo>
                    <a:pt x="5407647" y="7365"/>
                  </a:lnTo>
                  <a:lnTo>
                    <a:pt x="5370944" y="0"/>
                  </a:lnTo>
                  <a:close/>
                </a:path>
              </a:pathLst>
            </a:custGeom>
            <a:solidFill>
              <a:srgbClr val="002060"/>
            </a:solidFill>
            <a:ln>
              <a:solidFill>
                <a:srgbClr val="002060"/>
              </a:solidFill>
            </a:ln>
          </p:spPr>
          <p:txBody>
            <a:bodyPr wrap="square" lIns="0" tIns="0" rIns="0" bIns="0" rtlCol="0"/>
            <a:lstStyle/>
            <a:p>
              <a:endParaRPr dirty="0"/>
            </a:p>
          </p:txBody>
        </p:sp>
      </p:grpSp>
      <p:sp>
        <p:nvSpPr>
          <p:cNvPr id="25" name="object 22">
            <a:extLst>
              <a:ext uri="{FF2B5EF4-FFF2-40B4-BE49-F238E27FC236}">
                <a16:creationId xmlns:a16="http://schemas.microsoft.com/office/drawing/2014/main" id="{AA64AC9F-8432-4B91-A2E7-770BB884E3C4}"/>
              </a:ext>
            </a:extLst>
          </p:cNvPr>
          <p:cNvSpPr txBox="1"/>
          <p:nvPr/>
        </p:nvSpPr>
        <p:spPr>
          <a:xfrm>
            <a:off x="1334471" y="1819810"/>
            <a:ext cx="3972634" cy="290464"/>
          </a:xfrm>
          <a:prstGeom prst="rect">
            <a:avLst/>
          </a:prstGeom>
        </p:spPr>
        <p:txBody>
          <a:bodyPr vert="horz" wrap="square" lIns="0" tIns="13335" rIns="0" bIns="0" rtlCol="0">
            <a:spAutoFit/>
          </a:bodyPr>
          <a:lstStyle/>
          <a:p>
            <a:pPr marL="31115">
              <a:lnSpc>
                <a:spcPct val="100000"/>
              </a:lnSpc>
              <a:spcBef>
                <a:spcPts val="105"/>
              </a:spcBef>
            </a:pPr>
            <a:r>
              <a:rPr lang="es-MX" b="1" spc="-10" dirty="0">
                <a:solidFill>
                  <a:srgbClr val="FFFFFF"/>
                </a:solidFill>
                <a:latin typeface="Arial"/>
                <a:cs typeface="Arial"/>
              </a:rPr>
              <a:t>Variables externas</a:t>
            </a:r>
            <a:endParaRPr lang="es-PE" dirty="0">
              <a:latin typeface="Arial"/>
              <a:cs typeface="Arial"/>
            </a:endParaRPr>
          </a:p>
        </p:txBody>
      </p:sp>
      <p:sp>
        <p:nvSpPr>
          <p:cNvPr id="26" name="object 22">
            <a:extLst>
              <a:ext uri="{FF2B5EF4-FFF2-40B4-BE49-F238E27FC236}">
                <a16:creationId xmlns:a16="http://schemas.microsoft.com/office/drawing/2014/main" id="{575ACE3F-E661-4010-A02A-37E1E511CD1D}"/>
              </a:ext>
            </a:extLst>
          </p:cNvPr>
          <p:cNvSpPr txBox="1"/>
          <p:nvPr/>
        </p:nvSpPr>
        <p:spPr>
          <a:xfrm>
            <a:off x="1334471" y="2690141"/>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a:solidFill>
                  <a:srgbClr val="FFFFFF"/>
                </a:solidFill>
                <a:latin typeface="Arial"/>
                <a:cs typeface="Arial"/>
              </a:rPr>
              <a:t>Variables internas</a:t>
            </a:r>
            <a:endParaRPr lang="es-PE" dirty="0">
              <a:latin typeface="Arial"/>
              <a:cs typeface="Arial"/>
            </a:endParaRPr>
          </a:p>
        </p:txBody>
      </p:sp>
      <p:sp>
        <p:nvSpPr>
          <p:cNvPr id="27" name="object 22">
            <a:extLst>
              <a:ext uri="{FF2B5EF4-FFF2-40B4-BE49-F238E27FC236}">
                <a16:creationId xmlns:a16="http://schemas.microsoft.com/office/drawing/2014/main" id="{49B7E682-9CCF-4302-9B9B-0AF0E8A398E7}"/>
              </a:ext>
            </a:extLst>
          </p:cNvPr>
          <p:cNvSpPr txBox="1"/>
          <p:nvPr/>
        </p:nvSpPr>
        <p:spPr>
          <a:xfrm>
            <a:off x="1334471" y="3552851"/>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a:solidFill>
                  <a:srgbClr val="FFFFFF"/>
                </a:solidFill>
                <a:latin typeface="Arial"/>
                <a:cs typeface="Arial"/>
              </a:rPr>
              <a:t>Parte 3</a:t>
            </a:r>
            <a:endParaRPr lang="es-PE" dirty="0">
              <a:latin typeface="Arial"/>
              <a:cs typeface="Arial"/>
            </a:endParaRPr>
          </a:p>
        </p:txBody>
      </p:sp>
      <p:sp>
        <p:nvSpPr>
          <p:cNvPr id="28" name="object 22">
            <a:extLst>
              <a:ext uri="{FF2B5EF4-FFF2-40B4-BE49-F238E27FC236}">
                <a16:creationId xmlns:a16="http://schemas.microsoft.com/office/drawing/2014/main" id="{6FF7090C-B76E-4E3B-AC7D-33B6DDD27B92}"/>
              </a:ext>
            </a:extLst>
          </p:cNvPr>
          <p:cNvSpPr txBox="1"/>
          <p:nvPr/>
        </p:nvSpPr>
        <p:spPr>
          <a:xfrm>
            <a:off x="1343996" y="4442296"/>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a:solidFill>
                  <a:srgbClr val="FFFFFF"/>
                </a:solidFill>
                <a:latin typeface="Arial"/>
                <a:cs typeface="Arial"/>
              </a:rPr>
              <a:t>Parte 4</a:t>
            </a:r>
            <a:endParaRPr lang="es-PE" dirty="0">
              <a:latin typeface="Arial"/>
              <a:cs typeface="Arial"/>
            </a:endParaRPr>
          </a:p>
        </p:txBody>
      </p:sp>
      <p:sp>
        <p:nvSpPr>
          <p:cNvPr id="29" name="object 22">
            <a:extLst>
              <a:ext uri="{FF2B5EF4-FFF2-40B4-BE49-F238E27FC236}">
                <a16:creationId xmlns:a16="http://schemas.microsoft.com/office/drawing/2014/main" id="{1CD52542-F82B-4CFE-BB92-EFF5D5588674}"/>
              </a:ext>
            </a:extLst>
          </p:cNvPr>
          <p:cNvSpPr txBox="1"/>
          <p:nvPr/>
        </p:nvSpPr>
        <p:spPr>
          <a:xfrm>
            <a:off x="1343996" y="5294021"/>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a:solidFill>
                  <a:srgbClr val="FFFFFF"/>
                </a:solidFill>
                <a:latin typeface="Arial"/>
                <a:cs typeface="Arial"/>
              </a:rPr>
              <a:t>Parte 5</a:t>
            </a:r>
            <a:endParaRPr lang="es-PE" dirty="0">
              <a:latin typeface="Arial"/>
              <a:cs typeface="Arial"/>
            </a:endParaRPr>
          </a:p>
        </p:txBody>
      </p:sp>
      <p:sp>
        <p:nvSpPr>
          <p:cNvPr id="30" name="object 22">
            <a:extLst>
              <a:ext uri="{FF2B5EF4-FFF2-40B4-BE49-F238E27FC236}">
                <a16:creationId xmlns:a16="http://schemas.microsoft.com/office/drawing/2014/main" id="{1656F86D-1ECC-4845-822C-4D3F1F9534A4}"/>
              </a:ext>
            </a:extLst>
          </p:cNvPr>
          <p:cNvSpPr txBox="1"/>
          <p:nvPr/>
        </p:nvSpPr>
        <p:spPr>
          <a:xfrm>
            <a:off x="1407870" y="5713214"/>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a:solidFill>
                  <a:srgbClr val="FFFFFF"/>
                </a:solidFill>
                <a:latin typeface="Arial"/>
                <a:cs typeface="Arial"/>
              </a:rPr>
              <a:t>Parte 6</a:t>
            </a:r>
            <a:endParaRPr lang="es-PE" dirty="0">
              <a:latin typeface="Arial"/>
              <a:cs typeface="Arial"/>
            </a:endParaRPr>
          </a:p>
        </p:txBody>
      </p:sp>
    </p:spTree>
    <p:extLst>
      <p:ext uri="{BB962C8B-B14F-4D97-AF65-F5344CB8AC3E}">
        <p14:creationId xmlns:p14="http://schemas.microsoft.com/office/powerpoint/2010/main" val="1393240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id="{81E3FBD4-20A9-417B-A77F-F7D7B12C089A}"/>
              </a:ext>
            </a:extLst>
          </p:cNvPr>
          <p:cNvSpPr/>
          <p:nvPr/>
        </p:nvSpPr>
        <p:spPr>
          <a:xfrm>
            <a:off x="0" y="6547663"/>
            <a:ext cx="12192000" cy="310338"/>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rPr>
              <a:t>02</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2" name="CuadroTexto 1">
            <a:extLst>
              <a:ext uri="{FF2B5EF4-FFF2-40B4-BE49-F238E27FC236}">
                <a16:creationId xmlns:a16="http://schemas.microsoft.com/office/drawing/2014/main" id="{BAA6883F-B554-43FB-B47A-68A8E73656AA}"/>
              </a:ext>
            </a:extLst>
          </p:cNvPr>
          <p:cNvSpPr txBox="1"/>
          <p:nvPr/>
        </p:nvSpPr>
        <p:spPr>
          <a:xfrm>
            <a:off x="254962" y="1137190"/>
            <a:ext cx="11682073" cy="1441420"/>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dirty="0">
                <a:solidFill>
                  <a:srgbClr val="001F5F"/>
                </a:solidFill>
                <a:latin typeface="Arial"/>
                <a:cs typeface="Arial"/>
              </a:rPr>
              <a:t>La actividad económica nacional presentó un crecimiento anualizado de 8,7 por ciento en el cuarto trimestre de 2024, registrando seis trimestres consecutivos de expansión. En el escenario base, se prevé una desaceleración a 2,2 por ciento en el primer trimestre de 2025, con una recuperación gradual hasta 4,3 por ciento al cierre de 2026.</a:t>
            </a: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MX"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pic>
        <p:nvPicPr>
          <p:cNvPr id="11" name="Imagen 10">
            <a:extLst>
              <a:ext uri="{FF2B5EF4-FFF2-40B4-BE49-F238E27FC236}">
                <a16:creationId xmlns:a16="http://schemas.microsoft.com/office/drawing/2014/main" id="{DD3A9607-67B9-4B0C-8D9E-58A026E1EAC1}"/>
              </a:ext>
            </a:extLst>
          </p:cNvPr>
          <p:cNvPicPr>
            <a:picLocks noChangeAspect="1"/>
          </p:cNvPicPr>
          <p:nvPr/>
        </p:nvPicPr>
        <p:blipFill rotWithShape="1">
          <a:blip r:embed="rId3">
            <a:extLst>
              <a:ext uri="{28A0092B-C50C-407E-A947-70E740481C1C}">
                <a14:useLocalDpi xmlns:a14="http://schemas.microsoft.com/office/drawing/2010/main" val="0"/>
              </a:ext>
            </a:extLst>
          </a:blip>
          <a:srcRect r="49812"/>
          <a:stretch/>
        </p:blipFill>
        <p:spPr>
          <a:xfrm>
            <a:off x="401498" y="2389301"/>
            <a:ext cx="5622784" cy="3622909"/>
          </a:xfrm>
          <a:prstGeom prst="rect">
            <a:avLst/>
          </a:prstGeom>
        </p:spPr>
      </p:pic>
      <p:pic>
        <p:nvPicPr>
          <p:cNvPr id="36" name="Imagen 35">
            <a:extLst>
              <a:ext uri="{FF2B5EF4-FFF2-40B4-BE49-F238E27FC236}">
                <a16:creationId xmlns:a16="http://schemas.microsoft.com/office/drawing/2014/main" id="{FDEF9582-1D4F-4384-8E45-82E4BC566112}"/>
              </a:ext>
            </a:extLst>
          </p:cNvPr>
          <p:cNvPicPr>
            <a:picLocks noChangeAspect="1"/>
          </p:cNvPicPr>
          <p:nvPr/>
        </p:nvPicPr>
        <p:blipFill>
          <a:blip r:embed="rId4"/>
          <a:stretch>
            <a:fillRect/>
          </a:stretch>
        </p:blipFill>
        <p:spPr>
          <a:xfrm>
            <a:off x="6563295" y="2389300"/>
            <a:ext cx="4837815" cy="3760487"/>
          </a:xfrm>
          <a:prstGeom prst="rect">
            <a:avLst/>
          </a:prstGeom>
        </p:spPr>
      </p:pic>
    </p:spTree>
    <p:extLst>
      <p:ext uri="{BB962C8B-B14F-4D97-AF65-F5344CB8AC3E}">
        <p14:creationId xmlns:p14="http://schemas.microsoft.com/office/powerpoint/2010/main" val="1689278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id="{81E3FBD4-20A9-417B-A77F-F7D7B12C089A}"/>
              </a:ext>
            </a:extLst>
          </p:cNvPr>
          <p:cNvSpPr/>
          <p:nvPr/>
        </p:nvSpPr>
        <p:spPr>
          <a:xfrm>
            <a:off x="0" y="6547663"/>
            <a:ext cx="12192000" cy="310338"/>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rPr>
              <a:t>02</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2" name="CuadroTexto 1">
            <a:extLst>
              <a:ext uri="{FF2B5EF4-FFF2-40B4-BE49-F238E27FC236}">
                <a16:creationId xmlns:a16="http://schemas.microsoft.com/office/drawing/2014/main" id="{BAA6883F-B554-43FB-B47A-68A8E73656AA}"/>
              </a:ext>
            </a:extLst>
          </p:cNvPr>
          <p:cNvSpPr txBox="1"/>
          <p:nvPr/>
        </p:nvSpPr>
        <p:spPr>
          <a:xfrm>
            <a:off x="414336" y="1226729"/>
            <a:ext cx="11363325" cy="584775"/>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dirty="0">
                <a:solidFill>
                  <a:srgbClr val="001F5F"/>
                </a:solidFill>
                <a:latin typeface="Arial"/>
                <a:cs typeface="Arial"/>
              </a:rPr>
              <a:t>En el cuarto trimestre del 2024, la brecha de producto fue 0,0%, sin embargo se proyecta para el primer trimestre del 2025 que se tendrá una brecha del producto negativa de 0.5%.</a:t>
            </a:r>
            <a:endParaRPr lang="es-MX" dirty="0">
              <a:solidFill>
                <a:srgbClr val="001F5F"/>
              </a:solidFill>
              <a:latin typeface="Arial"/>
              <a:cs typeface="Arial"/>
            </a:endParaRPr>
          </a:p>
        </p:txBody>
      </p:sp>
      <p:pic>
        <p:nvPicPr>
          <p:cNvPr id="6" name="Imagen 5">
            <a:extLst>
              <a:ext uri="{FF2B5EF4-FFF2-40B4-BE49-F238E27FC236}">
                <a16:creationId xmlns:a16="http://schemas.microsoft.com/office/drawing/2014/main" id="{F5018926-A767-4CB3-AD97-06D63E21ECD8}"/>
              </a:ext>
            </a:extLst>
          </p:cNvPr>
          <p:cNvPicPr>
            <a:picLocks noChangeAspect="1"/>
          </p:cNvPicPr>
          <p:nvPr/>
        </p:nvPicPr>
        <p:blipFill rotWithShape="1">
          <a:blip r:embed="rId3">
            <a:extLst>
              <a:ext uri="{28A0092B-C50C-407E-A947-70E740481C1C}">
                <a14:useLocalDpi xmlns:a14="http://schemas.microsoft.com/office/drawing/2010/main" val="0"/>
              </a:ext>
            </a:extLst>
          </a:blip>
          <a:srcRect l="50000"/>
          <a:stretch/>
        </p:blipFill>
        <p:spPr>
          <a:xfrm>
            <a:off x="414336" y="2371361"/>
            <a:ext cx="4785178" cy="3364542"/>
          </a:xfrm>
          <a:prstGeom prst="rect">
            <a:avLst/>
          </a:prstGeom>
        </p:spPr>
      </p:pic>
      <p:pic>
        <p:nvPicPr>
          <p:cNvPr id="12" name="Imagen 11">
            <a:extLst>
              <a:ext uri="{FF2B5EF4-FFF2-40B4-BE49-F238E27FC236}">
                <a16:creationId xmlns:a16="http://schemas.microsoft.com/office/drawing/2014/main" id="{3B566FF2-FACD-4130-9352-54B25E9ED9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2353" y="2266729"/>
            <a:ext cx="6135308" cy="3640779"/>
          </a:xfrm>
          <a:prstGeom prst="rect">
            <a:avLst/>
          </a:prstGeom>
        </p:spPr>
      </p:pic>
    </p:spTree>
    <p:extLst>
      <p:ext uri="{BB962C8B-B14F-4D97-AF65-F5344CB8AC3E}">
        <p14:creationId xmlns:p14="http://schemas.microsoft.com/office/powerpoint/2010/main" val="4241538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id="{81E3FBD4-20A9-417B-A77F-F7D7B12C089A}"/>
              </a:ext>
            </a:extLst>
          </p:cNvPr>
          <p:cNvSpPr/>
          <p:nvPr/>
        </p:nvSpPr>
        <p:spPr>
          <a:xfrm>
            <a:off x="0" y="6547663"/>
            <a:ext cx="12192000" cy="310338"/>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rPr>
              <a:t>02</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2" name="CuadroTexto 1">
            <a:extLst>
              <a:ext uri="{FF2B5EF4-FFF2-40B4-BE49-F238E27FC236}">
                <a16:creationId xmlns:a16="http://schemas.microsoft.com/office/drawing/2014/main" id="{BAA6883F-B554-43FB-B47A-68A8E73656AA}"/>
              </a:ext>
            </a:extLst>
          </p:cNvPr>
          <p:cNvSpPr txBox="1"/>
          <p:nvPr/>
        </p:nvSpPr>
        <p:spPr>
          <a:xfrm>
            <a:off x="509926" y="1170545"/>
            <a:ext cx="11682073" cy="584775"/>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dirty="0">
                <a:solidFill>
                  <a:srgbClr val="001F5F"/>
                </a:solidFill>
                <a:latin typeface="Arial"/>
                <a:cs typeface="Arial"/>
              </a:rPr>
              <a:t>Y ante posibles escenarios de riesgos macroeconómicos, se desearía bajar la brecha del producto y esto aumenta principalmente los efectos de las condiciones monetarias reales y de inercia.</a:t>
            </a:r>
            <a:endParaRPr lang="es-MX" dirty="0">
              <a:solidFill>
                <a:srgbClr val="001F5F"/>
              </a:solidFill>
              <a:latin typeface="Arial"/>
              <a:cs typeface="Arial"/>
            </a:endParaRPr>
          </a:p>
        </p:txBody>
      </p:sp>
      <p:pic>
        <p:nvPicPr>
          <p:cNvPr id="10" name="Imagen 9">
            <a:extLst>
              <a:ext uri="{FF2B5EF4-FFF2-40B4-BE49-F238E27FC236}">
                <a16:creationId xmlns:a16="http://schemas.microsoft.com/office/drawing/2014/main" id="{EB12284F-24ED-47CF-9DC9-C8CEEEC4A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590" y="1822712"/>
            <a:ext cx="7475857" cy="4436278"/>
          </a:xfrm>
          <a:prstGeom prst="rect">
            <a:avLst/>
          </a:prstGeom>
        </p:spPr>
      </p:pic>
    </p:spTree>
    <p:extLst>
      <p:ext uri="{BB962C8B-B14F-4D97-AF65-F5344CB8AC3E}">
        <p14:creationId xmlns:p14="http://schemas.microsoft.com/office/powerpoint/2010/main" val="4081437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id="{81E3FBD4-20A9-417B-A77F-F7D7B12C089A}"/>
              </a:ext>
            </a:extLst>
          </p:cNvPr>
          <p:cNvSpPr/>
          <p:nvPr/>
        </p:nvSpPr>
        <p:spPr>
          <a:xfrm>
            <a:off x="0" y="6547663"/>
            <a:ext cx="12192000" cy="310338"/>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rPr>
              <a:t>02</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2" name="CuadroTexto 1">
            <a:extLst>
              <a:ext uri="{FF2B5EF4-FFF2-40B4-BE49-F238E27FC236}">
                <a16:creationId xmlns:a16="http://schemas.microsoft.com/office/drawing/2014/main" id="{BAA6883F-B554-43FB-B47A-68A8E73656AA}"/>
              </a:ext>
            </a:extLst>
          </p:cNvPr>
          <p:cNvSpPr txBox="1"/>
          <p:nvPr/>
        </p:nvSpPr>
        <p:spPr>
          <a:xfrm>
            <a:off x="457199" y="1209085"/>
            <a:ext cx="10901081" cy="905376"/>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dirty="0">
                <a:solidFill>
                  <a:srgbClr val="001F5F"/>
                </a:solidFill>
                <a:latin typeface="Arial"/>
                <a:cs typeface="Arial"/>
              </a:rPr>
              <a:t>La brecha del producto se explica principalmente por cambios en la confianza empresarial y en las condiciones monetarias reales.</a:t>
            </a:r>
            <a:endParaRPr lang="es-MX"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pic>
        <p:nvPicPr>
          <p:cNvPr id="7" name="Imagen 6">
            <a:extLst>
              <a:ext uri="{FF2B5EF4-FFF2-40B4-BE49-F238E27FC236}">
                <a16:creationId xmlns:a16="http://schemas.microsoft.com/office/drawing/2014/main" id="{624363DC-259E-472D-8864-886DB1D321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 y="1969104"/>
            <a:ext cx="7377954" cy="4378183"/>
          </a:xfrm>
          <a:prstGeom prst="rect">
            <a:avLst/>
          </a:prstGeom>
        </p:spPr>
      </p:pic>
    </p:spTree>
    <p:extLst>
      <p:ext uri="{BB962C8B-B14F-4D97-AF65-F5344CB8AC3E}">
        <p14:creationId xmlns:p14="http://schemas.microsoft.com/office/powerpoint/2010/main" val="1421129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id="{81E3FBD4-20A9-417B-A77F-F7D7B12C089A}"/>
              </a:ext>
            </a:extLst>
          </p:cNvPr>
          <p:cNvSpPr/>
          <p:nvPr/>
        </p:nvSpPr>
        <p:spPr>
          <a:xfrm>
            <a:off x="0" y="6550225"/>
            <a:ext cx="12192000" cy="307776"/>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rPr>
              <a:t>02</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2" name="CuadroTexto 1">
            <a:extLst>
              <a:ext uri="{FF2B5EF4-FFF2-40B4-BE49-F238E27FC236}">
                <a16:creationId xmlns:a16="http://schemas.microsoft.com/office/drawing/2014/main" id="{BAA6883F-B554-43FB-B47A-68A8E73656AA}"/>
              </a:ext>
            </a:extLst>
          </p:cNvPr>
          <p:cNvSpPr txBox="1"/>
          <p:nvPr/>
        </p:nvSpPr>
        <p:spPr>
          <a:xfrm>
            <a:off x="254962" y="1137190"/>
            <a:ext cx="11682073" cy="918200"/>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b="1" dirty="0">
                <a:solidFill>
                  <a:srgbClr val="001F5F"/>
                </a:solidFill>
                <a:latin typeface="Arial"/>
                <a:cs typeface="Arial"/>
              </a:rPr>
              <a:t>Escenario de riesgo 1: </a:t>
            </a:r>
            <a:r>
              <a:rPr lang="es-MX" sz="1600" dirty="0">
                <a:solidFill>
                  <a:srgbClr val="001F5F"/>
                </a:solidFill>
                <a:latin typeface="Arial"/>
                <a:cs typeface="Arial"/>
              </a:rPr>
              <a:t>Fenómeno del niño</a:t>
            </a: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MX" sz="16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pic>
        <p:nvPicPr>
          <p:cNvPr id="11" name="Imagen 10">
            <a:extLst>
              <a:ext uri="{FF2B5EF4-FFF2-40B4-BE49-F238E27FC236}">
                <a16:creationId xmlns:a16="http://schemas.microsoft.com/office/drawing/2014/main" id="{799F68B8-6A6D-4F59-9F15-8D005107D3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883" y="1570827"/>
            <a:ext cx="6268277" cy="4694606"/>
          </a:xfrm>
          <a:prstGeom prst="rect">
            <a:avLst/>
          </a:prstGeom>
        </p:spPr>
      </p:pic>
    </p:spTree>
    <p:extLst>
      <p:ext uri="{BB962C8B-B14F-4D97-AF65-F5344CB8AC3E}">
        <p14:creationId xmlns:p14="http://schemas.microsoft.com/office/powerpoint/2010/main" val="160562458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1153</TotalTime>
  <Words>296</Words>
  <Application>Microsoft Office PowerPoint</Application>
  <PresentationFormat>Panorámica</PresentationFormat>
  <Paragraphs>64</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Arial MT</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HERNAN</dc:creator>
  <cp:lastModifiedBy>HERNAN</cp:lastModifiedBy>
  <cp:revision>57</cp:revision>
  <dcterms:created xsi:type="dcterms:W3CDTF">2025-03-29T22:10:06Z</dcterms:created>
  <dcterms:modified xsi:type="dcterms:W3CDTF">2025-04-01T08:12:55Z</dcterms:modified>
</cp:coreProperties>
</file>