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media/image17.jpg" ContentType="image/jpeg"/>
  <Override PartName="/ppt/media/image18.jpg" ContentType="image/jpeg"/>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9" r:id="rId3"/>
    <p:sldId id="277" r:id="rId4"/>
    <p:sldId id="278" r:id="rId5"/>
    <p:sldId id="279" r:id="rId6"/>
    <p:sldId id="280" r:id="rId7"/>
    <p:sldId id="275" r:id="rId8"/>
    <p:sldId id="284" r:id="rId9"/>
    <p:sldId id="285" r:id="rId10"/>
    <p:sldId id="286" r:id="rId11"/>
    <p:sldId id="274" r:id="rId12"/>
    <p:sldId id="262" r:id="rId13"/>
    <p:sldId id="264" r:id="rId14"/>
    <p:sldId id="266" r:id="rId15"/>
    <p:sldId id="267" r:id="rId16"/>
    <p:sldId id="273" r:id="rId17"/>
    <p:sldId id="287" r:id="rId18"/>
    <p:sldId id="295" r:id="rId19"/>
    <p:sldId id="282" r:id="rId20"/>
    <p:sldId id="296" r:id="rId21"/>
    <p:sldId id="283" r:id="rId22"/>
    <p:sldId id="297" r:id="rId23"/>
    <p:sldId id="298" r:id="rId24"/>
    <p:sldId id="276" r:id="rId25"/>
    <p:sldId id="288" r:id="rId26"/>
    <p:sldId id="289" r:id="rId27"/>
    <p:sldId id="293" r:id="rId28"/>
    <p:sldId id="291" r:id="rId29"/>
    <p:sldId id="292" r:id="rId30"/>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2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Hoja_de_c_lculo_de_Microsoft_Excel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Hoja_de_c_lculo_de_Microsoft_Excel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Hoja_de_c_lculo_de_Microsoft_Excel4.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Crecimiento potencial</c:v>
                </c:pt>
              </c:strCache>
            </c:strRef>
          </c:tx>
          <c:spPr>
            <a:ln w="28575" cap="rnd">
              <a:solidFill>
                <a:schemeClr val="accent1"/>
              </a:solidFill>
              <a:round/>
            </a:ln>
            <a:effectLst/>
          </c:spPr>
          <c:marker>
            <c:symbol val="none"/>
          </c:marker>
          <c:dLbls>
            <c:dLbl>
              <c:idx val="1"/>
              <c:delete val="1"/>
              <c:extLst xmlns:c16r2="http://schemas.microsoft.com/office/drawing/2015/06/chart">
                <c:ext xmlns:c16="http://schemas.microsoft.com/office/drawing/2014/chart" uri="{C3380CC4-5D6E-409C-BE32-E72D297353CC}">
                  <c16:uniqueId val="{00000000-347E-42E1-835B-2045E866D00F}"/>
                </c:ext>
                <c:ext xmlns:c15="http://schemas.microsoft.com/office/drawing/2012/chart" uri="{CE6537A1-D6FC-4f65-9D91-7224C49458BB}"/>
              </c:extLst>
            </c:dLbl>
            <c:dLbl>
              <c:idx val="2"/>
              <c:delete val="1"/>
              <c:extLst xmlns:c16r2="http://schemas.microsoft.com/office/drawing/2015/06/chart">
                <c:ext xmlns:c16="http://schemas.microsoft.com/office/drawing/2014/chart" uri="{C3380CC4-5D6E-409C-BE32-E72D297353CC}">
                  <c16:uniqueId val="{00000001-347E-42E1-835B-2045E866D00F}"/>
                </c:ext>
                <c:ext xmlns:c15="http://schemas.microsoft.com/office/drawing/2012/chart" uri="{CE6537A1-D6FC-4f65-9D91-7224C49458BB}"/>
              </c:extLst>
            </c:dLbl>
            <c:dLbl>
              <c:idx val="3"/>
              <c:delete val="1"/>
              <c:extLst xmlns:c16r2="http://schemas.microsoft.com/office/drawing/2015/06/chart">
                <c:ext xmlns:c16="http://schemas.microsoft.com/office/drawing/2014/chart" uri="{C3380CC4-5D6E-409C-BE32-E72D297353CC}">
                  <c16:uniqueId val="{00000002-347E-42E1-835B-2045E866D00F}"/>
                </c:ext>
                <c:ext xmlns:c15="http://schemas.microsoft.com/office/drawing/2012/chart" uri="{CE6537A1-D6FC-4f65-9D91-7224C49458BB}"/>
              </c:extLst>
            </c:dLbl>
            <c:dLbl>
              <c:idx val="4"/>
              <c:delete val="1"/>
              <c:extLst xmlns:c16r2="http://schemas.microsoft.com/office/drawing/2015/06/chart">
                <c:ext xmlns:c16="http://schemas.microsoft.com/office/drawing/2014/chart" uri="{C3380CC4-5D6E-409C-BE32-E72D297353CC}">
                  <c16:uniqueId val="{00000003-347E-42E1-835B-2045E866D00F}"/>
                </c:ext>
                <c:ext xmlns:c15="http://schemas.microsoft.com/office/drawing/2012/chart" uri="{CE6537A1-D6FC-4f65-9D91-7224C49458BB}"/>
              </c:extLst>
            </c:dLbl>
            <c:dLbl>
              <c:idx val="5"/>
              <c:delete val="1"/>
              <c:extLst xmlns:c16r2="http://schemas.microsoft.com/office/drawing/2015/06/chart">
                <c:ext xmlns:c16="http://schemas.microsoft.com/office/drawing/2014/chart" uri="{C3380CC4-5D6E-409C-BE32-E72D297353CC}">
                  <c16:uniqueId val="{00000004-347E-42E1-835B-2045E866D00F}"/>
                </c:ext>
                <c:ext xmlns:c15="http://schemas.microsoft.com/office/drawing/2012/chart" uri="{CE6537A1-D6FC-4f65-9D91-7224C49458BB}"/>
              </c:extLst>
            </c:dLbl>
            <c:dLbl>
              <c:idx val="6"/>
              <c:delete val="1"/>
              <c:extLst xmlns:c16r2="http://schemas.microsoft.com/office/drawing/2015/06/chart">
                <c:ext xmlns:c16="http://schemas.microsoft.com/office/drawing/2014/chart" uri="{C3380CC4-5D6E-409C-BE32-E72D297353CC}">
                  <c16:uniqueId val="{00000005-347E-42E1-835B-2045E866D00F}"/>
                </c:ext>
                <c:ext xmlns:c15="http://schemas.microsoft.com/office/drawing/2012/chart" uri="{CE6537A1-D6FC-4f65-9D91-7224C49458BB}"/>
              </c:extLst>
            </c:dLbl>
            <c:dLbl>
              <c:idx val="7"/>
              <c:delete val="1"/>
              <c:extLst xmlns:c16r2="http://schemas.microsoft.com/office/drawing/2015/06/chart">
                <c:ext xmlns:c16="http://schemas.microsoft.com/office/drawing/2014/chart" uri="{C3380CC4-5D6E-409C-BE32-E72D297353CC}">
                  <c16:uniqueId val="{00000006-347E-42E1-835B-2045E866D00F}"/>
                </c:ext>
                <c:ext xmlns:c15="http://schemas.microsoft.com/office/drawing/2012/chart" uri="{CE6537A1-D6FC-4f65-9D91-7224C49458BB}"/>
              </c:extLst>
            </c:dLbl>
            <c:dLbl>
              <c:idx val="8"/>
              <c:delete val="1"/>
              <c:extLst xmlns:c16r2="http://schemas.microsoft.com/office/drawing/2015/06/chart">
                <c:ext xmlns:c16="http://schemas.microsoft.com/office/drawing/2014/chart" uri="{C3380CC4-5D6E-409C-BE32-E72D297353CC}">
                  <c16:uniqueId val="{00000007-347E-42E1-835B-2045E866D00F}"/>
                </c:ext>
                <c:ext xmlns:c15="http://schemas.microsoft.com/office/drawing/2012/chart" uri="{CE6537A1-D6FC-4f65-9D91-7224C49458BB}"/>
              </c:extLst>
            </c:dLbl>
            <c:dLbl>
              <c:idx val="9"/>
              <c:delete val="1"/>
              <c:extLst xmlns:c16r2="http://schemas.microsoft.com/office/drawing/2015/06/chart">
                <c:ext xmlns:c16="http://schemas.microsoft.com/office/drawing/2014/chart" uri="{C3380CC4-5D6E-409C-BE32-E72D297353CC}">
                  <c16:uniqueId val="{00000008-347E-42E1-835B-2045E866D00F}"/>
                </c:ext>
                <c:ext xmlns:c15="http://schemas.microsoft.com/office/drawing/2012/chart" uri="{CE6537A1-D6FC-4f65-9D91-7224C49458BB}"/>
              </c:extLst>
            </c:dLbl>
            <c:dLbl>
              <c:idx val="10"/>
              <c:delete val="1"/>
              <c:extLst xmlns:c16r2="http://schemas.microsoft.com/office/drawing/2015/06/chart">
                <c:ext xmlns:c16="http://schemas.microsoft.com/office/drawing/2014/chart" uri="{C3380CC4-5D6E-409C-BE32-E72D297353CC}">
                  <c16:uniqueId val="{00000009-347E-42E1-835B-2045E866D00F}"/>
                </c:ex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Arial" panose="020B0604020202020204" pitchFamily="34" charset="0"/>
                    <a:ea typeface="+mn-ea"/>
                    <a:cs typeface="Arial" panose="020B0604020202020204" pitchFamily="34" charset="0"/>
                  </a:defRPr>
                </a:pPr>
                <a:endParaRPr lang="es-PE"/>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Sheet1!$A$2:$A$65</c:f>
              <c:strCache>
                <c:ptCount val="20"/>
                <c:pt idx="0">
                  <c:v>Mar-22</c:v>
                </c:pt>
                <c:pt idx="1">
                  <c:v>Jun-22</c:v>
                </c:pt>
                <c:pt idx="2">
                  <c:v>Set-22</c:v>
                </c:pt>
                <c:pt idx="3">
                  <c:v>Dic-22</c:v>
                </c:pt>
                <c:pt idx="4">
                  <c:v>Mar-23</c:v>
                </c:pt>
                <c:pt idx="5">
                  <c:v>Jun-23</c:v>
                </c:pt>
                <c:pt idx="6">
                  <c:v>Set-23</c:v>
                </c:pt>
                <c:pt idx="7">
                  <c:v>Dic-23</c:v>
                </c:pt>
                <c:pt idx="8">
                  <c:v>Mar-24</c:v>
                </c:pt>
                <c:pt idx="9">
                  <c:v>Jun-24</c:v>
                </c:pt>
                <c:pt idx="10">
                  <c:v>Set-24</c:v>
                </c:pt>
                <c:pt idx="11">
                  <c:v>Dic-24</c:v>
                </c:pt>
                <c:pt idx="12">
                  <c:v>Mar-25*</c:v>
                </c:pt>
                <c:pt idx="13">
                  <c:v>Jun-25*</c:v>
                </c:pt>
                <c:pt idx="14">
                  <c:v>Set-25*</c:v>
                </c:pt>
                <c:pt idx="15">
                  <c:v>Dic-25*</c:v>
                </c:pt>
                <c:pt idx="16">
                  <c:v>Mar-26*</c:v>
                </c:pt>
                <c:pt idx="17">
                  <c:v>Jun-26*</c:v>
                </c:pt>
                <c:pt idx="18">
                  <c:v>Set-26*</c:v>
                </c:pt>
                <c:pt idx="19">
                  <c:v>Dic-26*</c:v>
                </c:pt>
              </c:strCache>
            </c:strRef>
          </c:cat>
          <c:val>
            <c:numRef>
              <c:f>Sheet1!$B$2:$B$65</c:f>
              <c:numCache>
                <c:formatCode>0.0</c:formatCode>
                <c:ptCount val="20"/>
                <c:pt idx="0">
                  <c:v>5.1762304231326546</c:v>
                </c:pt>
                <c:pt idx="1">
                  <c:v>4.9158352255055719</c:v>
                </c:pt>
                <c:pt idx="2">
                  <c:v>4.6098377640488719</c:v>
                </c:pt>
                <c:pt idx="3">
                  <c:v>4.292639934439606</c:v>
                </c:pt>
                <c:pt idx="4">
                  <c:v>3.9775297810650958</c:v>
                </c:pt>
                <c:pt idx="5">
                  <c:v>3.7960415720464251</c:v>
                </c:pt>
                <c:pt idx="6">
                  <c:v>3.7200783236479711</c:v>
                </c:pt>
                <c:pt idx="7">
                  <c:v>3.701586337494462</c:v>
                </c:pt>
                <c:pt idx="8">
                  <c:v>3.7415122191951662</c:v>
                </c:pt>
                <c:pt idx="9">
                  <c:v>3.837339978554223</c:v>
                </c:pt>
                <c:pt idx="10">
                  <c:v>3.9754341618955951</c:v>
                </c:pt>
                <c:pt idx="11">
                  <c:v>4.0616827139500602</c:v>
                </c:pt>
              </c:numCache>
            </c:numRef>
          </c:val>
          <c:smooth val="1"/>
          <c:extLst xmlns:c16r2="http://schemas.microsoft.com/office/drawing/2015/06/chart">
            <c:ext xmlns:c16="http://schemas.microsoft.com/office/drawing/2014/chart" uri="{C3380CC4-5D6E-409C-BE32-E72D297353CC}">
              <c16:uniqueId val="{0000000B-347E-42E1-835B-2045E866D00F}"/>
            </c:ext>
          </c:extLst>
        </c:ser>
        <c:ser>
          <c:idx val="1"/>
          <c:order val="1"/>
          <c:tx>
            <c:strRef>
              <c:f>Sheet1!$C$1</c:f>
              <c:strCache>
                <c:ptCount val="1"/>
                <c:pt idx="0">
                  <c:v>Escenario base</c:v>
                </c:pt>
              </c:strCache>
            </c:strRef>
          </c:tx>
          <c:spPr>
            <a:ln w="28575" cap="rnd">
              <a:solidFill>
                <a:srgbClr val="0070C0"/>
              </a:solidFill>
              <a:prstDash val="sysDash"/>
              <a:round/>
            </a:ln>
            <a:effectLst/>
          </c:spPr>
          <c:marker>
            <c:symbol val="none"/>
          </c:marker>
          <c:dLbls>
            <c:dLbl>
              <c:idx val="11"/>
              <c:delete val="1"/>
              <c:extLst xmlns:c16r2="http://schemas.microsoft.com/office/drawing/2015/06/chart">
                <c:ext xmlns:c16="http://schemas.microsoft.com/office/drawing/2014/chart" uri="{C3380CC4-5D6E-409C-BE32-E72D297353CC}">
                  <c16:uniqueId val="{0000000C-347E-42E1-835B-2045E866D00F}"/>
                </c:ex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Arial" panose="020B0604020202020204" pitchFamily="34" charset="0"/>
                    <a:ea typeface="+mn-ea"/>
                    <a:cs typeface="Arial" panose="020B0604020202020204" pitchFamily="34" charset="0"/>
                  </a:defRPr>
                </a:pPr>
                <a:endParaRPr lang="es-PE"/>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Sheet1!$A$2:$A$65</c:f>
              <c:strCache>
                <c:ptCount val="20"/>
                <c:pt idx="0">
                  <c:v>Mar-22</c:v>
                </c:pt>
                <c:pt idx="1">
                  <c:v>Jun-22</c:v>
                </c:pt>
                <c:pt idx="2">
                  <c:v>Set-22</c:v>
                </c:pt>
                <c:pt idx="3">
                  <c:v>Dic-22</c:v>
                </c:pt>
                <c:pt idx="4">
                  <c:v>Mar-23</c:v>
                </c:pt>
                <c:pt idx="5">
                  <c:v>Jun-23</c:v>
                </c:pt>
                <c:pt idx="6">
                  <c:v>Set-23</c:v>
                </c:pt>
                <c:pt idx="7">
                  <c:v>Dic-23</c:v>
                </c:pt>
                <c:pt idx="8">
                  <c:v>Mar-24</c:v>
                </c:pt>
                <c:pt idx="9">
                  <c:v>Jun-24</c:v>
                </c:pt>
                <c:pt idx="10">
                  <c:v>Set-24</c:v>
                </c:pt>
                <c:pt idx="11">
                  <c:v>Dic-24</c:v>
                </c:pt>
                <c:pt idx="12">
                  <c:v>Mar-25*</c:v>
                </c:pt>
                <c:pt idx="13">
                  <c:v>Jun-25*</c:v>
                </c:pt>
                <c:pt idx="14">
                  <c:v>Set-25*</c:v>
                </c:pt>
                <c:pt idx="15">
                  <c:v>Dic-25*</c:v>
                </c:pt>
                <c:pt idx="16">
                  <c:v>Mar-26*</c:v>
                </c:pt>
                <c:pt idx="17">
                  <c:v>Jun-26*</c:v>
                </c:pt>
                <c:pt idx="18">
                  <c:v>Set-26*</c:v>
                </c:pt>
                <c:pt idx="19">
                  <c:v>Dic-26*</c:v>
                </c:pt>
              </c:strCache>
            </c:strRef>
          </c:cat>
          <c:val>
            <c:numRef>
              <c:f>Sheet1!$C$2:$C$65</c:f>
              <c:numCache>
                <c:formatCode>General</c:formatCode>
                <c:ptCount val="20"/>
                <c:pt idx="11" formatCode="0.0">
                  <c:v>4.0616827139500602</c:v>
                </c:pt>
                <c:pt idx="12" formatCode="0.0">
                  <c:v>4.0740658868105601</c:v>
                </c:pt>
                <c:pt idx="13" formatCode="0.0">
                  <c:v>4.0863252279424538</c:v>
                </c:pt>
                <c:pt idx="14" formatCode="0.0">
                  <c:v>4.0984619756630289</c:v>
                </c:pt>
                <c:pt idx="15" formatCode="0.0">
                  <c:v>4.110477355906399</c:v>
                </c:pt>
                <c:pt idx="16" formatCode="0.0">
                  <c:v>4.1223725823473352</c:v>
                </c:pt>
                <c:pt idx="17" formatCode="0.0">
                  <c:v>4.1341488565238613</c:v>
                </c:pt>
                <c:pt idx="18" formatCode="0.0">
                  <c:v>4.1458073679586223</c:v>
                </c:pt>
                <c:pt idx="19" formatCode="0.0">
                  <c:v>4.1573492942790402</c:v>
                </c:pt>
              </c:numCache>
            </c:numRef>
          </c:val>
          <c:smooth val="1"/>
          <c:extLst xmlns:c16r2="http://schemas.microsoft.com/office/drawing/2015/06/chart">
            <c:ext xmlns:c16="http://schemas.microsoft.com/office/drawing/2014/chart" uri="{C3380CC4-5D6E-409C-BE32-E72D297353CC}">
              <c16:uniqueId val="{0000000D-347E-42E1-835B-2045E866D00F}"/>
            </c:ext>
          </c:extLst>
        </c:ser>
        <c:ser>
          <c:idx val="2"/>
          <c:order val="2"/>
          <c:tx>
            <c:strRef>
              <c:f>Sheet1!$D$1</c:f>
              <c:strCache>
                <c:ptCount val="1"/>
                <c:pt idx="0">
                  <c:v>Propuesta de política monetaria</c:v>
                </c:pt>
              </c:strCache>
            </c:strRef>
          </c:tx>
          <c:spPr>
            <a:ln w="28575" cap="rnd">
              <a:solidFill>
                <a:srgbClr val="C00000"/>
              </a:solidFill>
              <a:prstDash val="sysDot"/>
              <a:round/>
            </a:ln>
            <a:effectLst/>
          </c:spPr>
          <c:marker>
            <c:symbol val="none"/>
          </c:marker>
          <c:dLbls>
            <c:delete val="1"/>
          </c:dLbls>
          <c:val>
            <c:numRef>
              <c:f>Sheet1!$D$46:$D$65</c:f>
              <c:numCache>
                <c:formatCode>General</c:formatCode>
                <c:ptCount val="20"/>
                <c:pt idx="12" formatCode="0.0">
                  <c:v>4.0740658868105601</c:v>
                </c:pt>
                <c:pt idx="13" formatCode="0.0">
                  <c:v>4.0863252279424556</c:v>
                </c:pt>
                <c:pt idx="14" formatCode="0.0">
                  <c:v>4.0984619756630316</c:v>
                </c:pt>
                <c:pt idx="15" formatCode="0.0">
                  <c:v>4.1104773559064016</c:v>
                </c:pt>
                <c:pt idx="16" formatCode="0.0">
                  <c:v>4.1223725823473387</c:v>
                </c:pt>
                <c:pt idx="17" formatCode="0.0">
                  <c:v>4.1341488565238658</c:v>
                </c:pt>
                <c:pt idx="18" formatCode="0.0">
                  <c:v>4.1458073679586276</c:v>
                </c:pt>
                <c:pt idx="19" formatCode="0.0">
                  <c:v>4.157349294279042</c:v>
                </c:pt>
              </c:numCache>
            </c:numRef>
          </c:val>
          <c:smooth val="0"/>
          <c:extLst xmlns:c16r2="http://schemas.microsoft.com/office/drawing/2015/06/chart">
            <c:ext xmlns:c16="http://schemas.microsoft.com/office/drawing/2014/chart" uri="{C3380CC4-5D6E-409C-BE32-E72D297353CC}">
              <c16:uniqueId val="{0000000E-347E-42E1-835B-2045E866D00F}"/>
            </c:ext>
          </c:extLst>
        </c:ser>
        <c:dLbls>
          <c:dLblPos val="t"/>
          <c:showLegendKey val="0"/>
          <c:showVal val="1"/>
          <c:showCatName val="0"/>
          <c:showSerName val="0"/>
          <c:showPercent val="0"/>
          <c:showBubbleSize val="0"/>
        </c:dLbls>
        <c:smooth val="0"/>
        <c:axId val="492162464"/>
        <c:axId val="441093376"/>
      </c:lineChart>
      <c:catAx>
        <c:axId val="492162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baseline="0">
                <a:solidFill>
                  <a:schemeClr val="tx1"/>
                </a:solidFill>
                <a:latin typeface="Arial" panose="020B0604020202020204" pitchFamily="34" charset="0"/>
                <a:ea typeface="+mn-ea"/>
                <a:cs typeface="Arial" panose="020B0604020202020204" pitchFamily="34" charset="0"/>
              </a:defRPr>
            </a:pPr>
            <a:endParaRPr lang="es-PE"/>
          </a:p>
        </c:txPr>
        <c:crossAx val="441093376"/>
        <c:crosses val="autoZero"/>
        <c:auto val="1"/>
        <c:lblAlgn val="ctr"/>
        <c:lblOffset val="100"/>
        <c:noMultiLvlLbl val="0"/>
      </c:catAx>
      <c:valAx>
        <c:axId val="441093376"/>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492162464"/>
        <c:crosses val="autoZero"/>
        <c:crossBetween val="between"/>
      </c:valAx>
      <c:spPr>
        <a:noFill/>
        <a:ln>
          <a:noFill/>
        </a:ln>
        <a:effectLst/>
      </c:spPr>
    </c:plotArea>
    <c:legend>
      <c:legendPos val="t"/>
      <c:legendEntry>
        <c:idx val="0"/>
        <c:delete val="1"/>
      </c:legendEntry>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Arial" panose="020B0604020202020204" pitchFamily="34" charset="0"/>
              <a:ea typeface="+mn-ea"/>
              <a:cs typeface="Arial" panose="020B0604020202020204" pitchFamily="34" charset="0"/>
            </a:defRPr>
          </a:pPr>
          <a:endParaRPr lang="es-PE"/>
        </a:p>
      </c:txPr>
    </c:legend>
    <c:plotVisOnly val="1"/>
    <c:dispBlanksAs val="gap"/>
    <c:showDLblsOverMax val="0"/>
  </c:chart>
  <c:spPr>
    <a:noFill/>
    <a:ln>
      <a:noFill/>
    </a:ln>
    <a:effectLst/>
  </c:spPr>
  <c:txPr>
    <a:bodyPr/>
    <a:lstStyle/>
    <a:p>
      <a:pPr>
        <a:defRPr/>
      </a:pPr>
      <a:endParaRPr lang="es-P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Sheet1!$AT$1</c:f>
              <c:strCache>
                <c:ptCount val="1"/>
                <c:pt idx="0">
                  <c:v>DY</c:v>
                </c:pt>
              </c:strCache>
            </c:strRef>
          </c:tx>
          <c:spPr>
            <a:ln w="28575" cap="rnd">
              <a:solidFill>
                <a:srgbClr val="002060"/>
              </a:solidFill>
              <a:round/>
            </a:ln>
            <a:effectLst/>
          </c:spPr>
          <c:marker>
            <c:symbol val="none"/>
          </c:marker>
          <c:dLbls>
            <c:dLbl>
              <c:idx val="0"/>
              <c:delete val="1"/>
              <c:extLst xmlns:c16r2="http://schemas.microsoft.com/office/drawing/2015/06/chart">
                <c:ext xmlns:c16="http://schemas.microsoft.com/office/drawing/2014/chart" uri="{C3380CC4-5D6E-409C-BE32-E72D297353CC}">
                  <c16:uniqueId val="{00000000-E744-4423-AB03-864878FDEFF5}"/>
                </c:ext>
                <c:ext xmlns:c15="http://schemas.microsoft.com/office/drawing/2012/chart" uri="{CE6537A1-D6FC-4f65-9D91-7224C49458BB}"/>
              </c:extLst>
            </c:dLbl>
            <c:dLbl>
              <c:idx val="1"/>
              <c:delete val="1"/>
              <c:extLst xmlns:c16r2="http://schemas.microsoft.com/office/drawing/2015/06/chart">
                <c:ext xmlns:c16="http://schemas.microsoft.com/office/drawing/2014/chart" uri="{C3380CC4-5D6E-409C-BE32-E72D297353CC}">
                  <c16:uniqueId val="{00000001-E744-4423-AB03-864878FDEFF5}"/>
                </c:ext>
                <c:ext xmlns:c15="http://schemas.microsoft.com/office/drawing/2012/chart" uri="{CE6537A1-D6FC-4f65-9D91-7224C49458BB}"/>
              </c:extLst>
            </c:dLbl>
            <c:dLbl>
              <c:idx val="2"/>
              <c:delete val="1"/>
              <c:extLst xmlns:c16r2="http://schemas.microsoft.com/office/drawing/2015/06/chart">
                <c:ext xmlns:c16="http://schemas.microsoft.com/office/drawing/2014/chart" uri="{C3380CC4-5D6E-409C-BE32-E72D297353CC}">
                  <c16:uniqueId val="{00000002-E744-4423-AB03-864878FDEFF5}"/>
                </c:ext>
                <c:ext xmlns:c15="http://schemas.microsoft.com/office/drawing/2012/chart" uri="{CE6537A1-D6FC-4f65-9D91-7224C49458BB}"/>
              </c:extLst>
            </c:dLbl>
            <c:dLbl>
              <c:idx val="3"/>
              <c:delete val="1"/>
              <c:extLst xmlns:c16r2="http://schemas.microsoft.com/office/drawing/2015/06/chart">
                <c:ext xmlns:c16="http://schemas.microsoft.com/office/drawing/2014/chart" uri="{C3380CC4-5D6E-409C-BE32-E72D297353CC}">
                  <c16:uniqueId val="{00000003-E744-4423-AB03-864878FDEFF5}"/>
                </c:ext>
                <c:ext xmlns:c15="http://schemas.microsoft.com/office/drawing/2012/chart" uri="{CE6537A1-D6FC-4f65-9D91-7224C49458BB}"/>
              </c:extLst>
            </c:dLbl>
            <c:dLbl>
              <c:idx val="4"/>
              <c:delete val="1"/>
              <c:extLst xmlns:c16r2="http://schemas.microsoft.com/office/drawing/2015/06/chart">
                <c:ext xmlns:c16="http://schemas.microsoft.com/office/drawing/2014/chart" uri="{C3380CC4-5D6E-409C-BE32-E72D297353CC}">
                  <c16:uniqueId val="{00000004-E744-4423-AB03-864878FDEFF5}"/>
                </c:ext>
                <c:ext xmlns:c15="http://schemas.microsoft.com/office/drawing/2012/chart" uri="{CE6537A1-D6FC-4f65-9D91-7224C49458BB}"/>
              </c:extLst>
            </c:dLbl>
            <c:dLbl>
              <c:idx val="5"/>
              <c:delete val="1"/>
              <c:extLst xmlns:c16r2="http://schemas.microsoft.com/office/drawing/2015/06/chart">
                <c:ext xmlns:c16="http://schemas.microsoft.com/office/drawing/2014/chart" uri="{C3380CC4-5D6E-409C-BE32-E72D297353CC}">
                  <c16:uniqueId val="{00000005-E744-4423-AB03-864878FDEFF5}"/>
                </c:ext>
                <c:ext xmlns:c15="http://schemas.microsoft.com/office/drawing/2012/chart" uri="{CE6537A1-D6FC-4f65-9D91-7224C49458BB}"/>
              </c:extLst>
            </c:dLbl>
            <c:dLbl>
              <c:idx val="6"/>
              <c:delete val="1"/>
              <c:extLst xmlns:c16r2="http://schemas.microsoft.com/office/drawing/2015/06/chart">
                <c:ext xmlns:c16="http://schemas.microsoft.com/office/drawing/2014/chart" uri="{C3380CC4-5D6E-409C-BE32-E72D297353CC}">
                  <c16:uniqueId val="{00000006-E744-4423-AB03-864878FDEFF5}"/>
                </c:ext>
                <c:ext xmlns:c15="http://schemas.microsoft.com/office/drawing/2012/chart" uri="{CE6537A1-D6FC-4f65-9D91-7224C49458BB}"/>
              </c:extLst>
            </c:dLbl>
            <c:dLbl>
              <c:idx val="7"/>
              <c:delete val="1"/>
              <c:extLst xmlns:c16r2="http://schemas.microsoft.com/office/drawing/2015/06/chart">
                <c:ext xmlns:c16="http://schemas.microsoft.com/office/drawing/2014/chart" uri="{C3380CC4-5D6E-409C-BE32-E72D297353CC}">
                  <c16:uniqueId val="{00000007-E744-4423-AB03-864878FDEFF5}"/>
                </c:ext>
                <c:ext xmlns:c15="http://schemas.microsoft.com/office/drawing/2012/chart" uri="{CE6537A1-D6FC-4f65-9D91-7224C49458BB}"/>
              </c:extLst>
            </c:dLbl>
            <c:dLbl>
              <c:idx val="8"/>
              <c:delete val="1"/>
              <c:extLst xmlns:c16r2="http://schemas.microsoft.com/office/drawing/2015/06/chart">
                <c:ext xmlns:c16="http://schemas.microsoft.com/office/drawing/2014/chart" uri="{C3380CC4-5D6E-409C-BE32-E72D297353CC}">
                  <c16:uniqueId val="{00000008-E744-4423-AB03-864878FDEFF5}"/>
                </c:ext>
                <c:ext xmlns:c15="http://schemas.microsoft.com/office/drawing/2012/chart" uri="{CE6537A1-D6FC-4f65-9D91-7224C49458BB}"/>
              </c:extLst>
            </c:dLbl>
            <c:dLbl>
              <c:idx val="9"/>
              <c:delete val="1"/>
              <c:extLst xmlns:c16r2="http://schemas.microsoft.com/office/drawing/2015/06/chart">
                <c:ext xmlns:c16="http://schemas.microsoft.com/office/drawing/2014/chart" uri="{C3380CC4-5D6E-409C-BE32-E72D297353CC}">
                  <c16:uniqueId val="{00000009-E744-4423-AB03-864878FDEFF5}"/>
                </c:ext>
                <c:ext xmlns:c15="http://schemas.microsoft.com/office/drawing/2012/chart" uri="{CE6537A1-D6FC-4f65-9D91-7224C49458BB}"/>
              </c:extLst>
            </c:dLbl>
            <c:dLbl>
              <c:idx val="10"/>
              <c:delete val="1"/>
              <c:extLst xmlns:c16r2="http://schemas.microsoft.com/office/drawing/2015/06/chart">
                <c:ext xmlns:c16="http://schemas.microsoft.com/office/drawing/2014/chart" uri="{C3380CC4-5D6E-409C-BE32-E72D297353CC}">
                  <c16:uniqueId val="{0000000A-E744-4423-AB03-864878FDEFF5}"/>
                </c:ex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Arial" panose="020B0604020202020204" pitchFamily="34" charset="0"/>
                    <a:ea typeface="+mn-ea"/>
                    <a:cs typeface="Arial" panose="020B0604020202020204" pitchFamily="34" charset="0"/>
                  </a:defRPr>
                </a:pPr>
                <a:endParaRPr lang="es-PE"/>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Sheet1!$A$46:$A$65</c:f>
              <c:strCache>
                <c:ptCount val="20"/>
                <c:pt idx="0">
                  <c:v>Mar-22</c:v>
                </c:pt>
                <c:pt idx="1">
                  <c:v>Jun-22</c:v>
                </c:pt>
                <c:pt idx="2">
                  <c:v>Set-22</c:v>
                </c:pt>
                <c:pt idx="3">
                  <c:v>Dic-22</c:v>
                </c:pt>
                <c:pt idx="4">
                  <c:v>Mar-23</c:v>
                </c:pt>
                <c:pt idx="5">
                  <c:v>Jun-23</c:v>
                </c:pt>
                <c:pt idx="6">
                  <c:v>Set-23</c:v>
                </c:pt>
                <c:pt idx="7">
                  <c:v>Dic-23</c:v>
                </c:pt>
                <c:pt idx="8">
                  <c:v>Mar-24</c:v>
                </c:pt>
                <c:pt idx="9">
                  <c:v>Jun-24</c:v>
                </c:pt>
                <c:pt idx="10">
                  <c:v>Set-24</c:v>
                </c:pt>
                <c:pt idx="11">
                  <c:v>Dic-24</c:v>
                </c:pt>
                <c:pt idx="12">
                  <c:v>Mar-25*</c:v>
                </c:pt>
                <c:pt idx="13">
                  <c:v>Jun-25*</c:v>
                </c:pt>
                <c:pt idx="14">
                  <c:v>Set-25*</c:v>
                </c:pt>
                <c:pt idx="15">
                  <c:v>Dic-25*</c:v>
                </c:pt>
                <c:pt idx="16">
                  <c:v>Mar-26*</c:v>
                </c:pt>
                <c:pt idx="17">
                  <c:v>Jun-26*</c:v>
                </c:pt>
                <c:pt idx="18">
                  <c:v>Set-26*</c:v>
                </c:pt>
                <c:pt idx="19">
                  <c:v>Dic-26*</c:v>
                </c:pt>
              </c:strCache>
            </c:strRef>
          </c:cat>
          <c:val>
            <c:numRef>
              <c:f>Sheet1!$AT$2:$AT$65</c:f>
              <c:numCache>
                <c:formatCode>0.0</c:formatCode>
                <c:ptCount val="20"/>
                <c:pt idx="0">
                  <c:v>9.7441451630761584</c:v>
                </c:pt>
                <c:pt idx="1">
                  <c:v>4.1312410614058974</c:v>
                </c:pt>
                <c:pt idx="2">
                  <c:v>5.8952589067789507</c:v>
                </c:pt>
                <c:pt idx="3">
                  <c:v>6.9751043382574567</c:v>
                </c:pt>
                <c:pt idx="4">
                  <c:v>0.90264972564619228</c:v>
                </c:pt>
                <c:pt idx="5">
                  <c:v>-3.1995663750226369</c:v>
                </c:pt>
                <c:pt idx="6">
                  <c:v>2.983751246745757</c:v>
                </c:pt>
                <c:pt idx="7">
                  <c:v>3.2672017049318272</c:v>
                </c:pt>
                <c:pt idx="8">
                  <c:v>4.8368821905283594</c:v>
                </c:pt>
                <c:pt idx="9">
                  <c:v>2.3258261228301822</c:v>
                </c:pt>
                <c:pt idx="10">
                  <c:v>2.1683878321554921</c:v>
                </c:pt>
                <c:pt idx="11">
                  <c:v>8.7303286539622125</c:v>
                </c:pt>
              </c:numCache>
            </c:numRef>
          </c:val>
          <c:smooth val="1"/>
          <c:extLst xmlns:c16r2="http://schemas.microsoft.com/office/drawing/2015/06/chart">
            <c:ext xmlns:c16="http://schemas.microsoft.com/office/drawing/2014/chart" uri="{C3380CC4-5D6E-409C-BE32-E72D297353CC}">
              <c16:uniqueId val="{0000000B-E744-4423-AB03-864878FDEFF5}"/>
            </c:ext>
          </c:extLst>
        </c:ser>
        <c:ser>
          <c:idx val="1"/>
          <c:order val="1"/>
          <c:tx>
            <c:strRef>
              <c:f>Sheet1!$AU$1</c:f>
              <c:strCache>
                <c:ptCount val="1"/>
                <c:pt idx="0">
                  <c:v>Escenario Base</c:v>
                </c:pt>
              </c:strCache>
            </c:strRef>
          </c:tx>
          <c:spPr>
            <a:ln w="19050" cap="rnd">
              <a:solidFill>
                <a:srgbClr val="002060"/>
              </a:solidFill>
              <a:prstDash val="dash"/>
              <a:round/>
            </a:ln>
            <a:effectLst/>
          </c:spPr>
          <c:marker>
            <c:symbol val="none"/>
          </c:marker>
          <c:dLbls>
            <c:dLbl>
              <c:idx val="11"/>
              <c:delete val="1"/>
              <c:extLst xmlns:c16r2="http://schemas.microsoft.com/office/drawing/2015/06/chart">
                <c:ext xmlns:c16="http://schemas.microsoft.com/office/drawing/2014/chart" uri="{C3380CC4-5D6E-409C-BE32-E72D297353CC}">
                  <c16:uniqueId val="{0000000C-E744-4423-AB03-864878FDEFF5}"/>
                </c:ext>
                <c:ext xmlns:c15="http://schemas.microsoft.com/office/drawing/2012/chart" uri="{CE6537A1-D6FC-4f65-9D91-7224C49458BB}"/>
              </c:extLst>
            </c:dLbl>
            <c:dLbl>
              <c:idx val="12"/>
              <c:delete val="1"/>
              <c:extLst xmlns:c16r2="http://schemas.microsoft.com/office/drawing/2015/06/chart">
                <c:ext xmlns:c16="http://schemas.microsoft.com/office/drawing/2014/chart" uri="{C3380CC4-5D6E-409C-BE32-E72D297353CC}">
                  <c16:uniqueId val="{0000000D-E744-4423-AB03-864878FDEFF5}"/>
                </c:ext>
                <c:ext xmlns:c15="http://schemas.microsoft.com/office/drawing/2012/chart" uri="{CE6537A1-D6FC-4f65-9D91-7224C49458BB}"/>
              </c:extLst>
            </c:dLbl>
            <c:dLbl>
              <c:idx val="13"/>
              <c:delete val="1"/>
              <c:extLst xmlns:c16r2="http://schemas.microsoft.com/office/drawing/2015/06/chart">
                <c:ext xmlns:c16="http://schemas.microsoft.com/office/drawing/2014/chart" uri="{C3380CC4-5D6E-409C-BE32-E72D297353CC}">
                  <c16:uniqueId val="{0000000E-E744-4423-AB03-864878FDEFF5}"/>
                </c:ext>
                <c:ext xmlns:c15="http://schemas.microsoft.com/office/drawing/2012/chart" uri="{CE6537A1-D6FC-4f65-9D91-7224C49458BB}"/>
              </c:extLst>
            </c:dLbl>
            <c:dLbl>
              <c:idx val="14"/>
              <c:delete val="1"/>
              <c:extLst xmlns:c16r2="http://schemas.microsoft.com/office/drawing/2015/06/chart">
                <c:ext xmlns:c16="http://schemas.microsoft.com/office/drawing/2014/chart" uri="{C3380CC4-5D6E-409C-BE32-E72D297353CC}">
                  <c16:uniqueId val="{0000000F-E744-4423-AB03-864878FDEFF5}"/>
                </c:ext>
                <c:ext xmlns:c15="http://schemas.microsoft.com/office/drawing/2012/chart" uri="{CE6537A1-D6FC-4f65-9D91-7224C49458BB}"/>
              </c:extLst>
            </c:dLbl>
            <c:dLbl>
              <c:idx val="15"/>
              <c:delete val="1"/>
              <c:extLst xmlns:c16r2="http://schemas.microsoft.com/office/drawing/2015/06/chart">
                <c:ext xmlns:c16="http://schemas.microsoft.com/office/drawing/2014/chart" uri="{C3380CC4-5D6E-409C-BE32-E72D297353CC}">
                  <c16:uniqueId val="{00000010-E744-4423-AB03-864878FDEFF5}"/>
                </c:ext>
                <c:ext xmlns:c15="http://schemas.microsoft.com/office/drawing/2012/chart" uri="{CE6537A1-D6FC-4f65-9D91-7224C49458BB}"/>
              </c:extLst>
            </c:dLbl>
            <c:dLbl>
              <c:idx val="16"/>
              <c:delete val="1"/>
              <c:extLst xmlns:c16r2="http://schemas.microsoft.com/office/drawing/2015/06/chart">
                <c:ext xmlns:c16="http://schemas.microsoft.com/office/drawing/2014/chart" uri="{C3380CC4-5D6E-409C-BE32-E72D297353CC}">
                  <c16:uniqueId val="{00000011-E744-4423-AB03-864878FDEFF5}"/>
                </c:ext>
                <c:ext xmlns:c15="http://schemas.microsoft.com/office/drawing/2012/chart" uri="{CE6537A1-D6FC-4f65-9D91-7224C49458BB}"/>
              </c:extLst>
            </c:dLbl>
            <c:dLbl>
              <c:idx val="17"/>
              <c:delete val="1"/>
              <c:extLst xmlns:c16r2="http://schemas.microsoft.com/office/drawing/2015/06/chart">
                <c:ext xmlns:c16="http://schemas.microsoft.com/office/drawing/2014/chart" uri="{C3380CC4-5D6E-409C-BE32-E72D297353CC}">
                  <c16:uniqueId val="{00000012-E744-4423-AB03-864878FDEFF5}"/>
                </c:ext>
                <c:ext xmlns:c15="http://schemas.microsoft.com/office/drawing/2012/chart" uri="{CE6537A1-D6FC-4f65-9D91-7224C49458BB}"/>
              </c:extLst>
            </c:dLbl>
            <c:dLbl>
              <c:idx val="18"/>
              <c:delete val="1"/>
              <c:extLst xmlns:c16r2="http://schemas.microsoft.com/office/drawing/2015/06/chart">
                <c:ext xmlns:c16="http://schemas.microsoft.com/office/drawing/2014/chart" uri="{C3380CC4-5D6E-409C-BE32-E72D297353CC}">
                  <c16:uniqueId val="{00000013-E744-4423-AB03-864878FDEFF5}"/>
                </c:ext>
                <c:ext xmlns:c15="http://schemas.microsoft.com/office/drawing/2012/chart" uri="{CE6537A1-D6FC-4f65-9D91-7224C49458BB}"/>
              </c:extLst>
            </c:dLbl>
            <c:dLbl>
              <c:idx val="19"/>
              <c:layout>
                <c:manualLayout>
                  <c:x val="-2.3424157376367678E-2"/>
                  <c:y val="2.4052814008935854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s-PE"/>
                </a:p>
              </c:txPr>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4-E744-4423-AB03-864878FDEFF5}"/>
                </c:ex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E"/>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Sheet1!$A$46:$A$65</c:f>
              <c:strCache>
                <c:ptCount val="20"/>
                <c:pt idx="0">
                  <c:v>Mar-22</c:v>
                </c:pt>
                <c:pt idx="1">
                  <c:v>Jun-22</c:v>
                </c:pt>
                <c:pt idx="2">
                  <c:v>Set-22</c:v>
                </c:pt>
                <c:pt idx="3">
                  <c:v>Dic-22</c:v>
                </c:pt>
                <c:pt idx="4">
                  <c:v>Mar-23</c:v>
                </c:pt>
                <c:pt idx="5">
                  <c:v>Jun-23</c:v>
                </c:pt>
                <c:pt idx="6">
                  <c:v>Set-23</c:v>
                </c:pt>
                <c:pt idx="7">
                  <c:v>Dic-23</c:v>
                </c:pt>
                <c:pt idx="8">
                  <c:v>Mar-24</c:v>
                </c:pt>
                <c:pt idx="9">
                  <c:v>Jun-24</c:v>
                </c:pt>
                <c:pt idx="10">
                  <c:v>Set-24</c:v>
                </c:pt>
                <c:pt idx="11">
                  <c:v>Dic-24</c:v>
                </c:pt>
                <c:pt idx="12">
                  <c:v>Mar-25*</c:v>
                </c:pt>
                <c:pt idx="13">
                  <c:v>Jun-25*</c:v>
                </c:pt>
                <c:pt idx="14">
                  <c:v>Set-25*</c:v>
                </c:pt>
                <c:pt idx="15">
                  <c:v>Dic-25*</c:v>
                </c:pt>
                <c:pt idx="16">
                  <c:v>Mar-26*</c:v>
                </c:pt>
                <c:pt idx="17">
                  <c:v>Jun-26*</c:v>
                </c:pt>
                <c:pt idx="18">
                  <c:v>Set-26*</c:v>
                </c:pt>
                <c:pt idx="19">
                  <c:v>Dic-26*</c:v>
                </c:pt>
              </c:strCache>
            </c:strRef>
          </c:cat>
          <c:val>
            <c:numRef>
              <c:f>Sheet1!$AU$2:$AU$65</c:f>
              <c:numCache>
                <c:formatCode>General</c:formatCode>
                <c:ptCount val="20"/>
                <c:pt idx="11" formatCode="0.0">
                  <c:v>8.7303286539622125</c:v>
                </c:pt>
                <c:pt idx="12" formatCode="0.0">
                  <c:v>2.177498860804171</c:v>
                </c:pt>
                <c:pt idx="13" formatCode="0.0">
                  <c:v>2.7894756963749061</c:v>
                </c:pt>
                <c:pt idx="14" formatCode="0.0">
                  <c:v>4.3642999342392983</c:v>
                </c:pt>
                <c:pt idx="15" formatCode="0.0">
                  <c:v>4.4461709651346863</c:v>
                </c:pt>
                <c:pt idx="16" formatCode="0.0">
                  <c:v>4.3285885058975122</c:v>
                </c:pt>
                <c:pt idx="17" formatCode="0.0">
                  <c:v>4.2668032603467081</c:v>
                </c:pt>
                <c:pt idx="18" formatCode="0.0">
                  <c:v>4.2824572282191804</c:v>
                </c:pt>
                <c:pt idx="19" formatCode="0.0">
                  <c:v>4.2664330713394811</c:v>
                </c:pt>
              </c:numCache>
            </c:numRef>
          </c:val>
          <c:smooth val="1"/>
          <c:extLst xmlns:c16r2="http://schemas.microsoft.com/office/drawing/2015/06/chart">
            <c:ext xmlns:c16="http://schemas.microsoft.com/office/drawing/2014/chart" uri="{C3380CC4-5D6E-409C-BE32-E72D297353CC}">
              <c16:uniqueId val="{00000015-E744-4423-AB03-864878FDEFF5}"/>
            </c:ext>
          </c:extLst>
        </c:ser>
        <c:ser>
          <c:idx val="2"/>
          <c:order val="2"/>
          <c:tx>
            <c:strRef>
              <c:f>Sheet1!$AV$1</c:f>
              <c:strCache>
                <c:ptCount val="1"/>
                <c:pt idx="0">
                  <c:v>Decisión de política monetaria</c:v>
                </c:pt>
              </c:strCache>
            </c:strRef>
          </c:tx>
          <c:spPr>
            <a:ln w="19050" cap="rnd">
              <a:solidFill>
                <a:srgbClr val="C00000"/>
              </a:solidFill>
              <a:prstDash val="dash"/>
              <a:round/>
            </a:ln>
            <a:effectLst/>
          </c:spPr>
          <c:marker>
            <c:symbol val="none"/>
          </c:marker>
          <c:dLbls>
            <c:dLbl>
              <c:idx val="11"/>
              <c:delete val="1"/>
              <c:extLst xmlns:c16r2="http://schemas.microsoft.com/office/drawing/2015/06/chart">
                <c:ext xmlns:c16="http://schemas.microsoft.com/office/drawing/2014/chart" uri="{C3380CC4-5D6E-409C-BE32-E72D297353CC}">
                  <c16:uniqueId val="{00000016-E744-4423-AB03-864878FDEFF5}"/>
                </c:ext>
                <c:ext xmlns:c15="http://schemas.microsoft.com/office/drawing/2012/chart" uri="{CE6537A1-D6FC-4f65-9D91-7224C49458BB}"/>
              </c:extLst>
            </c:dLbl>
            <c:dLbl>
              <c:idx val="12"/>
              <c:layout>
                <c:manualLayout>
                  <c:x val="-1.8473662326862608E-2"/>
                  <c:y val="-3.8146790175401152E-2"/>
                </c:manualLayout>
              </c:layout>
              <c:tx>
                <c:rich>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Arial" panose="020B0604020202020204" pitchFamily="34" charset="0"/>
                        <a:ea typeface="+mn-ea"/>
                        <a:cs typeface="Arial" panose="020B0604020202020204" pitchFamily="34" charset="0"/>
                      </a:defRPr>
                    </a:pPr>
                    <a:r>
                      <a:rPr lang="en-US" dirty="0"/>
                      <a:t>2.2</a:t>
                    </a:r>
                  </a:p>
                </c:rich>
              </c:tx>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Arial" panose="020B0604020202020204" pitchFamily="34" charset="0"/>
                      <a:ea typeface="+mn-ea"/>
                      <a:cs typeface="Arial" panose="020B0604020202020204" pitchFamily="34" charset="0"/>
                    </a:defRPr>
                  </a:pPr>
                  <a:endParaRPr lang="es-PE"/>
                </a:p>
              </c:txPr>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7-E744-4423-AB03-864878FDEFF5}"/>
                </c:ext>
                <c:ext xmlns:c15="http://schemas.microsoft.com/office/drawing/2012/chart" uri="{CE6537A1-D6FC-4f65-9D91-7224C49458BB}">
                  <c15:layout/>
                </c:ext>
              </c:extLst>
            </c:dLbl>
            <c:dLbl>
              <c:idx val="13"/>
              <c:delete val="1"/>
              <c:extLst xmlns:c16r2="http://schemas.microsoft.com/office/drawing/2015/06/chart">
                <c:ext xmlns:c16="http://schemas.microsoft.com/office/drawing/2014/chart" uri="{C3380CC4-5D6E-409C-BE32-E72D297353CC}">
                  <c16:uniqueId val="{00000018-E744-4423-AB03-864878FDEFF5}"/>
                </c:ext>
                <c:ext xmlns:c15="http://schemas.microsoft.com/office/drawing/2012/chart" uri="{CE6537A1-D6FC-4f65-9D91-7224C49458BB}"/>
              </c:extLst>
            </c:dLbl>
            <c:dLbl>
              <c:idx val="14"/>
              <c:delete val="1"/>
              <c:extLst xmlns:c16r2="http://schemas.microsoft.com/office/drawing/2015/06/chart">
                <c:ext xmlns:c16="http://schemas.microsoft.com/office/drawing/2014/chart" uri="{C3380CC4-5D6E-409C-BE32-E72D297353CC}">
                  <c16:uniqueId val="{00000019-E744-4423-AB03-864878FDEFF5}"/>
                </c:ext>
                <c:ext xmlns:c15="http://schemas.microsoft.com/office/drawing/2012/chart" uri="{CE6537A1-D6FC-4f65-9D91-7224C49458BB}"/>
              </c:extLst>
            </c:dLbl>
            <c:dLbl>
              <c:idx val="15"/>
              <c:delete val="1"/>
              <c:extLst xmlns:c16r2="http://schemas.microsoft.com/office/drawing/2015/06/chart">
                <c:ext xmlns:c16="http://schemas.microsoft.com/office/drawing/2014/chart" uri="{C3380CC4-5D6E-409C-BE32-E72D297353CC}">
                  <c16:uniqueId val="{0000001A-E744-4423-AB03-864878FDEFF5}"/>
                </c:ext>
                <c:ext xmlns:c15="http://schemas.microsoft.com/office/drawing/2012/chart" uri="{CE6537A1-D6FC-4f65-9D91-7224C49458BB}"/>
              </c:extLst>
            </c:dLbl>
            <c:dLbl>
              <c:idx val="16"/>
              <c:delete val="1"/>
              <c:extLst xmlns:c16r2="http://schemas.microsoft.com/office/drawing/2015/06/chart">
                <c:ext xmlns:c16="http://schemas.microsoft.com/office/drawing/2014/chart" uri="{C3380CC4-5D6E-409C-BE32-E72D297353CC}">
                  <c16:uniqueId val="{0000001B-E744-4423-AB03-864878FDEFF5}"/>
                </c:ext>
                <c:ext xmlns:c15="http://schemas.microsoft.com/office/drawing/2012/chart" uri="{CE6537A1-D6FC-4f65-9D91-7224C49458BB}"/>
              </c:extLst>
            </c:dLbl>
            <c:dLbl>
              <c:idx val="17"/>
              <c:delete val="1"/>
              <c:extLst xmlns:c16r2="http://schemas.microsoft.com/office/drawing/2015/06/chart">
                <c:ext xmlns:c16="http://schemas.microsoft.com/office/drawing/2014/chart" uri="{C3380CC4-5D6E-409C-BE32-E72D297353CC}">
                  <c16:uniqueId val="{0000001C-E744-4423-AB03-864878FDEFF5}"/>
                </c:ext>
                <c:ext xmlns:c15="http://schemas.microsoft.com/office/drawing/2012/chart" uri="{CE6537A1-D6FC-4f65-9D91-7224C49458BB}"/>
              </c:extLst>
            </c:dLbl>
            <c:dLbl>
              <c:idx val="18"/>
              <c:delete val="1"/>
              <c:extLst xmlns:c16r2="http://schemas.microsoft.com/office/drawing/2015/06/chart">
                <c:ext xmlns:c16="http://schemas.microsoft.com/office/drawing/2014/chart" uri="{C3380CC4-5D6E-409C-BE32-E72D297353CC}">
                  <c16:uniqueId val="{0000001D-E744-4423-AB03-864878FDEFF5}"/>
                </c:ext>
                <c:ext xmlns:c15="http://schemas.microsoft.com/office/drawing/2012/chart" uri="{CE6537A1-D6FC-4f65-9D91-7224C49458BB}"/>
              </c:extLst>
            </c:dLbl>
            <c:dLbl>
              <c:idx val="19"/>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Arial" panose="020B0604020202020204" pitchFamily="34" charset="0"/>
                      <a:ea typeface="+mn-ea"/>
                      <a:cs typeface="Arial" panose="020B0604020202020204" pitchFamily="34" charset="0"/>
                    </a:defRPr>
                  </a:pPr>
                  <a:endParaRPr lang="es-PE"/>
                </a:p>
              </c:txPr>
              <c:dLblPos val="t"/>
              <c:showLegendKey val="0"/>
              <c:showVal val="1"/>
              <c:showCatName val="0"/>
              <c:showSerName val="0"/>
              <c:showPercent val="0"/>
              <c:showBubbleSize val="0"/>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s-PE"/>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Sheet1!$A$46:$A$65</c:f>
              <c:strCache>
                <c:ptCount val="20"/>
                <c:pt idx="0">
                  <c:v>Mar-22</c:v>
                </c:pt>
                <c:pt idx="1">
                  <c:v>Jun-22</c:v>
                </c:pt>
                <c:pt idx="2">
                  <c:v>Set-22</c:v>
                </c:pt>
                <c:pt idx="3">
                  <c:v>Dic-22</c:v>
                </c:pt>
                <c:pt idx="4">
                  <c:v>Mar-23</c:v>
                </c:pt>
                <c:pt idx="5">
                  <c:v>Jun-23</c:v>
                </c:pt>
                <c:pt idx="6">
                  <c:v>Set-23</c:v>
                </c:pt>
                <c:pt idx="7">
                  <c:v>Dic-23</c:v>
                </c:pt>
                <c:pt idx="8">
                  <c:v>Mar-24</c:v>
                </c:pt>
                <c:pt idx="9">
                  <c:v>Jun-24</c:v>
                </c:pt>
                <c:pt idx="10">
                  <c:v>Set-24</c:v>
                </c:pt>
                <c:pt idx="11">
                  <c:v>Dic-24</c:v>
                </c:pt>
                <c:pt idx="12">
                  <c:v>Mar-25*</c:v>
                </c:pt>
                <c:pt idx="13">
                  <c:v>Jun-25*</c:v>
                </c:pt>
                <c:pt idx="14">
                  <c:v>Set-25*</c:v>
                </c:pt>
                <c:pt idx="15">
                  <c:v>Dic-25*</c:v>
                </c:pt>
                <c:pt idx="16">
                  <c:v>Mar-26*</c:v>
                </c:pt>
                <c:pt idx="17">
                  <c:v>Jun-26*</c:v>
                </c:pt>
                <c:pt idx="18">
                  <c:v>Set-26*</c:v>
                </c:pt>
                <c:pt idx="19">
                  <c:v>Dic-26*</c:v>
                </c:pt>
              </c:strCache>
            </c:strRef>
          </c:cat>
          <c:val>
            <c:numRef>
              <c:f>Sheet1!$AV$2:$AV$65</c:f>
              <c:numCache>
                <c:formatCode>General</c:formatCode>
                <c:ptCount val="20"/>
                <c:pt idx="11" formatCode="0.0">
                  <c:v>8.7303286539622107</c:v>
                </c:pt>
                <c:pt idx="12" formatCode="0.0">
                  <c:v>2.132903869278318</c:v>
                </c:pt>
                <c:pt idx="13" formatCode="0.0">
                  <c:v>1.963993418742471</c:v>
                </c:pt>
                <c:pt idx="14" formatCode="0.0">
                  <c:v>3.4010535762227789</c:v>
                </c:pt>
                <c:pt idx="15" formatCode="0.0">
                  <c:v>3.6247011080239129</c:v>
                </c:pt>
                <c:pt idx="16" formatCode="0.0">
                  <c:v>3.6543800295015632</c:v>
                </c:pt>
                <c:pt idx="17" formatCode="0.0">
                  <c:v>4.1620556151764783</c:v>
                </c:pt>
                <c:pt idx="18" formatCode="0.0">
                  <c:v>4.8228899811401966</c:v>
                </c:pt>
                <c:pt idx="19" formatCode="0.0">
                  <c:v>4.8729611255783256</c:v>
                </c:pt>
              </c:numCache>
            </c:numRef>
          </c:val>
          <c:smooth val="1"/>
          <c:extLst xmlns:c16r2="http://schemas.microsoft.com/office/drawing/2015/06/chart">
            <c:ext xmlns:c16="http://schemas.microsoft.com/office/drawing/2014/chart" uri="{C3380CC4-5D6E-409C-BE32-E72D297353CC}">
              <c16:uniqueId val="{0000001F-E744-4423-AB03-864878FDEFF5}"/>
            </c:ext>
          </c:extLst>
        </c:ser>
        <c:dLbls>
          <c:showLegendKey val="0"/>
          <c:showVal val="0"/>
          <c:showCatName val="0"/>
          <c:showSerName val="0"/>
          <c:showPercent val="0"/>
          <c:showBubbleSize val="0"/>
        </c:dLbls>
        <c:smooth val="0"/>
        <c:axId val="441094160"/>
        <c:axId val="446491792"/>
      </c:lineChart>
      <c:catAx>
        <c:axId val="441094160"/>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baseline="0">
                <a:solidFill>
                  <a:schemeClr val="tx1"/>
                </a:solidFill>
                <a:latin typeface="Arial" panose="020B0604020202020204" pitchFamily="34" charset="0"/>
                <a:ea typeface="+mn-ea"/>
                <a:cs typeface="Arial" panose="020B0604020202020204" pitchFamily="34" charset="0"/>
              </a:defRPr>
            </a:pPr>
            <a:endParaRPr lang="es-PE"/>
          </a:p>
        </c:txPr>
        <c:crossAx val="446491792"/>
        <c:crosses val="autoZero"/>
        <c:auto val="1"/>
        <c:lblAlgn val="ctr"/>
        <c:lblOffset val="100"/>
        <c:noMultiLvlLbl val="0"/>
      </c:catAx>
      <c:valAx>
        <c:axId val="446491792"/>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800" b="1" i="0" u="none" strike="noStrike" kern="1200" baseline="0">
                <a:solidFill>
                  <a:schemeClr val="tx1"/>
                </a:solidFill>
                <a:latin typeface="Arial" panose="020B0604020202020204" pitchFamily="34" charset="0"/>
                <a:ea typeface="+mn-ea"/>
                <a:cs typeface="Arial" panose="020B0604020202020204" pitchFamily="34" charset="0"/>
              </a:defRPr>
            </a:pPr>
            <a:endParaRPr lang="es-PE"/>
          </a:p>
        </c:txPr>
        <c:crossAx val="441094160"/>
        <c:crosses val="autoZero"/>
        <c:crossBetween val="between"/>
      </c:valAx>
      <c:spPr>
        <a:noFill/>
        <a:ln>
          <a:noFill/>
        </a:ln>
        <a:effectLst/>
      </c:spPr>
    </c:plotArea>
    <c:legend>
      <c:legendPos val="t"/>
      <c:legendEntry>
        <c:idx val="0"/>
        <c:delete val="1"/>
      </c:legendEntry>
      <c:layout/>
      <c:overlay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s-PE"/>
        </a:p>
      </c:txPr>
    </c:legend>
    <c:plotVisOnly val="1"/>
    <c:dispBlanksAs val="gap"/>
    <c:showDLblsOverMax val="0"/>
  </c:chart>
  <c:spPr>
    <a:noFill/>
    <a:ln>
      <a:noFill/>
    </a:ln>
    <a:effectLst/>
  </c:spPr>
  <c:txPr>
    <a:bodyPr/>
    <a:lstStyle/>
    <a:p>
      <a:pPr>
        <a:defRPr/>
      </a:pPr>
      <a:endParaRPr lang="es-P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Sheet1!$G$1</c:f>
              <c:strCache>
                <c:ptCount val="1"/>
                <c:pt idx="0">
                  <c:v>y</c:v>
                </c:pt>
              </c:strCache>
            </c:strRef>
          </c:tx>
          <c:spPr>
            <a:ln w="28575" cap="rnd">
              <a:solidFill>
                <a:schemeClr val="accent1"/>
              </a:solidFill>
              <a:round/>
            </a:ln>
            <a:effectLst/>
          </c:spPr>
          <c:marker>
            <c:symbol val="none"/>
          </c:marker>
          <c:dLbls>
            <c:dLbl>
              <c:idx val="1"/>
              <c:delete val="1"/>
              <c:extLst xmlns:c16r2="http://schemas.microsoft.com/office/drawing/2015/06/chart">
                <c:ext xmlns:c16="http://schemas.microsoft.com/office/drawing/2014/chart" uri="{C3380CC4-5D6E-409C-BE32-E72D297353CC}">
                  <c16:uniqueId val="{00000000-28C5-4645-BE47-7C7EA64802D2}"/>
                </c:ext>
                <c:ext xmlns:c15="http://schemas.microsoft.com/office/drawing/2012/chart" uri="{CE6537A1-D6FC-4f65-9D91-7224C49458BB}"/>
              </c:extLst>
            </c:dLbl>
            <c:dLbl>
              <c:idx val="2"/>
              <c:delete val="1"/>
              <c:extLst xmlns:c16r2="http://schemas.microsoft.com/office/drawing/2015/06/chart">
                <c:ext xmlns:c16="http://schemas.microsoft.com/office/drawing/2014/chart" uri="{C3380CC4-5D6E-409C-BE32-E72D297353CC}">
                  <c16:uniqueId val="{00000001-28C5-4645-BE47-7C7EA64802D2}"/>
                </c:ext>
                <c:ext xmlns:c15="http://schemas.microsoft.com/office/drawing/2012/chart" uri="{CE6537A1-D6FC-4f65-9D91-7224C49458BB}"/>
              </c:extLst>
            </c:dLbl>
            <c:dLbl>
              <c:idx val="3"/>
              <c:delete val="1"/>
              <c:extLst xmlns:c16r2="http://schemas.microsoft.com/office/drawing/2015/06/chart">
                <c:ext xmlns:c16="http://schemas.microsoft.com/office/drawing/2014/chart" uri="{C3380CC4-5D6E-409C-BE32-E72D297353CC}">
                  <c16:uniqueId val="{00000002-28C5-4645-BE47-7C7EA64802D2}"/>
                </c:ext>
                <c:ext xmlns:c15="http://schemas.microsoft.com/office/drawing/2012/chart" uri="{CE6537A1-D6FC-4f65-9D91-7224C49458BB}"/>
              </c:extLst>
            </c:dLbl>
            <c:dLbl>
              <c:idx val="4"/>
              <c:delete val="1"/>
              <c:extLst xmlns:c16r2="http://schemas.microsoft.com/office/drawing/2015/06/chart">
                <c:ext xmlns:c16="http://schemas.microsoft.com/office/drawing/2014/chart" uri="{C3380CC4-5D6E-409C-BE32-E72D297353CC}">
                  <c16:uniqueId val="{00000003-28C5-4645-BE47-7C7EA64802D2}"/>
                </c:ext>
                <c:ext xmlns:c15="http://schemas.microsoft.com/office/drawing/2012/chart" uri="{CE6537A1-D6FC-4f65-9D91-7224C49458BB}"/>
              </c:extLst>
            </c:dLbl>
            <c:dLbl>
              <c:idx val="5"/>
              <c:delete val="1"/>
              <c:extLst xmlns:c16r2="http://schemas.microsoft.com/office/drawing/2015/06/chart">
                <c:ext xmlns:c16="http://schemas.microsoft.com/office/drawing/2014/chart" uri="{C3380CC4-5D6E-409C-BE32-E72D297353CC}">
                  <c16:uniqueId val="{00000004-28C5-4645-BE47-7C7EA64802D2}"/>
                </c:ext>
                <c:ext xmlns:c15="http://schemas.microsoft.com/office/drawing/2012/chart" uri="{CE6537A1-D6FC-4f65-9D91-7224C49458BB}"/>
              </c:extLst>
            </c:dLbl>
            <c:dLbl>
              <c:idx val="6"/>
              <c:delete val="1"/>
              <c:extLst xmlns:c16r2="http://schemas.microsoft.com/office/drawing/2015/06/chart">
                <c:ext xmlns:c16="http://schemas.microsoft.com/office/drawing/2014/chart" uri="{C3380CC4-5D6E-409C-BE32-E72D297353CC}">
                  <c16:uniqueId val="{00000005-28C5-4645-BE47-7C7EA64802D2}"/>
                </c:ext>
                <c:ext xmlns:c15="http://schemas.microsoft.com/office/drawing/2012/chart" uri="{CE6537A1-D6FC-4f65-9D91-7224C49458BB}"/>
              </c:extLst>
            </c:dLbl>
            <c:dLbl>
              <c:idx val="7"/>
              <c:delete val="1"/>
              <c:extLst xmlns:c16r2="http://schemas.microsoft.com/office/drawing/2015/06/chart">
                <c:ext xmlns:c16="http://schemas.microsoft.com/office/drawing/2014/chart" uri="{C3380CC4-5D6E-409C-BE32-E72D297353CC}">
                  <c16:uniqueId val="{00000006-28C5-4645-BE47-7C7EA64802D2}"/>
                </c:ext>
                <c:ext xmlns:c15="http://schemas.microsoft.com/office/drawing/2012/chart" uri="{CE6537A1-D6FC-4f65-9D91-7224C49458BB}"/>
              </c:extLst>
            </c:dLbl>
            <c:dLbl>
              <c:idx val="8"/>
              <c:delete val="1"/>
              <c:extLst xmlns:c16r2="http://schemas.microsoft.com/office/drawing/2015/06/chart">
                <c:ext xmlns:c16="http://schemas.microsoft.com/office/drawing/2014/chart" uri="{C3380CC4-5D6E-409C-BE32-E72D297353CC}">
                  <c16:uniqueId val="{00000007-28C5-4645-BE47-7C7EA64802D2}"/>
                </c:ext>
                <c:ext xmlns:c15="http://schemas.microsoft.com/office/drawing/2012/chart" uri="{CE6537A1-D6FC-4f65-9D91-7224C49458BB}"/>
              </c:extLst>
            </c:dLbl>
            <c:dLbl>
              <c:idx val="9"/>
              <c:delete val="1"/>
              <c:extLst xmlns:c16r2="http://schemas.microsoft.com/office/drawing/2015/06/chart">
                <c:ext xmlns:c16="http://schemas.microsoft.com/office/drawing/2014/chart" uri="{C3380CC4-5D6E-409C-BE32-E72D297353CC}">
                  <c16:uniqueId val="{00000008-28C5-4645-BE47-7C7EA64802D2}"/>
                </c:ext>
                <c:ext xmlns:c15="http://schemas.microsoft.com/office/drawing/2012/chart" uri="{CE6537A1-D6FC-4f65-9D91-7224C49458BB}"/>
              </c:extLst>
            </c:dLbl>
            <c:dLbl>
              <c:idx val="10"/>
              <c:delete val="1"/>
              <c:extLst xmlns:c16r2="http://schemas.microsoft.com/office/drawing/2015/06/chart">
                <c:ext xmlns:c16="http://schemas.microsoft.com/office/drawing/2014/chart" uri="{C3380CC4-5D6E-409C-BE32-E72D297353CC}">
                  <c16:uniqueId val="{00000009-28C5-4645-BE47-7C7EA64802D2}"/>
                </c:ext>
                <c:ext xmlns:c15="http://schemas.microsoft.com/office/drawing/2012/chart" uri="{CE6537A1-D6FC-4f65-9D91-7224C49458BB}"/>
              </c:extLst>
            </c:dLbl>
            <c:dLbl>
              <c:idx val="11"/>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Arial" panose="020B0604020202020204" pitchFamily="34" charset="0"/>
                      <a:ea typeface="+mn-ea"/>
                      <a:cs typeface="Arial" panose="020B0604020202020204" pitchFamily="34" charset="0"/>
                    </a:defRPr>
                  </a:pPr>
                  <a:endParaRPr lang="es-PE"/>
                </a:p>
              </c:txPr>
              <c:dLblPos val="t"/>
              <c:showLegendKey val="0"/>
              <c:showVal val="1"/>
              <c:showCatName val="0"/>
              <c:showSerName val="0"/>
              <c:showPercent val="0"/>
              <c:showBubbleSize val="0"/>
            </c:dLbl>
            <c:dLbl>
              <c:idx val="12"/>
              <c:delete val="1"/>
              <c:extLst xmlns:c16r2="http://schemas.microsoft.com/office/drawing/2015/06/chart">
                <c:ext xmlns:c16="http://schemas.microsoft.com/office/drawing/2014/chart" uri="{C3380CC4-5D6E-409C-BE32-E72D297353CC}">
                  <c16:uniqueId val="{0000000B-28C5-4645-BE47-7C7EA64802D2}"/>
                </c:ex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s-PE"/>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Sheet1!$A$2:$A$65</c:f>
              <c:strCache>
                <c:ptCount val="20"/>
                <c:pt idx="0">
                  <c:v>Mar-22</c:v>
                </c:pt>
                <c:pt idx="1">
                  <c:v>Jun-22</c:v>
                </c:pt>
                <c:pt idx="2">
                  <c:v>Set-22</c:v>
                </c:pt>
                <c:pt idx="3">
                  <c:v>Dic-22</c:v>
                </c:pt>
                <c:pt idx="4">
                  <c:v>Mar-23</c:v>
                </c:pt>
                <c:pt idx="5">
                  <c:v>Jun-23</c:v>
                </c:pt>
                <c:pt idx="6">
                  <c:v>Set-23</c:v>
                </c:pt>
                <c:pt idx="7">
                  <c:v>Dic-23</c:v>
                </c:pt>
                <c:pt idx="8">
                  <c:v>Mar-24</c:v>
                </c:pt>
                <c:pt idx="9">
                  <c:v>Jun-24</c:v>
                </c:pt>
                <c:pt idx="10">
                  <c:v>Set-24</c:v>
                </c:pt>
                <c:pt idx="11">
                  <c:v>Dic-24</c:v>
                </c:pt>
                <c:pt idx="12">
                  <c:v>Mar-25*</c:v>
                </c:pt>
                <c:pt idx="13">
                  <c:v>Jun-25*</c:v>
                </c:pt>
                <c:pt idx="14">
                  <c:v>Set-25*</c:v>
                </c:pt>
                <c:pt idx="15">
                  <c:v>Dic-25*</c:v>
                </c:pt>
                <c:pt idx="16">
                  <c:v>Mar-26*</c:v>
                </c:pt>
                <c:pt idx="17">
                  <c:v>Jun-26*</c:v>
                </c:pt>
                <c:pt idx="18">
                  <c:v>Set-26*</c:v>
                </c:pt>
                <c:pt idx="19">
                  <c:v>Dic-26*</c:v>
                </c:pt>
              </c:strCache>
            </c:strRef>
          </c:cat>
          <c:val>
            <c:numRef>
              <c:f>Sheet1!$G$46:$G$65</c:f>
              <c:numCache>
                <c:formatCode>0.0</c:formatCode>
                <c:ptCount val="20"/>
                <c:pt idx="0">
                  <c:v>1.3685763637339039</c:v>
                </c:pt>
                <c:pt idx="1">
                  <c:v>1.1724278227089859</c:v>
                </c:pt>
                <c:pt idx="2">
                  <c:v>1.493783108391505</c:v>
                </c:pt>
                <c:pt idx="3">
                  <c:v>2.1643992093459681</c:v>
                </c:pt>
                <c:pt idx="4">
                  <c:v>1.3956791954912391</c:v>
                </c:pt>
                <c:pt idx="5">
                  <c:v>-0.35322279127602818</c:v>
                </c:pt>
                <c:pt idx="6">
                  <c:v>-0.53730456050158004</c:v>
                </c:pt>
                <c:pt idx="7">
                  <c:v>-0.64590071864223642</c:v>
                </c:pt>
                <c:pt idx="8">
                  <c:v>-0.37205822575994502</c:v>
                </c:pt>
                <c:pt idx="9">
                  <c:v>-0.74993668964339166</c:v>
                </c:pt>
                <c:pt idx="10">
                  <c:v>-1.2016982719581899</c:v>
                </c:pt>
                <c:pt idx="11">
                  <c:v>-3.4536786855492441E-2</c:v>
                </c:pt>
              </c:numCache>
            </c:numRef>
          </c:val>
          <c:smooth val="1"/>
          <c:extLst xmlns:c16r2="http://schemas.microsoft.com/office/drawing/2015/06/chart">
            <c:ext xmlns:c16="http://schemas.microsoft.com/office/drawing/2014/chart" uri="{C3380CC4-5D6E-409C-BE32-E72D297353CC}">
              <c16:uniqueId val="{0000000C-28C5-4645-BE47-7C7EA64802D2}"/>
            </c:ext>
          </c:extLst>
        </c:ser>
        <c:ser>
          <c:idx val="1"/>
          <c:order val="1"/>
          <c:tx>
            <c:strRef>
              <c:f>Sheet1!$H$1</c:f>
              <c:strCache>
                <c:ptCount val="1"/>
                <c:pt idx="0">
                  <c:v>Escenario base</c:v>
                </c:pt>
              </c:strCache>
            </c:strRef>
          </c:tx>
          <c:spPr>
            <a:ln w="28575" cap="rnd">
              <a:solidFill>
                <a:srgbClr val="0070C0"/>
              </a:solidFill>
              <a:prstDash val="sysDash"/>
              <a:round/>
            </a:ln>
            <a:effectLst/>
          </c:spPr>
          <c:marker>
            <c:symbol val="none"/>
          </c:marker>
          <c:dLbls>
            <c:dLbl>
              <c:idx val="11"/>
              <c:delete val="1"/>
              <c:extLst xmlns:c16r2="http://schemas.microsoft.com/office/drawing/2015/06/chart">
                <c:ext xmlns:c16="http://schemas.microsoft.com/office/drawing/2014/chart" uri="{C3380CC4-5D6E-409C-BE32-E72D297353CC}">
                  <c16:uniqueId val="{0000000D-28C5-4645-BE47-7C7EA64802D2}"/>
                </c:ext>
                <c:ext xmlns:c15="http://schemas.microsoft.com/office/drawing/2012/chart" uri="{CE6537A1-D6FC-4f65-9D91-7224C49458BB}"/>
              </c:extLst>
            </c:dLbl>
            <c:dLbl>
              <c:idx val="13"/>
              <c:delete val="1"/>
              <c:extLst xmlns:c16r2="http://schemas.microsoft.com/office/drawing/2015/06/chart">
                <c:ext xmlns:c16="http://schemas.microsoft.com/office/drawing/2014/chart" uri="{C3380CC4-5D6E-409C-BE32-E72D297353CC}">
                  <c16:uniqueId val="{0000000E-28C5-4645-BE47-7C7EA64802D2}"/>
                </c:ext>
                <c:ext xmlns:c15="http://schemas.microsoft.com/office/drawing/2012/chart" uri="{CE6537A1-D6FC-4f65-9D91-7224C49458BB}"/>
              </c:extLst>
            </c:dLbl>
            <c:dLbl>
              <c:idx val="14"/>
              <c:delete val="1"/>
              <c:extLst xmlns:c16r2="http://schemas.microsoft.com/office/drawing/2015/06/chart">
                <c:ext xmlns:c16="http://schemas.microsoft.com/office/drawing/2014/chart" uri="{C3380CC4-5D6E-409C-BE32-E72D297353CC}">
                  <c16:uniqueId val="{0000000F-28C5-4645-BE47-7C7EA64802D2}"/>
                </c:ext>
                <c:ext xmlns:c15="http://schemas.microsoft.com/office/drawing/2012/chart" uri="{CE6537A1-D6FC-4f65-9D91-7224C49458BB}"/>
              </c:extLst>
            </c:dLbl>
            <c:dLbl>
              <c:idx val="15"/>
              <c:delete val="1"/>
              <c:extLst xmlns:c16r2="http://schemas.microsoft.com/office/drawing/2015/06/chart">
                <c:ext xmlns:c16="http://schemas.microsoft.com/office/drawing/2014/chart" uri="{C3380CC4-5D6E-409C-BE32-E72D297353CC}">
                  <c16:uniqueId val="{00000010-28C5-4645-BE47-7C7EA64802D2}"/>
                </c:ext>
                <c:ext xmlns:c15="http://schemas.microsoft.com/office/drawing/2012/chart" uri="{CE6537A1-D6FC-4f65-9D91-7224C49458BB}"/>
              </c:extLst>
            </c:dLbl>
            <c:dLbl>
              <c:idx val="16"/>
              <c:delete val="1"/>
              <c:extLst xmlns:c16r2="http://schemas.microsoft.com/office/drawing/2015/06/chart">
                <c:ext xmlns:c16="http://schemas.microsoft.com/office/drawing/2014/chart" uri="{C3380CC4-5D6E-409C-BE32-E72D297353CC}">
                  <c16:uniqueId val="{00000011-28C5-4645-BE47-7C7EA64802D2}"/>
                </c:ext>
                <c:ext xmlns:c15="http://schemas.microsoft.com/office/drawing/2012/chart" uri="{CE6537A1-D6FC-4f65-9D91-7224C49458BB}"/>
              </c:extLst>
            </c:dLbl>
            <c:dLbl>
              <c:idx val="17"/>
              <c:delete val="1"/>
              <c:extLst xmlns:c16r2="http://schemas.microsoft.com/office/drawing/2015/06/chart">
                <c:ext xmlns:c16="http://schemas.microsoft.com/office/drawing/2014/chart" uri="{C3380CC4-5D6E-409C-BE32-E72D297353CC}">
                  <c16:uniqueId val="{00000012-28C5-4645-BE47-7C7EA64802D2}"/>
                </c:ext>
                <c:ext xmlns:c15="http://schemas.microsoft.com/office/drawing/2012/chart" uri="{CE6537A1-D6FC-4f65-9D91-7224C49458BB}"/>
              </c:extLst>
            </c:dLbl>
            <c:dLbl>
              <c:idx val="18"/>
              <c:delete val="1"/>
              <c:extLst xmlns:c16r2="http://schemas.microsoft.com/office/drawing/2015/06/chart">
                <c:ext xmlns:c16="http://schemas.microsoft.com/office/drawing/2014/chart" uri="{C3380CC4-5D6E-409C-BE32-E72D297353CC}">
                  <c16:uniqueId val="{00000013-28C5-4645-BE47-7C7EA64802D2}"/>
                </c:ex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Arial" panose="020B0604020202020204" pitchFamily="34" charset="0"/>
                    <a:ea typeface="+mn-ea"/>
                    <a:cs typeface="Arial" panose="020B0604020202020204" pitchFamily="34" charset="0"/>
                  </a:defRPr>
                </a:pPr>
                <a:endParaRPr lang="es-PE"/>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Sheet1!$A$2:$A$65</c:f>
              <c:strCache>
                <c:ptCount val="20"/>
                <c:pt idx="0">
                  <c:v>Mar-22</c:v>
                </c:pt>
                <c:pt idx="1">
                  <c:v>Jun-22</c:v>
                </c:pt>
                <c:pt idx="2">
                  <c:v>Set-22</c:v>
                </c:pt>
                <c:pt idx="3">
                  <c:v>Dic-22</c:v>
                </c:pt>
                <c:pt idx="4">
                  <c:v>Mar-23</c:v>
                </c:pt>
                <c:pt idx="5">
                  <c:v>Jun-23</c:v>
                </c:pt>
                <c:pt idx="6">
                  <c:v>Set-23</c:v>
                </c:pt>
                <c:pt idx="7">
                  <c:v>Dic-23</c:v>
                </c:pt>
                <c:pt idx="8">
                  <c:v>Mar-24</c:v>
                </c:pt>
                <c:pt idx="9">
                  <c:v>Jun-24</c:v>
                </c:pt>
                <c:pt idx="10">
                  <c:v>Set-24</c:v>
                </c:pt>
                <c:pt idx="11">
                  <c:v>Dic-24</c:v>
                </c:pt>
                <c:pt idx="12">
                  <c:v>Mar-25*</c:v>
                </c:pt>
                <c:pt idx="13">
                  <c:v>Jun-25*</c:v>
                </c:pt>
                <c:pt idx="14">
                  <c:v>Set-25*</c:v>
                </c:pt>
                <c:pt idx="15">
                  <c:v>Dic-25*</c:v>
                </c:pt>
                <c:pt idx="16">
                  <c:v>Mar-26*</c:v>
                </c:pt>
                <c:pt idx="17">
                  <c:v>Jun-26*</c:v>
                </c:pt>
                <c:pt idx="18">
                  <c:v>Set-26*</c:v>
                </c:pt>
                <c:pt idx="19">
                  <c:v>Dic-26*</c:v>
                </c:pt>
              </c:strCache>
            </c:strRef>
          </c:cat>
          <c:val>
            <c:numRef>
              <c:f>Sheet1!$H$46:$H$65</c:f>
              <c:numCache>
                <c:formatCode>General</c:formatCode>
                <c:ptCount val="20"/>
                <c:pt idx="11" formatCode="0.0">
                  <c:v>-3.4536786855492441E-2</c:v>
                </c:pt>
                <c:pt idx="12" formatCode="0.0">
                  <c:v>-0.50867854335709095</c:v>
                </c:pt>
                <c:pt idx="13" formatCode="0.0">
                  <c:v>-0.83289092624897776</c:v>
                </c:pt>
                <c:pt idx="14" formatCode="0.0">
                  <c:v>-0.76643143660491098</c:v>
                </c:pt>
                <c:pt idx="15" formatCode="0.0">
                  <c:v>-0.68250803429783913</c:v>
                </c:pt>
                <c:pt idx="16" formatCode="0.0">
                  <c:v>-0.63095405341029565</c:v>
                </c:pt>
                <c:pt idx="17" formatCode="0.0">
                  <c:v>-0.59779045245458473</c:v>
                </c:pt>
                <c:pt idx="18" formatCode="0.0">
                  <c:v>-0.56362798738944575</c:v>
                </c:pt>
                <c:pt idx="19" formatCode="0.0">
                  <c:v>-0.53635704312433496</c:v>
                </c:pt>
              </c:numCache>
            </c:numRef>
          </c:val>
          <c:smooth val="1"/>
          <c:extLst xmlns:c16r2="http://schemas.microsoft.com/office/drawing/2015/06/chart">
            <c:ext xmlns:c16="http://schemas.microsoft.com/office/drawing/2014/chart" uri="{C3380CC4-5D6E-409C-BE32-E72D297353CC}">
              <c16:uniqueId val="{00000014-28C5-4645-BE47-7C7EA64802D2}"/>
            </c:ext>
          </c:extLst>
        </c:ser>
        <c:ser>
          <c:idx val="2"/>
          <c:order val="2"/>
          <c:tx>
            <c:strRef>
              <c:f>Sheet1!$I$1</c:f>
              <c:strCache>
                <c:ptCount val="1"/>
                <c:pt idx="0">
                  <c:v>Propuesta de política monetaria</c:v>
                </c:pt>
              </c:strCache>
            </c:strRef>
          </c:tx>
          <c:spPr>
            <a:ln w="19050" cap="rnd">
              <a:solidFill>
                <a:srgbClr val="C00000"/>
              </a:solidFill>
              <a:prstDash val="dash"/>
              <a:round/>
            </a:ln>
            <a:effectLst/>
          </c:spPr>
          <c:marker>
            <c:symbol val="none"/>
          </c:marker>
          <c:dLbls>
            <c:dLbl>
              <c:idx val="11"/>
              <c:delete val="1"/>
              <c:extLst xmlns:c16r2="http://schemas.microsoft.com/office/drawing/2015/06/chart">
                <c:ext xmlns:c16="http://schemas.microsoft.com/office/drawing/2014/chart" uri="{C3380CC4-5D6E-409C-BE32-E72D297353CC}">
                  <c16:uniqueId val="{00000015-28C5-4645-BE47-7C7EA64802D2}"/>
                </c:ext>
                <c:ext xmlns:c15="http://schemas.microsoft.com/office/drawing/2012/chart" uri="{CE6537A1-D6FC-4f65-9D91-7224C49458BB}"/>
              </c:extLst>
            </c:dLbl>
            <c:dLbl>
              <c:idx val="12"/>
              <c:delete val="1"/>
              <c:extLst xmlns:c16r2="http://schemas.microsoft.com/office/drawing/2015/06/chart">
                <c:ext xmlns:c16="http://schemas.microsoft.com/office/drawing/2014/chart" uri="{C3380CC4-5D6E-409C-BE32-E72D297353CC}">
                  <c16:uniqueId val="{00000016-28C5-4645-BE47-7C7EA64802D2}"/>
                </c:ext>
                <c:ext xmlns:c15="http://schemas.microsoft.com/office/drawing/2012/chart" uri="{CE6537A1-D6FC-4f65-9D91-7224C49458BB}"/>
              </c:extLst>
            </c:dLbl>
            <c:dLbl>
              <c:idx val="13"/>
              <c:delete val="1"/>
              <c:extLst xmlns:c16r2="http://schemas.microsoft.com/office/drawing/2015/06/chart">
                <c:ext xmlns:c16="http://schemas.microsoft.com/office/drawing/2014/chart" uri="{C3380CC4-5D6E-409C-BE32-E72D297353CC}">
                  <c16:uniqueId val="{00000017-28C5-4645-BE47-7C7EA64802D2}"/>
                </c:ext>
                <c:ext xmlns:c15="http://schemas.microsoft.com/office/drawing/2012/chart" uri="{CE6537A1-D6FC-4f65-9D91-7224C49458BB}"/>
              </c:extLst>
            </c:dLbl>
            <c:dLbl>
              <c:idx val="14"/>
              <c:delete val="1"/>
              <c:extLst xmlns:c16r2="http://schemas.microsoft.com/office/drawing/2015/06/chart">
                <c:ext xmlns:c16="http://schemas.microsoft.com/office/drawing/2014/chart" uri="{C3380CC4-5D6E-409C-BE32-E72D297353CC}">
                  <c16:uniqueId val="{00000018-28C5-4645-BE47-7C7EA64802D2}"/>
                </c:ext>
                <c:ext xmlns:c15="http://schemas.microsoft.com/office/drawing/2012/chart" uri="{CE6537A1-D6FC-4f65-9D91-7224C49458BB}"/>
              </c:extLst>
            </c:dLbl>
            <c:dLbl>
              <c:idx val="15"/>
              <c:delete val="1"/>
              <c:extLst xmlns:c16r2="http://schemas.microsoft.com/office/drawing/2015/06/chart">
                <c:ext xmlns:c16="http://schemas.microsoft.com/office/drawing/2014/chart" uri="{C3380CC4-5D6E-409C-BE32-E72D297353CC}">
                  <c16:uniqueId val="{00000019-28C5-4645-BE47-7C7EA64802D2}"/>
                </c:ext>
                <c:ext xmlns:c15="http://schemas.microsoft.com/office/drawing/2012/chart" uri="{CE6537A1-D6FC-4f65-9D91-7224C49458BB}"/>
              </c:extLst>
            </c:dLbl>
            <c:dLbl>
              <c:idx val="16"/>
              <c:delete val="1"/>
              <c:extLst xmlns:c16r2="http://schemas.microsoft.com/office/drawing/2015/06/chart">
                <c:ext xmlns:c16="http://schemas.microsoft.com/office/drawing/2014/chart" uri="{C3380CC4-5D6E-409C-BE32-E72D297353CC}">
                  <c16:uniqueId val="{0000001A-28C5-4645-BE47-7C7EA64802D2}"/>
                </c:ext>
                <c:ext xmlns:c15="http://schemas.microsoft.com/office/drawing/2012/chart" uri="{CE6537A1-D6FC-4f65-9D91-7224C49458BB}"/>
              </c:extLst>
            </c:dLbl>
            <c:dLbl>
              <c:idx val="17"/>
              <c:delete val="1"/>
              <c:extLst xmlns:c16r2="http://schemas.microsoft.com/office/drawing/2015/06/chart">
                <c:ext xmlns:c16="http://schemas.microsoft.com/office/drawing/2014/chart" uri="{C3380CC4-5D6E-409C-BE32-E72D297353CC}">
                  <c16:uniqueId val="{0000001B-28C5-4645-BE47-7C7EA64802D2}"/>
                </c:ext>
                <c:ext xmlns:c15="http://schemas.microsoft.com/office/drawing/2012/chart" uri="{CE6537A1-D6FC-4f65-9D91-7224C49458BB}"/>
              </c:extLst>
            </c:dLbl>
            <c:dLbl>
              <c:idx val="18"/>
              <c:delete val="1"/>
              <c:extLst xmlns:c16r2="http://schemas.microsoft.com/office/drawing/2015/06/chart">
                <c:ext xmlns:c16="http://schemas.microsoft.com/office/drawing/2014/chart" uri="{C3380CC4-5D6E-409C-BE32-E72D297353CC}">
                  <c16:uniqueId val="{0000001C-28C5-4645-BE47-7C7EA64802D2}"/>
                </c:ex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Arial" panose="020B0604020202020204" pitchFamily="34" charset="0"/>
                    <a:ea typeface="+mn-ea"/>
                    <a:cs typeface="Arial" panose="020B0604020202020204" pitchFamily="34" charset="0"/>
                  </a:defRPr>
                </a:pPr>
                <a:endParaRPr lang="es-PE"/>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Sheet1!$I$46:$I$65</c:f>
              <c:numCache>
                <c:formatCode>General</c:formatCode>
                <c:ptCount val="20"/>
                <c:pt idx="11" formatCode="0.0">
                  <c:v>-3.4536786855492399E-2</c:v>
                </c:pt>
                <c:pt idx="12" formatCode="0.0">
                  <c:v>-0.51982729123855209</c:v>
                </c:pt>
                <c:pt idx="13" formatCode="0.0">
                  <c:v>-1.0504102435385481</c:v>
                </c:pt>
                <c:pt idx="14" formatCode="0.0">
                  <c:v>-1.224762343398611</c:v>
                </c:pt>
                <c:pt idx="15" formatCode="0.0">
                  <c:v>-1.3462064053692331</c:v>
                </c:pt>
                <c:pt idx="16" formatCode="0.0">
                  <c:v>-1.4632045435806771</c:v>
                </c:pt>
                <c:pt idx="17" formatCode="0.0">
                  <c:v>-1.4562278539175231</c:v>
                </c:pt>
                <c:pt idx="18" formatCode="0.0">
                  <c:v>-1.286957200622131</c:v>
                </c:pt>
                <c:pt idx="19" formatCode="0.0">
                  <c:v>-1.108054242797309</c:v>
                </c:pt>
              </c:numCache>
            </c:numRef>
          </c:val>
          <c:smooth val="0"/>
          <c:extLst xmlns:c16r2="http://schemas.microsoft.com/office/drawing/2015/06/chart">
            <c:ext xmlns:c16="http://schemas.microsoft.com/office/drawing/2014/chart" uri="{C3380CC4-5D6E-409C-BE32-E72D297353CC}">
              <c16:uniqueId val="{0000001D-28C5-4645-BE47-7C7EA64802D2}"/>
            </c:ext>
          </c:extLst>
        </c:ser>
        <c:dLbls>
          <c:dLblPos val="t"/>
          <c:showLegendKey val="0"/>
          <c:showVal val="1"/>
          <c:showCatName val="0"/>
          <c:showSerName val="0"/>
          <c:showPercent val="0"/>
          <c:showBubbleSize val="0"/>
        </c:dLbls>
        <c:smooth val="0"/>
        <c:axId val="493118472"/>
        <c:axId val="493113376"/>
      </c:lineChart>
      <c:catAx>
        <c:axId val="493118472"/>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baseline="0">
                <a:solidFill>
                  <a:schemeClr val="tx1"/>
                </a:solidFill>
                <a:latin typeface="Arial" panose="020B0604020202020204" pitchFamily="34" charset="0"/>
                <a:ea typeface="+mn-ea"/>
                <a:cs typeface="Arial" panose="020B0604020202020204" pitchFamily="34" charset="0"/>
              </a:defRPr>
            </a:pPr>
            <a:endParaRPr lang="es-PE"/>
          </a:p>
        </c:txPr>
        <c:crossAx val="493113376"/>
        <c:crosses val="autoZero"/>
        <c:auto val="1"/>
        <c:lblAlgn val="ctr"/>
        <c:lblOffset val="100"/>
        <c:noMultiLvlLbl val="0"/>
      </c:catAx>
      <c:valAx>
        <c:axId val="493113376"/>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800" b="1" i="0" u="none" strike="noStrike" kern="1200" baseline="0">
                <a:solidFill>
                  <a:schemeClr val="tx1"/>
                </a:solidFill>
                <a:latin typeface="Arial" panose="020B0604020202020204" pitchFamily="34" charset="0"/>
                <a:ea typeface="+mn-ea"/>
                <a:cs typeface="Arial" panose="020B0604020202020204" pitchFamily="34" charset="0"/>
              </a:defRPr>
            </a:pPr>
            <a:endParaRPr lang="es-PE"/>
          </a:p>
        </c:txPr>
        <c:crossAx val="493118472"/>
        <c:crosses val="autoZero"/>
        <c:crossBetween val="between"/>
      </c:valAx>
      <c:spPr>
        <a:noFill/>
        <a:ln w="25400">
          <a:noFill/>
        </a:ln>
        <a:effectLst/>
      </c:spPr>
    </c:plotArea>
    <c:legend>
      <c:legendPos val="t"/>
      <c:legendEntry>
        <c:idx val="0"/>
        <c:delete val="1"/>
      </c:legendEntry>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Arial" panose="020B0604020202020204" pitchFamily="34" charset="0"/>
              <a:ea typeface="+mn-ea"/>
              <a:cs typeface="Arial" panose="020B0604020202020204" pitchFamily="34" charset="0"/>
            </a:defRPr>
          </a:pPr>
          <a:endParaRPr lang="es-PE"/>
        </a:p>
      </c:txPr>
    </c:legend>
    <c:plotVisOnly val="1"/>
    <c:dispBlanksAs val="gap"/>
    <c:showDLblsOverMax val="0"/>
  </c:chart>
  <c:spPr>
    <a:noFill/>
    <a:ln>
      <a:noFill/>
    </a:ln>
    <a:effectLst/>
  </c:spPr>
  <c:txPr>
    <a:bodyPr/>
    <a:lstStyle/>
    <a:p>
      <a:pPr>
        <a:defRPr/>
      </a:pPr>
      <a:endParaRPr lang="es-P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4088873059571712E-2"/>
          <c:y val="6.019563581640331E-2"/>
          <c:w val="0.90037525107650052"/>
          <c:h val="0.82614066582534973"/>
        </c:manualLayout>
      </c:layout>
      <c:barChart>
        <c:barDir val="col"/>
        <c:grouping val="clustered"/>
        <c:varyColors val="0"/>
        <c:ser>
          <c:idx val="0"/>
          <c:order val="0"/>
          <c:tx>
            <c:strRef>
              <c:f>Hoja1!$C$2</c:f>
              <c:strCache>
                <c:ptCount val="1"/>
                <c:pt idx="0">
                  <c:v>Impacto 2025</c:v>
                </c:pt>
              </c:strCache>
            </c:strRef>
          </c:tx>
          <c:spPr>
            <a:solidFill>
              <a:srgbClr val="002A7E"/>
            </a:solidFill>
            <a:ln>
              <a:solidFill>
                <a:srgbClr val="002A7E"/>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E"/>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Hoja1!$B$3:$B$6</c:f>
              <c:strCache>
                <c:ptCount val="4"/>
                <c:pt idx="0">
                  <c:v>Choques de oferta (Fenomeno del niño)</c:v>
                </c:pt>
                <c:pt idx="1">
                  <c:v>Choques financieros</c:v>
                </c:pt>
                <c:pt idx="2">
                  <c:v>Choques de demanda interna (Expansión del gasto público e inversión pública)</c:v>
                </c:pt>
                <c:pt idx="3">
                  <c:v>Choques de demanda externa (Menor crecimiento de China)</c:v>
                </c:pt>
              </c:strCache>
            </c:strRef>
          </c:cat>
          <c:val>
            <c:numRef>
              <c:f>Hoja1!$C$3:$C$6</c:f>
              <c:numCache>
                <c:formatCode>0.000</c:formatCode>
                <c:ptCount val="4"/>
                <c:pt idx="0">
                  <c:v>3.5000000000000003E-2</c:v>
                </c:pt>
                <c:pt idx="1">
                  <c:v>0</c:v>
                </c:pt>
                <c:pt idx="2">
                  <c:v>1.0999999999999999E-2</c:v>
                </c:pt>
                <c:pt idx="3">
                  <c:v>-1.2E-2</c:v>
                </c:pt>
              </c:numCache>
            </c:numRef>
          </c:val>
          <c:extLst xmlns:c16r2="http://schemas.microsoft.com/office/drawing/2015/06/chart">
            <c:ext xmlns:c16="http://schemas.microsoft.com/office/drawing/2014/chart" uri="{C3380CC4-5D6E-409C-BE32-E72D297353CC}">
              <c16:uniqueId val="{00000000-91ED-45C7-BEB0-197DBCF0E2E5}"/>
            </c:ext>
          </c:extLst>
        </c:ser>
        <c:ser>
          <c:idx val="1"/>
          <c:order val="1"/>
          <c:tx>
            <c:strRef>
              <c:f>Hoja1!$D$2</c:f>
              <c:strCache>
                <c:ptCount val="1"/>
                <c:pt idx="0">
                  <c:v>Impacto 2026</c:v>
                </c:pt>
              </c:strCache>
            </c:strRef>
          </c:tx>
          <c:spPr>
            <a:solidFill>
              <a:srgbClr val="FF6D6D"/>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E"/>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Hoja1!$B$3:$B$6</c:f>
              <c:strCache>
                <c:ptCount val="4"/>
                <c:pt idx="0">
                  <c:v>Choques de oferta (Fenomeno del niño)</c:v>
                </c:pt>
                <c:pt idx="1">
                  <c:v>Choques financieros</c:v>
                </c:pt>
                <c:pt idx="2">
                  <c:v>Choques de demanda interna (Expansión del gasto público e inversión pública)</c:v>
                </c:pt>
                <c:pt idx="3">
                  <c:v>Choques de demanda externa (Menor crecimiento de China)</c:v>
                </c:pt>
              </c:strCache>
            </c:strRef>
          </c:cat>
          <c:val>
            <c:numRef>
              <c:f>Hoja1!$D$3:$D$6</c:f>
              <c:numCache>
                <c:formatCode>0.000</c:formatCode>
                <c:ptCount val="4"/>
                <c:pt idx="0">
                  <c:v>2.7E-2</c:v>
                </c:pt>
                <c:pt idx="1">
                  <c:v>0</c:v>
                </c:pt>
                <c:pt idx="2">
                  <c:v>2.5999999999999999E-2</c:v>
                </c:pt>
                <c:pt idx="3">
                  <c:v>-0.03</c:v>
                </c:pt>
              </c:numCache>
            </c:numRef>
          </c:val>
          <c:extLst xmlns:c16r2="http://schemas.microsoft.com/office/drawing/2015/06/chart">
            <c:ext xmlns:c16="http://schemas.microsoft.com/office/drawing/2014/chart" uri="{C3380CC4-5D6E-409C-BE32-E72D297353CC}">
              <c16:uniqueId val="{00000001-91ED-45C7-BEB0-197DBCF0E2E5}"/>
            </c:ext>
          </c:extLst>
        </c:ser>
        <c:dLbls>
          <c:dLblPos val="outEnd"/>
          <c:showLegendKey val="0"/>
          <c:showVal val="1"/>
          <c:showCatName val="0"/>
          <c:showSerName val="0"/>
          <c:showPercent val="0"/>
          <c:showBubbleSize val="0"/>
        </c:dLbls>
        <c:gapWidth val="219"/>
        <c:overlap val="-27"/>
        <c:axId val="493111024"/>
        <c:axId val="334249592"/>
      </c:barChart>
      <c:catAx>
        <c:axId val="493111024"/>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Arial" panose="020B0604020202020204" pitchFamily="34" charset="0"/>
                <a:ea typeface="+mn-ea"/>
                <a:cs typeface="Arial" panose="020B0604020202020204" pitchFamily="34" charset="0"/>
              </a:defRPr>
            </a:pPr>
            <a:endParaRPr lang="es-PE"/>
          </a:p>
        </c:txPr>
        <c:crossAx val="334249592"/>
        <c:crosses val="autoZero"/>
        <c:auto val="1"/>
        <c:lblAlgn val="ctr"/>
        <c:lblOffset val="100"/>
        <c:noMultiLvlLbl val="0"/>
      </c:catAx>
      <c:valAx>
        <c:axId val="334249592"/>
        <c:scaling>
          <c:orientation val="minMax"/>
          <c:max val="8.0000000000000016E-2"/>
          <c:min val="-8.0000000000000016E-2"/>
        </c:scaling>
        <c:delete val="0"/>
        <c:axPos val="l"/>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s-PE"/>
          </a:p>
        </c:txPr>
        <c:crossAx val="493111024"/>
        <c:crosses val="autoZero"/>
        <c:crossBetween val="between"/>
      </c:valAx>
      <c:spPr>
        <a:noFill/>
        <a:ln>
          <a:noFill/>
        </a:ln>
        <a:effectLst/>
      </c:spPr>
    </c:plotArea>
    <c:legend>
      <c:legendPos val="t"/>
      <c:layout/>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P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9BA21F7-CD4F-4F0F-8B50-66B0D0A974B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 xmlns:a16="http://schemas.microsoft.com/office/drawing/2014/main" id="{E017B122-7E10-4A9F-9BF4-ED314B869C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 xmlns:a16="http://schemas.microsoft.com/office/drawing/2014/main" id="{DEA6C431-9273-4A0D-BF8D-52AE1BC5AB95}"/>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5" name="Marcador de pie de página 4">
            <a:extLst>
              <a:ext uri="{FF2B5EF4-FFF2-40B4-BE49-F238E27FC236}">
                <a16:creationId xmlns="" xmlns:a16="http://schemas.microsoft.com/office/drawing/2014/main" id="{98F87BD0-7DA2-43A8-AFB3-18C76BE58496}"/>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 xmlns:a16="http://schemas.microsoft.com/office/drawing/2014/main" id="{FD658802-BFF9-45DD-A9DE-D54D37C510D9}"/>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3746216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4EA0C52-E8EF-48F2-A8F8-9474AD4AA8BC}"/>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 xmlns:a16="http://schemas.microsoft.com/office/drawing/2014/main" id="{315B1A14-930A-41E0-8A78-1C1FC2080E2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 xmlns:a16="http://schemas.microsoft.com/office/drawing/2014/main" id="{15A6CA57-63C7-434D-B296-AD5377E83E28}"/>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5" name="Marcador de pie de página 4">
            <a:extLst>
              <a:ext uri="{FF2B5EF4-FFF2-40B4-BE49-F238E27FC236}">
                <a16:creationId xmlns="" xmlns:a16="http://schemas.microsoft.com/office/drawing/2014/main" id="{459FE4E7-92F0-47D6-AE9D-8233B3CCD151}"/>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 xmlns:a16="http://schemas.microsoft.com/office/drawing/2014/main" id="{A383A6BC-253E-42EB-9EB1-DBF1940551E4}"/>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2276865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 xmlns:a16="http://schemas.microsoft.com/office/drawing/2014/main" id="{CD309309-C2C9-40BF-9B38-00C76B165BE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 xmlns:a16="http://schemas.microsoft.com/office/drawing/2014/main" id="{E9EE6E9B-2B65-417F-A452-0D49A67B0858}"/>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 xmlns:a16="http://schemas.microsoft.com/office/drawing/2014/main" id="{AF23D750-9DBC-40BE-B9F8-C32DDD685DE1}"/>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5" name="Marcador de pie de página 4">
            <a:extLst>
              <a:ext uri="{FF2B5EF4-FFF2-40B4-BE49-F238E27FC236}">
                <a16:creationId xmlns="" xmlns:a16="http://schemas.microsoft.com/office/drawing/2014/main" id="{425811F6-6C49-44C4-B15B-5A71B1EA8924}"/>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 xmlns:a16="http://schemas.microsoft.com/office/drawing/2014/main" id="{72E9E7CE-E071-4A9D-91CA-F9C642344088}"/>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2595316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694B0E3-20E6-47FE-83ED-5F482809A0C8}"/>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 xmlns:a16="http://schemas.microsoft.com/office/drawing/2014/main" id="{4214723F-550C-4614-91DD-EC333BBE026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 xmlns:a16="http://schemas.microsoft.com/office/drawing/2014/main" id="{7F099BC9-97CA-45DA-9EE1-FDC579F210F0}"/>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5" name="Marcador de pie de página 4">
            <a:extLst>
              <a:ext uri="{FF2B5EF4-FFF2-40B4-BE49-F238E27FC236}">
                <a16:creationId xmlns="" xmlns:a16="http://schemas.microsoft.com/office/drawing/2014/main" id="{CAED8B77-47D2-4BC1-B1EC-51EF9B19F69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 xmlns:a16="http://schemas.microsoft.com/office/drawing/2014/main" id="{0776F300-74B9-4A55-96D7-1267E5AE2E5E}"/>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1910378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557CB06-BD32-46AB-A19D-1F0A8614D85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 xmlns:a16="http://schemas.microsoft.com/office/drawing/2014/main" id="{5D6DBE0E-8ACF-44A1-AC95-151A796DF8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 xmlns:a16="http://schemas.microsoft.com/office/drawing/2014/main" id="{A0316D63-7D0F-4F3C-B7AA-16AE00B8CB9A}"/>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5" name="Marcador de pie de página 4">
            <a:extLst>
              <a:ext uri="{FF2B5EF4-FFF2-40B4-BE49-F238E27FC236}">
                <a16:creationId xmlns="" xmlns:a16="http://schemas.microsoft.com/office/drawing/2014/main" id="{E0C3909C-3D67-499C-86E8-53A3B5AFC35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 xmlns:a16="http://schemas.microsoft.com/office/drawing/2014/main" id="{6F403FC4-9906-47BD-BE70-2D019DFA6A91}"/>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2723365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A2CA3D8-5A0E-4CE0-88EC-7B0BDCD56B84}"/>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 xmlns:a16="http://schemas.microsoft.com/office/drawing/2014/main" id="{071B36A4-F97F-487F-BC4B-74168F9378E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 xmlns:a16="http://schemas.microsoft.com/office/drawing/2014/main" id="{FD5BECDF-A410-4330-903C-6CDFC6BD193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 xmlns:a16="http://schemas.microsoft.com/office/drawing/2014/main" id="{77589ADD-CCF5-4168-9CC7-AD38BDF83848}"/>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6" name="Marcador de pie de página 5">
            <a:extLst>
              <a:ext uri="{FF2B5EF4-FFF2-40B4-BE49-F238E27FC236}">
                <a16:creationId xmlns="" xmlns:a16="http://schemas.microsoft.com/office/drawing/2014/main" id="{CED301C7-39D1-402D-B9B1-9530C3145C6B}"/>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 xmlns:a16="http://schemas.microsoft.com/office/drawing/2014/main" id="{394B30F0-288E-4620-A12C-407245FBC08B}"/>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3171207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E97A5A7-D67C-4FB5-B24F-89DD0753B9B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 xmlns:a16="http://schemas.microsoft.com/office/drawing/2014/main" id="{DD8F8F63-0CA9-44D8-BA0A-652B0675B4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 xmlns:a16="http://schemas.microsoft.com/office/drawing/2014/main" id="{9103BAD7-9B38-4380-80E8-E0E52C2F394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 xmlns:a16="http://schemas.microsoft.com/office/drawing/2014/main" id="{587A6302-82BC-42F8-9B08-04B6A2D4E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 xmlns:a16="http://schemas.microsoft.com/office/drawing/2014/main" id="{A379C3F9-645B-4C40-9CB2-67829791222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 xmlns:a16="http://schemas.microsoft.com/office/drawing/2014/main" id="{92637483-D109-418A-BCAA-9064DF904C1E}"/>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8" name="Marcador de pie de página 7">
            <a:extLst>
              <a:ext uri="{FF2B5EF4-FFF2-40B4-BE49-F238E27FC236}">
                <a16:creationId xmlns="" xmlns:a16="http://schemas.microsoft.com/office/drawing/2014/main" id="{13357B03-4811-4415-A5AE-CDBB0F440CA0}"/>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 xmlns:a16="http://schemas.microsoft.com/office/drawing/2014/main" id="{FE5FE3D5-2130-451B-9704-909674FC8FBA}"/>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884901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29BE02B-05CC-40DB-B106-14E4C0CDD9F5}"/>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 xmlns:a16="http://schemas.microsoft.com/office/drawing/2014/main" id="{7CFC84AF-618C-47BF-BFFE-8EA9FB2C7580}"/>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4" name="Marcador de pie de página 3">
            <a:extLst>
              <a:ext uri="{FF2B5EF4-FFF2-40B4-BE49-F238E27FC236}">
                <a16:creationId xmlns="" xmlns:a16="http://schemas.microsoft.com/office/drawing/2014/main" id="{CEF8E66A-E05B-478F-AF2D-FEC87018D4E3}"/>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 xmlns:a16="http://schemas.microsoft.com/office/drawing/2014/main" id="{28FEF62C-CF96-4381-B8EB-8116B629C061}"/>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390069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 xmlns:a16="http://schemas.microsoft.com/office/drawing/2014/main" id="{C0A8956B-A237-4587-A938-6468EBB081F4}"/>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3" name="Marcador de pie de página 2">
            <a:extLst>
              <a:ext uri="{FF2B5EF4-FFF2-40B4-BE49-F238E27FC236}">
                <a16:creationId xmlns="" xmlns:a16="http://schemas.microsoft.com/office/drawing/2014/main" id="{DEF23AD4-96F6-4DA1-8315-0BD6F702F85C}"/>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 xmlns:a16="http://schemas.microsoft.com/office/drawing/2014/main" id="{39271933-0430-41AC-954E-E0AE7FD4CF62}"/>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3810482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6F92020-7CBF-4E79-AD24-996397DE560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 xmlns:a16="http://schemas.microsoft.com/office/drawing/2014/main" id="{06C1381A-7EEF-45EC-B986-F794010F2D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 xmlns:a16="http://schemas.microsoft.com/office/drawing/2014/main" id="{B87660B7-C59B-423F-882C-01D03310AF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 xmlns:a16="http://schemas.microsoft.com/office/drawing/2014/main" id="{DA031BE0-92CE-4350-A301-997120B2B16E}"/>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6" name="Marcador de pie de página 5">
            <a:extLst>
              <a:ext uri="{FF2B5EF4-FFF2-40B4-BE49-F238E27FC236}">
                <a16:creationId xmlns="" xmlns:a16="http://schemas.microsoft.com/office/drawing/2014/main" id="{3CE1432D-DD66-4F89-8900-1B6C7571E9B2}"/>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 xmlns:a16="http://schemas.microsoft.com/office/drawing/2014/main" id="{56CE9CB2-7238-4DC9-AF4F-5FE4A09AEAC0}"/>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1373380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4D49A92-525A-47CB-BE95-C42B932D23D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 xmlns:a16="http://schemas.microsoft.com/office/drawing/2014/main" id="{669218D7-D581-4FC4-8DC4-35D3C6F2A1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 xmlns:a16="http://schemas.microsoft.com/office/drawing/2014/main" id="{6E2F1BF3-E929-4F40-B00B-7A239CE273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 xmlns:a16="http://schemas.microsoft.com/office/drawing/2014/main" id="{F38125BE-B4F3-4923-89B5-4DEEC6109919}"/>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6" name="Marcador de pie de página 5">
            <a:extLst>
              <a:ext uri="{FF2B5EF4-FFF2-40B4-BE49-F238E27FC236}">
                <a16:creationId xmlns="" xmlns:a16="http://schemas.microsoft.com/office/drawing/2014/main" id="{7DB5BADF-7EA0-4500-921D-419F7149CE9C}"/>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 xmlns:a16="http://schemas.microsoft.com/office/drawing/2014/main" id="{92EAB00E-2B8A-4187-BEF8-8BFAEAD2B839}"/>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1811659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 xmlns:a16="http://schemas.microsoft.com/office/drawing/2014/main" id="{70965C76-FA2B-484F-9549-D65ED7B1D2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 xmlns:a16="http://schemas.microsoft.com/office/drawing/2014/main" id="{E369A2D6-A0BA-4DF7-A352-278175470A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 xmlns:a16="http://schemas.microsoft.com/office/drawing/2014/main" id="{6D84D8A2-3F92-4359-B32A-907DDB1F5C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1A4C1-628D-448E-A476-B0C3DB583F44}" type="datetimeFigureOut">
              <a:rPr lang="es-PE" smtClean="0"/>
              <a:t>1/04/2025</a:t>
            </a:fld>
            <a:endParaRPr lang="es-PE"/>
          </a:p>
        </p:txBody>
      </p:sp>
      <p:sp>
        <p:nvSpPr>
          <p:cNvPr id="5" name="Marcador de pie de página 4">
            <a:extLst>
              <a:ext uri="{FF2B5EF4-FFF2-40B4-BE49-F238E27FC236}">
                <a16:creationId xmlns="" xmlns:a16="http://schemas.microsoft.com/office/drawing/2014/main" id="{1B5D56E8-6210-4F92-8CEF-6E8CC8A8B2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 xmlns:a16="http://schemas.microsoft.com/office/drawing/2014/main" id="{F4D9D6E8-4831-46FD-B42B-400F19A0B8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892CB0-4081-4F50-8ED4-08C848152BBF}" type="slidenum">
              <a:rPr lang="es-PE" smtClean="0"/>
              <a:t>‹Nº›</a:t>
            </a:fld>
            <a:endParaRPr lang="es-PE"/>
          </a:p>
        </p:txBody>
      </p:sp>
    </p:spTree>
    <p:extLst>
      <p:ext uri="{BB962C8B-B14F-4D97-AF65-F5344CB8AC3E}">
        <p14:creationId xmlns:p14="http://schemas.microsoft.com/office/powerpoint/2010/main" val="3799261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pic>
        <p:nvPicPr>
          <p:cNvPr id="13" name="object 5">
            <a:extLst>
              <a:ext uri="{FF2B5EF4-FFF2-40B4-BE49-F238E27FC236}">
                <a16:creationId xmlns="" xmlns:a16="http://schemas.microsoft.com/office/drawing/2014/main" id="{23CA1D4A-89E6-4D5C-A5CC-A22DF8409A4B}"/>
              </a:ext>
            </a:extLst>
          </p:cNvPr>
          <p:cNvPicPr/>
          <p:nvPr/>
        </p:nvPicPr>
        <p:blipFill>
          <a:blip r:embed="rId3" cstate="print"/>
          <a:stretch>
            <a:fillRect/>
          </a:stretch>
        </p:blipFill>
        <p:spPr>
          <a:xfrm>
            <a:off x="-1651" y="5886450"/>
            <a:ext cx="12193651" cy="971550"/>
          </a:xfrm>
          <a:prstGeom prst="rect">
            <a:avLst/>
          </a:prstGeom>
        </p:spPr>
      </p:pic>
      <p:sp>
        <p:nvSpPr>
          <p:cNvPr id="14" name="object 2">
            <a:extLst>
              <a:ext uri="{FF2B5EF4-FFF2-40B4-BE49-F238E27FC236}">
                <a16:creationId xmlns="" xmlns:a16="http://schemas.microsoft.com/office/drawing/2014/main" id="{FCD8FF75-E4F1-4086-8E41-EAEFBE813DA6}"/>
              </a:ext>
            </a:extLst>
          </p:cNvPr>
          <p:cNvSpPr txBox="1">
            <a:spLocks/>
          </p:cNvSpPr>
          <p:nvPr/>
        </p:nvSpPr>
        <p:spPr>
          <a:xfrm>
            <a:off x="3456589" y="1864789"/>
            <a:ext cx="5275518" cy="3128421"/>
          </a:xfrm>
          <a:prstGeom prst="rect">
            <a:avLst/>
          </a:prstGeom>
        </p:spPr>
        <p:txBody>
          <a:bodyPr vert="horz" wrap="square" lIns="0" tIns="12065" rIns="0" bIns="0" rtlCol="0">
            <a:spAutoFit/>
          </a:bodyPr>
          <a:lstStyle>
            <a:lvl1pPr>
              <a:defRPr sz="1600" b="1" i="0">
                <a:solidFill>
                  <a:schemeClr val="tx1"/>
                </a:solidFill>
                <a:latin typeface="Arial"/>
                <a:ea typeface="+mj-ea"/>
                <a:cs typeface="Arial"/>
              </a:defRPr>
            </a:lvl1pPr>
          </a:lstStyle>
          <a:p>
            <a:pPr marR="5080" lvl="0" indent="-881380" algn="ctr" defTabSz="914400" eaLnBrk="1" fontAlgn="auto" latinLnBrk="0" hangingPunct="1">
              <a:lnSpc>
                <a:spcPct val="100000"/>
              </a:lnSpc>
              <a:spcBef>
                <a:spcPts val="95"/>
              </a:spcBef>
              <a:spcAft>
                <a:spcPts val="0"/>
              </a:spcAft>
              <a:buClrTx/>
              <a:buSzTx/>
              <a:buFontTx/>
              <a:buNone/>
              <a:tabLst/>
              <a:defRPr/>
            </a:pPr>
            <a:r>
              <a:rPr kumimoji="0" lang="es-PE" sz="3200" b="1" i="0" u="none" strike="noStrike" kern="0" cap="none" spc="0" normalizeH="0" baseline="0" noProof="0" dirty="0">
                <a:ln>
                  <a:noFill/>
                </a:ln>
                <a:solidFill>
                  <a:srgbClr val="234060"/>
                </a:solidFill>
                <a:effectLst/>
                <a:uLnTx/>
                <a:uFillTx/>
                <a:latin typeface="Arial"/>
                <a:ea typeface="+mj-ea"/>
                <a:cs typeface="Arial"/>
              </a:rPr>
              <a:t>Programa</a:t>
            </a:r>
            <a:r>
              <a:rPr kumimoji="0" lang="es-PE" sz="3200" b="1" i="0" u="none" strike="noStrike" kern="0" cap="none" spc="-125" normalizeH="0" baseline="0" noProof="0" dirty="0">
                <a:ln>
                  <a:noFill/>
                </a:ln>
                <a:solidFill>
                  <a:srgbClr val="234060"/>
                </a:solidFill>
                <a:effectLst/>
                <a:uLnTx/>
                <a:uFillTx/>
                <a:latin typeface="Arial"/>
                <a:ea typeface="+mj-ea"/>
                <a:cs typeface="Arial"/>
              </a:rPr>
              <a:t> </a:t>
            </a:r>
            <a:r>
              <a:rPr kumimoji="0" lang="es-PE" sz="3200" b="1" i="0" u="none" strike="noStrike" kern="0" cap="none" spc="-10" normalizeH="0" baseline="0" noProof="0" dirty="0">
                <a:ln>
                  <a:noFill/>
                </a:ln>
                <a:solidFill>
                  <a:srgbClr val="234060"/>
                </a:solidFill>
                <a:effectLst/>
                <a:uLnTx/>
                <a:uFillTx/>
                <a:latin typeface="Arial"/>
                <a:ea typeface="+mj-ea"/>
                <a:cs typeface="Arial"/>
              </a:rPr>
              <a:t>Monetario </a:t>
            </a:r>
          </a:p>
          <a:p>
            <a:pPr marR="5080" lvl="0" indent="-881380" algn="ctr" defTabSz="914400" eaLnBrk="1" fontAlgn="auto" latinLnBrk="0" hangingPunct="1">
              <a:lnSpc>
                <a:spcPct val="100000"/>
              </a:lnSpc>
              <a:spcBef>
                <a:spcPts val="95"/>
              </a:spcBef>
              <a:spcAft>
                <a:spcPts val="0"/>
              </a:spcAft>
              <a:buClrTx/>
              <a:buSzTx/>
              <a:buFontTx/>
              <a:buNone/>
              <a:tabLst/>
              <a:defRPr/>
            </a:pPr>
            <a:r>
              <a:rPr lang="es-PE" sz="3200" kern="0" dirty="0" smtClean="0">
                <a:solidFill>
                  <a:srgbClr val="234060"/>
                </a:solidFill>
              </a:rPr>
              <a:t>Enero</a:t>
            </a:r>
            <a:r>
              <a:rPr kumimoji="0" lang="es-PE" sz="3200" b="1" i="0" u="none" strike="noStrike" kern="0" cap="none" spc="-60" normalizeH="0" baseline="0" noProof="0" dirty="0" smtClean="0">
                <a:ln>
                  <a:noFill/>
                </a:ln>
                <a:solidFill>
                  <a:srgbClr val="234060"/>
                </a:solidFill>
                <a:effectLst/>
                <a:uLnTx/>
                <a:uFillTx/>
                <a:latin typeface="Arial"/>
                <a:ea typeface="+mj-ea"/>
                <a:cs typeface="Arial"/>
              </a:rPr>
              <a:t> </a:t>
            </a:r>
            <a:r>
              <a:rPr kumimoji="0" lang="es-PE" sz="3200" b="1" i="0" u="none" strike="noStrike" kern="0" cap="none" spc="-20" normalizeH="0" baseline="0" noProof="0" dirty="0">
                <a:ln>
                  <a:noFill/>
                </a:ln>
                <a:solidFill>
                  <a:srgbClr val="234060"/>
                </a:solidFill>
                <a:effectLst/>
                <a:uLnTx/>
                <a:uFillTx/>
                <a:latin typeface="Arial"/>
                <a:ea typeface="+mj-ea"/>
                <a:cs typeface="Arial"/>
              </a:rPr>
              <a:t>2025</a:t>
            </a:r>
          </a:p>
          <a:p>
            <a:pPr marR="5080" lvl="0" indent="-881380" algn="ctr" defTabSz="914400" eaLnBrk="1" fontAlgn="auto" latinLnBrk="0" hangingPunct="1">
              <a:lnSpc>
                <a:spcPct val="100000"/>
              </a:lnSpc>
              <a:spcBef>
                <a:spcPts val="95"/>
              </a:spcBef>
              <a:spcAft>
                <a:spcPts val="0"/>
              </a:spcAft>
              <a:buClrTx/>
              <a:buSzTx/>
              <a:buFontTx/>
              <a:buNone/>
              <a:tabLst/>
              <a:defRPr/>
            </a:pPr>
            <a:endParaRPr lang="es-PE" sz="3200" kern="0" spc="-20" dirty="0">
              <a:solidFill>
                <a:srgbClr val="234060"/>
              </a:solidFill>
            </a:endParaRPr>
          </a:p>
          <a:p>
            <a:pPr marR="5080" lvl="0" indent="-881380" algn="ctr" defTabSz="914400" eaLnBrk="1" fontAlgn="auto" latinLnBrk="0" hangingPunct="1">
              <a:lnSpc>
                <a:spcPct val="100000"/>
              </a:lnSpc>
              <a:spcBef>
                <a:spcPts val="95"/>
              </a:spcBef>
              <a:spcAft>
                <a:spcPts val="0"/>
              </a:spcAft>
              <a:buClrTx/>
              <a:buSzTx/>
              <a:buFontTx/>
              <a:buNone/>
              <a:tabLst/>
              <a:defRPr/>
            </a:pPr>
            <a:endParaRPr lang="es-PE" sz="2000" kern="0" spc="-20" dirty="0">
              <a:solidFill>
                <a:srgbClr val="234060"/>
              </a:solidFill>
            </a:endParaRPr>
          </a:p>
          <a:p>
            <a:pPr marR="5080" lvl="0" indent="-881380" algn="ctr" defTabSz="914400" eaLnBrk="1" fontAlgn="auto" latinLnBrk="0" hangingPunct="1">
              <a:lnSpc>
                <a:spcPct val="100000"/>
              </a:lnSpc>
              <a:spcBef>
                <a:spcPts val="95"/>
              </a:spcBef>
              <a:spcAft>
                <a:spcPts val="0"/>
              </a:spcAft>
              <a:buClrTx/>
              <a:buSzTx/>
              <a:buFontTx/>
              <a:buNone/>
              <a:tabLst/>
              <a:defRPr/>
            </a:pPr>
            <a:r>
              <a:rPr lang="es-PE" sz="2000" kern="0" spc="-20" dirty="0">
                <a:solidFill>
                  <a:srgbClr val="234060"/>
                </a:solidFill>
              </a:rPr>
              <a:t>Grupo 04</a:t>
            </a:r>
            <a:r>
              <a:rPr kumimoji="0" lang="es-PE" sz="3200" b="1" i="0" u="none" strike="noStrike" kern="0" cap="none" spc="-20" normalizeH="0" baseline="0" noProof="0" dirty="0">
                <a:ln>
                  <a:noFill/>
                </a:ln>
                <a:solidFill>
                  <a:srgbClr val="234060"/>
                </a:solidFill>
                <a:effectLst/>
                <a:uLnTx/>
                <a:uFillTx/>
                <a:latin typeface="Arial"/>
                <a:ea typeface="+mj-ea"/>
                <a:cs typeface="Arial"/>
              </a:rPr>
              <a:t/>
            </a:r>
            <a:br>
              <a:rPr kumimoji="0" lang="es-PE" sz="3200" b="1" i="0" u="none" strike="noStrike" kern="0" cap="none" spc="-20" normalizeH="0" baseline="0" noProof="0" dirty="0">
                <a:ln>
                  <a:noFill/>
                </a:ln>
                <a:solidFill>
                  <a:srgbClr val="234060"/>
                </a:solidFill>
                <a:effectLst/>
                <a:uLnTx/>
                <a:uFillTx/>
                <a:latin typeface="Arial"/>
                <a:ea typeface="+mj-ea"/>
                <a:cs typeface="Arial"/>
              </a:rPr>
            </a:br>
            <a:r>
              <a:rPr kumimoji="0" lang="es-PE" sz="3200" b="1" i="0" u="none" strike="noStrike" kern="0" cap="none" spc="-20" normalizeH="0" baseline="0" noProof="0" dirty="0">
                <a:ln>
                  <a:noFill/>
                </a:ln>
                <a:solidFill>
                  <a:srgbClr val="234060"/>
                </a:solidFill>
                <a:effectLst/>
                <a:uLnTx/>
                <a:uFillTx/>
                <a:latin typeface="Arial"/>
                <a:ea typeface="+mj-ea"/>
                <a:cs typeface="Arial"/>
              </a:rPr>
              <a:t/>
            </a:r>
            <a:br>
              <a:rPr kumimoji="0" lang="es-PE" sz="3200" b="1" i="0" u="none" strike="noStrike" kern="0" cap="none" spc="-20" normalizeH="0" baseline="0" noProof="0" dirty="0">
                <a:ln>
                  <a:noFill/>
                </a:ln>
                <a:solidFill>
                  <a:srgbClr val="234060"/>
                </a:solidFill>
                <a:effectLst/>
                <a:uLnTx/>
                <a:uFillTx/>
                <a:latin typeface="Arial"/>
                <a:ea typeface="+mj-ea"/>
                <a:cs typeface="Arial"/>
              </a:rPr>
            </a:br>
            <a:endParaRPr kumimoji="0" lang="es-PE" sz="3200" b="1" i="0" u="none" strike="noStrike" kern="0" cap="none" spc="0" normalizeH="0" baseline="0" noProof="0" dirty="0">
              <a:ln>
                <a:noFill/>
              </a:ln>
              <a:solidFill>
                <a:sysClr val="windowText" lastClr="000000"/>
              </a:solidFill>
              <a:effectLst/>
              <a:uLnTx/>
              <a:uFillTx/>
              <a:latin typeface="Arial"/>
              <a:ea typeface="+mj-ea"/>
              <a:cs typeface="Arial"/>
            </a:endParaRPr>
          </a:p>
        </p:txBody>
      </p:sp>
      <p:sp>
        <p:nvSpPr>
          <p:cNvPr id="15" name="object 4">
            <a:extLst>
              <a:ext uri="{FF2B5EF4-FFF2-40B4-BE49-F238E27FC236}">
                <a16:creationId xmlns="" xmlns:a16="http://schemas.microsoft.com/office/drawing/2014/main" id="{B55D66A6-52BD-4320-870C-82DBD2559076}"/>
              </a:ext>
            </a:extLst>
          </p:cNvPr>
          <p:cNvSpPr txBox="1"/>
          <p:nvPr/>
        </p:nvSpPr>
        <p:spPr>
          <a:xfrm>
            <a:off x="4641468" y="4806291"/>
            <a:ext cx="2905760" cy="391160"/>
          </a:xfrm>
          <a:prstGeom prst="rect">
            <a:avLst/>
          </a:prstGeom>
        </p:spPr>
        <p:txBody>
          <a:bodyPr vert="horz" wrap="square" lIns="0" tIns="12700" rIns="0" bIns="0" rtlCol="0">
            <a:spAutoFit/>
          </a:bodyPr>
          <a:lstStyle/>
          <a:p>
            <a:pPr marL="12700" algn="ctr">
              <a:spcBef>
                <a:spcPts val="100"/>
              </a:spcBef>
            </a:pPr>
            <a:r>
              <a:rPr lang="es-MX" sz="2400" kern="0" dirty="0">
                <a:solidFill>
                  <a:srgbClr val="234060"/>
                </a:solidFill>
                <a:latin typeface="Arial MT"/>
                <a:cs typeface="Arial MT"/>
              </a:rPr>
              <a:t>01 </a:t>
            </a:r>
            <a:r>
              <a:rPr sz="2400" kern="0" dirty="0">
                <a:solidFill>
                  <a:srgbClr val="234060"/>
                </a:solidFill>
                <a:latin typeface="Arial MT"/>
                <a:cs typeface="Arial MT"/>
              </a:rPr>
              <a:t>de</a:t>
            </a:r>
            <a:r>
              <a:rPr sz="2400" kern="0" spc="-35" dirty="0">
                <a:solidFill>
                  <a:srgbClr val="234060"/>
                </a:solidFill>
                <a:latin typeface="Arial MT"/>
                <a:cs typeface="Arial MT"/>
              </a:rPr>
              <a:t> </a:t>
            </a:r>
            <a:r>
              <a:rPr lang="es-MX" sz="2400" kern="0" spc="-35" dirty="0">
                <a:solidFill>
                  <a:srgbClr val="234060"/>
                </a:solidFill>
                <a:latin typeface="Arial MT"/>
                <a:cs typeface="Arial MT"/>
              </a:rPr>
              <a:t>abril</a:t>
            </a:r>
            <a:r>
              <a:rPr sz="2400" kern="0" spc="-40" dirty="0">
                <a:solidFill>
                  <a:srgbClr val="234060"/>
                </a:solidFill>
                <a:latin typeface="Arial MT"/>
                <a:cs typeface="Arial MT"/>
              </a:rPr>
              <a:t> </a:t>
            </a:r>
            <a:r>
              <a:rPr sz="2400" kern="0" dirty="0">
                <a:solidFill>
                  <a:srgbClr val="234060"/>
                </a:solidFill>
                <a:latin typeface="Arial MT"/>
                <a:cs typeface="Arial MT"/>
              </a:rPr>
              <a:t>de</a:t>
            </a:r>
            <a:r>
              <a:rPr sz="2400" kern="0" spc="-35" dirty="0">
                <a:solidFill>
                  <a:srgbClr val="234060"/>
                </a:solidFill>
                <a:latin typeface="Arial MT"/>
                <a:cs typeface="Arial MT"/>
              </a:rPr>
              <a:t> </a:t>
            </a:r>
            <a:r>
              <a:rPr sz="2400" kern="0" spc="-20" dirty="0">
                <a:solidFill>
                  <a:srgbClr val="234060"/>
                </a:solidFill>
                <a:latin typeface="Arial MT"/>
                <a:cs typeface="Arial MT"/>
              </a:rPr>
              <a:t>2025</a:t>
            </a:r>
            <a:endParaRPr sz="2400" kern="0" dirty="0">
              <a:solidFill>
                <a:sysClr val="windowText" lastClr="000000"/>
              </a:solidFill>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xmlns="" id="{81E3FBD4-20A9-417B-A77F-F7D7B12C089A}"/>
              </a:ext>
            </a:extLst>
          </p:cNvPr>
          <p:cNvSpPr/>
          <p:nvPr/>
        </p:nvSpPr>
        <p:spPr>
          <a:xfrm>
            <a:off x="0" y="6547663"/>
            <a:ext cx="12192000" cy="310338"/>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xmlns=""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50" b="1" dirty="0">
                <a:latin typeface="Arial" pitchFamily="34" charset="0"/>
                <a:ea typeface="Calibri"/>
                <a:cs typeface="Arial" pitchFamily="34" charset="0"/>
              </a:rPr>
              <a:t>10</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
        <p:nvSpPr>
          <p:cNvPr id="2" name="CuadroTexto 1">
            <a:extLst>
              <a:ext uri="{FF2B5EF4-FFF2-40B4-BE49-F238E27FC236}">
                <a16:creationId xmlns:a16="http://schemas.microsoft.com/office/drawing/2014/main" xmlns="" id="{BAA6883F-B554-43FB-B47A-68A8E73656AA}"/>
              </a:ext>
            </a:extLst>
          </p:cNvPr>
          <p:cNvSpPr txBox="1"/>
          <p:nvPr/>
        </p:nvSpPr>
        <p:spPr>
          <a:xfrm>
            <a:off x="173731" y="1152101"/>
            <a:ext cx="10901081" cy="1164421"/>
          </a:xfrm>
          <a:prstGeom prst="rect">
            <a:avLst/>
          </a:prstGeom>
          <a:noFill/>
        </p:spPr>
        <p:txBody>
          <a:bodyPr wrap="square" rtlCol="0">
            <a:spAutoFit/>
          </a:bodyPr>
          <a:lstStyle/>
          <a:p>
            <a:pPr marR="5080" algn="just">
              <a:spcBef>
                <a:spcPts val="95"/>
              </a:spcBef>
              <a:defRPr/>
            </a:pPr>
            <a:r>
              <a:rPr lang="es-MX" sz="1600" b="1" dirty="0" smtClean="0">
                <a:solidFill>
                  <a:srgbClr val="001F5F"/>
                </a:solidFill>
                <a:latin typeface="Arial"/>
                <a:cs typeface="Arial"/>
              </a:rPr>
              <a:t>Componentes de la brecha</a:t>
            </a:r>
            <a:endParaRPr lang="es-MX" sz="1600" i="1"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dirty="0" smtClean="0">
                <a:solidFill>
                  <a:srgbClr val="001F5F"/>
                </a:solidFill>
                <a:latin typeface="Arial"/>
                <a:cs typeface="Arial"/>
              </a:rPr>
              <a:t>La </a:t>
            </a:r>
            <a:r>
              <a:rPr lang="es-MX" sz="1600" dirty="0">
                <a:solidFill>
                  <a:srgbClr val="001F5F"/>
                </a:solidFill>
                <a:latin typeface="Arial"/>
                <a:cs typeface="Arial"/>
              </a:rPr>
              <a:t>brecha del producto se explica principalmente por cambios en la confianza empresarial, las condiciones monetarias reales y su componente inercial</a:t>
            </a:r>
            <a:endParaRPr lang="es-MX"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pic>
        <p:nvPicPr>
          <p:cNvPr id="7" name="Imagen 6">
            <a:extLst>
              <a:ext uri="{FF2B5EF4-FFF2-40B4-BE49-F238E27FC236}">
                <a16:creationId xmlns:a16="http://schemas.microsoft.com/office/drawing/2014/main" xmlns="" id="{624363DC-259E-472D-8864-886DB1D3214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4604" r="30458"/>
          <a:stretch/>
        </p:blipFill>
        <p:spPr>
          <a:xfrm>
            <a:off x="457199" y="2468880"/>
            <a:ext cx="4583241" cy="3730874"/>
          </a:xfrm>
          <a:prstGeom prst="rect">
            <a:avLst/>
          </a:prstGeom>
        </p:spPr>
      </p:pic>
      <p:sp>
        <p:nvSpPr>
          <p:cNvPr id="9" name="CuadroTexto 8">
            <a:extLst>
              <a:ext uri="{FF2B5EF4-FFF2-40B4-BE49-F238E27FC236}">
                <a16:creationId xmlns:a16="http://schemas.microsoft.com/office/drawing/2014/main" xmlns="" id="{EA5A3F12-2A1F-4C0C-B712-6A5FC567AF18}"/>
              </a:ext>
            </a:extLst>
          </p:cNvPr>
          <p:cNvSpPr txBox="1"/>
          <p:nvPr/>
        </p:nvSpPr>
        <p:spPr>
          <a:xfrm>
            <a:off x="98149" y="2016094"/>
            <a:ext cx="5422180" cy="446276"/>
          </a:xfrm>
          <a:prstGeom prst="rect">
            <a:avLst/>
          </a:prstGeom>
          <a:noFill/>
        </p:spPr>
        <p:txBody>
          <a:bodyPr wrap="square" rtlCol="0">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200" b="1" dirty="0">
                <a:solidFill>
                  <a:srgbClr val="002060"/>
                </a:solidFill>
                <a:latin typeface="Arial" pitchFamily="34" charset="0"/>
                <a:cs typeface="Arial" pitchFamily="34" charset="0"/>
              </a:rPr>
              <a:t>DESCOMPOSICIÓN HISTÓRICA </a:t>
            </a:r>
          </a:p>
          <a:p>
            <a:pPr algn="ctr"/>
            <a:r>
              <a:rPr lang="es-MX" sz="1050" dirty="0">
                <a:latin typeface="Arial" pitchFamily="34" charset="0"/>
                <a:cs typeface="Arial" pitchFamily="34" charset="0"/>
              </a:rPr>
              <a:t>(Escenario base)</a:t>
            </a:r>
            <a:endParaRPr lang="es-PE" sz="1050" dirty="0">
              <a:latin typeface="Arial" pitchFamily="34" charset="0"/>
              <a:cs typeface="Arial" pitchFamily="34" charset="0"/>
            </a:endParaRPr>
          </a:p>
        </p:txBody>
      </p:sp>
      <p:pic>
        <p:nvPicPr>
          <p:cNvPr id="10" name="Imagen 9">
            <a:extLst>
              <a:ext uri="{FF2B5EF4-FFF2-40B4-BE49-F238E27FC236}">
                <a16:creationId xmlns:a16="http://schemas.microsoft.com/office/drawing/2014/main" xmlns="" id="{EC764047-9CEB-4F1A-80D5-285B16D94FB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4740" r="697"/>
          <a:stretch/>
        </p:blipFill>
        <p:spPr>
          <a:xfrm>
            <a:off x="5180822" y="2468880"/>
            <a:ext cx="6553979" cy="3730874"/>
          </a:xfrm>
          <a:prstGeom prst="rect">
            <a:avLst/>
          </a:prstGeom>
        </p:spPr>
      </p:pic>
      <p:sp>
        <p:nvSpPr>
          <p:cNvPr id="11" name="CuadroTexto 10">
            <a:extLst>
              <a:ext uri="{FF2B5EF4-FFF2-40B4-BE49-F238E27FC236}">
                <a16:creationId xmlns:a16="http://schemas.microsoft.com/office/drawing/2014/main" xmlns="" id="{BD51D32D-16BC-4DD0-8D7F-B7C307A4DCC3}"/>
              </a:ext>
            </a:extLst>
          </p:cNvPr>
          <p:cNvSpPr txBox="1"/>
          <p:nvPr/>
        </p:nvSpPr>
        <p:spPr>
          <a:xfrm>
            <a:off x="5728214" y="2016094"/>
            <a:ext cx="5422180" cy="446276"/>
          </a:xfrm>
          <a:prstGeom prst="rect">
            <a:avLst/>
          </a:prstGeom>
          <a:noFill/>
        </p:spPr>
        <p:txBody>
          <a:bodyPr wrap="square" rtlCol="0">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200" b="1" dirty="0">
                <a:solidFill>
                  <a:srgbClr val="002060"/>
                </a:solidFill>
                <a:latin typeface="Arial" pitchFamily="34" charset="0"/>
                <a:cs typeface="Arial" pitchFamily="34" charset="0"/>
              </a:rPr>
              <a:t>DESCOMPOSICIÓN HISTÓRICA </a:t>
            </a:r>
          </a:p>
          <a:p>
            <a:pPr algn="ctr"/>
            <a:r>
              <a:rPr lang="es-MX" sz="1050" dirty="0">
                <a:latin typeface="Arial" pitchFamily="34" charset="0"/>
                <a:cs typeface="Arial" pitchFamily="34" charset="0"/>
              </a:rPr>
              <a:t>(Propuesta de política monetaria)</a:t>
            </a:r>
            <a:endParaRPr lang="es-PE" sz="1050" dirty="0">
              <a:latin typeface="Arial" pitchFamily="34" charset="0"/>
              <a:cs typeface="Arial" pitchFamily="34" charset="0"/>
            </a:endParaRPr>
          </a:p>
        </p:txBody>
      </p:sp>
    </p:spTree>
    <p:extLst>
      <p:ext uri="{BB962C8B-B14F-4D97-AF65-F5344CB8AC3E}">
        <p14:creationId xmlns:p14="http://schemas.microsoft.com/office/powerpoint/2010/main" val="1046468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 xmlns:a16="http://schemas.microsoft.com/office/drawing/2014/main" id="{81E3FBD4-20A9-417B-A77F-F7D7B12C089A}"/>
              </a:ext>
            </a:extLst>
          </p:cNvPr>
          <p:cNvSpPr/>
          <p:nvPr/>
        </p:nvSpPr>
        <p:spPr>
          <a:xfrm>
            <a:off x="0" y="6687671"/>
            <a:ext cx="12192000" cy="170329"/>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 xmlns:a16="http://schemas.microsoft.com/office/drawing/2014/main"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50" b="1" dirty="0" smtClean="0">
                <a:latin typeface="Arial" pitchFamily="34" charset="0"/>
                <a:ea typeface="Calibri"/>
                <a:cs typeface="Arial" pitchFamily="34" charset="0"/>
              </a:rPr>
              <a:t>11</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grpSp>
        <p:nvGrpSpPr>
          <p:cNvPr id="6" name="object 2">
            <a:extLst>
              <a:ext uri="{FF2B5EF4-FFF2-40B4-BE49-F238E27FC236}">
                <a16:creationId xmlns="" xmlns:a16="http://schemas.microsoft.com/office/drawing/2014/main" id="{E382B80E-29F3-4CC1-8233-2148FB07C100}"/>
              </a:ext>
            </a:extLst>
          </p:cNvPr>
          <p:cNvGrpSpPr/>
          <p:nvPr/>
        </p:nvGrpSpPr>
        <p:grpSpPr>
          <a:xfrm>
            <a:off x="705779" y="1547664"/>
            <a:ext cx="7800340" cy="729615"/>
            <a:chOff x="771093" y="1241044"/>
            <a:chExt cx="7800340" cy="729615"/>
          </a:xfrm>
        </p:grpSpPr>
        <p:sp>
          <p:nvSpPr>
            <p:cNvPr id="7" name="object 3">
              <a:extLst>
                <a:ext uri="{FF2B5EF4-FFF2-40B4-BE49-F238E27FC236}">
                  <a16:creationId xmlns="" xmlns:a16="http://schemas.microsoft.com/office/drawing/2014/main" id="{77EE34D4-A03C-45E8-A50C-CB75EAE0CAD1}"/>
                </a:ext>
              </a:extLst>
            </p:cNvPr>
            <p:cNvSpPr/>
            <p:nvPr/>
          </p:nvSpPr>
          <p:spPr>
            <a:xfrm>
              <a:off x="777951" y="1483360"/>
              <a:ext cx="7786370" cy="480059"/>
            </a:xfrm>
            <a:custGeom>
              <a:avLst/>
              <a:gdLst/>
              <a:ahLst/>
              <a:cxnLst/>
              <a:rect l="l" t="t" r="r" b="b"/>
              <a:pathLst>
                <a:path w="7786370" h="480060">
                  <a:moveTo>
                    <a:pt x="0" y="480060"/>
                  </a:moveTo>
                  <a:lnTo>
                    <a:pt x="7786116" y="480060"/>
                  </a:lnTo>
                  <a:lnTo>
                    <a:pt x="7786116" y="0"/>
                  </a:lnTo>
                  <a:lnTo>
                    <a:pt x="0" y="0"/>
                  </a:lnTo>
                  <a:lnTo>
                    <a:pt x="0" y="480060"/>
                  </a:lnTo>
                  <a:close/>
                </a:path>
              </a:pathLst>
            </a:custGeom>
            <a:ln w="13714">
              <a:solidFill>
                <a:srgbClr val="5B9BD3"/>
              </a:solidFill>
            </a:ln>
          </p:spPr>
          <p:txBody>
            <a:bodyPr wrap="square" lIns="0" tIns="0" rIns="0" bIns="0" rtlCol="0"/>
            <a:lstStyle/>
            <a:p>
              <a:endParaRPr/>
            </a:p>
          </p:txBody>
        </p:sp>
        <p:sp>
          <p:nvSpPr>
            <p:cNvPr id="9" name="object 4">
              <a:extLst>
                <a:ext uri="{FF2B5EF4-FFF2-40B4-BE49-F238E27FC236}">
                  <a16:creationId xmlns="" xmlns:a16="http://schemas.microsoft.com/office/drawing/2014/main" id="{C6504AB4-A364-4123-AD9D-2711BC937BFA}"/>
                </a:ext>
              </a:extLst>
            </p:cNvPr>
            <p:cNvSpPr/>
            <p:nvPr/>
          </p:nvSpPr>
          <p:spPr>
            <a:xfrm>
              <a:off x="1139139" y="1241044"/>
              <a:ext cx="5450205" cy="562610"/>
            </a:xfrm>
            <a:custGeom>
              <a:avLst/>
              <a:gdLst/>
              <a:ahLst/>
              <a:cxnLst/>
              <a:rect l="l" t="t" r="r" b="b"/>
              <a:pathLst>
                <a:path w="5450205" h="562610">
                  <a:moveTo>
                    <a:pt x="5356148" y="0"/>
                  </a:moveTo>
                  <a:lnTo>
                    <a:pt x="93725" y="0"/>
                  </a:lnTo>
                  <a:lnTo>
                    <a:pt x="57226" y="7365"/>
                  </a:lnTo>
                  <a:lnTo>
                    <a:pt x="27431" y="27431"/>
                  </a:lnTo>
                  <a:lnTo>
                    <a:pt x="7365" y="57276"/>
                  </a:lnTo>
                  <a:lnTo>
                    <a:pt x="0" y="93725"/>
                  </a:lnTo>
                  <a:lnTo>
                    <a:pt x="0" y="468629"/>
                  </a:lnTo>
                  <a:lnTo>
                    <a:pt x="7365" y="505078"/>
                  </a:lnTo>
                  <a:lnTo>
                    <a:pt x="27431" y="534923"/>
                  </a:lnTo>
                  <a:lnTo>
                    <a:pt x="57226" y="554989"/>
                  </a:lnTo>
                  <a:lnTo>
                    <a:pt x="93725" y="562355"/>
                  </a:lnTo>
                  <a:lnTo>
                    <a:pt x="5356148" y="562355"/>
                  </a:lnTo>
                  <a:lnTo>
                    <a:pt x="5392597" y="554989"/>
                  </a:lnTo>
                  <a:lnTo>
                    <a:pt x="5422442" y="534923"/>
                  </a:lnTo>
                  <a:lnTo>
                    <a:pt x="5442508" y="505078"/>
                  </a:lnTo>
                  <a:lnTo>
                    <a:pt x="5449874" y="468629"/>
                  </a:lnTo>
                  <a:lnTo>
                    <a:pt x="5449874" y="93725"/>
                  </a:lnTo>
                  <a:lnTo>
                    <a:pt x="5442508" y="57276"/>
                  </a:lnTo>
                  <a:lnTo>
                    <a:pt x="5422442" y="27431"/>
                  </a:lnTo>
                  <a:lnTo>
                    <a:pt x="5392597" y="7365"/>
                  </a:lnTo>
                  <a:lnTo>
                    <a:pt x="5356148" y="0"/>
                  </a:lnTo>
                  <a:close/>
                </a:path>
              </a:pathLst>
            </a:custGeom>
            <a:solidFill>
              <a:srgbClr val="0070C0"/>
            </a:solidFill>
          </p:spPr>
          <p:txBody>
            <a:bodyPr wrap="square" lIns="0" tIns="0" rIns="0" bIns="0" rtlCol="0"/>
            <a:lstStyle/>
            <a:p>
              <a:endParaRPr/>
            </a:p>
          </p:txBody>
        </p:sp>
      </p:grpSp>
      <p:grpSp>
        <p:nvGrpSpPr>
          <p:cNvPr id="10" name="object 5">
            <a:extLst>
              <a:ext uri="{FF2B5EF4-FFF2-40B4-BE49-F238E27FC236}">
                <a16:creationId xmlns="" xmlns:a16="http://schemas.microsoft.com/office/drawing/2014/main" id="{44129720-3994-4231-BBD4-14FA337B01D4}"/>
              </a:ext>
            </a:extLst>
          </p:cNvPr>
          <p:cNvGrpSpPr/>
          <p:nvPr/>
        </p:nvGrpSpPr>
        <p:grpSpPr>
          <a:xfrm>
            <a:off x="705779" y="3280705"/>
            <a:ext cx="7821930" cy="706755"/>
            <a:chOff x="771093" y="2974085"/>
            <a:chExt cx="7821930" cy="706755"/>
          </a:xfrm>
        </p:grpSpPr>
        <p:sp>
          <p:nvSpPr>
            <p:cNvPr id="11" name="object 6">
              <a:extLst>
                <a:ext uri="{FF2B5EF4-FFF2-40B4-BE49-F238E27FC236}">
                  <a16:creationId xmlns="" xmlns:a16="http://schemas.microsoft.com/office/drawing/2014/main" id="{6B797DB2-3F5B-441D-B099-82C04FFA5EAD}"/>
                </a:ext>
              </a:extLst>
            </p:cNvPr>
            <p:cNvSpPr/>
            <p:nvPr/>
          </p:nvSpPr>
          <p:spPr>
            <a:xfrm>
              <a:off x="777951" y="3198113"/>
              <a:ext cx="7807959" cy="475615"/>
            </a:xfrm>
            <a:custGeom>
              <a:avLst/>
              <a:gdLst/>
              <a:ahLst/>
              <a:cxnLst/>
              <a:rect l="l" t="t" r="r" b="b"/>
              <a:pathLst>
                <a:path w="7807959" h="475614">
                  <a:moveTo>
                    <a:pt x="0" y="475488"/>
                  </a:moveTo>
                  <a:lnTo>
                    <a:pt x="7807706" y="475488"/>
                  </a:lnTo>
                  <a:lnTo>
                    <a:pt x="7807706" y="0"/>
                  </a:lnTo>
                  <a:lnTo>
                    <a:pt x="0" y="0"/>
                  </a:lnTo>
                  <a:lnTo>
                    <a:pt x="0" y="475488"/>
                  </a:lnTo>
                  <a:close/>
                </a:path>
              </a:pathLst>
            </a:custGeom>
            <a:ln w="13716">
              <a:solidFill>
                <a:srgbClr val="5B9BD3"/>
              </a:solidFill>
            </a:ln>
          </p:spPr>
          <p:txBody>
            <a:bodyPr wrap="square" lIns="0" tIns="0" rIns="0" bIns="0" rtlCol="0"/>
            <a:lstStyle/>
            <a:p>
              <a:endParaRPr/>
            </a:p>
          </p:txBody>
        </p:sp>
        <p:sp>
          <p:nvSpPr>
            <p:cNvPr id="12" name="object 7">
              <a:extLst>
                <a:ext uri="{FF2B5EF4-FFF2-40B4-BE49-F238E27FC236}">
                  <a16:creationId xmlns="" xmlns:a16="http://schemas.microsoft.com/office/drawing/2014/main" id="{2E26B26E-B5E5-4CCE-818D-205BF6080E55}"/>
                </a:ext>
              </a:extLst>
            </p:cNvPr>
            <p:cNvSpPr/>
            <p:nvPr/>
          </p:nvSpPr>
          <p:spPr>
            <a:xfrm>
              <a:off x="1167650" y="2974085"/>
              <a:ext cx="5465445" cy="562610"/>
            </a:xfrm>
            <a:custGeom>
              <a:avLst/>
              <a:gdLst/>
              <a:ahLst/>
              <a:cxnLst/>
              <a:rect l="l" t="t" r="r" b="b"/>
              <a:pathLst>
                <a:path w="5465445" h="562610">
                  <a:moveTo>
                    <a:pt x="5370944" y="0"/>
                  </a:moveTo>
                  <a:lnTo>
                    <a:pt x="93992" y="0"/>
                  </a:lnTo>
                  <a:lnTo>
                    <a:pt x="57391" y="7365"/>
                  </a:lnTo>
                  <a:lnTo>
                    <a:pt x="27508" y="27431"/>
                  </a:lnTo>
                  <a:lnTo>
                    <a:pt x="7378" y="57150"/>
                  </a:lnTo>
                  <a:lnTo>
                    <a:pt x="0" y="93725"/>
                  </a:lnTo>
                  <a:lnTo>
                    <a:pt x="0" y="468629"/>
                  </a:lnTo>
                  <a:lnTo>
                    <a:pt x="7378" y="505078"/>
                  </a:lnTo>
                  <a:lnTo>
                    <a:pt x="27508" y="534924"/>
                  </a:lnTo>
                  <a:lnTo>
                    <a:pt x="57391" y="554989"/>
                  </a:lnTo>
                  <a:lnTo>
                    <a:pt x="93992" y="562355"/>
                  </a:lnTo>
                  <a:lnTo>
                    <a:pt x="5370944" y="562355"/>
                  </a:lnTo>
                  <a:lnTo>
                    <a:pt x="5407647" y="554989"/>
                  </a:lnTo>
                  <a:lnTo>
                    <a:pt x="5437492" y="534924"/>
                  </a:lnTo>
                  <a:lnTo>
                    <a:pt x="5457558" y="505078"/>
                  </a:lnTo>
                  <a:lnTo>
                    <a:pt x="5464924" y="468629"/>
                  </a:lnTo>
                  <a:lnTo>
                    <a:pt x="5464924" y="93725"/>
                  </a:lnTo>
                  <a:lnTo>
                    <a:pt x="5457558" y="57150"/>
                  </a:lnTo>
                  <a:lnTo>
                    <a:pt x="5437492" y="27431"/>
                  </a:lnTo>
                  <a:lnTo>
                    <a:pt x="5407647" y="7365"/>
                  </a:lnTo>
                  <a:lnTo>
                    <a:pt x="5370944" y="0"/>
                  </a:lnTo>
                  <a:close/>
                </a:path>
              </a:pathLst>
            </a:custGeom>
            <a:solidFill>
              <a:srgbClr val="002060"/>
            </a:solidFill>
          </p:spPr>
          <p:txBody>
            <a:bodyPr wrap="square" lIns="0" tIns="0" rIns="0" bIns="0" rtlCol="0"/>
            <a:lstStyle/>
            <a:p>
              <a:endParaRPr/>
            </a:p>
          </p:txBody>
        </p:sp>
      </p:grpSp>
      <p:grpSp>
        <p:nvGrpSpPr>
          <p:cNvPr id="13" name="object 8">
            <a:extLst>
              <a:ext uri="{FF2B5EF4-FFF2-40B4-BE49-F238E27FC236}">
                <a16:creationId xmlns="" xmlns:a16="http://schemas.microsoft.com/office/drawing/2014/main" id="{9780DA53-1638-4B9F-9D0C-3A618AADDB68}"/>
              </a:ext>
            </a:extLst>
          </p:cNvPr>
          <p:cNvGrpSpPr/>
          <p:nvPr/>
        </p:nvGrpSpPr>
        <p:grpSpPr>
          <a:xfrm>
            <a:off x="705779" y="4172373"/>
            <a:ext cx="7821930" cy="696595"/>
            <a:chOff x="771093" y="3865753"/>
            <a:chExt cx="7821930" cy="696595"/>
          </a:xfrm>
        </p:grpSpPr>
        <p:sp>
          <p:nvSpPr>
            <p:cNvPr id="14" name="object 9">
              <a:extLst>
                <a:ext uri="{FF2B5EF4-FFF2-40B4-BE49-F238E27FC236}">
                  <a16:creationId xmlns="" xmlns:a16="http://schemas.microsoft.com/office/drawing/2014/main" id="{B5E109D4-EAE5-4159-B4B0-DA50B6030256}"/>
                </a:ext>
              </a:extLst>
            </p:cNvPr>
            <p:cNvSpPr/>
            <p:nvPr/>
          </p:nvSpPr>
          <p:spPr>
            <a:xfrm>
              <a:off x="777951" y="4075176"/>
              <a:ext cx="7807959" cy="480059"/>
            </a:xfrm>
            <a:custGeom>
              <a:avLst/>
              <a:gdLst/>
              <a:ahLst/>
              <a:cxnLst/>
              <a:rect l="l" t="t" r="r" b="b"/>
              <a:pathLst>
                <a:path w="7807959" h="480060">
                  <a:moveTo>
                    <a:pt x="0" y="480060"/>
                  </a:moveTo>
                  <a:lnTo>
                    <a:pt x="7807706" y="480060"/>
                  </a:lnTo>
                  <a:lnTo>
                    <a:pt x="7807706" y="0"/>
                  </a:lnTo>
                  <a:lnTo>
                    <a:pt x="0" y="0"/>
                  </a:lnTo>
                  <a:lnTo>
                    <a:pt x="0" y="480060"/>
                  </a:lnTo>
                  <a:close/>
                </a:path>
              </a:pathLst>
            </a:custGeom>
            <a:ln w="13714">
              <a:solidFill>
                <a:srgbClr val="5B9BD3"/>
              </a:solidFill>
            </a:ln>
          </p:spPr>
          <p:txBody>
            <a:bodyPr wrap="square" lIns="0" tIns="0" rIns="0" bIns="0" rtlCol="0"/>
            <a:lstStyle/>
            <a:p>
              <a:endParaRPr/>
            </a:p>
          </p:txBody>
        </p:sp>
        <p:sp>
          <p:nvSpPr>
            <p:cNvPr id="15" name="object 10">
              <a:extLst>
                <a:ext uri="{FF2B5EF4-FFF2-40B4-BE49-F238E27FC236}">
                  <a16:creationId xmlns="" xmlns:a16="http://schemas.microsoft.com/office/drawing/2014/main" id="{01C036C4-D08E-4A81-A03B-E53C764CF8FE}"/>
                </a:ext>
              </a:extLst>
            </p:cNvPr>
            <p:cNvSpPr/>
            <p:nvPr/>
          </p:nvSpPr>
          <p:spPr>
            <a:xfrm>
              <a:off x="1192301" y="3865753"/>
              <a:ext cx="5465445" cy="558165"/>
            </a:xfrm>
            <a:custGeom>
              <a:avLst/>
              <a:gdLst/>
              <a:ahLst/>
              <a:cxnLst/>
              <a:rect l="l" t="t" r="r" b="b"/>
              <a:pathLst>
                <a:path w="5465445" h="558164">
                  <a:moveTo>
                    <a:pt x="5371820" y="0"/>
                  </a:moveTo>
                  <a:lnTo>
                    <a:pt x="93192" y="0"/>
                  </a:lnTo>
                  <a:lnTo>
                    <a:pt x="56959" y="7239"/>
                  </a:lnTo>
                  <a:lnTo>
                    <a:pt x="27317" y="27178"/>
                  </a:lnTo>
                  <a:lnTo>
                    <a:pt x="7340" y="56769"/>
                  </a:lnTo>
                  <a:lnTo>
                    <a:pt x="0" y="92964"/>
                  </a:lnTo>
                  <a:lnTo>
                    <a:pt x="0" y="464820"/>
                  </a:lnTo>
                  <a:lnTo>
                    <a:pt x="7340" y="501015"/>
                  </a:lnTo>
                  <a:lnTo>
                    <a:pt x="27317" y="530479"/>
                  </a:lnTo>
                  <a:lnTo>
                    <a:pt x="56959" y="550418"/>
                  </a:lnTo>
                  <a:lnTo>
                    <a:pt x="93192" y="557784"/>
                  </a:lnTo>
                  <a:lnTo>
                    <a:pt x="5371820" y="557784"/>
                  </a:lnTo>
                  <a:lnTo>
                    <a:pt x="5408015" y="550418"/>
                  </a:lnTo>
                  <a:lnTo>
                    <a:pt x="5437606" y="530479"/>
                  </a:lnTo>
                  <a:lnTo>
                    <a:pt x="5457672" y="501015"/>
                  </a:lnTo>
                  <a:lnTo>
                    <a:pt x="5465038" y="464820"/>
                  </a:lnTo>
                  <a:lnTo>
                    <a:pt x="5465038" y="92964"/>
                  </a:lnTo>
                  <a:lnTo>
                    <a:pt x="5457672" y="56769"/>
                  </a:lnTo>
                  <a:lnTo>
                    <a:pt x="5437606" y="27178"/>
                  </a:lnTo>
                  <a:lnTo>
                    <a:pt x="5408015" y="7239"/>
                  </a:lnTo>
                  <a:lnTo>
                    <a:pt x="5371820" y="0"/>
                  </a:lnTo>
                  <a:close/>
                </a:path>
              </a:pathLst>
            </a:custGeom>
            <a:solidFill>
              <a:srgbClr val="006FC0"/>
            </a:solidFill>
          </p:spPr>
          <p:txBody>
            <a:bodyPr wrap="square" lIns="0" tIns="0" rIns="0" bIns="0" rtlCol="0"/>
            <a:lstStyle/>
            <a:p>
              <a:endParaRPr/>
            </a:p>
          </p:txBody>
        </p:sp>
      </p:grpSp>
      <p:grpSp>
        <p:nvGrpSpPr>
          <p:cNvPr id="16" name="object 11">
            <a:extLst>
              <a:ext uri="{FF2B5EF4-FFF2-40B4-BE49-F238E27FC236}">
                <a16:creationId xmlns="" xmlns:a16="http://schemas.microsoft.com/office/drawing/2014/main" id="{D90BA3E5-D193-4FE5-93B9-2829CC3DB896}"/>
              </a:ext>
            </a:extLst>
          </p:cNvPr>
          <p:cNvGrpSpPr/>
          <p:nvPr/>
        </p:nvGrpSpPr>
        <p:grpSpPr>
          <a:xfrm>
            <a:off x="705650" y="5022879"/>
            <a:ext cx="7821930" cy="706755"/>
            <a:chOff x="771093" y="4715255"/>
            <a:chExt cx="7821930" cy="706755"/>
          </a:xfrm>
        </p:grpSpPr>
        <p:sp>
          <p:nvSpPr>
            <p:cNvPr id="17" name="object 12">
              <a:extLst>
                <a:ext uri="{FF2B5EF4-FFF2-40B4-BE49-F238E27FC236}">
                  <a16:creationId xmlns="" xmlns:a16="http://schemas.microsoft.com/office/drawing/2014/main" id="{02C6C172-A589-4A62-ACFD-E31BD5EE6801}"/>
                </a:ext>
              </a:extLst>
            </p:cNvPr>
            <p:cNvSpPr/>
            <p:nvPr/>
          </p:nvSpPr>
          <p:spPr>
            <a:xfrm>
              <a:off x="777951" y="4939283"/>
              <a:ext cx="7807959" cy="475615"/>
            </a:xfrm>
            <a:custGeom>
              <a:avLst/>
              <a:gdLst/>
              <a:ahLst/>
              <a:cxnLst/>
              <a:rect l="l" t="t" r="r" b="b"/>
              <a:pathLst>
                <a:path w="7807959" h="475614">
                  <a:moveTo>
                    <a:pt x="0" y="475487"/>
                  </a:moveTo>
                  <a:lnTo>
                    <a:pt x="7807706" y="475487"/>
                  </a:lnTo>
                  <a:lnTo>
                    <a:pt x="7807706" y="0"/>
                  </a:lnTo>
                  <a:lnTo>
                    <a:pt x="0" y="0"/>
                  </a:lnTo>
                  <a:lnTo>
                    <a:pt x="0" y="475487"/>
                  </a:lnTo>
                  <a:close/>
                </a:path>
              </a:pathLst>
            </a:custGeom>
            <a:ln w="13716">
              <a:solidFill>
                <a:srgbClr val="5B9BD3"/>
              </a:solidFill>
            </a:ln>
          </p:spPr>
          <p:txBody>
            <a:bodyPr wrap="square" lIns="0" tIns="0" rIns="0" bIns="0" rtlCol="0"/>
            <a:lstStyle/>
            <a:p>
              <a:endParaRPr/>
            </a:p>
          </p:txBody>
        </p:sp>
        <p:sp>
          <p:nvSpPr>
            <p:cNvPr id="18" name="object 13">
              <a:extLst>
                <a:ext uri="{FF2B5EF4-FFF2-40B4-BE49-F238E27FC236}">
                  <a16:creationId xmlns="" xmlns:a16="http://schemas.microsoft.com/office/drawing/2014/main" id="{7FCF7735-3177-4C29-A365-28920F8F3146}"/>
                </a:ext>
              </a:extLst>
            </p:cNvPr>
            <p:cNvSpPr/>
            <p:nvPr/>
          </p:nvSpPr>
          <p:spPr>
            <a:xfrm>
              <a:off x="1192301" y="4715255"/>
              <a:ext cx="5465445" cy="562610"/>
            </a:xfrm>
            <a:custGeom>
              <a:avLst/>
              <a:gdLst/>
              <a:ahLst/>
              <a:cxnLst/>
              <a:rect l="l" t="t" r="r" b="b"/>
              <a:pathLst>
                <a:path w="5465445" h="562610">
                  <a:moveTo>
                    <a:pt x="5370931" y="0"/>
                  </a:moveTo>
                  <a:lnTo>
                    <a:pt x="93954" y="0"/>
                  </a:lnTo>
                  <a:lnTo>
                    <a:pt x="57378" y="7366"/>
                  </a:lnTo>
                  <a:lnTo>
                    <a:pt x="27508" y="27432"/>
                  </a:lnTo>
                  <a:lnTo>
                    <a:pt x="7378" y="57277"/>
                  </a:lnTo>
                  <a:lnTo>
                    <a:pt x="0" y="93726"/>
                  </a:lnTo>
                  <a:lnTo>
                    <a:pt x="0" y="468630"/>
                  </a:lnTo>
                  <a:lnTo>
                    <a:pt x="7378" y="505206"/>
                  </a:lnTo>
                  <a:lnTo>
                    <a:pt x="27508" y="534924"/>
                  </a:lnTo>
                  <a:lnTo>
                    <a:pt x="57378" y="554990"/>
                  </a:lnTo>
                  <a:lnTo>
                    <a:pt x="93954" y="562356"/>
                  </a:lnTo>
                  <a:lnTo>
                    <a:pt x="5370931" y="562356"/>
                  </a:lnTo>
                  <a:lnTo>
                    <a:pt x="5407634" y="554990"/>
                  </a:lnTo>
                  <a:lnTo>
                    <a:pt x="5437479" y="534924"/>
                  </a:lnTo>
                  <a:lnTo>
                    <a:pt x="5457545" y="505206"/>
                  </a:lnTo>
                  <a:lnTo>
                    <a:pt x="5465038" y="468630"/>
                  </a:lnTo>
                  <a:lnTo>
                    <a:pt x="5465038" y="93726"/>
                  </a:lnTo>
                  <a:lnTo>
                    <a:pt x="5457545" y="57277"/>
                  </a:lnTo>
                  <a:lnTo>
                    <a:pt x="5437479" y="27432"/>
                  </a:lnTo>
                  <a:lnTo>
                    <a:pt x="5407634" y="7366"/>
                  </a:lnTo>
                  <a:lnTo>
                    <a:pt x="5370931" y="0"/>
                  </a:lnTo>
                  <a:close/>
                </a:path>
              </a:pathLst>
            </a:custGeom>
            <a:solidFill>
              <a:srgbClr val="006FC0"/>
            </a:solidFill>
          </p:spPr>
          <p:txBody>
            <a:bodyPr wrap="square" lIns="0" tIns="0" rIns="0" bIns="0" rtlCol="0"/>
            <a:lstStyle/>
            <a:p>
              <a:endParaRPr/>
            </a:p>
          </p:txBody>
        </p:sp>
      </p:grpSp>
      <p:grpSp>
        <p:nvGrpSpPr>
          <p:cNvPr id="22" name="object 19">
            <a:extLst>
              <a:ext uri="{FF2B5EF4-FFF2-40B4-BE49-F238E27FC236}">
                <a16:creationId xmlns="" xmlns:a16="http://schemas.microsoft.com/office/drawing/2014/main" id="{E6AA0237-EEF7-46EF-A662-F7A6731A41C4}"/>
              </a:ext>
            </a:extLst>
          </p:cNvPr>
          <p:cNvGrpSpPr/>
          <p:nvPr/>
        </p:nvGrpSpPr>
        <p:grpSpPr>
          <a:xfrm>
            <a:off x="705779" y="2417995"/>
            <a:ext cx="7821930" cy="706755"/>
            <a:chOff x="771093" y="2111375"/>
            <a:chExt cx="7821930" cy="706755"/>
          </a:xfrm>
        </p:grpSpPr>
        <p:sp>
          <p:nvSpPr>
            <p:cNvPr id="23" name="object 20">
              <a:extLst>
                <a:ext uri="{FF2B5EF4-FFF2-40B4-BE49-F238E27FC236}">
                  <a16:creationId xmlns="" xmlns:a16="http://schemas.microsoft.com/office/drawing/2014/main" id="{73892267-3279-4D99-9F30-4E7B033428D7}"/>
                </a:ext>
              </a:extLst>
            </p:cNvPr>
            <p:cNvSpPr/>
            <p:nvPr/>
          </p:nvSpPr>
          <p:spPr>
            <a:xfrm>
              <a:off x="777951" y="2335402"/>
              <a:ext cx="7807959" cy="475615"/>
            </a:xfrm>
            <a:custGeom>
              <a:avLst/>
              <a:gdLst/>
              <a:ahLst/>
              <a:cxnLst/>
              <a:rect l="l" t="t" r="r" b="b"/>
              <a:pathLst>
                <a:path w="7807959" h="475614">
                  <a:moveTo>
                    <a:pt x="0" y="475488"/>
                  </a:moveTo>
                  <a:lnTo>
                    <a:pt x="7807706" y="475488"/>
                  </a:lnTo>
                  <a:lnTo>
                    <a:pt x="7807706" y="0"/>
                  </a:lnTo>
                  <a:lnTo>
                    <a:pt x="0" y="0"/>
                  </a:lnTo>
                  <a:lnTo>
                    <a:pt x="0" y="475488"/>
                  </a:lnTo>
                  <a:close/>
                </a:path>
              </a:pathLst>
            </a:custGeom>
            <a:ln w="13716">
              <a:solidFill>
                <a:srgbClr val="5B9BD3"/>
              </a:solidFill>
            </a:ln>
          </p:spPr>
          <p:txBody>
            <a:bodyPr wrap="square" lIns="0" tIns="0" rIns="0" bIns="0" rtlCol="0"/>
            <a:lstStyle/>
            <a:p>
              <a:endParaRPr/>
            </a:p>
          </p:txBody>
        </p:sp>
        <p:sp>
          <p:nvSpPr>
            <p:cNvPr id="24" name="object 21">
              <a:extLst>
                <a:ext uri="{FF2B5EF4-FFF2-40B4-BE49-F238E27FC236}">
                  <a16:creationId xmlns="" xmlns:a16="http://schemas.microsoft.com/office/drawing/2014/main" id="{8026AA15-C674-4B72-A636-B426DF41001C}"/>
                </a:ext>
              </a:extLst>
            </p:cNvPr>
            <p:cNvSpPr/>
            <p:nvPr/>
          </p:nvSpPr>
          <p:spPr>
            <a:xfrm>
              <a:off x="1167650" y="2111375"/>
              <a:ext cx="5465445" cy="562610"/>
            </a:xfrm>
            <a:custGeom>
              <a:avLst/>
              <a:gdLst/>
              <a:ahLst/>
              <a:cxnLst/>
              <a:rect l="l" t="t" r="r" b="b"/>
              <a:pathLst>
                <a:path w="5465445" h="562610">
                  <a:moveTo>
                    <a:pt x="5370944" y="0"/>
                  </a:moveTo>
                  <a:lnTo>
                    <a:pt x="93992" y="0"/>
                  </a:lnTo>
                  <a:lnTo>
                    <a:pt x="57378" y="7365"/>
                  </a:lnTo>
                  <a:lnTo>
                    <a:pt x="27508" y="27432"/>
                  </a:lnTo>
                  <a:lnTo>
                    <a:pt x="7378" y="57150"/>
                  </a:lnTo>
                  <a:lnTo>
                    <a:pt x="0" y="93725"/>
                  </a:lnTo>
                  <a:lnTo>
                    <a:pt x="0" y="468629"/>
                  </a:lnTo>
                  <a:lnTo>
                    <a:pt x="7378" y="505078"/>
                  </a:lnTo>
                  <a:lnTo>
                    <a:pt x="27508" y="534924"/>
                  </a:lnTo>
                  <a:lnTo>
                    <a:pt x="57378" y="554989"/>
                  </a:lnTo>
                  <a:lnTo>
                    <a:pt x="93992" y="562355"/>
                  </a:lnTo>
                  <a:lnTo>
                    <a:pt x="5370944" y="562355"/>
                  </a:lnTo>
                  <a:lnTo>
                    <a:pt x="5407647" y="554989"/>
                  </a:lnTo>
                  <a:lnTo>
                    <a:pt x="5437492" y="534924"/>
                  </a:lnTo>
                  <a:lnTo>
                    <a:pt x="5457558" y="505078"/>
                  </a:lnTo>
                  <a:lnTo>
                    <a:pt x="5464924" y="468629"/>
                  </a:lnTo>
                  <a:lnTo>
                    <a:pt x="5464924" y="93725"/>
                  </a:lnTo>
                  <a:lnTo>
                    <a:pt x="5457558" y="57150"/>
                  </a:lnTo>
                  <a:lnTo>
                    <a:pt x="5437492" y="27432"/>
                  </a:lnTo>
                  <a:lnTo>
                    <a:pt x="5407647" y="7365"/>
                  </a:lnTo>
                  <a:lnTo>
                    <a:pt x="5370944" y="0"/>
                  </a:lnTo>
                  <a:close/>
                </a:path>
              </a:pathLst>
            </a:custGeom>
            <a:solidFill>
              <a:srgbClr val="006FC0"/>
            </a:solidFill>
          </p:spPr>
          <p:txBody>
            <a:bodyPr wrap="square" lIns="0" tIns="0" rIns="0" bIns="0" rtlCol="0"/>
            <a:lstStyle/>
            <a:p>
              <a:endParaRPr dirty="0"/>
            </a:p>
          </p:txBody>
        </p:sp>
      </p:grpSp>
      <p:sp>
        <p:nvSpPr>
          <p:cNvPr id="25" name="object 22">
            <a:extLst>
              <a:ext uri="{FF2B5EF4-FFF2-40B4-BE49-F238E27FC236}">
                <a16:creationId xmlns="" xmlns:a16="http://schemas.microsoft.com/office/drawing/2014/main" id="{AA64AC9F-8432-4B91-A2E7-770BB884E3C4}"/>
              </a:ext>
            </a:extLst>
          </p:cNvPr>
          <p:cNvSpPr txBox="1"/>
          <p:nvPr/>
        </p:nvSpPr>
        <p:spPr>
          <a:xfrm>
            <a:off x="1313981" y="1683737"/>
            <a:ext cx="3972634" cy="290464"/>
          </a:xfrm>
          <a:prstGeom prst="rect">
            <a:avLst/>
          </a:prstGeom>
        </p:spPr>
        <p:txBody>
          <a:bodyPr vert="horz" wrap="square" lIns="0" tIns="13335" rIns="0" bIns="0" rtlCol="0">
            <a:spAutoFit/>
          </a:bodyPr>
          <a:lstStyle/>
          <a:p>
            <a:pPr marL="31115">
              <a:lnSpc>
                <a:spcPct val="100000"/>
              </a:lnSpc>
              <a:spcBef>
                <a:spcPts val="105"/>
              </a:spcBef>
            </a:pPr>
            <a:r>
              <a:rPr lang="es-MX" b="1" spc="-10" dirty="0" smtClean="0">
                <a:solidFill>
                  <a:srgbClr val="FFFFFF"/>
                </a:solidFill>
                <a:latin typeface="Arial"/>
                <a:cs typeface="Arial"/>
              </a:rPr>
              <a:t>Panorama externo</a:t>
            </a:r>
            <a:endParaRPr lang="es-PE" dirty="0">
              <a:latin typeface="Arial"/>
              <a:cs typeface="Arial"/>
            </a:endParaRPr>
          </a:p>
        </p:txBody>
      </p:sp>
      <p:sp>
        <p:nvSpPr>
          <p:cNvPr id="26" name="object 22">
            <a:extLst>
              <a:ext uri="{FF2B5EF4-FFF2-40B4-BE49-F238E27FC236}">
                <a16:creationId xmlns="" xmlns:a16="http://schemas.microsoft.com/office/drawing/2014/main" id="{575ACE3F-E661-4010-A02A-37E1E511CD1D}"/>
              </a:ext>
            </a:extLst>
          </p:cNvPr>
          <p:cNvSpPr txBox="1"/>
          <p:nvPr/>
        </p:nvSpPr>
        <p:spPr>
          <a:xfrm>
            <a:off x="1313981" y="2554068"/>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smtClean="0">
                <a:solidFill>
                  <a:srgbClr val="FFFFFF"/>
                </a:solidFill>
                <a:latin typeface="Arial"/>
                <a:cs typeface="Arial"/>
              </a:rPr>
              <a:t>Panorama interno</a:t>
            </a:r>
            <a:endParaRPr lang="es-PE" dirty="0">
              <a:latin typeface="Arial"/>
              <a:cs typeface="Arial"/>
            </a:endParaRPr>
          </a:p>
        </p:txBody>
      </p:sp>
      <p:sp>
        <p:nvSpPr>
          <p:cNvPr id="27" name="object 22">
            <a:extLst>
              <a:ext uri="{FF2B5EF4-FFF2-40B4-BE49-F238E27FC236}">
                <a16:creationId xmlns="" xmlns:a16="http://schemas.microsoft.com/office/drawing/2014/main" id="{49B7E682-9CCF-4302-9B9B-0AF0E8A398E7}"/>
              </a:ext>
            </a:extLst>
          </p:cNvPr>
          <p:cNvSpPr txBox="1"/>
          <p:nvPr/>
        </p:nvSpPr>
        <p:spPr>
          <a:xfrm>
            <a:off x="1313981" y="3389359"/>
            <a:ext cx="5210049" cy="290464"/>
          </a:xfrm>
          <a:prstGeom prst="rect">
            <a:avLst/>
          </a:prstGeom>
        </p:spPr>
        <p:txBody>
          <a:bodyPr vert="horz" wrap="square" lIns="0" tIns="13335" rIns="0" bIns="0" rtlCol="0">
            <a:spAutoFit/>
          </a:bodyPr>
          <a:lstStyle/>
          <a:p>
            <a:pPr marL="31115">
              <a:lnSpc>
                <a:spcPct val="100000"/>
              </a:lnSpc>
              <a:spcBef>
                <a:spcPts val="105"/>
              </a:spcBef>
            </a:pPr>
            <a:r>
              <a:rPr lang="es-MX" b="1" spc="-10" dirty="0" smtClean="0">
                <a:solidFill>
                  <a:srgbClr val="FFFFFF"/>
                </a:solidFill>
                <a:latin typeface="Arial"/>
                <a:cs typeface="Arial"/>
              </a:rPr>
              <a:t>Tasa de interés y proyecciones de inflación</a:t>
            </a:r>
            <a:endParaRPr lang="es-PE" dirty="0">
              <a:latin typeface="Arial"/>
              <a:cs typeface="Arial"/>
            </a:endParaRPr>
          </a:p>
        </p:txBody>
      </p:sp>
      <p:sp>
        <p:nvSpPr>
          <p:cNvPr id="30" name="object 22">
            <a:extLst>
              <a:ext uri="{FF2B5EF4-FFF2-40B4-BE49-F238E27FC236}">
                <a16:creationId xmlns="" xmlns:a16="http://schemas.microsoft.com/office/drawing/2014/main" id="{1656F86D-1ECC-4845-822C-4D3F1F9534A4}"/>
              </a:ext>
            </a:extLst>
          </p:cNvPr>
          <p:cNvSpPr txBox="1"/>
          <p:nvPr/>
        </p:nvSpPr>
        <p:spPr>
          <a:xfrm>
            <a:off x="1407870" y="5713214"/>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a:solidFill>
                  <a:srgbClr val="FFFFFF"/>
                </a:solidFill>
                <a:latin typeface="Arial"/>
                <a:cs typeface="Arial"/>
              </a:rPr>
              <a:t>Parte 6</a:t>
            </a:r>
            <a:endParaRPr lang="es-PE" dirty="0">
              <a:latin typeface="Arial"/>
              <a:cs typeface="Arial"/>
            </a:endParaRPr>
          </a:p>
        </p:txBody>
      </p:sp>
      <p:sp>
        <p:nvSpPr>
          <p:cNvPr id="32" name="object 22">
            <a:extLst>
              <a:ext uri="{FF2B5EF4-FFF2-40B4-BE49-F238E27FC236}">
                <a16:creationId xmlns="" xmlns:a16="http://schemas.microsoft.com/office/drawing/2014/main" id="{1CD52542-F82B-4CFE-BB92-EFF5D5588674}"/>
              </a:ext>
            </a:extLst>
          </p:cNvPr>
          <p:cNvSpPr txBox="1"/>
          <p:nvPr/>
        </p:nvSpPr>
        <p:spPr>
          <a:xfrm>
            <a:off x="1313980" y="4280919"/>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smtClean="0">
                <a:solidFill>
                  <a:srgbClr val="FFFFFF"/>
                </a:solidFill>
                <a:latin typeface="Arial"/>
                <a:cs typeface="Arial"/>
              </a:rPr>
              <a:t>Escenarios de riesgo</a:t>
            </a:r>
            <a:endParaRPr lang="es-PE" dirty="0">
              <a:latin typeface="Arial"/>
              <a:cs typeface="Arial"/>
            </a:endParaRPr>
          </a:p>
        </p:txBody>
      </p:sp>
      <p:sp>
        <p:nvSpPr>
          <p:cNvPr id="33" name="object 22">
            <a:extLst>
              <a:ext uri="{FF2B5EF4-FFF2-40B4-BE49-F238E27FC236}">
                <a16:creationId xmlns="" xmlns:a16="http://schemas.microsoft.com/office/drawing/2014/main" id="{1656F86D-1ECC-4845-822C-4D3F1F9534A4}"/>
              </a:ext>
            </a:extLst>
          </p:cNvPr>
          <p:cNvSpPr txBox="1"/>
          <p:nvPr/>
        </p:nvSpPr>
        <p:spPr>
          <a:xfrm>
            <a:off x="1357732" y="5138107"/>
            <a:ext cx="4996415" cy="290464"/>
          </a:xfrm>
          <a:prstGeom prst="rect">
            <a:avLst/>
          </a:prstGeom>
        </p:spPr>
        <p:txBody>
          <a:bodyPr vert="horz" wrap="square" lIns="0" tIns="13335" rIns="0" bIns="0" rtlCol="0">
            <a:spAutoFit/>
          </a:bodyPr>
          <a:lstStyle/>
          <a:p>
            <a:pPr marL="31115">
              <a:lnSpc>
                <a:spcPct val="100000"/>
              </a:lnSpc>
              <a:spcBef>
                <a:spcPts val="105"/>
              </a:spcBef>
            </a:pPr>
            <a:r>
              <a:rPr lang="es-MX" b="1" spc="-10" dirty="0" smtClean="0">
                <a:solidFill>
                  <a:srgbClr val="FFFFFF"/>
                </a:solidFill>
                <a:latin typeface="Arial"/>
                <a:cs typeface="Arial"/>
              </a:rPr>
              <a:t>Propuesta de tasa de política monetaria</a:t>
            </a:r>
            <a:endParaRPr lang="es-PE" dirty="0">
              <a:latin typeface="Arial"/>
              <a:cs typeface="Arial"/>
            </a:endParaRPr>
          </a:p>
        </p:txBody>
      </p:sp>
    </p:spTree>
    <p:extLst>
      <p:ext uri="{BB962C8B-B14F-4D97-AF65-F5344CB8AC3E}">
        <p14:creationId xmlns:p14="http://schemas.microsoft.com/office/powerpoint/2010/main" val="3582772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 xmlns:a16="http://schemas.microsoft.com/office/drawing/2014/main" id="{81E3FBD4-20A9-417B-A77F-F7D7B12C089A}"/>
              </a:ext>
            </a:extLst>
          </p:cNvPr>
          <p:cNvSpPr/>
          <p:nvPr/>
        </p:nvSpPr>
        <p:spPr>
          <a:xfrm>
            <a:off x="0" y="6550225"/>
            <a:ext cx="12192000" cy="307776"/>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dirty="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 xmlns:a16="http://schemas.microsoft.com/office/drawing/2014/main"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50" b="1" dirty="0" smtClean="0">
                <a:latin typeface="Arial" pitchFamily="34" charset="0"/>
                <a:ea typeface="Calibri"/>
                <a:cs typeface="Arial" pitchFamily="34" charset="0"/>
              </a:rPr>
              <a:t>12</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
        <p:nvSpPr>
          <p:cNvPr id="6" name="CuadroTexto 5">
            <a:extLst>
              <a:ext uri="{FF2B5EF4-FFF2-40B4-BE49-F238E27FC236}">
                <a16:creationId xmlns="" xmlns:a16="http://schemas.microsoft.com/office/drawing/2014/main" id="{BAA6883F-B554-43FB-B47A-68A8E73656AA}"/>
              </a:ext>
            </a:extLst>
          </p:cNvPr>
          <p:cNvSpPr txBox="1"/>
          <p:nvPr/>
        </p:nvSpPr>
        <p:spPr>
          <a:xfrm>
            <a:off x="254962" y="1133402"/>
            <a:ext cx="11682073" cy="1177245"/>
          </a:xfrm>
          <a:prstGeom prst="rect">
            <a:avLst/>
          </a:prstGeom>
          <a:noFill/>
        </p:spPr>
        <p:txBody>
          <a:bodyPr wrap="square" rtlCol="0">
            <a:spAutoFit/>
          </a:bodyPr>
          <a:lstStyle/>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b="1" dirty="0" smtClean="0">
                <a:solidFill>
                  <a:srgbClr val="001F5F"/>
                </a:solidFill>
                <a:latin typeface="Arial"/>
                <a:cs typeface="Arial"/>
              </a:rPr>
              <a:t>Senda propuesta y regla de Taylor</a:t>
            </a:r>
            <a:endParaRPr lang="es-MX" sz="1600" i="1"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dirty="0" smtClean="0">
                <a:solidFill>
                  <a:srgbClr val="001F5F"/>
                </a:solidFill>
                <a:latin typeface="Arial"/>
                <a:cs typeface="Arial"/>
              </a:rPr>
              <a:t>Se propone una posición más adversa a la inflación que en el caso base.</a:t>
            </a:r>
            <a:endParaRPr lang="es-MX" sz="1600"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MX" sz="1600"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pic>
        <p:nvPicPr>
          <p:cNvPr id="3" name="Imagen 2"/>
          <p:cNvPicPr>
            <a:picLocks noChangeAspect="1"/>
          </p:cNvPicPr>
          <p:nvPr/>
        </p:nvPicPr>
        <p:blipFill rotWithShape="1">
          <a:blip r:embed="rId3"/>
          <a:srcRect r="33495" b="1250"/>
          <a:stretch/>
        </p:blipFill>
        <p:spPr>
          <a:xfrm>
            <a:off x="2407297" y="1970313"/>
            <a:ext cx="8108303" cy="4299858"/>
          </a:xfrm>
          <a:prstGeom prst="rect">
            <a:avLst/>
          </a:prstGeom>
        </p:spPr>
      </p:pic>
    </p:spTree>
    <p:extLst>
      <p:ext uri="{BB962C8B-B14F-4D97-AF65-F5344CB8AC3E}">
        <p14:creationId xmlns:p14="http://schemas.microsoft.com/office/powerpoint/2010/main" val="3012952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 xmlns:a16="http://schemas.microsoft.com/office/drawing/2014/main" id="{81E3FBD4-20A9-417B-A77F-F7D7B12C089A}"/>
              </a:ext>
            </a:extLst>
          </p:cNvPr>
          <p:cNvSpPr/>
          <p:nvPr/>
        </p:nvSpPr>
        <p:spPr>
          <a:xfrm>
            <a:off x="0" y="6550225"/>
            <a:ext cx="12192000" cy="307775"/>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 xmlns:a16="http://schemas.microsoft.com/office/drawing/2014/main"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50" b="1" dirty="0" smtClean="0">
                <a:latin typeface="Arial" pitchFamily="34" charset="0"/>
                <a:ea typeface="Calibri"/>
                <a:cs typeface="Arial" pitchFamily="34" charset="0"/>
              </a:rPr>
              <a:t>13</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
        <p:nvSpPr>
          <p:cNvPr id="7" name="CuadroTexto 6">
            <a:extLst>
              <a:ext uri="{FF2B5EF4-FFF2-40B4-BE49-F238E27FC236}">
                <a16:creationId xmlns="" xmlns:a16="http://schemas.microsoft.com/office/drawing/2014/main" id="{BAA6883F-B554-43FB-B47A-68A8E73656AA}"/>
              </a:ext>
            </a:extLst>
          </p:cNvPr>
          <p:cNvSpPr txBox="1"/>
          <p:nvPr/>
        </p:nvSpPr>
        <p:spPr>
          <a:xfrm>
            <a:off x="254962" y="1133402"/>
            <a:ext cx="11682073" cy="1423467"/>
          </a:xfrm>
          <a:prstGeom prst="rect">
            <a:avLst/>
          </a:prstGeom>
          <a:noFill/>
        </p:spPr>
        <p:txBody>
          <a:bodyPr wrap="square" rtlCol="0">
            <a:spAutoFit/>
          </a:bodyPr>
          <a:lstStyle/>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b="1" dirty="0" smtClean="0">
                <a:solidFill>
                  <a:srgbClr val="001F5F"/>
                </a:solidFill>
                <a:latin typeface="Arial"/>
                <a:cs typeface="Arial"/>
              </a:rPr>
              <a:t>Política monetaria local vs política monetaria extranjera</a:t>
            </a:r>
            <a:endParaRPr lang="es-MX" sz="1600" i="1"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dirty="0" smtClean="0">
                <a:solidFill>
                  <a:srgbClr val="001F5F"/>
                </a:solidFill>
                <a:latin typeface="Arial"/>
                <a:cs typeface="Arial"/>
              </a:rPr>
              <a:t>Disparidad entre la política monetaria. Una posición contractiva local frente a una posición expansiva de la política monetaria extrajera.</a:t>
            </a:r>
            <a:endParaRPr lang="es-MX" sz="1600"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MX" sz="1600"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pic>
        <p:nvPicPr>
          <p:cNvPr id="6" name="Imagen 5"/>
          <p:cNvPicPr>
            <a:picLocks noChangeAspect="1"/>
          </p:cNvPicPr>
          <p:nvPr/>
        </p:nvPicPr>
        <p:blipFill>
          <a:blip r:embed="rId3"/>
          <a:stretch>
            <a:fillRect/>
          </a:stretch>
        </p:blipFill>
        <p:spPr>
          <a:xfrm>
            <a:off x="858415" y="2426240"/>
            <a:ext cx="10661778" cy="3807778"/>
          </a:xfrm>
          <a:prstGeom prst="rect">
            <a:avLst/>
          </a:prstGeom>
        </p:spPr>
      </p:pic>
    </p:spTree>
    <p:extLst>
      <p:ext uri="{BB962C8B-B14F-4D97-AF65-F5344CB8AC3E}">
        <p14:creationId xmlns:p14="http://schemas.microsoft.com/office/powerpoint/2010/main" val="1748978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p:cNvPicPr>
            <a:picLocks noChangeAspect="1"/>
          </p:cNvPicPr>
          <p:nvPr/>
        </p:nvPicPr>
        <p:blipFill>
          <a:blip r:embed="rId2"/>
          <a:stretch>
            <a:fillRect/>
          </a:stretch>
        </p:blipFill>
        <p:spPr>
          <a:xfrm>
            <a:off x="1939008" y="1744687"/>
            <a:ext cx="7239203" cy="3619602"/>
          </a:xfrm>
          <a:prstGeom prst="rect">
            <a:avLst/>
          </a:prstGeom>
        </p:spPr>
      </p:pic>
      <p:pic>
        <p:nvPicPr>
          <p:cNvPr id="8" name="object 8"/>
          <p:cNvPicPr/>
          <p:nvPr/>
        </p:nvPicPr>
        <p:blipFill>
          <a:blip r:embed="rId3" cstate="print"/>
          <a:stretch>
            <a:fillRect/>
          </a:stretch>
        </p:blipFill>
        <p:spPr>
          <a:xfrm>
            <a:off x="0" y="0"/>
            <a:ext cx="12191999" cy="999744"/>
          </a:xfrm>
          <a:prstGeom prst="rect">
            <a:avLst/>
          </a:prstGeom>
        </p:spPr>
      </p:pic>
      <p:sp>
        <p:nvSpPr>
          <p:cNvPr id="4" name="Rectángulo 3">
            <a:extLst>
              <a:ext uri="{FF2B5EF4-FFF2-40B4-BE49-F238E27FC236}">
                <a16:creationId xmlns="" xmlns:a16="http://schemas.microsoft.com/office/drawing/2014/main" id="{81E3FBD4-20A9-417B-A77F-F7D7B12C089A}"/>
              </a:ext>
            </a:extLst>
          </p:cNvPr>
          <p:cNvSpPr/>
          <p:nvPr/>
        </p:nvSpPr>
        <p:spPr>
          <a:xfrm>
            <a:off x="0" y="6550225"/>
            <a:ext cx="12192000" cy="307776"/>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 xmlns:a16="http://schemas.microsoft.com/office/drawing/2014/main"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50" b="1" dirty="0" smtClean="0">
                <a:latin typeface="Arial" pitchFamily="34" charset="0"/>
                <a:ea typeface="Calibri"/>
                <a:cs typeface="Arial" pitchFamily="34" charset="0"/>
              </a:rPr>
              <a:t>14</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pic>
        <p:nvPicPr>
          <p:cNvPr id="9" name="Imagen 8"/>
          <p:cNvPicPr>
            <a:picLocks noChangeAspect="1"/>
          </p:cNvPicPr>
          <p:nvPr/>
        </p:nvPicPr>
        <p:blipFill>
          <a:blip r:embed="rId4"/>
          <a:stretch>
            <a:fillRect/>
          </a:stretch>
        </p:blipFill>
        <p:spPr>
          <a:xfrm>
            <a:off x="751675" y="5364289"/>
            <a:ext cx="10016850" cy="1409733"/>
          </a:xfrm>
          <a:prstGeom prst="rect">
            <a:avLst/>
          </a:prstGeom>
        </p:spPr>
      </p:pic>
      <p:sp>
        <p:nvSpPr>
          <p:cNvPr id="12" name="CuadroTexto 11">
            <a:extLst>
              <a:ext uri="{FF2B5EF4-FFF2-40B4-BE49-F238E27FC236}">
                <a16:creationId xmlns="" xmlns:a16="http://schemas.microsoft.com/office/drawing/2014/main" id="{BAA6883F-B554-43FB-B47A-68A8E73656AA}"/>
              </a:ext>
            </a:extLst>
          </p:cNvPr>
          <p:cNvSpPr txBox="1"/>
          <p:nvPr/>
        </p:nvSpPr>
        <p:spPr>
          <a:xfrm>
            <a:off x="254962" y="1133402"/>
            <a:ext cx="11682073" cy="918200"/>
          </a:xfrm>
          <a:prstGeom prst="rect">
            <a:avLst/>
          </a:prstGeom>
          <a:noFill/>
        </p:spPr>
        <p:txBody>
          <a:bodyPr wrap="square" rtlCol="0">
            <a:spAutoFit/>
          </a:bodyPr>
          <a:lstStyle/>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b="1" dirty="0" smtClean="0">
                <a:solidFill>
                  <a:srgbClr val="001F5F"/>
                </a:solidFill>
                <a:latin typeface="Arial"/>
                <a:cs typeface="Arial"/>
              </a:rPr>
              <a:t>Proyección de la inflación y sus componentes</a:t>
            </a:r>
            <a:endParaRPr lang="es-MX" sz="1600"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dirty="0" smtClean="0">
                <a:solidFill>
                  <a:srgbClr val="001F5F"/>
                </a:solidFill>
                <a:latin typeface="Arial"/>
                <a:cs typeface="Arial"/>
              </a:rPr>
              <a:t>Se proyecta el retorno de la inflación total y sus componentes al rango meta, como resultado</a:t>
            </a:r>
            <a:endParaRPr lang="es-MX" sz="1600"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spTree>
    <p:extLst>
      <p:ext uri="{BB962C8B-B14F-4D97-AF65-F5344CB8AC3E}">
        <p14:creationId xmlns:p14="http://schemas.microsoft.com/office/powerpoint/2010/main" val="810916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 xmlns:a16="http://schemas.microsoft.com/office/drawing/2014/main" id="{81E3FBD4-20A9-417B-A77F-F7D7B12C089A}"/>
              </a:ext>
            </a:extLst>
          </p:cNvPr>
          <p:cNvSpPr/>
          <p:nvPr/>
        </p:nvSpPr>
        <p:spPr>
          <a:xfrm>
            <a:off x="0" y="6550225"/>
            <a:ext cx="12192000" cy="307775"/>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 xmlns:a16="http://schemas.microsoft.com/office/drawing/2014/main"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50" b="1" dirty="0" smtClean="0">
                <a:latin typeface="Arial" pitchFamily="34" charset="0"/>
                <a:ea typeface="Calibri"/>
                <a:cs typeface="Arial" pitchFamily="34" charset="0"/>
              </a:rPr>
              <a:t>15</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pic>
        <p:nvPicPr>
          <p:cNvPr id="2" name="Imagen 1"/>
          <p:cNvPicPr>
            <a:picLocks noChangeAspect="1"/>
          </p:cNvPicPr>
          <p:nvPr/>
        </p:nvPicPr>
        <p:blipFill>
          <a:blip r:embed="rId3"/>
          <a:stretch>
            <a:fillRect/>
          </a:stretch>
        </p:blipFill>
        <p:spPr>
          <a:xfrm>
            <a:off x="1510102" y="1982113"/>
            <a:ext cx="9005594" cy="4502797"/>
          </a:xfrm>
          <a:prstGeom prst="rect">
            <a:avLst/>
          </a:prstGeom>
        </p:spPr>
      </p:pic>
      <p:sp>
        <p:nvSpPr>
          <p:cNvPr id="6" name="CuadroTexto 5">
            <a:extLst>
              <a:ext uri="{FF2B5EF4-FFF2-40B4-BE49-F238E27FC236}">
                <a16:creationId xmlns="" xmlns:a16="http://schemas.microsoft.com/office/drawing/2014/main" id="{BAA6883F-B554-43FB-B47A-68A8E73656AA}"/>
              </a:ext>
            </a:extLst>
          </p:cNvPr>
          <p:cNvSpPr txBox="1"/>
          <p:nvPr/>
        </p:nvSpPr>
        <p:spPr>
          <a:xfrm>
            <a:off x="254962" y="1133402"/>
            <a:ext cx="11682073" cy="1423467"/>
          </a:xfrm>
          <a:prstGeom prst="rect">
            <a:avLst/>
          </a:prstGeom>
          <a:noFill/>
        </p:spPr>
        <p:txBody>
          <a:bodyPr wrap="square" rtlCol="0">
            <a:spAutoFit/>
          </a:bodyPr>
          <a:lstStyle/>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b="1" dirty="0" smtClean="0">
                <a:solidFill>
                  <a:srgbClr val="001F5F"/>
                </a:solidFill>
                <a:latin typeface="Arial"/>
                <a:cs typeface="Arial"/>
              </a:rPr>
              <a:t>Política monetaria local vs política monetaria extranjera</a:t>
            </a:r>
            <a:endParaRPr lang="es-MX" sz="1600" i="1" dirty="0" smtClean="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dirty="0" smtClean="0">
                <a:solidFill>
                  <a:srgbClr val="001F5F"/>
                </a:solidFill>
                <a:latin typeface="Arial"/>
                <a:cs typeface="Arial"/>
              </a:rPr>
              <a:t>Se espera que las expectativas de inflación regresen al rango meta durante el primer trimestre de 2025, como resultado de la disipación del choque de inflación en alimentos y energía, así como las expectativas de una brecha producto más negativa.</a:t>
            </a: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MX" sz="1600"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spTree>
    <p:extLst>
      <p:ext uri="{BB962C8B-B14F-4D97-AF65-F5344CB8AC3E}">
        <p14:creationId xmlns:p14="http://schemas.microsoft.com/office/powerpoint/2010/main" val="2136386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 xmlns:a16="http://schemas.microsoft.com/office/drawing/2014/main" id="{81E3FBD4-20A9-417B-A77F-F7D7B12C089A}"/>
              </a:ext>
            </a:extLst>
          </p:cNvPr>
          <p:cNvSpPr/>
          <p:nvPr/>
        </p:nvSpPr>
        <p:spPr>
          <a:xfrm>
            <a:off x="0" y="6687671"/>
            <a:ext cx="12192000" cy="170329"/>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 xmlns:a16="http://schemas.microsoft.com/office/drawing/2014/main"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50" b="1" dirty="0" smtClean="0">
                <a:latin typeface="Arial" pitchFamily="34" charset="0"/>
                <a:ea typeface="Calibri"/>
                <a:cs typeface="Arial" pitchFamily="34" charset="0"/>
              </a:rPr>
              <a:t>16</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grpSp>
        <p:nvGrpSpPr>
          <p:cNvPr id="6" name="object 2">
            <a:extLst>
              <a:ext uri="{FF2B5EF4-FFF2-40B4-BE49-F238E27FC236}">
                <a16:creationId xmlns="" xmlns:a16="http://schemas.microsoft.com/office/drawing/2014/main" id="{E382B80E-29F3-4CC1-8233-2148FB07C100}"/>
              </a:ext>
            </a:extLst>
          </p:cNvPr>
          <p:cNvGrpSpPr/>
          <p:nvPr/>
        </p:nvGrpSpPr>
        <p:grpSpPr>
          <a:xfrm>
            <a:off x="705779" y="1547664"/>
            <a:ext cx="7800340" cy="729615"/>
            <a:chOff x="771093" y="1241044"/>
            <a:chExt cx="7800340" cy="729615"/>
          </a:xfrm>
        </p:grpSpPr>
        <p:sp>
          <p:nvSpPr>
            <p:cNvPr id="7" name="object 3">
              <a:extLst>
                <a:ext uri="{FF2B5EF4-FFF2-40B4-BE49-F238E27FC236}">
                  <a16:creationId xmlns="" xmlns:a16="http://schemas.microsoft.com/office/drawing/2014/main" id="{77EE34D4-A03C-45E8-A50C-CB75EAE0CAD1}"/>
                </a:ext>
              </a:extLst>
            </p:cNvPr>
            <p:cNvSpPr/>
            <p:nvPr/>
          </p:nvSpPr>
          <p:spPr>
            <a:xfrm>
              <a:off x="777951" y="1483360"/>
              <a:ext cx="7786370" cy="480059"/>
            </a:xfrm>
            <a:custGeom>
              <a:avLst/>
              <a:gdLst/>
              <a:ahLst/>
              <a:cxnLst/>
              <a:rect l="l" t="t" r="r" b="b"/>
              <a:pathLst>
                <a:path w="7786370" h="480060">
                  <a:moveTo>
                    <a:pt x="0" y="480060"/>
                  </a:moveTo>
                  <a:lnTo>
                    <a:pt x="7786116" y="480060"/>
                  </a:lnTo>
                  <a:lnTo>
                    <a:pt x="7786116" y="0"/>
                  </a:lnTo>
                  <a:lnTo>
                    <a:pt x="0" y="0"/>
                  </a:lnTo>
                  <a:lnTo>
                    <a:pt x="0" y="480060"/>
                  </a:lnTo>
                  <a:close/>
                </a:path>
              </a:pathLst>
            </a:custGeom>
            <a:ln w="13714">
              <a:solidFill>
                <a:srgbClr val="5B9BD3"/>
              </a:solidFill>
            </a:ln>
          </p:spPr>
          <p:txBody>
            <a:bodyPr wrap="square" lIns="0" tIns="0" rIns="0" bIns="0" rtlCol="0"/>
            <a:lstStyle/>
            <a:p>
              <a:endParaRPr/>
            </a:p>
          </p:txBody>
        </p:sp>
        <p:sp>
          <p:nvSpPr>
            <p:cNvPr id="9" name="object 4">
              <a:extLst>
                <a:ext uri="{FF2B5EF4-FFF2-40B4-BE49-F238E27FC236}">
                  <a16:creationId xmlns="" xmlns:a16="http://schemas.microsoft.com/office/drawing/2014/main" id="{C6504AB4-A364-4123-AD9D-2711BC937BFA}"/>
                </a:ext>
              </a:extLst>
            </p:cNvPr>
            <p:cNvSpPr/>
            <p:nvPr/>
          </p:nvSpPr>
          <p:spPr>
            <a:xfrm>
              <a:off x="1139139" y="1241044"/>
              <a:ext cx="5450205" cy="562610"/>
            </a:xfrm>
            <a:custGeom>
              <a:avLst/>
              <a:gdLst/>
              <a:ahLst/>
              <a:cxnLst/>
              <a:rect l="l" t="t" r="r" b="b"/>
              <a:pathLst>
                <a:path w="5450205" h="562610">
                  <a:moveTo>
                    <a:pt x="5356148" y="0"/>
                  </a:moveTo>
                  <a:lnTo>
                    <a:pt x="93725" y="0"/>
                  </a:lnTo>
                  <a:lnTo>
                    <a:pt x="57226" y="7365"/>
                  </a:lnTo>
                  <a:lnTo>
                    <a:pt x="27431" y="27431"/>
                  </a:lnTo>
                  <a:lnTo>
                    <a:pt x="7365" y="57276"/>
                  </a:lnTo>
                  <a:lnTo>
                    <a:pt x="0" y="93725"/>
                  </a:lnTo>
                  <a:lnTo>
                    <a:pt x="0" y="468629"/>
                  </a:lnTo>
                  <a:lnTo>
                    <a:pt x="7365" y="505078"/>
                  </a:lnTo>
                  <a:lnTo>
                    <a:pt x="27431" y="534923"/>
                  </a:lnTo>
                  <a:lnTo>
                    <a:pt x="57226" y="554989"/>
                  </a:lnTo>
                  <a:lnTo>
                    <a:pt x="93725" y="562355"/>
                  </a:lnTo>
                  <a:lnTo>
                    <a:pt x="5356148" y="562355"/>
                  </a:lnTo>
                  <a:lnTo>
                    <a:pt x="5392597" y="554989"/>
                  </a:lnTo>
                  <a:lnTo>
                    <a:pt x="5422442" y="534923"/>
                  </a:lnTo>
                  <a:lnTo>
                    <a:pt x="5442508" y="505078"/>
                  </a:lnTo>
                  <a:lnTo>
                    <a:pt x="5449874" y="468629"/>
                  </a:lnTo>
                  <a:lnTo>
                    <a:pt x="5449874" y="93725"/>
                  </a:lnTo>
                  <a:lnTo>
                    <a:pt x="5442508" y="57276"/>
                  </a:lnTo>
                  <a:lnTo>
                    <a:pt x="5422442" y="27431"/>
                  </a:lnTo>
                  <a:lnTo>
                    <a:pt x="5392597" y="7365"/>
                  </a:lnTo>
                  <a:lnTo>
                    <a:pt x="5356148" y="0"/>
                  </a:lnTo>
                  <a:close/>
                </a:path>
              </a:pathLst>
            </a:custGeom>
            <a:solidFill>
              <a:srgbClr val="0070C0"/>
            </a:solidFill>
          </p:spPr>
          <p:txBody>
            <a:bodyPr wrap="square" lIns="0" tIns="0" rIns="0" bIns="0" rtlCol="0"/>
            <a:lstStyle/>
            <a:p>
              <a:endParaRPr/>
            </a:p>
          </p:txBody>
        </p:sp>
      </p:grpSp>
      <p:grpSp>
        <p:nvGrpSpPr>
          <p:cNvPr id="10" name="object 5">
            <a:extLst>
              <a:ext uri="{FF2B5EF4-FFF2-40B4-BE49-F238E27FC236}">
                <a16:creationId xmlns="" xmlns:a16="http://schemas.microsoft.com/office/drawing/2014/main" id="{44129720-3994-4231-BBD4-14FA337B01D4}"/>
              </a:ext>
            </a:extLst>
          </p:cNvPr>
          <p:cNvGrpSpPr/>
          <p:nvPr/>
        </p:nvGrpSpPr>
        <p:grpSpPr>
          <a:xfrm>
            <a:off x="705779" y="3280705"/>
            <a:ext cx="7821930" cy="706755"/>
            <a:chOff x="771093" y="2974085"/>
            <a:chExt cx="7821930" cy="706755"/>
          </a:xfrm>
        </p:grpSpPr>
        <p:sp>
          <p:nvSpPr>
            <p:cNvPr id="11" name="object 6">
              <a:extLst>
                <a:ext uri="{FF2B5EF4-FFF2-40B4-BE49-F238E27FC236}">
                  <a16:creationId xmlns="" xmlns:a16="http://schemas.microsoft.com/office/drawing/2014/main" id="{6B797DB2-3F5B-441D-B099-82C04FFA5EAD}"/>
                </a:ext>
              </a:extLst>
            </p:cNvPr>
            <p:cNvSpPr/>
            <p:nvPr/>
          </p:nvSpPr>
          <p:spPr>
            <a:xfrm>
              <a:off x="777951" y="3198113"/>
              <a:ext cx="7807959" cy="475615"/>
            </a:xfrm>
            <a:custGeom>
              <a:avLst/>
              <a:gdLst/>
              <a:ahLst/>
              <a:cxnLst/>
              <a:rect l="l" t="t" r="r" b="b"/>
              <a:pathLst>
                <a:path w="7807959" h="475614">
                  <a:moveTo>
                    <a:pt x="0" y="475488"/>
                  </a:moveTo>
                  <a:lnTo>
                    <a:pt x="7807706" y="475488"/>
                  </a:lnTo>
                  <a:lnTo>
                    <a:pt x="7807706" y="0"/>
                  </a:lnTo>
                  <a:lnTo>
                    <a:pt x="0" y="0"/>
                  </a:lnTo>
                  <a:lnTo>
                    <a:pt x="0" y="475488"/>
                  </a:lnTo>
                  <a:close/>
                </a:path>
              </a:pathLst>
            </a:custGeom>
            <a:ln w="13716">
              <a:solidFill>
                <a:srgbClr val="5B9BD3"/>
              </a:solidFill>
            </a:ln>
          </p:spPr>
          <p:txBody>
            <a:bodyPr wrap="square" lIns="0" tIns="0" rIns="0" bIns="0" rtlCol="0"/>
            <a:lstStyle/>
            <a:p>
              <a:endParaRPr/>
            </a:p>
          </p:txBody>
        </p:sp>
        <p:sp>
          <p:nvSpPr>
            <p:cNvPr id="12" name="object 7">
              <a:extLst>
                <a:ext uri="{FF2B5EF4-FFF2-40B4-BE49-F238E27FC236}">
                  <a16:creationId xmlns="" xmlns:a16="http://schemas.microsoft.com/office/drawing/2014/main" id="{2E26B26E-B5E5-4CCE-818D-205BF6080E55}"/>
                </a:ext>
              </a:extLst>
            </p:cNvPr>
            <p:cNvSpPr/>
            <p:nvPr/>
          </p:nvSpPr>
          <p:spPr>
            <a:xfrm>
              <a:off x="1167650" y="2974085"/>
              <a:ext cx="5465445" cy="562610"/>
            </a:xfrm>
            <a:custGeom>
              <a:avLst/>
              <a:gdLst/>
              <a:ahLst/>
              <a:cxnLst/>
              <a:rect l="l" t="t" r="r" b="b"/>
              <a:pathLst>
                <a:path w="5465445" h="562610">
                  <a:moveTo>
                    <a:pt x="5370944" y="0"/>
                  </a:moveTo>
                  <a:lnTo>
                    <a:pt x="93992" y="0"/>
                  </a:lnTo>
                  <a:lnTo>
                    <a:pt x="57391" y="7365"/>
                  </a:lnTo>
                  <a:lnTo>
                    <a:pt x="27508" y="27431"/>
                  </a:lnTo>
                  <a:lnTo>
                    <a:pt x="7378" y="57150"/>
                  </a:lnTo>
                  <a:lnTo>
                    <a:pt x="0" y="93725"/>
                  </a:lnTo>
                  <a:lnTo>
                    <a:pt x="0" y="468629"/>
                  </a:lnTo>
                  <a:lnTo>
                    <a:pt x="7378" y="505078"/>
                  </a:lnTo>
                  <a:lnTo>
                    <a:pt x="27508" y="534924"/>
                  </a:lnTo>
                  <a:lnTo>
                    <a:pt x="57391" y="554989"/>
                  </a:lnTo>
                  <a:lnTo>
                    <a:pt x="93992" y="562355"/>
                  </a:lnTo>
                  <a:lnTo>
                    <a:pt x="5370944" y="562355"/>
                  </a:lnTo>
                  <a:lnTo>
                    <a:pt x="5407647" y="554989"/>
                  </a:lnTo>
                  <a:lnTo>
                    <a:pt x="5437492" y="534924"/>
                  </a:lnTo>
                  <a:lnTo>
                    <a:pt x="5457558" y="505078"/>
                  </a:lnTo>
                  <a:lnTo>
                    <a:pt x="5464924" y="468629"/>
                  </a:lnTo>
                  <a:lnTo>
                    <a:pt x="5464924" y="93725"/>
                  </a:lnTo>
                  <a:lnTo>
                    <a:pt x="5457558" y="57150"/>
                  </a:lnTo>
                  <a:lnTo>
                    <a:pt x="5437492" y="27431"/>
                  </a:lnTo>
                  <a:lnTo>
                    <a:pt x="5407647" y="7365"/>
                  </a:lnTo>
                  <a:lnTo>
                    <a:pt x="5370944" y="0"/>
                  </a:lnTo>
                  <a:close/>
                </a:path>
              </a:pathLst>
            </a:custGeom>
            <a:solidFill>
              <a:srgbClr val="006FC0"/>
            </a:solidFill>
          </p:spPr>
          <p:txBody>
            <a:bodyPr wrap="square" lIns="0" tIns="0" rIns="0" bIns="0" rtlCol="0"/>
            <a:lstStyle/>
            <a:p>
              <a:endParaRPr/>
            </a:p>
          </p:txBody>
        </p:sp>
      </p:grpSp>
      <p:grpSp>
        <p:nvGrpSpPr>
          <p:cNvPr id="13" name="object 8">
            <a:extLst>
              <a:ext uri="{FF2B5EF4-FFF2-40B4-BE49-F238E27FC236}">
                <a16:creationId xmlns="" xmlns:a16="http://schemas.microsoft.com/office/drawing/2014/main" id="{9780DA53-1638-4B9F-9D0C-3A618AADDB68}"/>
              </a:ext>
            </a:extLst>
          </p:cNvPr>
          <p:cNvGrpSpPr/>
          <p:nvPr/>
        </p:nvGrpSpPr>
        <p:grpSpPr>
          <a:xfrm>
            <a:off x="705779" y="4172373"/>
            <a:ext cx="7821930" cy="696595"/>
            <a:chOff x="771093" y="3865753"/>
            <a:chExt cx="7821930" cy="696595"/>
          </a:xfrm>
        </p:grpSpPr>
        <p:sp>
          <p:nvSpPr>
            <p:cNvPr id="14" name="object 9">
              <a:extLst>
                <a:ext uri="{FF2B5EF4-FFF2-40B4-BE49-F238E27FC236}">
                  <a16:creationId xmlns="" xmlns:a16="http://schemas.microsoft.com/office/drawing/2014/main" id="{B5E109D4-EAE5-4159-B4B0-DA50B6030256}"/>
                </a:ext>
              </a:extLst>
            </p:cNvPr>
            <p:cNvSpPr/>
            <p:nvPr/>
          </p:nvSpPr>
          <p:spPr>
            <a:xfrm>
              <a:off x="777951" y="4075176"/>
              <a:ext cx="7807959" cy="480059"/>
            </a:xfrm>
            <a:custGeom>
              <a:avLst/>
              <a:gdLst/>
              <a:ahLst/>
              <a:cxnLst/>
              <a:rect l="l" t="t" r="r" b="b"/>
              <a:pathLst>
                <a:path w="7807959" h="480060">
                  <a:moveTo>
                    <a:pt x="0" y="480060"/>
                  </a:moveTo>
                  <a:lnTo>
                    <a:pt x="7807706" y="480060"/>
                  </a:lnTo>
                  <a:lnTo>
                    <a:pt x="7807706" y="0"/>
                  </a:lnTo>
                  <a:lnTo>
                    <a:pt x="0" y="0"/>
                  </a:lnTo>
                  <a:lnTo>
                    <a:pt x="0" y="480060"/>
                  </a:lnTo>
                  <a:close/>
                </a:path>
              </a:pathLst>
            </a:custGeom>
            <a:ln w="13714">
              <a:solidFill>
                <a:srgbClr val="5B9BD3"/>
              </a:solidFill>
            </a:ln>
          </p:spPr>
          <p:txBody>
            <a:bodyPr wrap="square" lIns="0" tIns="0" rIns="0" bIns="0" rtlCol="0"/>
            <a:lstStyle/>
            <a:p>
              <a:endParaRPr/>
            </a:p>
          </p:txBody>
        </p:sp>
        <p:sp>
          <p:nvSpPr>
            <p:cNvPr id="15" name="object 10">
              <a:extLst>
                <a:ext uri="{FF2B5EF4-FFF2-40B4-BE49-F238E27FC236}">
                  <a16:creationId xmlns="" xmlns:a16="http://schemas.microsoft.com/office/drawing/2014/main" id="{01C036C4-D08E-4A81-A03B-E53C764CF8FE}"/>
                </a:ext>
              </a:extLst>
            </p:cNvPr>
            <p:cNvSpPr/>
            <p:nvPr/>
          </p:nvSpPr>
          <p:spPr>
            <a:xfrm>
              <a:off x="1192301" y="3865753"/>
              <a:ext cx="5465445" cy="558165"/>
            </a:xfrm>
            <a:custGeom>
              <a:avLst/>
              <a:gdLst/>
              <a:ahLst/>
              <a:cxnLst/>
              <a:rect l="l" t="t" r="r" b="b"/>
              <a:pathLst>
                <a:path w="5465445" h="558164">
                  <a:moveTo>
                    <a:pt x="5371820" y="0"/>
                  </a:moveTo>
                  <a:lnTo>
                    <a:pt x="93192" y="0"/>
                  </a:lnTo>
                  <a:lnTo>
                    <a:pt x="56959" y="7239"/>
                  </a:lnTo>
                  <a:lnTo>
                    <a:pt x="27317" y="27178"/>
                  </a:lnTo>
                  <a:lnTo>
                    <a:pt x="7340" y="56769"/>
                  </a:lnTo>
                  <a:lnTo>
                    <a:pt x="0" y="92964"/>
                  </a:lnTo>
                  <a:lnTo>
                    <a:pt x="0" y="464820"/>
                  </a:lnTo>
                  <a:lnTo>
                    <a:pt x="7340" y="501015"/>
                  </a:lnTo>
                  <a:lnTo>
                    <a:pt x="27317" y="530479"/>
                  </a:lnTo>
                  <a:lnTo>
                    <a:pt x="56959" y="550418"/>
                  </a:lnTo>
                  <a:lnTo>
                    <a:pt x="93192" y="557784"/>
                  </a:lnTo>
                  <a:lnTo>
                    <a:pt x="5371820" y="557784"/>
                  </a:lnTo>
                  <a:lnTo>
                    <a:pt x="5408015" y="550418"/>
                  </a:lnTo>
                  <a:lnTo>
                    <a:pt x="5437606" y="530479"/>
                  </a:lnTo>
                  <a:lnTo>
                    <a:pt x="5457672" y="501015"/>
                  </a:lnTo>
                  <a:lnTo>
                    <a:pt x="5465038" y="464820"/>
                  </a:lnTo>
                  <a:lnTo>
                    <a:pt x="5465038" y="92964"/>
                  </a:lnTo>
                  <a:lnTo>
                    <a:pt x="5457672" y="56769"/>
                  </a:lnTo>
                  <a:lnTo>
                    <a:pt x="5437606" y="27178"/>
                  </a:lnTo>
                  <a:lnTo>
                    <a:pt x="5408015" y="7239"/>
                  </a:lnTo>
                  <a:lnTo>
                    <a:pt x="5371820" y="0"/>
                  </a:lnTo>
                  <a:close/>
                </a:path>
              </a:pathLst>
            </a:custGeom>
            <a:solidFill>
              <a:srgbClr val="002060"/>
            </a:solidFill>
          </p:spPr>
          <p:txBody>
            <a:bodyPr wrap="square" lIns="0" tIns="0" rIns="0" bIns="0" rtlCol="0"/>
            <a:lstStyle/>
            <a:p>
              <a:endParaRPr/>
            </a:p>
          </p:txBody>
        </p:sp>
      </p:grpSp>
      <p:grpSp>
        <p:nvGrpSpPr>
          <p:cNvPr id="16" name="object 11">
            <a:extLst>
              <a:ext uri="{FF2B5EF4-FFF2-40B4-BE49-F238E27FC236}">
                <a16:creationId xmlns="" xmlns:a16="http://schemas.microsoft.com/office/drawing/2014/main" id="{D90BA3E5-D193-4FE5-93B9-2829CC3DB896}"/>
              </a:ext>
            </a:extLst>
          </p:cNvPr>
          <p:cNvGrpSpPr/>
          <p:nvPr/>
        </p:nvGrpSpPr>
        <p:grpSpPr>
          <a:xfrm>
            <a:off x="705650" y="5022879"/>
            <a:ext cx="7821930" cy="706755"/>
            <a:chOff x="771093" y="4715255"/>
            <a:chExt cx="7821930" cy="706755"/>
          </a:xfrm>
        </p:grpSpPr>
        <p:sp>
          <p:nvSpPr>
            <p:cNvPr id="17" name="object 12">
              <a:extLst>
                <a:ext uri="{FF2B5EF4-FFF2-40B4-BE49-F238E27FC236}">
                  <a16:creationId xmlns="" xmlns:a16="http://schemas.microsoft.com/office/drawing/2014/main" id="{02C6C172-A589-4A62-ACFD-E31BD5EE6801}"/>
                </a:ext>
              </a:extLst>
            </p:cNvPr>
            <p:cNvSpPr/>
            <p:nvPr/>
          </p:nvSpPr>
          <p:spPr>
            <a:xfrm>
              <a:off x="777951" y="4939283"/>
              <a:ext cx="7807959" cy="475615"/>
            </a:xfrm>
            <a:custGeom>
              <a:avLst/>
              <a:gdLst/>
              <a:ahLst/>
              <a:cxnLst/>
              <a:rect l="l" t="t" r="r" b="b"/>
              <a:pathLst>
                <a:path w="7807959" h="475614">
                  <a:moveTo>
                    <a:pt x="0" y="475487"/>
                  </a:moveTo>
                  <a:lnTo>
                    <a:pt x="7807706" y="475487"/>
                  </a:lnTo>
                  <a:lnTo>
                    <a:pt x="7807706" y="0"/>
                  </a:lnTo>
                  <a:lnTo>
                    <a:pt x="0" y="0"/>
                  </a:lnTo>
                  <a:lnTo>
                    <a:pt x="0" y="475487"/>
                  </a:lnTo>
                  <a:close/>
                </a:path>
              </a:pathLst>
            </a:custGeom>
            <a:ln w="13716">
              <a:solidFill>
                <a:srgbClr val="5B9BD3"/>
              </a:solidFill>
            </a:ln>
          </p:spPr>
          <p:txBody>
            <a:bodyPr wrap="square" lIns="0" tIns="0" rIns="0" bIns="0" rtlCol="0"/>
            <a:lstStyle/>
            <a:p>
              <a:endParaRPr/>
            </a:p>
          </p:txBody>
        </p:sp>
        <p:sp>
          <p:nvSpPr>
            <p:cNvPr id="18" name="object 13">
              <a:extLst>
                <a:ext uri="{FF2B5EF4-FFF2-40B4-BE49-F238E27FC236}">
                  <a16:creationId xmlns="" xmlns:a16="http://schemas.microsoft.com/office/drawing/2014/main" id="{7FCF7735-3177-4C29-A365-28920F8F3146}"/>
                </a:ext>
              </a:extLst>
            </p:cNvPr>
            <p:cNvSpPr/>
            <p:nvPr/>
          </p:nvSpPr>
          <p:spPr>
            <a:xfrm>
              <a:off x="1192301" y="4715255"/>
              <a:ext cx="5465445" cy="562610"/>
            </a:xfrm>
            <a:custGeom>
              <a:avLst/>
              <a:gdLst/>
              <a:ahLst/>
              <a:cxnLst/>
              <a:rect l="l" t="t" r="r" b="b"/>
              <a:pathLst>
                <a:path w="5465445" h="562610">
                  <a:moveTo>
                    <a:pt x="5370931" y="0"/>
                  </a:moveTo>
                  <a:lnTo>
                    <a:pt x="93954" y="0"/>
                  </a:lnTo>
                  <a:lnTo>
                    <a:pt x="57378" y="7366"/>
                  </a:lnTo>
                  <a:lnTo>
                    <a:pt x="27508" y="27432"/>
                  </a:lnTo>
                  <a:lnTo>
                    <a:pt x="7378" y="57277"/>
                  </a:lnTo>
                  <a:lnTo>
                    <a:pt x="0" y="93726"/>
                  </a:lnTo>
                  <a:lnTo>
                    <a:pt x="0" y="468630"/>
                  </a:lnTo>
                  <a:lnTo>
                    <a:pt x="7378" y="505206"/>
                  </a:lnTo>
                  <a:lnTo>
                    <a:pt x="27508" y="534924"/>
                  </a:lnTo>
                  <a:lnTo>
                    <a:pt x="57378" y="554990"/>
                  </a:lnTo>
                  <a:lnTo>
                    <a:pt x="93954" y="562356"/>
                  </a:lnTo>
                  <a:lnTo>
                    <a:pt x="5370931" y="562356"/>
                  </a:lnTo>
                  <a:lnTo>
                    <a:pt x="5407634" y="554990"/>
                  </a:lnTo>
                  <a:lnTo>
                    <a:pt x="5437479" y="534924"/>
                  </a:lnTo>
                  <a:lnTo>
                    <a:pt x="5457545" y="505206"/>
                  </a:lnTo>
                  <a:lnTo>
                    <a:pt x="5465038" y="468630"/>
                  </a:lnTo>
                  <a:lnTo>
                    <a:pt x="5465038" y="93726"/>
                  </a:lnTo>
                  <a:lnTo>
                    <a:pt x="5457545" y="57277"/>
                  </a:lnTo>
                  <a:lnTo>
                    <a:pt x="5437479" y="27432"/>
                  </a:lnTo>
                  <a:lnTo>
                    <a:pt x="5407634" y="7366"/>
                  </a:lnTo>
                  <a:lnTo>
                    <a:pt x="5370931" y="0"/>
                  </a:lnTo>
                  <a:close/>
                </a:path>
              </a:pathLst>
            </a:custGeom>
            <a:solidFill>
              <a:srgbClr val="006FC0"/>
            </a:solidFill>
          </p:spPr>
          <p:txBody>
            <a:bodyPr wrap="square" lIns="0" tIns="0" rIns="0" bIns="0" rtlCol="0"/>
            <a:lstStyle/>
            <a:p>
              <a:endParaRPr/>
            </a:p>
          </p:txBody>
        </p:sp>
      </p:grpSp>
      <p:grpSp>
        <p:nvGrpSpPr>
          <p:cNvPr id="22" name="object 19">
            <a:extLst>
              <a:ext uri="{FF2B5EF4-FFF2-40B4-BE49-F238E27FC236}">
                <a16:creationId xmlns="" xmlns:a16="http://schemas.microsoft.com/office/drawing/2014/main" id="{E6AA0237-EEF7-46EF-A662-F7A6731A41C4}"/>
              </a:ext>
            </a:extLst>
          </p:cNvPr>
          <p:cNvGrpSpPr/>
          <p:nvPr/>
        </p:nvGrpSpPr>
        <p:grpSpPr>
          <a:xfrm>
            <a:off x="705779" y="2417995"/>
            <a:ext cx="7821930" cy="706755"/>
            <a:chOff x="771093" y="2111375"/>
            <a:chExt cx="7821930" cy="706755"/>
          </a:xfrm>
        </p:grpSpPr>
        <p:sp>
          <p:nvSpPr>
            <p:cNvPr id="23" name="object 20">
              <a:extLst>
                <a:ext uri="{FF2B5EF4-FFF2-40B4-BE49-F238E27FC236}">
                  <a16:creationId xmlns="" xmlns:a16="http://schemas.microsoft.com/office/drawing/2014/main" id="{73892267-3279-4D99-9F30-4E7B033428D7}"/>
                </a:ext>
              </a:extLst>
            </p:cNvPr>
            <p:cNvSpPr/>
            <p:nvPr/>
          </p:nvSpPr>
          <p:spPr>
            <a:xfrm>
              <a:off x="777951" y="2335402"/>
              <a:ext cx="7807959" cy="475615"/>
            </a:xfrm>
            <a:custGeom>
              <a:avLst/>
              <a:gdLst/>
              <a:ahLst/>
              <a:cxnLst/>
              <a:rect l="l" t="t" r="r" b="b"/>
              <a:pathLst>
                <a:path w="7807959" h="475614">
                  <a:moveTo>
                    <a:pt x="0" y="475488"/>
                  </a:moveTo>
                  <a:lnTo>
                    <a:pt x="7807706" y="475488"/>
                  </a:lnTo>
                  <a:lnTo>
                    <a:pt x="7807706" y="0"/>
                  </a:lnTo>
                  <a:lnTo>
                    <a:pt x="0" y="0"/>
                  </a:lnTo>
                  <a:lnTo>
                    <a:pt x="0" y="475488"/>
                  </a:lnTo>
                  <a:close/>
                </a:path>
              </a:pathLst>
            </a:custGeom>
            <a:ln w="13716">
              <a:solidFill>
                <a:srgbClr val="5B9BD3"/>
              </a:solidFill>
            </a:ln>
          </p:spPr>
          <p:txBody>
            <a:bodyPr wrap="square" lIns="0" tIns="0" rIns="0" bIns="0" rtlCol="0"/>
            <a:lstStyle/>
            <a:p>
              <a:endParaRPr/>
            </a:p>
          </p:txBody>
        </p:sp>
        <p:sp>
          <p:nvSpPr>
            <p:cNvPr id="24" name="object 21">
              <a:extLst>
                <a:ext uri="{FF2B5EF4-FFF2-40B4-BE49-F238E27FC236}">
                  <a16:creationId xmlns="" xmlns:a16="http://schemas.microsoft.com/office/drawing/2014/main" id="{8026AA15-C674-4B72-A636-B426DF41001C}"/>
                </a:ext>
              </a:extLst>
            </p:cNvPr>
            <p:cNvSpPr/>
            <p:nvPr/>
          </p:nvSpPr>
          <p:spPr>
            <a:xfrm>
              <a:off x="1167650" y="2111375"/>
              <a:ext cx="5465445" cy="562610"/>
            </a:xfrm>
            <a:custGeom>
              <a:avLst/>
              <a:gdLst/>
              <a:ahLst/>
              <a:cxnLst/>
              <a:rect l="l" t="t" r="r" b="b"/>
              <a:pathLst>
                <a:path w="5465445" h="562610">
                  <a:moveTo>
                    <a:pt x="5370944" y="0"/>
                  </a:moveTo>
                  <a:lnTo>
                    <a:pt x="93992" y="0"/>
                  </a:lnTo>
                  <a:lnTo>
                    <a:pt x="57378" y="7365"/>
                  </a:lnTo>
                  <a:lnTo>
                    <a:pt x="27508" y="27432"/>
                  </a:lnTo>
                  <a:lnTo>
                    <a:pt x="7378" y="57150"/>
                  </a:lnTo>
                  <a:lnTo>
                    <a:pt x="0" y="93725"/>
                  </a:lnTo>
                  <a:lnTo>
                    <a:pt x="0" y="468629"/>
                  </a:lnTo>
                  <a:lnTo>
                    <a:pt x="7378" y="505078"/>
                  </a:lnTo>
                  <a:lnTo>
                    <a:pt x="27508" y="534924"/>
                  </a:lnTo>
                  <a:lnTo>
                    <a:pt x="57378" y="554989"/>
                  </a:lnTo>
                  <a:lnTo>
                    <a:pt x="93992" y="562355"/>
                  </a:lnTo>
                  <a:lnTo>
                    <a:pt x="5370944" y="562355"/>
                  </a:lnTo>
                  <a:lnTo>
                    <a:pt x="5407647" y="554989"/>
                  </a:lnTo>
                  <a:lnTo>
                    <a:pt x="5437492" y="534924"/>
                  </a:lnTo>
                  <a:lnTo>
                    <a:pt x="5457558" y="505078"/>
                  </a:lnTo>
                  <a:lnTo>
                    <a:pt x="5464924" y="468629"/>
                  </a:lnTo>
                  <a:lnTo>
                    <a:pt x="5464924" y="93725"/>
                  </a:lnTo>
                  <a:lnTo>
                    <a:pt x="5457558" y="57150"/>
                  </a:lnTo>
                  <a:lnTo>
                    <a:pt x="5437492" y="27432"/>
                  </a:lnTo>
                  <a:lnTo>
                    <a:pt x="5407647" y="7365"/>
                  </a:lnTo>
                  <a:lnTo>
                    <a:pt x="5370944" y="0"/>
                  </a:lnTo>
                  <a:close/>
                </a:path>
              </a:pathLst>
            </a:custGeom>
            <a:solidFill>
              <a:srgbClr val="006FC0"/>
            </a:solidFill>
          </p:spPr>
          <p:txBody>
            <a:bodyPr wrap="square" lIns="0" tIns="0" rIns="0" bIns="0" rtlCol="0"/>
            <a:lstStyle/>
            <a:p>
              <a:endParaRPr dirty="0"/>
            </a:p>
          </p:txBody>
        </p:sp>
      </p:grpSp>
      <p:sp>
        <p:nvSpPr>
          <p:cNvPr id="25" name="object 22">
            <a:extLst>
              <a:ext uri="{FF2B5EF4-FFF2-40B4-BE49-F238E27FC236}">
                <a16:creationId xmlns="" xmlns:a16="http://schemas.microsoft.com/office/drawing/2014/main" id="{AA64AC9F-8432-4B91-A2E7-770BB884E3C4}"/>
              </a:ext>
            </a:extLst>
          </p:cNvPr>
          <p:cNvSpPr txBox="1"/>
          <p:nvPr/>
        </p:nvSpPr>
        <p:spPr>
          <a:xfrm>
            <a:off x="1313981" y="1683737"/>
            <a:ext cx="3972634" cy="290464"/>
          </a:xfrm>
          <a:prstGeom prst="rect">
            <a:avLst/>
          </a:prstGeom>
        </p:spPr>
        <p:txBody>
          <a:bodyPr vert="horz" wrap="square" lIns="0" tIns="13335" rIns="0" bIns="0" rtlCol="0">
            <a:spAutoFit/>
          </a:bodyPr>
          <a:lstStyle/>
          <a:p>
            <a:pPr marL="31115">
              <a:lnSpc>
                <a:spcPct val="100000"/>
              </a:lnSpc>
              <a:spcBef>
                <a:spcPts val="105"/>
              </a:spcBef>
            </a:pPr>
            <a:r>
              <a:rPr lang="es-MX" b="1" spc="-10" dirty="0" smtClean="0">
                <a:solidFill>
                  <a:srgbClr val="FFFFFF"/>
                </a:solidFill>
                <a:latin typeface="Arial"/>
                <a:cs typeface="Arial"/>
              </a:rPr>
              <a:t>Panorama externo</a:t>
            </a:r>
            <a:endParaRPr lang="es-PE" dirty="0">
              <a:latin typeface="Arial"/>
              <a:cs typeface="Arial"/>
            </a:endParaRPr>
          </a:p>
        </p:txBody>
      </p:sp>
      <p:sp>
        <p:nvSpPr>
          <p:cNvPr id="26" name="object 22">
            <a:extLst>
              <a:ext uri="{FF2B5EF4-FFF2-40B4-BE49-F238E27FC236}">
                <a16:creationId xmlns="" xmlns:a16="http://schemas.microsoft.com/office/drawing/2014/main" id="{575ACE3F-E661-4010-A02A-37E1E511CD1D}"/>
              </a:ext>
            </a:extLst>
          </p:cNvPr>
          <p:cNvSpPr txBox="1"/>
          <p:nvPr/>
        </p:nvSpPr>
        <p:spPr>
          <a:xfrm>
            <a:off x="1313981" y="2554068"/>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smtClean="0">
                <a:solidFill>
                  <a:srgbClr val="FFFFFF"/>
                </a:solidFill>
                <a:latin typeface="Arial"/>
                <a:cs typeface="Arial"/>
              </a:rPr>
              <a:t>Panorama interno</a:t>
            </a:r>
            <a:endParaRPr lang="es-PE" dirty="0">
              <a:latin typeface="Arial"/>
              <a:cs typeface="Arial"/>
            </a:endParaRPr>
          </a:p>
        </p:txBody>
      </p:sp>
      <p:sp>
        <p:nvSpPr>
          <p:cNvPr id="27" name="object 22">
            <a:extLst>
              <a:ext uri="{FF2B5EF4-FFF2-40B4-BE49-F238E27FC236}">
                <a16:creationId xmlns="" xmlns:a16="http://schemas.microsoft.com/office/drawing/2014/main" id="{49B7E682-9CCF-4302-9B9B-0AF0E8A398E7}"/>
              </a:ext>
            </a:extLst>
          </p:cNvPr>
          <p:cNvSpPr txBox="1"/>
          <p:nvPr/>
        </p:nvSpPr>
        <p:spPr>
          <a:xfrm>
            <a:off x="1313981" y="3389359"/>
            <a:ext cx="5210049" cy="290464"/>
          </a:xfrm>
          <a:prstGeom prst="rect">
            <a:avLst/>
          </a:prstGeom>
        </p:spPr>
        <p:txBody>
          <a:bodyPr vert="horz" wrap="square" lIns="0" tIns="13335" rIns="0" bIns="0" rtlCol="0">
            <a:spAutoFit/>
          </a:bodyPr>
          <a:lstStyle/>
          <a:p>
            <a:pPr marL="31115">
              <a:lnSpc>
                <a:spcPct val="100000"/>
              </a:lnSpc>
              <a:spcBef>
                <a:spcPts val="105"/>
              </a:spcBef>
            </a:pPr>
            <a:r>
              <a:rPr lang="es-MX" b="1" spc="-10" dirty="0" smtClean="0">
                <a:solidFill>
                  <a:srgbClr val="FFFFFF"/>
                </a:solidFill>
                <a:latin typeface="Arial"/>
                <a:cs typeface="Arial"/>
              </a:rPr>
              <a:t>Tasa de interés y proyecciones de inflación</a:t>
            </a:r>
            <a:endParaRPr lang="es-PE" dirty="0">
              <a:latin typeface="Arial"/>
              <a:cs typeface="Arial"/>
            </a:endParaRPr>
          </a:p>
        </p:txBody>
      </p:sp>
      <p:sp>
        <p:nvSpPr>
          <p:cNvPr id="30" name="object 22">
            <a:extLst>
              <a:ext uri="{FF2B5EF4-FFF2-40B4-BE49-F238E27FC236}">
                <a16:creationId xmlns="" xmlns:a16="http://schemas.microsoft.com/office/drawing/2014/main" id="{1656F86D-1ECC-4845-822C-4D3F1F9534A4}"/>
              </a:ext>
            </a:extLst>
          </p:cNvPr>
          <p:cNvSpPr txBox="1"/>
          <p:nvPr/>
        </p:nvSpPr>
        <p:spPr>
          <a:xfrm>
            <a:off x="1407870" y="5713214"/>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a:solidFill>
                  <a:srgbClr val="FFFFFF"/>
                </a:solidFill>
                <a:latin typeface="Arial"/>
                <a:cs typeface="Arial"/>
              </a:rPr>
              <a:t>Parte 6</a:t>
            </a:r>
            <a:endParaRPr lang="es-PE" dirty="0">
              <a:latin typeface="Arial"/>
              <a:cs typeface="Arial"/>
            </a:endParaRPr>
          </a:p>
        </p:txBody>
      </p:sp>
      <p:sp>
        <p:nvSpPr>
          <p:cNvPr id="32" name="object 22">
            <a:extLst>
              <a:ext uri="{FF2B5EF4-FFF2-40B4-BE49-F238E27FC236}">
                <a16:creationId xmlns="" xmlns:a16="http://schemas.microsoft.com/office/drawing/2014/main" id="{1CD52542-F82B-4CFE-BB92-EFF5D5588674}"/>
              </a:ext>
            </a:extLst>
          </p:cNvPr>
          <p:cNvSpPr txBox="1"/>
          <p:nvPr/>
        </p:nvSpPr>
        <p:spPr>
          <a:xfrm>
            <a:off x="1313980" y="4280919"/>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smtClean="0">
                <a:solidFill>
                  <a:srgbClr val="FFFFFF"/>
                </a:solidFill>
                <a:latin typeface="Arial"/>
                <a:cs typeface="Arial"/>
              </a:rPr>
              <a:t>Escenarios de riesgo</a:t>
            </a:r>
            <a:endParaRPr lang="es-PE" dirty="0">
              <a:latin typeface="Arial"/>
              <a:cs typeface="Arial"/>
            </a:endParaRPr>
          </a:p>
        </p:txBody>
      </p:sp>
      <p:sp>
        <p:nvSpPr>
          <p:cNvPr id="33" name="object 22">
            <a:extLst>
              <a:ext uri="{FF2B5EF4-FFF2-40B4-BE49-F238E27FC236}">
                <a16:creationId xmlns="" xmlns:a16="http://schemas.microsoft.com/office/drawing/2014/main" id="{1656F86D-1ECC-4845-822C-4D3F1F9534A4}"/>
              </a:ext>
            </a:extLst>
          </p:cNvPr>
          <p:cNvSpPr txBox="1"/>
          <p:nvPr/>
        </p:nvSpPr>
        <p:spPr>
          <a:xfrm>
            <a:off x="1357732" y="5138107"/>
            <a:ext cx="4996415" cy="290464"/>
          </a:xfrm>
          <a:prstGeom prst="rect">
            <a:avLst/>
          </a:prstGeom>
        </p:spPr>
        <p:txBody>
          <a:bodyPr vert="horz" wrap="square" lIns="0" tIns="13335" rIns="0" bIns="0" rtlCol="0">
            <a:spAutoFit/>
          </a:bodyPr>
          <a:lstStyle/>
          <a:p>
            <a:pPr marL="31115">
              <a:lnSpc>
                <a:spcPct val="100000"/>
              </a:lnSpc>
              <a:spcBef>
                <a:spcPts val="105"/>
              </a:spcBef>
            </a:pPr>
            <a:r>
              <a:rPr lang="es-MX" b="1" spc="-10" dirty="0" smtClean="0">
                <a:solidFill>
                  <a:srgbClr val="FFFFFF"/>
                </a:solidFill>
                <a:latin typeface="Arial"/>
                <a:cs typeface="Arial"/>
              </a:rPr>
              <a:t>Propuesta de tasa de política monetaria</a:t>
            </a:r>
            <a:endParaRPr lang="es-PE" dirty="0">
              <a:latin typeface="Arial"/>
              <a:cs typeface="Arial"/>
            </a:endParaRPr>
          </a:p>
        </p:txBody>
      </p:sp>
    </p:spTree>
    <p:extLst>
      <p:ext uri="{BB962C8B-B14F-4D97-AF65-F5344CB8AC3E}">
        <p14:creationId xmlns:p14="http://schemas.microsoft.com/office/powerpoint/2010/main" val="2543998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xmlns="" id="{81E3FBD4-20A9-417B-A77F-F7D7B12C089A}"/>
              </a:ext>
            </a:extLst>
          </p:cNvPr>
          <p:cNvSpPr/>
          <p:nvPr/>
        </p:nvSpPr>
        <p:spPr>
          <a:xfrm>
            <a:off x="0" y="6547663"/>
            <a:ext cx="12192000" cy="310338"/>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xmlns=""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50" b="1" dirty="0" smtClean="0">
                <a:latin typeface="Arial" pitchFamily="34" charset="0"/>
                <a:ea typeface="Calibri"/>
                <a:cs typeface="Arial" pitchFamily="34" charset="0"/>
              </a:rPr>
              <a:t>17</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
        <p:nvSpPr>
          <p:cNvPr id="2" name="CuadroTexto 1">
            <a:extLst>
              <a:ext uri="{FF2B5EF4-FFF2-40B4-BE49-F238E27FC236}">
                <a16:creationId xmlns:a16="http://schemas.microsoft.com/office/drawing/2014/main" xmlns="" id="{BAA6883F-B554-43FB-B47A-68A8E73656AA}"/>
              </a:ext>
            </a:extLst>
          </p:cNvPr>
          <p:cNvSpPr txBox="1"/>
          <p:nvPr/>
        </p:nvSpPr>
        <p:spPr>
          <a:xfrm>
            <a:off x="254962" y="1137190"/>
            <a:ext cx="11682073" cy="659155"/>
          </a:xfrm>
          <a:prstGeom prst="rect">
            <a:avLst/>
          </a:prstGeom>
          <a:noFill/>
        </p:spPr>
        <p:txBody>
          <a:bodyPr wrap="square" rtlCol="0">
            <a:spAutoFit/>
          </a:bodyPr>
          <a:lstStyle/>
          <a:p>
            <a:pPr marR="5080" lvl="0" algn="just">
              <a:spcBef>
                <a:spcPts val="95"/>
              </a:spcBef>
              <a:defRPr/>
            </a:pPr>
            <a:r>
              <a:rPr lang="es-MX" sz="1600" b="1" dirty="0" smtClean="0">
                <a:solidFill>
                  <a:srgbClr val="001F5F"/>
                </a:solidFill>
                <a:latin typeface="Arial"/>
                <a:cs typeface="Arial"/>
              </a:rPr>
              <a:t>Fenómeno </a:t>
            </a:r>
            <a:r>
              <a:rPr lang="es-MX" sz="1600" b="1" dirty="0">
                <a:solidFill>
                  <a:srgbClr val="001F5F"/>
                </a:solidFill>
                <a:latin typeface="Arial"/>
                <a:cs typeface="Arial"/>
              </a:rPr>
              <a:t>del </a:t>
            </a:r>
            <a:r>
              <a:rPr lang="es-MX" sz="1600" b="1" dirty="0" smtClean="0">
                <a:solidFill>
                  <a:srgbClr val="001F5F"/>
                </a:solidFill>
                <a:latin typeface="Arial"/>
                <a:cs typeface="Arial"/>
              </a:rPr>
              <a:t>Ni</a:t>
            </a:r>
            <a:r>
              <a:rPr lang="es-MX" sz="1600" b="1" dirty="0">
                <a:solidFill>
                  <a:srgbClr val="001F5F"/>
                </a:solidFill>
                <a:latin typeface="Arial"/>
                <a:cs typeface="Arial"/>
              </a:rPr>
              <a:t>ñ</a:t>
            </a:r>
            <a:r>
              <a:rPr lang="es-MX" sz="1600" b="1" dirty="0" smtClean="0">
                <a:solidFill>
                  <a:srgbClr val="001F5F"/>
                </a:solidFill>
                <a:latin typeface="Arial"/>
                <a:cs typeface="Arial"/>
              </a:rPr>
              <a:t>o </a:t>
            </a:r>
            <a:r>
              <a:rPr lang="es-MX" sz="1600" b="1" dirty="0">
                <a:solidFill>
                  <a:srgbClr val="001F5F"/>
                </a:solidFill>
                <a:latin typeface="Arial"/>
                <a:cs typeface="Arial"/>
              </a:rPr>
              <a:t>(6% de probabilidad)</a:t>
            </a:r>
            <a:endParaRPr lang="es-MX" sz="1600"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sp>
        <p:nvSpPr>
          <p:cNvPr id="6" name="Rectángulo: esquinas redondeadas 5">
            <a:extLst>
              <a:ext uri="{FF2B5EF4-FFF2-40B4-BE49-F238E27FC236}">
                <a16:creationId xmlns:a16="http://schemas.microsoft.com/office/drawing/2014/main" xmlns="" id="{A9013709-7769-4F84-BF0D-07EC90F1C387}"/>
              </a:ext>
            </a:extLst>
          </p:cNvPr>
          <p:cNvSpPr/>
          <p:nvPr/>
        </p:nvSpPr>
        <p:spPr>
          <a:xfrm>
            <a:off x="1862140" y="2899537"/>
            <a:ext cx="1380564" cy="503412"/>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Arial" panose="020B0604020202020204" pitchFamily="34" charset="0"/>
                <a:cs typeface="Arial" panose="020B0604020202020204" pitchFamily="34" charset="0"/>
              </a:rPr>
              <a:t>Brecha del producto</a:t>
            </a:r>
            <a:endParaRPr lang="es-PE" sz="1200" dirty="0">
              <a:latin typeface="Arial" panose="020B0604020202020204" pitchFamily="34" charset="0"/>
              <a:cs typeface="Arial" panose="020B0604020202020204" pitchFamily="34" charset="0"/>
            </a:endParaRPr>
          </a:p>
        </p:txBody>
      </p:sp>
      <p:sp>
        <p:nvSpPr>
          <p:cNvPr id="7" name="Rectángulo: esquinas redondeadas 6">
            <a:extLst>
              <a:ext uri="{FF2B5EF4-FFF2-40B4-BE49-F238E27FC236}">
                <a16:creationId xmlns:a16="http://schemas.microsoft.com/office/drawing/2014/main" xmlns="" id="{BD1ADC27-1775-43AA-BA40-E57965DA988C}"/>
              </a:ext>
            </a:extLst>
          </p:cNvPr>
          <p:cNvSpPr/>
          <p:nvPr/>
        </p:nvSpPr>
        <p:spPr>
          <a:xfrm>
            <a:off x="4312870" y="2910872"/>
            <a:ext cx="1380564" cy="480741"/>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Arial" panose="020B0604020202020204" pitchFamily="34" charset="0"/>
                <a:cs typeface="Arial" panose="020B0604020202020204" pitchFamily="34" charset="0"/>
              </a:rPr>
              <a:t>Confianza empresarial</a:t>
            </a:r>
            <a:endParaRPr lang="es-PE" sz="1200" dirty="0">
              <a:latin typeface="Arial" panose="020B0604020202020204" pitchFamily="34" charset="0"/>
              <a:cs typeface="Arial" panose="020B0604020202020204" pitchFamily="34" charset="0"/>
            </a:endParaRPr>
          </a:p>
        </p:txBody>
      </p:sp>
      <p:cxnSp>
        <p:nvCxnSpPr>
          <p:cNvPr id="9" name="Conector recto de flecha 8">
            <a:extLst>
              <a:ext uri="{FF2B5EF4-FFF2-40B4-BE49-F238E27FC236}">
                <a16:creationId xmlns:a16="http://schemas.microsoft.com/office/drawing/2014/main" xmlns="" id="{43220B92-802E-4AE7-BF3B-3D0EEE15E1E1}"/>
              </a:ext>
            </a:extLst>
          </p:cNvPr>
          <p:cNvCxnSpPr>
            <a:cxnSpLocks/>
            <a:stCxn id="6" idx="3"/>
            <a:endCxn id="7" idx="1"/>
          </p:cNvCxnSpPr>
          <p:nvPr/>
        </p:nvCxnSpPr>
        <p:spPr>
          <a:xfrm>
            <a:off x="3242704" y="3151243"/>
            <a:ext cx="1070166" cy="0"/>
          </a:xfrm>
          <a:prstGeom prst="straightConnector1">
            <a:avLst/>
          </a:prstGeom>
          <a:ln>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Rectángulo: esquinas redondeadas 9">
            <a:extLst>
              <a:ext uri="{FF2B5EF4-FFF2-40B4-BE49-F238E27FC236}">
                <a16:creationId xmlns:a16="http://schemas.microsoft.com/office/drawing/2014/main" xmlns="" id="{3A76DF79-A74C-4186-9DE9-9DFA08EBAD4D}"/>
              </a:ext>
            </a:extLst>
          </p:cNvPr>
          <p:cNvSpPr/>
          <p:nvPr/>
        </p:nvSpPr>
        <p:spPr>
          <a:xfrm>
            <a:off x="1856352" y="3928722"/>
            <a:ext cx="1380564" cy="458070"/>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Arial" panose="020B0604020202020204" pitchFamily="34" charset="0"/>
                <a:cs typeface="Arial" panose="020B0604020202020204" pitchFamily="34" charset="0"/>
              </a:rPr>
              <a:t>Gasto público</a:t>
            </a:r>
            <a:endParaRPr lang="es-PE" sz="1200" dirty="0">
              <a:latin typeface="Arial" panose="020B0604020202020204" pitchFamily="34" charset="0"/>
              <a:cs typeface="Arial" panose="020B0604020202020204" pitchFamily="34" charset="0"/>
            </a:endParaRPr>
          </a:p>
        </p:txBody>
      </p:sp>
      <p:cxnSp>
        <p:nvCxnSpPr>
          <p:cNvPr id="13" name="Conector recto de flecha 12">
            <a:extLst>
              <a:ext uri="{FF2B5EF4-FFF2-40B4-BE49-F238E27FC236}">
                <a16:creationId xmlns:a16="http://schemas.microsoft.com/office/drawing/2014/main" xmlns="" id="{D8D3585D-91F3-4DFA-893D-45868467CBA2}"/>
              </a:ext>
            </a:extLst>
          </p:cNvPr>
          <p:cNvCxnSpPr>
            <a:cxnSpLocks/>
            <a:stCxn id="10" idx="0"/>
            <a:endCxn id="6" idx="2"/>
          </p:cNvCxnSpPr>
          <p:nvPr/>
        </p:nvCxnSpPr>
        <p:spPr>
          <a:xfrm flipV="1">
            <a:off x="2546634" y="3402949"/>
            <a:ext cx="5788" cy="525773"/>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7" name="Rectángulo: esquinas redondeadas 16">
            <a:extLst>
              <a:ext uri="{FF2B5EF4-FFF2-40B4-BE49-F238E27FC236}">
                <a16:creationId xmlns:a16="http://schemas.microsoft.com/office/drawing/2014/main" xmlns="" id="{F29E9EC6-5E75-4D19-9950-21234D88911F}"/>
              </a:ext>
            </a:extLst>
          </p:cNvPr>
          <p:cNvSpPr/>
          <p:nvPr/>
        </p:nvSpPr>
        <p:spPr>
          <a:xfrm>
            <a:off x="3874614" y="4333445"/>
            <a:ext cx="1873623" cy="599534"/>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Arial" panose="020B0604020202020204" pitchFamily="34" charset="0"/>
                <a:cs typeface="Arial" panose="020B0604020202020204" pitchFamily="34" charset="0"/>
              </a:rPr>
              <a:t>Inflación de alimentos y energía</a:t>
            </a:r>
            <a:endParaRPr lang="es-PE" sz="1200" dirty="0">
              <a:latin typeface="Arial" panose="020B0604020202020204" pitchFamily="34" charset="0"/>
              <a:cs typeface="Arial" panose="020B0604020202020204" pitchFamily="34" charset="0"/>
            </a:endParaRPr>
          </a:p>
        </p:txBody>
      </p:sp>
      <p:sp>
        <p:nvSpPr>
          <p:cNvPr id="18" name="Rectángulo: esquinas redondeadas 17">
            <a:extLst>
              <a:ext uri="{FF2B5EF4-FFF2-40B4-BE49-F238E27FC236}">
                <a16:creationId xmlns:a16="http://schemas.microsoft.com/office/drawing/2014/main" xmlns="" id="{F83313C3-B01F-4053-8FD9-26EDB6E1C280}"/>
              </a:ext>
            </a:extLst>
          </p:cNvPr>
          <p:cNvSpPr/>
          <p:nvPr/>
        </p:nvSpPr>
        <p:spPr>
          <a:xfrm>
            <a:off x="6316245" y="4333445"/>
            <a:ext cx="1349030" cy="599533"/>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Arial" panose="020B0604020202020204" pitchFamily="34" charset="0"/>
                <a:cs typeface="Arial" panose="020B0604020202020204" pitchFamily="34" charset="0"/>
              </a:rPr>
              <a:t>Inflación total</a:t>
            </a:r>
            <a:endParaRPr lang="es-PE" sz="1200" dirty="0">
              <a:latin typeface="Arial" panose="020B0604020202020204" pitchFamily="34" charset="0"/>
              <a:cs typeface="Arial" panose="020B0604020202020204" pitchFamily="34" charset="0"/>
            </a:endParaRPr>
          </a:p>
        </p:txBody>
      </p:sp>
      <p:sp>
        <p:nvSpPr>
          <p:cNvPr id="19" name="Rectángulo: esquinas redondeadas 18">
            <a:extLst>
              <a:ext uri="{FF2B5EF4-FFF2-40B4-BE49-F238E27FC236}">
                <a16:creationId xmlns:a16="http://schemas.microsoft.com/office/drawing/2014/main" xmlns="" id="{CE653CA0-8CE1-421B-874C-A931D59E1FB7}"/>
              </a:ext>
            </a:extLst>
          </p:cNvPr>
          <p:cNvSpPr/>
          <p:nvPr/>
        </p:nvSpPr>
        <p:spPr>
          <a:xfrm>
            <a:off x="8189868" y="4333445"/>
            <a:ext cx="1349030" cy="599534"/>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Arial" panose="020B0604020202020204" pitchFamily="34" charset="0"/>
                <a:cs typeface="Arial" panose="020B0604020202020204" pitchFamily="34" charset="0"/>
              </a:rPr>
              <a:t>Expectativas de inflación</a:t>
            </a:r>
            <a:endParaRPr lang="es-PE" sz="1200" dirty="0">
              <a:latin typeface="Arial" panose="020B0604020202020204" pitchFamily="34" charset="0"/>
              <a:cs typeface="Arial" panose="020B0604020202020204" pitchFamily="34" charset="0"/>
            </a:endParaRPr>
          </a:p>
        </p:txBody>
      </p:sp>
      <p:sp>
        <p:nvSpPr>
          <p:cNvPr id="20" name="Rectángulo: esquinas redondeadas 19">
            <a:extLst>
              <a:ext uri="{FF2B5EF4-FFF2-40B4-BE49-F238E27FC236}">
                <a16:creationId xmlns:a16="http://schemas.microsoft.com/office/drawing/2014/main" xmlns="" id="{A090E3FE-631D-4F34-8640-207D3BD11097}"/>
              </a:ext>
            </a:extLst>
          </p:cNvPr>
          <p:cNvSpPr/>
          <p:nvPr/>
        </p:nvSpPr>
        <p:spPr>
          <a:xfrm>
            <a:off x="10063491" y="4333444"/>
            <a:ext cx="1472372" cy="599534"/>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Arial" panose="020B0604020202020204" pitchFamily="34" charset="0"/>
                <a:cs typeface="Arial" panose="020B0604020202020204" pitchFamily="34" charset="0"/>
              </a:rPr>
              <a:t>Inflación sin alimentos y energía</a:t>
            </a:r>
            <a:endParaRPr lang="es-PE" sz="1200" dirty="0">
              <a:latin typeface="Arial" panose="020B0604020202020204" pitchFamily="34" charset="0"/>
              <a:cs typeface="Arial" panose="020B0604020202020204" pitchFamily="34" charset="0"/>
            </a:endParaRPr>
          </a:p>
        </p:txBody>
      </p:sp>
      <p:cxnSp>
        <p:nvCxnSpPr>
          <p:cNvPr id="22" name="Conector recto de flecha 21">
            <a:extLst>
              <a:ext uri="{FF2B5EF4-FFF2-40B4-BE49-F238E27FC236}">
                <a16:creationId xmlns:a16="http://schemas.microsoft.com/office/drawing/2014/main" xmlns="" id="{6612C95F-7B38-4ACE-8900-DEA541D54649}"/>
              </a:ext>
            </a:extLst>
          </p:cNvPr>
          <p:cNvCxnSpPr>
            <a:stCxn id="17" idx="3"/>
            <a:endCxn id="18" idx="1"/>
          </p:cNvCxnSpPr>
          <p:nvPr/>
        </p:nvCxnSpPr>
        <p:spPr>
          <a:xfrm>
            <a:off x="5748237" y="4633212"/>
            <a:ext cx="568008"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xmlns="" id="{F02434B6-8492-4D28-A389-47A6AF7D63BD}"/>
              </a:ext>
            </a:extLst>
          </p:cNvPr>
          <p:cNvCxnSpPr>
            <a:cxnSpLocks/>
            <a:stCxn id="18" idx="3"/>
            <a:endCxn id="19" idx="1"/>
          </p:cNvCxnSpPr>
          <p:nvPr/>
        </p:nvCxnSpPr>
        <p:spPr>
          <a:xfrm>
            <a:off x="7665275" y="4633212"/>
            <a:ext cx="524593"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xmlns="" id="{9F74E2DD-B614-414C-82D4-939198CD27C4}"/>
              </a:ext>
            </a:extLst>
          </p:cNvPr>
          <p:cNvCxnSpPr>
            <a:cxnSpLocks/>
            <a:stCxn id="19" idx="3"/>
            <a:endCxn id="20" idx="1"/>
          </p:cNvCxnSpPr>
          <p:nvPr/>
        </p:nvCxnSpPr>
        <p:spPr>
          <a:xfrm flipV="1">
            <a:off x="9538898" y="4633211"/>
            <a:ext cx="524593" cy="1"/>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7" name="Rectángulo: esquinas redondeadas 26">
            <a:extLst>
              <a:ext uri="{FF2B5EF4-FFF2-40B4-BE49-F238E27FC236}">
                <a16:creationId xmlns:a16="http://schemas.microsoft.com/office/drawing/2014/main" xmlns="" id="{587BC3E1-3BD2-444D-BA8F-1F8B2163D043}"/>
              </a:ext>
            </a:extLst>
          </p:cNvPr>
          <p:cNvSpPr/>
          <p:nvPr/>
        </p:nvSpPr>
        <p:spPr>
          <a:xfrm>
            <a:off x="8144165" y="3365421"/>
            <a:ext cx="1349030" cy="599534"/>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Arial" panose="020B0604020202020204" pitchFamily="34" charset="0"/>
                <a:cs typeface="Arial" panose="020B0604020202020204" pitchFamily="34" charset="0"/>
              </a:rPr>
              <a:t>Tasa de interés real doméstica</a:t>
            </a:r>
            <a:endParaRPr lang="es-PE" sz="1200" dirty="0">
              <a:latin typeface="Arial" panose="020B0604020202020204" pitchFamily="34" charset="0"/>
              <a:cs typeface="Arial" panose="020B0604020202020204" pitchFamily="34" charset="0"/>
            </a:endParaRPr>
          </a:p>
        </p:txBody>
      </p:sp>
      <p:cxnSp>
        <p:nvCxnSpPr>
          <p:cNvPr id="29" name="Conector recto de flecha 28">
            <a:extLst>
              <a:ext uri="{FF2B5EF4-FFF2-40B4-BE49-F238E27FC236}">
                <a16:creationId xmlns:a16="http://schemas.microsoft.com/office/drawing/2014/main" xmlns="" id="{C4C9B3AD-5953-4FFC-BD3B-91C730AFE067}"/>
              </a:ext>
            </a:extLst>
          </p:cNvPr>
          <p:cNvCxnSpPr>
            <a:cxnSpLocks/>
            <a:stCxn id="19" idx="0"/>
          </p:cNvCxnSpPr>
          <p:nvPr/>
        </p:nvCxnSpPr>
        <p:spPr>
          <a:xfrm flipV="1">
            <a:off x="8864383" y="3968910"/>
            <a:ext cx="0" cy="364535"/>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0" name="Rectángulo: esquinas redondeadas 29">
            <a:extLst>
              <a:ext uri="{FF2B5EF4-FFF2-40B4-BE49-F238E27FC236}">
                <a16:creationId xmlns:a16="http://schemas.microsoft.com/office/drawing/2014/main" xmlns="" id="{96D51A26-6CCF-4B6E-BABA-45C23F742BB1}"/>
              </a:ext>
            </a:extLst>
          </p:cNvPr>
          <p:cNvSpPr/>
          <p:nvPr/>
        </p:nvSpPr>
        <p:spPr>
          <a:xfrm>
            <a:off x="579532" y="5803753"/>
            <a:ext cx="1771589" cy="389007"/>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Arial" panose="020B0604020202020204" pitchFamily="34" charset="0"/>
                <a:cs typeface="Arial" panose="020B0604020202020204" pitchFamily="34" charset="0"/>
              </a:rPr>
              <a:t>Prima por riesgo país</a:t>
            </a:r>
            <a:endParaRPr lang="es-PE" sz="1200" dirty="0">
              <a:latin typeface="Arial" panose="020B0604020202020204" pitchFamily="34" charset="0"/>
              <a:cs typeface="Arial" panose="020B0604020202020204" pitchFamily="34" charset="0"/>
            </a:endParaRPr>
          </a:p>
        </p:txBody>
      </p:sp>
      <p:sp>
        <p:nvSpPr>
          <p:cNvPr id="33" name="Rectángulo: esquinas redondeadas 32">
            <a:extLst>
              <a:ext uri="{FF2B5EF4-FFF2-40B4-BE49-F238E27FC236}">
                <a16:creationId xmlns:a16="http://schemas.microsoft.com/office/drawing/2014/main" xmlns="" id="{2A6CF666-0BBD-44CE-8F9D-C2A35A01D90B}"/>
              </a:ext>
            </a:extLst>
          </p:cNvPr>
          <p:cNvSpPr/>
          <p:nvPr/>
        </p:nvSpPr>
        <p:spPr>
          <a:xfrm>
            <a:off x="579532" y="4804018"/>
            <a:ext cx="1771589" cy="573104"/>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Arial" panose="020B0604020202020204" pitchFamily="34" charset="0"/>
                <a:cs typeface="Arial" panose="020B0604020202020204" pitchFamily="34" charset="0"/>
              </a:rPr>
              <a:t>Índice de condiciones monetarias reales</a:t>
            </a:r>
            <a:endParaRPr lang="es-PE" sz="1200" dirty="0">
              <a:latin typeface="Arial" panose="020B0604020202020204" pitchFamily="34" charset="0"/>
              <a:cs typeface="Arial" panose="020B0604020202020204" pitchFamily="34" charset="0"/>
            </a:endParaRPr>
          </a:p>
        </p:txBody>
      </p:sp>
      <p:cxnSp>
        <p:nvCxnSpPr>
          <p:cNvPr id="37" name="Conector: angular 36">
            <a:extLst>
              <a:ext uri="{FF2B5EF4-FFF2-40B4-BE49-F238E27FC236}">
                <a16:creationId xmlns:a16="http://schemas.microsoft.com/office/drawing/2014/main" xmlns="" id="{87F81138-35FC-4BD3-8388-0DA8AB4EB07D}"/>
              </a:ext>
            </a:extLst>
          </p:cNvPr>
          <p:cNvCxnSpPr>
            <a:cxnSpLocks/>
            <a:stCxn id="33" idx="1"/>
            <a:endCxn id="6" idx="1"/>
          </p:cNvCxnSpPr>
          <p:nvPr/>
        </p:nvCxnSpPr>
        <p:spPr>
          <a:xfrm rot="10800000" flipH="1">
            <a:off x="579532" y="3151244"/>
            <a:ext cx="1282608" cy="1939327"/>
          </a:xfrm>
          <a:prstGeom prst="bentConnector3">
            <a:avLst>
              <a:gd name="adj1" fmla="val -17823"/>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a:extLst>
              <a:ext uri="{FF2B5EF4-FFF2-40B4-BE49-F238E27FC236}">
                <a16:creationId xmlns:a16="http://schemas.microsoft.com/office/drawing/2014/main" xmlns="" id="{5FD841BB-FB9F-4B58-A135-987C3E1AC5E9}"/>
              </a:ext>
            </a:extLst>
          </p:cNvPr>
          <p:cNvCxnSpPr>
            <a:cxnSpLocks/>
            <a:stCxn id="30" idx="0"/>
            <a:endCxn id="33" idx="2"/>
          </p:cNvCxnSpPr>
          <p:nvPr/>
        </p:nvCxnSpPr>
        <p:spPr>
          <a:xfrm flipV="1">
            <a:off x="1465327" y="5377122"/>
            <a:ext cx="0" cy="426631"/>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1" name="Rectángulo: esquinas redondeadas 40">
            <a:extLst>
              <a:ext uri="{FF2B5EF4-FFF2-40B4-BE49-F238E27FC236}">
                <a16:creationId xmlns:a16="http://schemas.microsoft.com/office/drawing/2014/main" xmlns="" id="{6665BDA7-6E90-41DE-B017-216DFB4B1998}"/>
              </a:ext>
            </a:extLst>
          </p:cNvPr>
          <p:cNvSpPr/>
          <p:nvPr/>
        </p:nvSpPr>
        <p:spPr>
          <a:xfrm>
            <a:off x="3236916" y="5800702"/>
            <a:ext cx="1771589" cy="389007"/>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Arial" panose="020B0604020202020204" pitchFamily="34" charset="0"/>
                <a:cs typeface="Arial" panose="020B0604020202020204" pitchFamily="34" charset="0"/>
              </a:rPr>
              <a:t>Depreciación nominal</a:t>
            </a:r>
            <a:endParaRPr lang="es-PE" sz="1200" dirty="0">
              <a:latin typeface="Arial" panose="020B0604020202020204" pitchFamily="34" charset="0"/>
              <a:cs typeface="Arial" panose="020B0604020202020204" pitchFamily="34" charset="0"/>
            </a:endParaRPr>
          </a:p>
        </p:txBody>
      </p:sp>
      <p:sp>
        <p:nvSpPr>
          <p:cNvPr id="46" name="Rectángulo: esquinas redondeadas 45">
            <a:extLst>
              <a:ext uri="{FF2B5EF4-FFF2-40B4-BE49-F238E27FC236}">
                <a16:creationId xmlns:a16="http://schemas.microsoft.com/office/drawing/2014/main" xmlns="" id="{8E25BC33-A040-4DF6-9ADF-B2F32E8F3F9E}"/>
              </a:ext>
            </a:extLst>
          </p:cNvPr>
          <p:cNvSpPr/>
          <p:nvPr/>
        </p:nvSpPr>
        <p:spPr>
          <a:xfrm>
            <a:off x="6096000" y="5803753"/>
            <a:ext cx="1771589" cy="389007"/>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Arial" panose="020B0604020202020204" pitchFamily="34" charset="0"/>
                <a:cs typeface="Arial" panose="020B0604020202020204" pitchFamily="34" charset="0"/>
              </a:rPr>
              <a:t>Inflación importada</a:t>
            </a:r>
            <a:endParaRPr lang="es-PE" sz="1200" dirty="0">
              <a:latin typeface="Arial" panose="020B0604020202020204" pitchFamily="34" charset="0"/>
              <a:cs typeface="Arial" panose="020B0604020202020204" pitchFamily="34" charset="0"/>
            </a:endParaRPr>
          </a:p>
        </p:txBody>
      </p:sp>
      <p:cxnSp>
        <p:nvCxnSpPr>
          <p:cNvPr id="48" name="Conector recto de flecha 47">
            <a:extLst>
              <a:ext uri="{FF2B5EF4-FFF2-40B4-BE49-F238E27FC236}">
                <a16:creationId xmlns:a16="http://schemas.microsoft.com/office/drawing/2014/main" xmlns="" id="{E5498FB6-36B4-481D-849D-40A89648BC12}"/>
              </a:ext>
            </a:extLst>
          </p:cNvPr>
          <p:cNvCxnSpPr>
            <a:stCxn id="30" idx="3"/>
            <a:endCxn id="41" idx="1"/>
          </p:cNvCxnSpPr>
          <p:nvPr/>
        </p:nvCxnSpPr>
        <p:spPr>
          <a:xfrm flipV="1">
            <a:off x="2351121" y="5995206"/>
            <a:ext cx="885795" cy="3051"/>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ector recto de flecha 49">
            <a:extLst>
              <a:ext uri="{FF2B5EF4-FFF2-40B4-BE49-F238E27FC236}">
                <a16:creationId xmlns:a16="http://schemas.microsoft.com/office/drawing/2014/main" xmlns="" id="{6BADFB01-7C03-4FCE-A91C-7872F125CBCE}"/>
              </a:ext>
            </a:extLst>
          </p:cNvPr>
          <p:cNvCxnSpPr>
            <a:stCxn id="41" idx="3"/>
            <a:endCxn id="46" idx="1"/>
          </p:cNvCxnSpPr>
          <p:nvPr/>
        </p:nvCxnSpPr>
        <p:spPr>
          <a:xfrm>
            <a:off x="5008505" y="5995206"/>
            <a:ext cx="1087495" cy="3051"/>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ector recto de flecha 51">
            <a:extLst>
              <a:ext uri="{FF2B5EF4-FFF2-40B4-BE49-F238E27FC236}">
                <a16:creationId xmlns:a16="http://schemas.microsoft.com/office/drawing/2014/main" xmlns="" id="{5311420A-74CF-47DF-80E2-40E410F040EC}"/>
              </a:ext>
            </a:extLst>
          </p:cNvPr>
          <p:cNvCxnSpPr>
            <a:cxnSpLocks/>
            <a:stCxn id="46" idx="0"/>
            <a:endCxn id="18" idx="2"/>
          </p:cNvCxnSpPr>
          <p:nvPr/>
        </p:nvCxnSpPr>
        <p:spPr>
          <a:xfrm flipV="1">
            <a:off x="6981795" y="4932978"/>
            <a:ext cx="8965" cy="870775"/>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ector: angular 80">
            <a:extLst>
              <a:ext uri="{FF2B5EF4-FFF2-40B4-BE49-F238E27FC236}">
                <a16:creationId xmlns:a16="http://schemas.microsoft.com/office/drawing/2014/main" xmlns="" id="{9E3C1EB6-FB25-4D77-8C06-386C5379D2B1}"/>
              </a:ext>
            </a:extLst>
          </p:cNvPr>
          <p:cNvCxnSpPr>
            <a:cxnSpLocks/>
            <a:stCxn id="41" idx="0"/>
            <a:endCxn id="33" idx="3"/>
          </p:cNvCxnSpPr>
          <p:nvPr/>
        </p:nvCxnSpPr>
        <p:spPr>
          <a:xfrm rot="16200000" flipV="1">
            <a:off x="2881850" y="4559841"/>
            <a:ext cx="710132" cy="1771590"/>
          </a:xfrm>
          <a:prstGeom prst="bentConnector2">
            <a:avLst/>
          </a:prstGeom>
          <a:ln>
            <a:solidFill>
              <a:srgbClr val="00206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20" name="Rectángulo: esquinas redondeadas 219">
            <a:extLst>
              <a:ext uri="{FF2B5EF4-FFF2-40B4-BE49-F238E27FC236}">
                <a16:creationId xmlns:a16="http://schemas.microsoft.com/office/drawing/2014/main" xmlns="" id="{1421A8ED-5752-4A13-B79C-1D1C22F2DAAF}"/>
              </a:ext>
            </a:extLst>
          </p:cNvPr>
          <p:cNvSpPr/>
          <p:nvPr/>
        </p:nvSpPr>
        <p:spPr>
          <a:xfrm>
            <a:off x="579531" y="2144729"/>
            <a:ext cx="1380564" cy="458070"/>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Arial" panose="020B0604020202020204" pitchFamily="34" charset="0"/>
                <a:cs typeface="Arial" panose="020B0604020202020204" pitchFamily="34" charset="0"/>
              </a:rPr>
              <a:t>Crecimiento potencial</a:t>
            </a:r>
            <a:endParaRPr lang="es-PE" sz="1200" dirty="0">
              <a:latin typeface="Arial" panose="020B0604020202020204" pitchFamily="34" charset="0"/>
              <a:cs typeface="Arial" panose="020B0604020202020204" pitchFamily="34" charset="0"/>
            </a:endParaRPr>
          </a:p>
        </p:txBody>
      </p:sp>
      <p:cxnSp>
        <p:nvCxnSpPr>
          <p:cNvPr id="26" name="Conector: angular 25">
            <a:extLst>
              <a:ext uri="{FF2B5EF4-FFF2-40B4-BE49-F238E27FC236}">
                <a16:creationId xmlns:a16="http://schemas.microsoft.com/office/drawing/2014/main" xmlns="" id="{E0AE8517-2AD0-4B3F-81C9-BDA5E1AA393B}"/>
              </a:ext>
            </a:extLst>
          </p:cNvPr>
          <p:cNvCxnSpPr>
            <a:stCxn id="220" idx="2"/>
            <a:endCxn id="6" idx="0"/>
          </p:cNvCxnSpPr>
          <p:nvPr/>
        </p:nvCxnSpPr>
        <p:spPr>
          <a:xfrm rot="16200000" flipH="1">
            <a:off x="1762748" y="2109863"/>
            <a:ext cx="296738" cy="1282609"/>
          </a:xfrm>
          <a:prstGeom prst="bentConnector3">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ector: angular 41">
            <a:extLst>
              <a:ext uri="{FF2B5EF4-FFF2-40B4-BE49-F238E27FC236}">
                <a16:creationId xmlns:a16="http://schemas.microsoft.com/office/drawing/2014/main" xmlns="" id="{A64AC807-2C81-44AF-96C3-7928AE907159}"/>
              </a:ext>
            </a:extLst>
          </p:cNvPr>
          <p:cNvCxnSpPr>
            <a:cxnSpLocks/>
            <a:endCxn id="20" idx="0"/>
          </p:cNvCxnSpPr>
          <p:nvPr/>
        </p:nvCxnSpPr>
        <p:spPr>
          <a:xfrm>
            <a:off x="2722360" y="2383031"/>
            <a:ext cx="8077317" cy="1950413"/>
          </a:xfrm>
          <a:prstGeom prst="bentConnector2">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xmlns="" id="{7560EBC1-4CE7-43CD-A410-FF13139746CF}"/>
              </a:ext>
            </a:extLst>
          </p:cNvPr>
          <p:cNvCxnSpPr>
            <a:cxnSpLocks/>
          </p:cNvCxnSpPr>
          <p:nvPr/>
        </p:nvCxnSpPr>
        <p:spPr>
          <a:xfrm>
            <a:off x="2722360" y="2383031"/>
            <a:ext cx="0" cy="516506"/>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4369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xmlns="" id="{81E3FBD4-20A9-417B-A77F-F7D7B12C089A}"/>
              </a:ext>
            </a:extLst>
          </p:cNvPr>
          <p:cNvSpPr/>
          <p:nvPr/>
        </p:nvSpPr>
        <p:spPr>
          <a:xfrm>
            <a:off x="0" y="6547663"/>
            <a:ext cx="12192000" cy="310338"/>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xmlns=""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50" b="1" dirty="0" smtClean="0">
                <a:latin typeface="Arial" pitchFamily="34" charset="0"/>
                <a:ea typeface="Calibri"/>
                <a:cs typeface="Arial" pitchFamily="34" charset="0"/>
              </a:rPr>
              <a:t>17</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
        <p:nvSpPr>
          <p:cNvPr id="2" name="CuadroTexto 1">
            <a:extLst>
              <a:ext uri="{FF2B5EF4-FFF2-40B4-BE49-F238E27FC236}">
                <a16:creationId xmlns:a16="http://schemas.microsoft.com/office/drawing/2014/main" xmlns="" id="{BAA6883F-B554-43FB-B47A-68A8E73656AA}"/>
              </a:ext>
            </a:extLst>
          </p:cNvPr>
          <p:cNvSpPr txBox="1"/>
          <p:nvPr/>
        </p:nvSpPr>
        <p:spPr>
          <a:xfrm>
            <a:off x="254962" y="1137190"/>
            <a:ext cx="11682073" cy="659155"/>
          </a:xfrm>
          <a:prstGeom prst="rect">
            <a:avLst/>
          </a:prstGeom>
          <a:noFill/>
        </p:spPr>
        <p:txBody>
          <a:bodyPr wrap="square" rtlCol="0">
            <a:spAutoFit/>
          </a:bodyPr>
          <a:lstStyle/>
          <a:p>
            <a:pPr marR="5080" lvl="0" algn="just">
              <a:spcBef>
                <a:spcPts val="95"/>
              </a:spcBef>
              <a:defRPr/>
            </a:pPr>
            <a:r>
              <a:rPr lang="es-MX" sz="1600" b="1" dirty="0" smtClean="0">
                <a:solidFill>
                  <a:srgbClr val="001F5F"/>
                </a:solidFill>
                <a:latin typeface="Arial"/>
                <a:cs typeface="Arial"/>
              </a:rPr>
              <a:t>Fenómeno </a:t>
            </a:r>
            <a:r>
              <a:rPr lang="es-MX" sz="1600" b="1" dirty="0">
                <a:solidFill>
                  <a:srgbClr val="001F5F"/>
                </a:solidFill>
                <a:latin typeface="Arial"/>
                <a:cs typeface="Arial"/>
              </a:rPr>
              <a:t>del </a:t>
            </a:r>
            <a:r>
              <a:rPr lang="es-MX" sz="1600" b="1" dirty="0" smtClean="0">
                <a:solidFill>
                  <a:srgbClr val="001F5F"/>
                </a:solidFill>
                <a:latin typeface="Arial"/>
                <a:cs typeface="Arial"/>
              </a:rPr>
              <a:t>Ni</a:t>
            </a:r>
            <a:r>
              <a:rPr lang="es-MX" sz="1600" b="1" dirty="0">
                <a:solidFill>
                  <a:srgbClr val="001F5F"/>
                </a:solidFill>
                <a:latin typeface="Arial"/>
                <a:cs typeface="Arial"/>
              </a:rPr>
              <a:t>ñ</a:t>
            </a:r>
            <a:r>
              <a:rPr lang="es-MX" sz="1600" b="1" dirty="0" smtClean="0">
                <a:solidFill>
                  <a:srgbClr val="001F5F"/>
                </a:solidFill>
                <a:latin typeface="Arial"/>
                <a:cs typeface="Arial"/>
              </a:rPr>
              <a:t>o </a:t>
            </a:r>
            <a:r>
              <a:rPr lang="es-MX" sz="1600" b="1" dirty="0">
                <a:solidFill>
                  <a:srgbClr val="001F5F"/>
                </a:solidFill>
                <a:latin typeface="Arial"/>
                <a:cs typeface="Arial"/>
              </a:rPr>
              <a:t>(6% de probabilidad)</a:t>
            </a:r>
            <a:endParaRPr lang="es-MX" sz="1600"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5612" y="1680755"/>
            <a:ext cx="6412707" cy="4802777"/>
          </a:xfrm>
          <a:prstGeom prst="rect">
            <a:avLst/>
          </a:prstGeom>
        </p:spPr>
      </p:pic>
    </p:spTree>
    <p:extLst>
      <p:ext uri="{BB962C8B-B14F-4D97-AF65-F5344CB8AC3E}">
        <p14:creationId xmlns:p14="http://schemas.microsoft.com/office/powerpoint/2010/main" val="926913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 xmlns:a16="http://schemas.microsoft.com/office/drawing/2014/main" id="{81E3FBD4-20A9-417B-A77F-F7D7B12C089A}"/>
              </a:ext>
            </a:extLst>
          </p:cNvPr>
          <p:cNvSpPr/>
          <p:nvPr/>
        </p:nvSpPr>
        <p:spPr>
          <a:xfrm>
            <a:off x="0" y="6687671"/>
            <a:ext cx="12192000" cy="170329"/>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 xmlns:a16="http://schemas.microsoft.com/office/drawing/2014/main"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50" b="1" dirty="0" smtClean="0">
                <a:latin typeface="Arial" pitchFamily="34" charset="0"/>
                <a:ea typeface="Calibri"/>
                <a:cs typeface="Arial" pitchFamily="34" charset="0"/>
              </a:rPr>
              <a:t>18</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grpSp>
        <p:nvGrpSpPr>
          <p:cNvPr id="28" name="Grupo 27">
            <a:extLst>
              <a:ext uri="{FF2B5EF4-FFF2-40B4-BE49-F238E27FC236}">
                <a16:creationId xmlns="" xmlns:a16="http://schemas.microsoft.com/office/drawing/2014/main" id="{69F68D05-149A-72D0-23B1-5EEF6F80C0C1}"/>
              </a:ext>
            </a:extLst>
          </p:cNvPr>
          <p:cNvGrpSpPr/>
          <p:nvPr/>
        </p:nvGrpSpPr>
        <p:grpSpPr>
          <a:xfrm>
            <a:off x="5198781" y="2917174"/>
            <a:ext cx="5668506" cy="508498"/>
            <a:chOff x="6126245" y="2260301"/>
            <a:chExt cx="5668506" cy="508498"/>
          </a:xfrm>
          <a:solidFill>
            <a:srgbClr val="0070C0"/>
          </a:solidFill>
        </p:grpSpPr>
        <p:sp>
          <p:nvSpPr>
            <p:cNvPr id="29" name="Forma libre: forma 27">
              <a:extLst>
                <a:ext uri="{FF2B5EF4-FFF2-40B4-BE49-F238E27FC236}">
                  <a16:creationId xmlns="" xmlns:a16="http://schemas.microsoft.com/office/drawing/2014/main" id="{ED6B6F0B-4EBE-4F67-B333-DCB479DE69AA}"/>
                </a:ext>
              </a:extLst>
            </p:cNvPr>
            <p:cNvSpPr/>
            <p:nvPr/>
          </p:nvSpPr>
          <p:spPr>
            <a:xfrm>
              <a:off x="7793453" y="2468830"/>
              <a:ext cx="333441" cy="91440"/>
            </a:xfrm>
            <a:custGeom>
              <a:avLst/>
              <a:gdLst/>
              <a:ahLst/>
              <a:cxnLst/>
              <a:rect l="0" t="0" r="0" b="0"/>
              <a:pathLst>
                <a:path>
                  <a:moveTo>
                    <a:pt x="333441" y="45720"/>
                  </a:moveTo>
                  <a:lnTo>
                    <a:pt x="0" y="45720"/>
                  </a:lnTo>
                </a:path>
              </a:pathLst>
            </a:custGeom>
            <a:grp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1" name="Rectángulo: esquinas redondeadas 29">
              <a:extLst>
                <a:ext uri="{FF2B5EF4-FFF2-40B4-BE49-F238E27FC236}">
                  <a16:creationId xmlns="" xmlns:a16="http://schemas.microsoft.com/office/drawing/2014/main" id="{1FEA23C3-3523-7A11-AC38-AC6F6B499616}"/>
                </a:ext>
              </a:extLst>
            </p:cNvPr>
            <p:cNvSpPr/>
            <p:nvPr/>
          </p:nvSpPr>
          <p:spPr>
            <a:xfrm>
              <a:off x="10127544" y="2260301"/>
              <a:ext cx="1667207" cy="508498"/>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PE" sz="1200" kern="1200" dirty="0">
                  <a:latin typeface="Arial" panose="020B0604020202020204" pitchFamily="34" charset="0"/>
                  <a:cs typeface="Arial" panose="020B0604020202020204" pitchFamily="34" charset="0"/>
                </a:rPr>
                <a:t>Expectativas de inflación</a:t>
              </a:r>
            </a:p>
          </p:txBody>
        </p:sp>
        <p:sp>
          <p:nvSpPr>
            <p:cNvPr id="34" name="Rectángulo: esquinas redondeadas 30">
              <a:extLst>
                <a:ext uri="{FF2B5EF4-FFF2-40B4-BE49-F238E27FC236}">
                  <a16:creationId xmlns="" xmlns:a16="http://schemas.microsoft.com/office/drawing/2014/main" id="{0045A31D-FC11-A8BD-FA1A-E5DD28D6D358}"/>
                </a:ext>
              </a:extLst>
            </p:cNvPr>
            <p:cNvSpPr/>
            <p:nvPr/>
          </p:nvSpPr>
          <p:spPr>
            <a:xfrm>
              <a:off x="8126895" y="2260301"/>
              <a:ext cx="1667207" cy="508498"/>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PE" sz="1200" kern="1200" dirty="0">
                  <a:latin typeface="Arial" panose="020B0604020202020204" pitchFamily="34" charset="0"/>
                  <a:cs typeface="Arial" panose="020B0604020202020204" pitchFamily="34" charset="0"/>
                </a:rPr>
                <a:t>Inflación total</a:t>
              </a:r>
            </a:p>
          </p:txBody>
        </p:sp>
        <p:sp>
          <p:nvSpPr>
            <p:cNvPr id="35" name="Rectángulo: esquinas redondeadas 31">
              <a:extLst>
                <a:ext uri="{FF2B5EF4-FFF2-40B4-BE49-F238E27FC236}">
                  <a16:creationId xmlns="" xmlns:a16="http://schemas.microsoft.com/office/drawing/2014/main" id="{3D235931-1A48-AC6C-CDEF-3572EE7564F0}"/>
                </a:ext>
              </a:extLst>
            </p:cNvPr>
            <p:cNvSpPr/>
            <p:nvPr/>
          </p:nvSpPr>
          <p:spPr>
            <a:xfrm>
              <a:off x="6126245" y="2260301"/>
              <a:ext cx="1667207" cy="508498"/>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PE" sz="1200" kern="1200" dirty="0">
                  <a:latin typeface="Arial" panose="020B0604020202020204" pitchFamily="34" charset="0"/>
                  <a:cs typeface="Arial" panose="020B0604020202020204" pitchFamily="34" charset="0"/>
                </a:rPr>
                <a:t>Inflación </a:t>
              </a:r>
              <a:r>
                <a:rPr lang="es-PE" sz="1200" dirty="0">
                  <a:latin typeface="Arial" panose="020B0604020202020204" pitchFamily="34" charset="0"/>
                  <a:cs typeface="Arial" panose="020B0604020202020204" pitchFamily="34" charset="0"/>
                </a:rPr>
                <a:t>sin energía y alimentos</a:t>
              </a:r>
              <a:endParaRPr lang="es-PE" sz="1200" kern="1200" dirty="0">
                <a:latin typeface="Arial" panose="020B0604020202020204" pitchFamily="34" charset="0"/>
                <a:cs typeface="Arial" panose="020B0604020202020204" pitchFamily="34" charset="0"/>
              </a:endParaRPr>
            </a:p>
          </p:txBody>
        </p:sp>
      </p:grpSp>
      <p:grpSp>
        <p:nvGrpSpPr>
          <p:cNvPr id="36" name="Grupo 35">
            <a:extLst>
              <a:ext uri="{FF2B5EF4-FFF2-40B4-BE49-F238E27FC236}">
                <a16:creationId xmlns="" xmlns:a16="http://schemas.microsoft.com/office/drawing/2014/main" id="{9ABADAE8-5CD2-9A7B-16C9-A324A8335F2B}"/>
              </a:ext>
            </a:extLst>
          </p:cNvPr>
          <p:cNvGrpSpPr/>
          <p:nvPr/>
        </p:nvGrpSpPr>
        <p:grpSpPr>
          <a:xfrm>
            <a:off x="9200079" y="4201771"/>
            <a:ext cx="1649564" cy="1292312"/>
            <a:chOff x="9083828" y="3775260"/>
            <a:chExt cx="1649564" cy="1292312"/>
          </a:xfrm>
        </p:grpSpPr>
        <p:sp>
          <p:nvSpPr>
            <p:cNvPr id="37" name="Rectángulo: esquinas redondeadas 38">
              <a:extLst>
                <a:ext uri="{FF2B5EF4-FFF2-40B4-BE49-F238E27FC236}">
                  <a16:creationId xmlns="" xmlns:a16="http://schemas.microsoft.com/office/drawing/2014/main" id="{DD1C7F59-44A9-A6A1-ABF7-7DAC74EDCE2F}"/>
                </a:ext>
              </a:extLst>
            </p:cNvPr>
            <p:cNvSpPr/>
            <p:nvPr/>
          </p:nvSpPr>
          <p:spPr>
            <a:xfrm>
              <a:off x="9083829" y="3775260"/>
              <a:ext cx="1649563" cy="516213"/>
            </a:xfrm>
            <a:prstGeom prst="roundRect">
              <a:avLst/>
            </a:pr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PE" sz="1200" kern="1200" dirty="0">
                  <a:latin typeface="Arial" panose="020B0604020202020204" pitchFamily="34" charset="0"/>
                  <a:cs typeface="Arial" panose="020B0604020202020204" pitchFamily="34" charset="0"/>
                </a:rPr>
                <a:t>Tasas reales</a:t>
              </a:r>
            </a:p>
          </p:txBody>
        </p:sp>
        <p:sp>
          <p:nvSpPr>
            <p:cNvPr id="38" name="Rectángulo: esquinas redondeadas 39">
              <a:extLst>
                <a:ext uri="{FF2B5EF4-FFF2-40B4-BE49-F238E27FC236}">
                  <a16:creationId xmlns="" xmlns:a16="http://schemas.microsoft.com/office/drawing/2014/main" id="{48088B1C-AE04-1083-58A4-E37E32E7887C}"/>
                </a:ext>
              </a:extLst>
            </p:cNvPr>
            <p:cNvSpPr/>
            <p:nvPr/>
          </p:nvSpPr>
          <p:spPr>
            <a:xfrm>
              <a:off x="9083828" y="4557550"/>
              <a:ext cx="1649563" cy="510022"/>
            </a:xfrm>
            <a:prstGeom prst="roundRect">
              <a:avLst/>
            </a:pr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PE" sz="1200" kern="1200" dirty="0">
                  <a:latin typeface="Arial" panose="020B0604020202020204" pitchFamily="34" charset="0"/>
                  <a:cs typeface="Arial" panose="020B0604020202020204" pitchFamily="34" charset="0"/>
                </a:rPr>
                <a:t>Condiciones monetarias</a:t>
              </a:r>
            </a:p>
          </p:txBody>
        </p:sp>
      </p:grpSp>
      <p:grpSp>
        <p:nvGrpSpPr>
          <p:cNvPr id="39" name="Grupo 38">
            <a:extLst>
              <a:ext uri="{FF2B5EF4-FFF2-40B4-BE49-F238E27FC236}">
                <a16:creationId xmlns="" xmlns:a16="http://schemas.microsoft.com/office/drawing/2014/main" id="{89FA9E40-C917-EB53-109C-C45F928CE2DE}"/>
              </a:ext>
            </a:extLst>
          </p:cNvPr>
          <p:cNvGrpSpPr/>
          <p:nvPr/>
        </p:nvGrpSpPr>
        <p:grpSpPr>
          <a:xfrm>
            <a:off x="1344474" y="2193332"/>
            <a:ext cx="3667856" cy="1956184"/>
            <a:chOff x="2271938" y="1536459"/>
            <a:chExt cx="3667856" cy="1956184"/>
          </a:xfrm>
        </p:grpSpPr>
        <p:sp>
          <p:nvSpPr>
            <p:cNvPr id="40" name="Forma libre: forma 11">
              <a:extLst>
                <a:ext uri="{FF2B5EF4-FFF2-40B4-BE49-F238E27FC236}">
                  <a16:creationId xmlns="" xmlns:a16="http://schemas.microsoft.com/office/drawing/2014/main" id="{C43EDB84-F987-9F2C-114E-EBCC6F3864F2}"/>
                </a:ext>
              </a:extLst>
            </p:cNvPr>
            <p:cNvSpPr/>
            <p:nvPr/>
          </p:nvSpPr>
          <p:spPr>
            <a:xfrm>
              <a:off x="3939145" y="2514551"/>
              <a:ext cx="333441" cy="716899"/>
            </a:xfrm>
            <a:custGeom>
              <a:avLst/>
              <a:gdLst/>
              <a:ahLst/>
              <a:cxnLst/>
              <a:rect l="0" t="0" r="0" b="0"/>
              <a:pathLst>
                <a:path>
                  <a:moveTo>
                    <a:pt x="333441" y="0"/>
                  </a:moveTo>
                  <a:lnTo>
                    <a:pt x="166720" y="0"/>
                  </a:lnTo>
                  <a:lnTo>
                    <a:pt x="166720" y="716899"/>
                  </a:lnTo>
                  <a:lnTo>
                    <a:pt x="0" y="716899"/>
                  </a:lnTo>
                </a:path>
              </a:pathLst>
            </a:custGeom>
            <a:noFill/>
          </p:spPr>
          <p:style>
            <a:lnRef idx="2">
              <a:schemeClr val="accent1">
                <a:tint val="99000"/>
                <a:hueOff val="0"/>
                <a:satOff val="0"/>
                <a:lumOff val="0"/>
                <a:alphaOff val="0"/>
              </a:schemeClr>
            </a:lnRef>
            <a:fillRef idx="0">
              <a:scrgbClr r="0" g="0" b="0"/>
            </a:fillRef>
            <a:effectRef idx="0">
              <a:schemeClr val="accent1">
                <a:tint val="99000"/>
                <a:hueOff val="0"/>
                <a:satOff val="0"/>
                <a:lumOff val="0"/>
                <a:alphaOff val="0"/>
              </a:schemeClr>
            </a:effectRef>
            <a:fontRef idx="minor">
              <a:schemeClr val="tx1">
                <a:hueOff val="0"/>
                <a:satOff val="0"/>
                <a:lumOff val="0"/>
                <a:alphaOff val="0"/>
              </a:schemeClr>
            </a:fontRef>
          </p:style>
        </p:sp>
        <p:sp>
          <p:nvSpPr>
            <p:cNvPr id="41" name="Forma libre: forma 13">
              <a:extLst>
                <a:ext uri="{FF2B5EF4-FFF2-40B4-BE49-F238E27FC236}">
                  <a16:creationId xmlns="" xmlns:a16="http://schemas.microsoft.com/office/drawing/2014/main" id="{56767C9B-ACD3-14D4-DF30-9E50E6DCA3CA}"/>
                </a:ext>
              </a:extLst>
            </p:cNvPr>
            <p:cNvSpPr/>
            <p:nvPr/>
          </p:nvSpPr>
          <p:spPr>
            <a:xfrm>
              <a:off x="3939145" y="2468831"/>
              <a:ext cx="333441" cy="91440"/>
            </a:xfrm>
            <a:custGeom>
              <a:avLst/>
              <a:gdLst/>
              <a:ahLst/>
              <a:cxnLst/>
              <a:rect l="0" t="0" r="0" b="0"/>
              <a:pathLst>
                <a:path>
                  <a:moveTo>
                    <a:pt x="333441" y="45720"/>
                  </a:moveTo>
                  <a:lnTo>
                    <a:pt x="0" y="45720"/>
                  </a:lnTo>
                </a:path>
              </a:pathLst>
            </a:custGeom>
            <a:noFill/>
          </p:spPr>
          <p:style>
            <a:lnRef idx="2">
              <a:schemeClr val="accent1">
                <a:tint val="99000"/>
                <a:hueOff val="0"/>
                <a:satOff val="0"/>
                <a:lumOff val="0"/>
                <a:alphaOff val="0"/>
              </a:schemeClr>
            </a:lnRef>
            <a:fillRef idx="0">
              <a:scrgbClr r="0" g="0" b="0"/>
            </a:fillRef>
            <a:effectRef idx="0">
              <a:schemeClr val="accent1">
                <a:tint val="99000"/>
                <a:hueOff val="0"/>
                <a:satOff val="0"/>
                <a:lumOff val="0"/>
                <a:alphaOff val="0"/>
              </a:schemeClr>
            </a:effectRef>
            <a:fontRef idx="minor">
              <a:schemeClr val="tx1">
                <a:hueOff val="0"/>
                <a:satOff val="0"/>
                <a:lumOff val="0"/>
                <a:alphaOff val="0"/>
              </a:schemeClr>
            </a:fontRef>
          </p:style>
        </p:sp>
        <p:sp>
          <p:nvSpPr>
            <p:cNvPr id="42" name="Forma libre: forma 15">
              <a:extLst>
                <a:ext uri="{FF2B5EF4-FFF2-40B4-BE49-F238E27FC236}">
                  <a16:creationId xmlns="" xmlns:a16="http://schemas.microsoft.com/office/drawing/2014/main" id="{ACEF7463-8516-7EAF-C2D4-6BEC2FC3E93C}"/>
                </a:ext>
              </a:extLst>
            </p:cNvPr>
            <p:cNvSpPr/>
            <p:nvPr/>
          </p:nvSpPr>
          <p:spPr>
            <a:xfrm>
              <a:off x="3939145" y="1797652"/>
              <a:ext cx="333441" cy="716899"/>
            </a:xfrm>
            <a:custGeom>
              <a:avLst/>
              <a:gdLst/>
              <a:ahLst/>
              <a:cxnLst/>
              <a:rect l="0" t="0" r="0" b="0"/>
              <a:pathLst>
                <a:path>
                  <a:moveTo>
                    <a:pt x="333441" y="716899"/>
                  </a:moveTo>
                  <a:lnTo>
                    <a:pt x="166720" y="716899"/>
                  </a:lnTo>
                  <a:lnTo>
                    <a:pt x="166720" y="0"/>
                  </a:lnTo>
                  <a:lnTo>
                    <a:pt x="0" y="0"/>
                  </a:lnTo>
                </a:path>
              </a:pathLst>
            </a:custGeom>
            <a:noFill/>
          </p:spPr>
          <p:style>
            <a:lnRef idx="2">
              <a:schemeClr val="accent1">
                <a:tint val="99000"/>
                <a:hueOff val="0"/>
                <a:satOff val="0"/>
                <a:lumOff val="0"/>
                <a:alphaOff val="0"/>
              </a:schemeClr>
            </a:lnRef>
            <a:fillRef idx="0">
              <a:scrgbClr r="0" g="0" b="0"/>
            </a:fillRef>
            <a:effectRef idx="0">
              <a:schemeClr val="accent1">
                <a:tint val="99000"/>
                <a:hueOff val="0"/>
                <a:satOff val="0"/>
                <a:lumOff val="0"/>
                <a:alphaOff val="0"/>
              </a:schemeClr>
            </a:effectRef>
            <a:fontRef idx="minor">
              <a:schemeClr val="tx1">
                <a:hueOff val="0"/>
                <a:satOff val="0"/>
                <a:lumOff val="0"/>
                <a:alphaOff val="0"/>
              </a:schemeClr>
            </a:fontRef>
          </p:style>
        </p:sp>
        <p:sp>
          <p:nvSpPr>
            <p:cNvPr id="43" name="Rectángulo: esquinas redondeadas 16">
              <a:extLst>
                <a:ext uri="{FF2B5EF4-FFF2-40B4-BE49-F238E27FC236}">
                  <a16:creationId xmlns="" xmlns:a16="http://schemas.microsoft.com/office/drawing/2014/main" id="{5808FA05-6A6B-F4E9-D019-8FFB794FD98D}"/>
                </a:ext>
              </a:extLst>
            </p:cNvPr>
            <p:cNvSpPr/>
            <p:nvPr/>
          </p:nvSpPr>
          <p:spPr>
            <a:xfrm>
              <a:off x="4272587" y="2260302"/>
              <a:ext cx="1667207" cy="508498"/>
            </a:xfrm>
            <a:prstGeom prst="roundRect">
              <a:avLst/>
            </a:prstGeom>
            <a:solidFill>
              <a:srgbClr val="0070C0"/>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PE" sz="1200" kern="1200" dirty="0">
                  <a:latin typeface="Arial" panose="020B0604020202020204" pitchFamily="34" charset="0"/>
                  <a:cs typeface="Arial" panose="020B0604020202020204" pitchFamily="34" charset="0"/>
                </a:rPr>
                <a:t>Brecha producto</a:t>
              </a:r>
            </a:p>
          </p:txBody>
        </p:sp>
        <p:sp>
          <p:nvSpPr>
            <p:cNvPr id="44" name="Rectángulo: esquinas redondeadas 18">
              <a:extLst>
                <a:ext uri="{FF2B5EF4-FFF2-40B4-BE49-F238E27FC236}">
                  <a16:creationId xmlns="" xmlns:a16="http://schemas.microsoft.com/office/drawing/2014/main" id="{04B52412-D0EF-689F-58D2-B6349643B746}"/>
                </a:ext>
              </a:extLst>
            </p:cNvPr>
            <p:cNvSpPr/>
            <p:nvPr/>
          </p:nvSpPr>
          <p:spPr>
            <a:xfrm>
              <a:off x="2280568" y="1536459"/>
              <a:ext cx="1667207" cy="508498"/>
            </a:xfrm>
            <a:prstGeom prst="roundRect">
              <a:avLst/>
            </a:prstGeom>
            <a:solidFill>
              <a:srgbClr val="002060"/>
            </a:solidFill>
          </p:spPr>
          <p:style>
            <a:lnRef idx="2">
              <a:schemeClr val="lt1">
                <a:hueOff val="0"/>
                <a:satOff val="0"/>
                <a:lumOff val="0"/>
                <a:alphaOff val="0"/>
              </a:schemeClr>
            </a:lnRef>
            <a:fillRef idx="1">
              <a:schemeClr val="accent1">
                <a:tint val="80000"/>
                <a:hueOff val="0"/>
                <a:satOff val="0"/>
                <a:lumOff val="0"/>
                <a:alphaOff val="0"/>
              </a:schemeClr>
            </a:fillRef>
            <a:effectRef idx="0">
              <a:schemeClr val="accent1">
                <a:tint val="80000"/>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PE" sz="1200" kern="1200" dirty="0">
                  <a:latin typeface="Arial" panose="020B0604020202020204" pitchFamily="34" charset="0"/>
                  <a:cs typeface="Arial" panose="020B0604020202020204" pitchFamily="34" charset="0"/>
                </a:rPr>
                <a:t>Impulso fiscal</a:t>
              </a:r>
            </a:p>
          </p:txBody>
        </p:sp>
        <p:sp>
          <p:nvSpPr>
            <p:cNvPr id="45" name="Rectángulo: esquinas redondeadas 19">
              <a:extLst>
                <a:ext uri="{FF2B5EF4-FFF2-40B4-BE49-F238E27FC236}">
                  <a16:creationId xmlns="" xmlns:a16="http://schemas.microsoft.com/office/drawing/2014/main" id="{5EE22A9C-B1CB-9525-2AC5-B9F7B4B8063A}"/>
                </a:ext>
              </a:extLst>
            </p:cNvPr>
            <p:cNvSpPr/>
            <p:nvPr/>
          </p:nvSpPr>
          <p:spPr>
            <a:xfrm>
              <a:off x="2271938" y="2260302"/>
              <a:ext cx="1667207" cy="508498"/>
            </a:xfrm>
            <a:prstGeom prst="roundRect">
              <a:avLst/>
            </a:prstGeom>
            <a:solidFill>
              <a:srgbClr val="0070C0"/>
            </a:solidFill>
          </p:spPr>
          <p:style>
            <a:lnRef idx="2">
              <a:schemeClr val="lt1">
                <a:hueOff val="0"/>
                <a:satOff val="0"/>
                <a:lumOff val="0"/>
                <a:alphaOff val="0"/>
              </a:schemeClr>
            </a:lnRef>
            <a:fillRef idx="1">
              <a:schemeClr val="accent1">
                <a:tint val="99000"/>
                <a:hueOff val="0"/>
                <a:satOff val="0"/>
                <a:lumOff val="0"/>
                <a:alphaOff val="0"/>
              </a:schemeClr>
            </a:fillRef>
            <a:effectRef idx="0">
              <a:schemeClr val="accent1">
                <a:tint val="99000"/>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PE" sz="1200" kern="1200" dirty="0">
                  <a:latin typeface="Arial" panose="020B0604020202020204" pitchFamily="34" charset="0"/>
                  <a:cs typeface="Arial" panose="020B0604020202020204" pitchFamily="34" charset="0"/>
                </a:rPr>
                <a:t>Canal de expectativas</a:t>
              </a:r>
            </a:p>
          </p:txBody>
        </p:sp>
        <p:sp>
          <p:nvSpPr>
            <p:cNvPr id="46" name="Rectángulo: esquinas redondeadas 20">
              <a:extLst>
                <a:ext uri="{FF2B5EF4-FFF2-40B4-BE49-F238E27FC236}">
                  <a16:creationId xmlns="" xmlns:a16="http://schemas.microsoft.com/office/drawing/2014/main" id="{031CCB77-3380-1720-B7DF-E83D247DAB13}"/>
                </a:ext>
              </a:extLst>
            </p:cNvPr>
            <p:cNvSpPr/>
            <p:nvPr/>
          </p:nvSpPr>
          <p:spPr>
            <a:xfrm>
              <a:off x="2280567" y="2256766"/>
              <a:ext cx="1667207" cy="508498"/>
            </a:xfrm>
            <a:prstGeom prst="roundRect">
              <a:avLst/>
            </a:prstGeom>
            <a:solidFill>
              <a:srgbClr val="002060"/>
            </a:solidFill>
            <a:ln>
              <a:noFill/>
            </a:ln>
          </p:spPr>
          <p:style>
            <a:lnRef idx="2">
              <a:schemeClr val="lt1">
                <a:hueOff val="0"/>
                <a:satOff val="0"/>
                <a:lumOff val="0"/>
                <a:alphaOff val="0"/>
              </a:schemeClr>
            </a:lnRef>
            <a:fillRef idx="1">
              <a:schemeClr val="accent1">
                <a:tint val="80000"/>
                <a:hueOff val="0"/>
                <a:satOff val="0"/>
                <a:lumOff val="0"/>
                <a:alphaOff val="0"/>
              </a:schemeClr>
            </a:fillRef>
            <a:effectRef idx="0">
              <a:schemeClr val="accent1">
                <a:tint val="80000"/>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PE" sz="1200" kern="1200" dirty="0">
                  <a:latin typeface="Arial" panose="020B0604020202020204" pitchFamily="34" charset="0"/>
                  <a:cs typeface="Arial" panose="020B0604020202020204" pitchFamily="34" charset="0"/>
                </a:rPr>
                <a:t>Mayor confianza empresarial</a:t>
              </a:r>
            </a:p>
          </p:txBody>
        </p:sp>
        <p:sp>
          <p:nvSpPr>
            <p:cNvPr id="47" name="Rectángulo: esquinas redondeadas 21">
              <a:extLst>
                <a:ext uri="{FF2B5EF4-FFF2-40B4-BE49-F238E27FC236}">
                  <a16:creationId xmlns="" xmlns:a16="http://schemas.microsoft.com/office/drawing/2014/main" id="{0C1CFA6F-1212-C838-FCC2-342FCF626CC5}"/>
                </a:ext>
              </a:extLst>
            </p:cNvPr>
            <p:cNvSpPr/>
            <p:nvPr/>
          </p:nvSpPr>
          <p:spPr>
            <a:xfrm>
              <a:off x="2271938" y="2977201"/>
              <a:ext cx="1667207" cy="508498"/>
            </a:xfrm>
            <a:prstGeom prst="roundRect">
              <a:avLst/>
            </a:prstGeom>
            <a:solidFill>
              <a:srgbClr val="0070C0"/>
            </a:solidFill>
          </p:spPr>
          <p:style>
            <a:lnRef idx="2">
              <a:schemeClr val="lt1">
                <a:hueOff val="0"/>
                <a:satOff val="0"/>
                <a:lumOff val="0"/>
                <a:alphaOff val="0"/>
              </a:schemeClr>
            </a:lnRef>
            <a:fillRef idx="1">
              <a:schemeClr val="accent1">
                <a:tint val="99000"/>
                <a:hueOff val="0"/>
                <a:satOff val="0"/>
                <a:lumOff val="0"/>
                <a:alphaOff val="0"/>
              </a:schemeClr>
            </a:fillRef>
            <a:effectRef idx="0">
              <a:schemeClr val="accent1">
                <a:tint val="99000"/>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PE" sz="1200" kern="1200" dirty="0">
                  <a:latin typeface="Arial" panose="020B0604020202020204" pitchFamily="34" charset="0"/>
                  <a:cs typeface="Arial" panose="020B0604020202020204" pitchFamily="34" charset="0"/>
                </a:rPr>
                <a:t>Canal cambiario</a:t>
              </a:r>
            </a:p>
          </p:txBody>
        </p:sp>
        <p:sp>
          <p:nvSpPr>
            <p:cNvPr id="48" name="Rectángulo: esquinas redondeadas 22">
              <a:extLst>
                <a:ext uri="{FF2B5EF4-FFF2-40B4-BE49-F238E27FC236}">
                  <a16:creationId xmlns="" xmlns:a16="http://schemas.microsoft.com/office/drawing/2014/main" id="{C2D4F2F8-E2F9-A81F-F6A6-41BA187144F8}"/>
                </a:ext>
              </a:extLst>
            </p:cNvPr>
            <p:cNvSpPr/>
            <p:nvPr/>
          </p:nvSpPr>
          <p:spPr>
            <a:xfrm>
              <a:off x="2280568" y="2984145"/>
              <a:ext cx="1667207" cy="508498"/>
            </a:xfrm>
            <a:prstGeom prst="roundRect">
              <a:avLst/>
            </a:prstGeom>
            <a:solidFill>
              <a:srgbClr val="002060"/>
            </a:solidFill>
            <a:ln>
              <a:noFill/>
            </a:ln>
          </p:spPr>
          <p:style>
            <a:lnRef idx="2">
              <a:schemeClr val="lt1">
                <a:hueOff val="0"/>
                <a:satOff val="0"/>
                <a:lumOff val="0"/>
                <a:alphaOff val="0"/>
              </a:schemeClr>
            </a:lnRef>
            <a:fillRef idx="1">
              <a:schemeClr val="accent1">
                <a:tint val="80000"/>
                <a:hueOff val="0"/>
                <a:satOff val="0"/>
                <a:lumOff val="0"/>
                <a:alphaOff val="0"/>
              </a:schemeClr>
            </a:fillRef>
            <a:effectRef idx="0">
              <a:schemeClr val="accent1">
                <a:tint val="80000"/>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PE" sz="1200" kern="1200" dirty="0">
                  <a:latin typeface="Arial" panose="020B0604020202020204" pitchFamily="34" charset="0"/>
                  <a:cs typeface="Arial" panose="020B0604020202020204" pitchFamily="34" charset="0"/>
                </a:rPr>
                <a:t>Mayor riesgo país</a:t>
              </a:r>
            </a:p>
          </p:txBody>
        </p:sp>
      </p:grpSp>
      <p:cxnSp>
        <p:nvCxnSpPr>
          <p:cNvPr id="49" name="Conector recto 48">
            <a:extLst>
              <a:ext uri="{FF2B5EF4-FFF2-40B4-BE49-F238E27FC236}">
                <a16:creationId xmlns="" xmlns:a16="http://schemas.microsoft.com/office/drawing/2014/main" id="{0B1848FD-4477-B623-DA06-803EA4A41CEF}"/>
              </a:ext>
            </a:extLst>
          </p:cNvPr>
          <p:cNvCxnSpPr>
            <a:cxnSpLocks/>
          </p:cNvCxnSpPr>
          <p:nvPr/>
        </p:nvCxnSpPr>
        <p:spPr>
          <a:xfrm rot="5400000">
            <a:off x="9531753" y="3894380"/>
            <a:ext cx="2988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Conector recto 49">
            <a:extLst>
              <a:ext uri="{FF2B5EF4-FFF2-40B4-BE49-F238E27FC236}">
                <a16:creationId xmlns="" xmlns:a16="http://schemas.microsoft.com/office/drawing/2014/main" id="{045B424B-0B52-0184-7278-18AF94775D40}"/>
              </a:ext>
            </a:extLst>
          </p:cNvPr>
          <p:cNvCxnSpPr>
            <a:cxnSpLocks/>
          </p:cNvCxnSpPr>
          <p:nvPr/>
        </p:nvCxnSpPr>
        <p:spPr>
          <a:xfrm>
            <a:off x="9765753" y="5390153"/>
            <a:ext cx="1260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Conector recto de flecha 50">
            <a:extLst>
              <a:ext uri="{FF2B5EF4-FFF2-40B4-BE49-F238E27FC236}">
                <a16:creationId xmlns="" xmlns:a16="http://schemas.microsoft.com/office/drawing/2014/main" id="{0FD645CB-5B11-306D-1B87-13CB002342AB}"/>
              </a:ext>
            </a:extLst>
          </p:cNvPr>
          <p:cNvCxnSpPr>
            <a:cxnSpLocks/>
          </p:cNvCxnSpPr>
          <p:nvPr/>
        </p:nvCxnSpPr>
        <p:spPr>
          <a:xfrm>
            <a:off x="3011680" y="3171423"/>
            <a:ext cx="3334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ector recto de flecha 51">
            <a:extLst>
              <a:ext uri="{FF2B5EF4-FFF2-40B4-BE49-F238E27FC236}">
                <a16:creationId xmlns="" xmlns:a16="http://schemas.microsoft.com/office/drawing/2014/main" id="{2A8F7034-AF7B-0E3B-0566-F2CFC0EE3A13}"/>
              </a:ext>
            </a:extLst>
          </p:cNvPr>
          <p:cNvCxnSpPr>
            <a:cxnSpLocks/>
          </p:cNvCxnSpPr>
          <p:nvPr/>
        </p:nvCxnSpPr>
        <p:spPr>
          <a:xfrm>
            <a:off x="4982781" y="3171473"/>
            <a:ext cx="2160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Conector recto de flecha 52">
            <a:extLst>
              <a:ext uri="{FF2B5EF4-FFF2-40B4-BE49-F238E27FC236}">
                <a16:creationId xmlns="" xmlns:a16="http://schemas.microsoft.com/office/drawing/2014/main" id="{2B4BA2CC-3B3A-5D52-065B-C87F9215883F}"/>
              </a:ext>
            </a:extLst>
          </p:cNvPr>
          <p:cNvCxnSpPr>
            <a:cxnSpLocks/>
            <a:endCxn id="34" idx="1"/>
          </p:cNvCxnSpPr>
          <p:nvPr/>
        </p:nvCxnSpPr>
        <p:spPr>
          <a:xfrm>
            <a:off x="6865988" y="3171423"/>
            <a:ext cx="3334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ector recto de flecha 53">
            <a:extLst>
              <a:ext uri="{FF2B5EF4-FFF2-40B4-BE49-F238E27FC236}">
                <a16:creationId xmlns="" xmlns:a16="http://schemas.microsoft.com/office/drawing/2014/main" id="{E49B7263-0CF2-AE65-D1E8-95FA31C07EC1}"/>
              </a:ext>
            </a:extLst>
          </p:cNvPr>
          <p:cNvCxnSpPr>
            <a:cxnSpLocks/>
          </p:cNvCxnSpPr>
          <p:nvPr/>
        </p:nvCxnSpPr>
        <p:spPr>
          <a:xfrm>
            <a:off x="10039700" y="3313062"/>
            <a:ext cx="0" cy="8813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5" name="Conector recto de flecha 54">
            <a:extLst>
              <a:ext uri="{FF2B5EF4-FFF2-40B4-BE49-F238E27FC236}">
                <a16:creationId xmlns="" xmlns:a16="http://schemas.microsoft.com/office/drawing/2014/main" id="{0DE9BBE9-C3B8-1CA1-C758-E47B98A1516A}"/>
              </a:ext>
            </a:extLst>
          </p:cNvPr>
          <p:cNvCxnSpPr>
            <a:cxnSpLocks/>
          </p:cNvCxnSpPr>
          <p:nvPr/>
        </p:nvCxnSpPr>
        <p:spPr>
          <a:xfrm>
            <a:off x="8854790" y="3171423"/>
            <a:ext cx="360000" cy="0"/>
          </a:xfrm>
          <a:prstGeom prst="straightConnector1">
            <a:avLst/>
          </a:prstGeom>
          <a:ln>
            <a:solidFill>
              <a:schemeClr val="accent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6" name="Conector recto de flecha 55">
            <a:extLst>
              <a:ext uri="{FF2B5EF4-FFF2-40B4-BE49-F238E27FC236}">
                <a16:creationId xmlns="" xmlns:a16="http://schemas.microsoft.com/office/drawing/2014/main" id="{152612C3-CD33-44E7-92CC-D3DAC0098B61}"/>
              </a:ext>
            </a:extLst>
          </p:cNvPr>
          <p:cNvCxnSpPr>
            <a:cxnSpLocks/>
          </p:cNvCxnSpPr>
          <p:nvPr/>
        </p:nvCxnSpPr>
        <p:spPr>
          <a:xfrm>
            <a:off x="4182555" y="2400380"/>
            <a:ext cx="0" cy="5040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Conector recto 56">
            <a:extLst>
              <a:ext uri="{FF2B5EF4-FFF2-40B4-BE49-F238E27FC236}">
                <a16:creationId xmlns="" xmlns:a16="http://schemas.microsoft.com/office/drawing/2014/main" id="{D9A30A9C-0239-7B3E-AA32-F62B5CA0A6B3}"/>
              </a:ext>
            </a:extLst>
          </p:cNvPr>
          <p:cNvCxnSpPr>
            <a:cxnSpLocks/>
          </p:cNvCxnSpPr>
          <p:nvPr/>
        </p:nvCxnSpPr>
        <p:spPr>
          <a:xfrm>
            <a:off x="4185753" y="2400380"/>
            <a:ext cx="6840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Conector recto de flecha 57"/>
          <p:cNvCxnSpPr>
            <a:stCxn id="37" idx="2"/>
            <a:endCxn id="38" idx="0"/>
          </p:cNvCxnSpPr>
          <p:nvPr/>
        </p:nvCxnSpPr>
        <p:spPr>
          <a:xfrm flipH="1">
            <a:off x="10024861" y="4717984"/>
            <a:ext cx="1" cy="266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CuadroTexto 58">
            <a:extLst>
              <a:ext uri="{FF2B5EF4-FFF2-40B4-BE49-F238E27FC236}">
                <a16:creationId xmlns="" xmlns:a16="http://schemas.microsoft.com/office/drawing/2014/main" id="{BAA6883F-B554-43FB-B47A-68A8E73656AA}"/>
              </a:ext>
            </a:extLst>
          </p:cNvPr>
          <p:cNvSpPr txBox="1"/>
          <p:nvPr/>
        </p:nvSpPr>
        <p:spPr>
          <a:xfrm>
            <a:off x="324189" y="1238702"/>
            <a:ext cx="11682073" cy="1238801"/>
          </a:xfrm>
          <a:prstGeom prst="rect">
            <a:avLst/>
          </a:prstGeom>
          <a:noFill/>
        </p:spPr>
        <p:txBody>
          <a:bodyPr wrap="square" rtlCol="0">
            <a:spAutoFit/>
          </a:bodyPr>
          <a:lstStyle/>
          <a:p>
            <a:pPr marR="5080" lvl="0" algn="just">
              <a:spcBef>
                <a:spcPts val="95"/>
              </a:spcBef>
              <a:defRPr/>
            </a:pPr>
            <a:r>
              <a:rPr lang="es-MX" sz="1600" b="1" dirty="0" smtClean="0">
                <a:solidFill>
                  <a:srgbClr val="001F5F"/>
                </a:solidFill>
                <a:latin typeface="Arial"/>
                <a:cs typeface="Arial"/>
              </a:rPr>
              <a:t>Expansión </a:t>
            </a:r>
            <a:r>
              <a:rPr lang="es-MX" sz="1600" b="1" dirty="0">
                <a:solidFill>
                  <a:srgbClr val="001F5F"/>
                </a:solidFill>
                <a:latin typeface="Arial"/>
                <a:cs typeface="Arial"/>
              </a:rPr>
              <a:t>del gasto e </a:t>
            </a:r>
            <a:r>
              <a:rPr lang="es-MX" sz="1600" b="1" dirty="0" smtClean="0">
                <a:solidFill>
                  <a:srgbClr val="001F5F"/>
                </a:solidFill>
                <a:latin typeface="Arial"/>
                <a:cs typeface="Arial"/>
              </a:rPr>
              <a:t>inversión pública </a:t>
            </a:r>
            <a:r>
              <a:rPr lang="es-MX" sz="1600" b="1" dirty="0">
                <a:solidFill>
                  <a:srgbClr val="001F5F"/>
                </a:solidFill>
                <a:latin typeface="Arial"/>
                <a:cs typeface="Arial"/>
              </a:rPr>
              <a:t>durante el nuevo gobierno (10% </a:t>
            </a:r>
            <a:r>
              <a:rPr lang="es-MX" sz="1600" b="1" dirty="0" smtClean="0">
                <a:solidFill>
                  <a:srgbClr val="001F5F"/>
                </a:solidFill>
                <a:latin typeface="Arial"/>
                <a:cs typeface="Arial"/>
              </a:rPr>
              <a:t>de </a:t>
            </a:r>
            <a:r>
              <a:rPr lang="es-MX" sz="1600" b="1" dirty="0">
                <a:solidFill>
                  <a:srgbClr val="001F5F"/>
                </a:solidFill>
                <a:latin typeface="Arial"/>
                <a:cs typeface="Arial"/>
              </a:rPr>
              <a:t>probabilidad)</a:t>
            </a:r>
            <a:endParaRPr lang="es-MX" sz="1600" dirty="0">
              <a:solidFill>
                <a:srgbClr val="001F5F"/>
              </a:solidFill>
              <a:latin typeface="Arial"/>
              <a:cs typeface="Arial"/>
            </a:endParaRPr>
          </a:p>
          <a:p>
            <a:pPr marR="5080" lvl="0" algn="just">
              <a:spcBef>
                <a:spcPts val="95"/>
              </a:spcBef>
              <a:defRPr/>
            </a:pPr>
            <a:endParaRPr lang="es-PE" sz="2000" dirty="0"/>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MX" sz="1600"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spTree>
    <p:extLst>
      <p:ext uri="{BB962C8B-B14F-4D97-AF65-F5344CB8AC3E}">
        <p14:creationId xmlns:p14="http://schemas.microsoft.com/office/powerpoint/2010/main" val="3737861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 xmlns:a16="http://schemas.microsoft.com/office/drawing/2014/main" id="{81E3FBD4-20A9-417B-A77F-F7D7B12C089A}"/>
              </a:ext>
            </a:extLst>
          </p:cNvPr>
          <p:cNvSpPr/>
          <p:nvPr/>
        </p:nvSpPr>
        <p:spPr>
          <a:xfrm>
            <a:off x="0" y="6687671"/>
            <a:ext cx="12192000" cy="170329"/>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 xmlns:a16="http://schemas.microsoft.com/office/drawing/2014/main"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rPr>
              <a:t>02</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grpSp>
        <p:nvGrpSpPr>
          <p:cNvPr id="6" name="object 2">
            <a:extLst>
              <a:ext uri="{FF2B5EF4-FFF2-40B4-BE49-F238E27FC236}">
                <a16:creationId xmlns="" xmlns:a16="http://schemas.microsoft.com/office/drawing/2014/main" id="{E382B80E-29F3-4CC1-8233-2148FB07C100}"/>
              </a:ext>
            </a:extLst>
          </p:cNvPr>
          <p:cNvGrpSpPr/>
          <p:nvPr/>
        </p:nvGrpSpPr>
        <p:grpSpPr>
          <a:xfrm>
            <a:off x="705779" y="1547664"/>
            <a:ext cx="7800340" cy="729615"/>
            <a:chOff x="771093" y="1241044"/>
            <a:chExt cx="7800340" cy="729615"/>
          </a:xfrm>
        </p:grpSpPr>
        <p:sp>
          <p:nvSpPr>
            <p:cNvPr id="7" name="object 3">
              <a:extLst>
                <a:ext uri="{FF2B5EF4-FFF2-40B4-BE49-F238E27FC236}">
                  <a16:creationId xmlns="" xmlns:a16="http://schemas.microsoft.com/office/drawing/2014/main" id="{77EE34D4-A03C-45E8-A50C-CB75EAE0CAD1}"/>
                </a:ext>
              </a:extLst>
            </p:cNvPr>
            <p:cNvSpPr/>
            <p:nvPr/>
          </p:nvSpPr>
          <p:spPr>
            <a:xfrm>
              <a:off x="777951" y="1483360"/>
              <a:ext cx="7786370" cy="480059"/>
            </a:xfrm>
            <a:custGeom>
              <a:avLst/>
              <a:gdLst/>
              <a:ahLst/>
              <a:cxnLst/>
              <a:rect l="l" t="t" r="r" b="b"/>
              <a:pathLst>
                <a:path w="7786370" h="480060">
                  <a:moveTo>
                    <a:pt x="0" y="480060"/>
                  </a:moveTo>
                  <a:lnTo>
                    <a:pt x="7786116" y="480060"/>
                  </a:lnTo>
                  <a:lnTo>
                    <a:pt x="7786116" y="0"/>
                  </a:lnTo>
                  <a:lnTo>
                    <a:pt x="0" y="0"/>
                  </a:lnTo>
                  <a:lnTo>
                    <a:pt x="0" y="480060"/>
                  </a:lnTo>
                  <a:close/>
                </a:path>
              </a:pathLst>
            </a:custGeom>
            <a:ln w="13714">
              <a:solidFill>
                <a:srgbClr val="5B9BD3"/>
              </a:solidFill>
            </a:ln>
          </p:spPr>
          <p:txBody>
            <a:bodyPr wrap="square" lIns="0" tIns="0" rIns="0" bIns="0" rtlCol="0"/>
            <a:lstStyle/>
            <a:p>
              <a:endParaRPr/>
            </a:p>
          </p:txBody>
        </p:sp>
        <p:sp>
          <p:nvSpPr>
            <p:cNvPr id="9" name="object 4">
              <a:extLst>
                <a:ext uri="{FF2B5EF4-FFF2-40B4-BE49-F238E27FC236}">
                  <a16:creationId xmlns="" xmlns:a16="http://schemas.microsoft.com/office/drawing/2014/main" id="{C6504AB4-A364-4123-AD9D-2711BC937BFA}"/>
                </a:ext>
              </a:extLst>
            </p:cNvPr>
            <p:cNvSpPr/>
            <p:nvPr/>
          </p:nvSpPr>
          <p:spPr>
            <a:xfrm>
              <a:off x="1139139" y="1241044"/>
              <a:ext cx="5450205" cy="562610"/>
            </a:xfrm>
            <a:custGeom>
              <a:avLst/>
              <a:gdLst/>
              <a:ahLst/>
              <a:cxnLst/>
              <a:rect l="l" t="t" r="r" b="b"/>
              <a:pathLst>
                <a:path w="5450205" h="562610">
                  <a:moveTo>
                    <a:pt x="5356148" y="0"/>
                  </a:moveTo>
                  <a:lnTo>
                    <a:pt x="93725" y="0"/>
                  </a:lnTo>
                  <a:lnTo>
                    <a:pt x="57226" y="7365"/>
                  </a:lnTo>
                  <a:lnTo>
                    <a:pt x="27431" y="27431"/>
                  </a:lnTo>
                  <a:lnTo>
                    <a:pt x="7365" y="57276"/>
                  </a:lnTo>
                  <a:lnTo>
                    <a:pt x="0" y="93725"/>
                  </a:lnTo>
                  <a:lnTo>
                    <a:pt x="0" y="468629"/>
                  </a:lnTo>
                  <a:lnTo>
                    <a:pt x="7365" y="505078"/>
                  </a:lnTo>
                  <a:lnTo>
                    <a:pt x="27431" y="534923"/>
                  </a:lnTo>
                  <a:lnTo>
                    <a:pt x="57226" y="554989"/>
                  </a:lnTo>
                  <a:lnTo>
                    <a:pt x="93725" y="562355"/>
                  </a:lnTo>
                  <a:lnTo>
                    <a:pt x="5356148" y="562355"/>
                  </a:lnTo>
                  <a:lnTo>
                    <a:pt x="5392597" y="554989"/>
                  </a:lnTo>
                  <a:lnTo>
                    <a:pt x="5422442" y="534923"/>
                  </a:lnTo>
                  <a:lnTo>
                    <a:pt x="5442508" y="505078"/>
                  </a:lnTo>
                  <a:lnTo>
                    <a:pt x="5449874" y="468629"/>
                  </a:lnTo>
                  <a:lnTo>
                    <a:pt x="5449874" y="93725"/>
                  </a:lnTo>
                  <a:lnTo>
                    <a:pt x="5442508" y="57276"/>
                  </a:lnTo>
                  <a:lnTo>
                    <a:pt x="5422442" y="27431"/>
                  </a:lnTo>
                  <a:lnTo>
                    <a:pt x="5392597" y="7365"/>
                  </a:lnTo>
                  <a:lnTo>
                    <a:pt x="5356148" y="0"/>
                  </a:lnTo>
                  <a:close/>
                </a:path>
              </a:pathLst>
            </a:custGeom>
            <a:solidFill>
              <a:srgbClr val="001F5F"/>
            </a:solidFill>
          </p:spPr>
          <p:txBody>
            <a:bodyPr wrap="square" lIns="0" tIns="0" rIns="0" bIns="0" rtlCol="0"/>
            <a:lstStyle/>
            <a:p>
              <a:endParaRPr/>
            </a:p>
          </p:txBody>
        </p:sp>
      </p:grpSp>
      <p:grpSp>
        <p:nvGrpSpPr>
          <p:cNvPr id="10" name="object 5">
            <a:extLst>
              <a:ext uri="{FF2B5EF4-FFF2-40B4-BE49-F238E27FC236}">
                <a16:creationId xmlns="" xmlns:a16="http://schemas.microsoft.com/office/drawing/2014/main" id="{44129720-3994-4231-BBD4-14FA337B01D4}"/>
              </a:ext>
            </a:extLst>
          </p:cNvPr>
          <p:cNvGrpSpPr/>
          <p:nvPr/>
        </p:nvGrpSpPr>
        <p:grpSpPr>
          <a:xfrm>
            <a:off x="705779" y="3280705"/>
            <a:ext cx="7821930" cy="706755"/>
            <a:chOff x="771093" y="2974085"/>
            <a:chExt cx="7821930" cy="706755"/>
          </a:xfrm>
        </p:grpSpPr>
        <p:sp>
          <p:nvSpPr>
            <p:cNvPr id="11" name="object 6">
              <a:extLst>
                <a:ext uri="{FF2B5EF4-FFF2-40B4-BE49-F238E27FC236}">
                  <a16:creationId xmlns="" xmlns:a16="http://schemas.microsoft.com/office/drawing/2014/main" id="{6B797DB2-3F5B-441D-B099-82C04FFA5EAD}"/>
                </a:ext>
              </a:extLst>
            </p:cNvPr>
            <p:cNvSpPr/>
            <p:nvPr/>
          </p:nvSpPr>
          <p:spPr>
            <a:xfrm>
              <a:off x="777951" y="3198113"/>
              <a:ext cx="7807959" cy="475615"/>
            </a:xfrm>
            <a:custGeom>
              <a:avLst/>
              <a:gdLst/>
              <a:ahLst/>
              <a:cxnLst/>
              <a:rect l="l" t="t" r="r" b="b"/>
              <a:pathLst>
                <a:path w="7807959" h="475614">
                  <a:moveTo>
                    <a:pt x="0" y="475488"/>
                  </a:moveTo>
                  <a:lnTo>
                    <a:pt x="7807706" y="475488"/>
                  </a:lnTo>
                  <a:lnTo>
                    <a:pt x="7807706" y="0"/>
                  </a:lnTo>
                  <a:lnTo>
                    <a:pt x="0" y="0"/>
                  </a:lnTo>
                  <a:lnTo>
                    <a:pt x="0" y="475488"/>
                  </a:lnTo>
                  <a:close/>
                </a:path>
              </a:pathLst>
            </a:custGeom>
            <a:ln w="13716">
              <a:solidFill>
                <a:srgbClr val="5B9BD3"/>
              </a:solidFill>
            </a:ln>
          </p:spPr>
          <p:txBody>
            <a:bodyPr wrap="square" lIns="0" tIns="0" rIns="0" bIns="0" rtlCol="0"/>
            <a:lstStyle/>
            <a:p>
              <a:endParaRPr/>
            </a:p>
          </p:txBody>
        </p:sp>
        <p:sp>
          <p:nvSpPr>
            <p:cNvPr id="12" name="object 7">
              <a:extLst>
                <a:ext uri="{FF2B5EF4-FFF2-40B4-BE49-F238E27FC236}">
                  <a16:creationId xmlns="" xmlns:a16="http://schemas.microsoft.com/office/drawing/2014/main" id="{2E26B26E-B5E5-4CCE-818D-205BF6080E55}"/>
                </a:ext>
              </a:extLst>
            </p:cNvPr>
            <p:cNvSpPr/>
            <p:nvPr/>
          </p:nvSpPr>
          <p:spPr>
            <a:xfrm>
              <a:off x="1167650" y="2974085"/>
              <a:ext cx="5465445" cy="562610"/>
            </a:xfrm>
            <a:custGeom>
              <a:avLst/>
              <a:gdLst/>
              <a:ahLst/>
              <a:cxnLst/>
              <a:rect l="l" t="t" r="r" b="b"/>
              <a:pathLst>
                <a:path w="5465445" h="562610">
                  <a:moveTo>
                    <a:pt x="5370944" y="0"/>
                  </a:moveTo>
                  <a:lnTo>
                    <a:pt x="93992" y="0"/>
                  </a:lnTo>
                  <a:lnTo>
                    <a:pt x="57391" y="7365"/>
                  </a:lnTo>
                  <a:lnTo>
                    <a:pt x="27508" y="27431"/>
                  </a:lnTo>
                  <a:lnTo>
                    <a:pt x="7378" y="57150"/>
                  </a:lnTo>
                  <a:lnTo>
                    <a:pt x="0" y="93725"/>
                  </a:lnTo>
                  <a:lnTo>
                    <a:pt x="0" y="468629"/>
                  </a:lnTo>
                  <a:lnTo>
                    <a:pt x="7378" y="505078"/>
                  </a:lnTo>
                  <a:lnTo>
                    <a:pt x="27508" y="534924"/>
                  </a:lnTo>
                  <a:lnTo>
                    <a:pt x="57391" y="554989"/>
                  </a:lnTo>
                  <a:lnTo>
                    <a:pt x="93992" y="562355"/>
                  </a:lnTo>
                  <a:lnTo>
                    <a:pt x="5370944" y="562355"/>
                  </a:lnTo>
                  <a:lnTo>
                    <a:pt x="5407647" y="554989"/>
                  </a:lnTo>
                  <a:lnTo>
                    <a:pt x="5437492" y="534924"/>
                  </a:lnTo>
                  <a:lnTo>
                    <a:pt x="5457558" y="505078"/>
                  </a:lnTo>
                  <a:lnTo>
                    <a:pt x="5464924" y="468629"/>
                  </a:lnTo>
                  <a:lnTo>
                    <a:pt x="5464924" y="93725"/>
                  </a:lnTo>
                  <a:lnTo>
                    <a:pt x="5457558" y="57150"/>
                  </a:lnTo>
                  <a:lnTo>
                    <a:pt x="5437492" y="27431"/>
                  </a:lnTo>
                  <a:lnTo>
                    <a:pt x="5407647" y="7365"/>
                  </a:lnTo>
                  <a:lnTo>
                    <a:pt x="5370944" y="0"/>
                  </a:lnTo>
                  <a:close/>
                </a:path>
              </a:pathLst>
            </a:custGeom>
            <a:solidFill>
              <a:srgbClr val="006FC0"/>
            </a:solidFill>
          </p:spPr>
          <p:txBody>
            <a:bodyPr wrap="square" lIns="0" tIns="0" rIns="0" bIns="0" rtlCol="0"/>
            <a:lstStyle/>
            <a:p>
              <a:endParaRPr/>
            </a:p>
          </p:txBody>
        </p:sp>
      </p:grpSp>
      <p:grpSp>
        <p:nvGrpSpPr>
          <p:cNvPr id="13" name="object 8">
            <a:extLst>
              <a:ext uri="{FF2B5EF4-FFF2-40B4-BE49-F238E27FC236}">
                <a16:creationId xmlns="" xmlns:a16="http://schemas.microsoft.com/office/drawing/2014/main" id="{9780DA53-1638-4B9F-9D0C-3A618AADDB68}"/>
              </a:ext>
            </a:extLst>
          </p:cNvPr>
          <p:cNvGrpSpPr/>
          <p:nvPr/>
        </p:nvGrpSpPr>
        <p:grpSpPr>
          <a:xfrm>
            <a:off x="705779" y="4172373"/>
            <a:ext cx="7821930" cy="696595"/>
            <a:chOff x="771093" y="3865753"/>
            <a:chExt cx="7821930" cy="696595"/>
          </a:xfrm>
        </p:grpSpPr>
        <p:sp>
          <p:nvSpPr>
            <p:cNvPr id="14" name="object 9">
              <a:extLst>
                <a:ext uri="{FF2B5EF4-FFF2-40B4-BE49-F238E27FC236}">
                  <a16:creationId xmlns="" xmlns:a16="http://schemas.microsoft.com/office/drawing/2014/main" id="{B5E109D4-EAE5-4159-B4B0-DA50B6030256}"/>
                </a:ext>
              </a:extLst>
            </p:cNvPr>
            <p:cNvSpPr/>
            <p:nvPr/>
          </p:nvSpPr>
          <p:spPr>
            <a:xfrm>
              <a:off x="777951" y="4075176"/>
              <a:ext cx="7807959" cy="480059"/>
            </a:xfrm>
            <a:custGeom>
              <a:avLst/>
              <a:gdLst/>
              <a:ahLst/>
              <a:cxnLst/>
              <a:rect l="l" t="t" r="r" b="b"/>
              <a:pathLst>
                <a:path w="7807959" h="480060">
                  <a:moveTo>
                    <a:pt x="0" y="480060"/>
                  </a:moveTo>
                  <a:lnTo>
                    <a:pt x="7807706" y="480060"/>
                  </a:lnTo>
                  <a:lnTo>
                    <a:pt x="7807706" y="0"/>
                  </a:lnTo>
                  <a:lnTo>
                    <a:pt x="0" y="0"/>
                  </a:lnTo>
                  <a:lnTo>
                    <a:pt x="0" y="480060"/>
                  </a:lnTo>
                  <a:close/>
                </a:path>
              </a:pathLst>
            </a:custGeom>
            <a:ln w="13714">
              <a:solidFill>
                <a:srgbClr val="5B9BD3"/>
              </a:solidFill>
            </a:ln>
          </p:spPr>
          <p:txBody>
            <a:bodyPr wrap="square" lIns="0" tIns="0" rIns="0" bIns="0" rtlCol="0"/>
            <a:lstStyle/>
            <a:p>
              <a:endParaRPr/>
            </a:p>
          </p:txBody>
        </p:sp>
        <p:sp>
          <p:nvSpPr>
            <p:cNvPr id="15" name="object 10">
              <a:extLst>
                <a:ext uri="{FF2B5EF4-FFF2-40B4-BE49-F238E27FC236}">
                  <a16:creationId xmlns="" xmlns:a16="http://schemas.microsoft.com/office/drawing/2014/main" id="{01C036C4-D08E-4A81-A03B-E53C764CF8FE}"/>
                </a:ext>
              </a:extLst>
            </p:cNvPr>
            <p:cNvSpPr/>
            <p:nvPr/>
          </p:nvSpPr>
          <p:spPr>
            <a:xfrm>
              <a:off x="1192301" y="3865753"/>
              <a:ext cx="5465445" cy="558165"/>
            </a:xfrm>
            <a:custGeom>
              <a:avLst/>
              <a:gdLst/>
              <a:ahLst/>
              <a:cxnLst/>
              <a:rect l="l" t="t" r="r" b="b"/>
              <a:pathLst>
                <a:path w="5465445" h="558164">
                  <a:moveTo>
                    <a:pt x="5371820" y="0"/>
                  </a:moveTo>
                  <a:lnTo>
                    <a:pt x="93192" y="0"/>
                  </a:lnTo>
                  <a:lnTo>
                    <a:pt x="56959" y="7239"/>
                  </a:lnTo>
                  <a:lnTo>
                    <a:pt x="27317" y="27178"/>
                  </a:lnTo>
                  <a:lnTo>
                    <a:pt x="7340" y="56769"/>
                  </a:lnTo>
                  <a:lnTo>
                    <a:pt x="0" y="92964"/>
                  </a:lnTo>
                  <a:lnTo>
                    <a:pt x="0" y="464820"/>
                  </a:lnTo>
                  <a:lnTo>
                    <a:pt x="7340" y="501015"/>
                  </a:lnTo>
                  <a:lnTo>
                    <a:pt x="27317" y="530479"/>
                  </a:lnTo>
                  <a:lnTo>
                    <a:pt x="56959" y="550418"/>
                  </a:lnTo>
                  <a:lnTo>
                    <a:pt x="93192" y="557784"/>
                  </a:lnTo>
                  <a:lnTo>
                    <a:pt x="5371820" y="557784"/>
                  </a:lnTo>
                  <a:lnTo>
                    <a:pt x="5408015" y="550418"/>
                  </a:lnTo>
                  <a:lnTo>
                    <a:pt x="5437606" y="530479"/>
                  </a:lnTo>
                  <a:lnTo>
                    <a:pt x="5457672" y="501015"/>
                  </a:lnTo>
                  <a:lnTo>
                    <a:pt x="5465038" y="464820"/>
                  </a:lnTo>
                  <a:lnTo>
                    <a:pt x="5465038" y="92964"/>
                  </a:lnTo>
                  <a:lnTo>
                    <a:pt x="5457672" y="56769"/>
                  </a:lnTo>
                  <a:lnTo>
                    <a:pt x="5437606" y="27178"/>
                  </a:lnTo>
                  <a:lnTo>
                    <a:pt x="5408015" y="7239"/>
                  </a:lnTo>
                  <a:lnTo>
                    <a:pt x="5371820" y="0"/>
                  </a:lnTo>
                  <a:close/>
                </a:path>
              </a:pathLst>
            </a:custGeom>
            <a:solidFill>
              <a:srgbClr val="006FC0"/>
            </a:solidFill>
          </p:spPr>
          <p:txBody>
            <a:bodyPr wrap="square" lIns="0" tIns="0" rIns="0" bIns="0" rtlCol="0"/>
            <a:lstStyle/>
            <a:p>
              <a:endParaRPr/>
            </a:p>
          </p:txBody>
        </p:sp>
      </p:grpSp>
      <p:grpSp>
        <p:nvGrpSpPr>
          <p:cNvPr id="16" name="object 11">
            <a:extLst>
              <a:ext uri="{FF2B5EF4-FFF2-40B4-BE49-F238E27FC236}">
                <a16:creationId xmlns="" xmlns:a16="http://schemas.microsoft.com/office/drawing/2014/main" id="{D90BA3E5-D193-4FE5-93B9-2829CC3DB896}"/>
              </a:ext>
            </a:extLst>
          </p:cNvPr>
          <p:cNvGrpSpPr/>
          <p:nvPr/>
        </p:nvGrpSpPr>
        <p:grpSpPr>
          <a:xfrm>
            <a:off x="705650" y="5022879"/>
            <a:ext cx="7821930" cy="706755"/>
            <a:chOff x="771093" y="4715255"/>
            <a:chExt cx="7821930" cy="706755"/>
          </a:xfrm>
        </p:grpSpPr>
        <p:sp>
          <p:nvSpPr>
            <p:cNvPr id="17" name="object 12">
              <a:extLst>
                <a:ext uri="{FF2B5EF4-FFF2-40B4-BE49-F238E27FC236}">
                  <a16:creationId xmlns="" xmlns:a16="http://schemas.microsoft.com/office/drawing/2014/main" id="{02C6C172-A589-4A62-ACFD-E31BD5EE6801}"/>
                </a:ext>
              </a:extLst>
            </p:cNvPr>
            <p:cNvSpPr/>
            <p:nvPr/>
          </p:nvSpPr>
          <p:spPr>
            <a:xfrm>
              <a:off x="777951" y="4939283"/>
              <a:ext cx="7807959" cy="475615"/>
            </a:xfrm>
            <a:custGeom>
              <a:avLst/>
              <a:gdLst/>
              <a:ahLst/>
              <a:cxnLst/>
              <a:rect l="l" t="t" r="r" b="b"/>
              <a:pathLst>
                <a:path w="7807959" h="475614">
                  <a:moveTo>
                    <a:pt x="0" y="475487"/>
                  </a:moveTo>
                  <a:lnTo>
                    <a:pt x="7807706" y="475487"/>
                  </a:lnTo>
                  <a:lnTo>
                    <a:pt x="7807706" y="0"/>
                  </a:lnTo>
                  <a:lnTo>
                    <a:pt x="0" y="0"/>
                  </a:lnTo>
                  <a:lnTo>
                    <a:pt x="0" y="475487"/>
                  </a:lnTo>
                  <a:close/>
                </a:path>
              </a:pathLst>
            </a:custGeom>
            <a:ln w="13716">
              <a:solidFill>
                <a:srgbClr val="5B9BD3"/>
              </a:solidFill>
            </a:ln>
          </p:spPr>
          <p:txBody>
            <a:bodyPr wrap="square" lIns="0" tIns="0" rIns="0" bIns="0" rtlCol="0"/>
            <a:lstStyle/>
            <a:p>
              <a:endParaRPr/>
            </a:p>
          </p:txBody>
        </p:sp>
        <p:sp>
          <p:nvSpPr>
            <p:cNvPr id="18" name="object 13">
              <a:extLst>
                <a:ext uri="{FF2B5EF4-FFF2-40B4-BE49-F238E27FC236}">
                  <a16:creationId xmlns="" xmlns:a16="http://schemas.microsoft.com/office/drawing/2014/main" id="{7FCF7735-3177-4C29-A365-28920F8F3146}"/>
                </a:ext>
              </a:extLst>
            </p:cNvPr>
            <p:cNvSpPr/>
            <p:nvPr/>
          </p:nvSpPr>
          <p:spPr>
            <a:xfrm>
              <a:off x="1192301" y="4715255"/>
              <a:ext cx="5465445" cy="562610"/>
            </a:xfrm>
            <a:custGeom>
              <a:avLst/>
              <a:gdLst/>
              <a:ahLst/>
              <a:cxnLst/>
              <a:rect l="l" t="t" r="r" b="b"/>
              <a:pathLst>
                <a:path w="5465445" h="562610">
                  <a:moveTo>
                    <a:pt x="5370931" y="0"/>
                  </a:moveTo>
                  <a:lnTo>
                    <a:pt x="93954" y="0"/>
                  </a:lnTo>
                  <a:lnTo>
                    <a:pt x="57378" y="7366"/>
                  </a:lnTo>
                  <a:lnTo>
                    <a:pt x="27508" y="27432"/>
                  </a:lnTo>
                  <a:lnTo>
                    <a:pt x="7378" y="57277"/>
                  </a:lnTo>
                  <a:lnTo>
                    <a:pt x="0" y="93726"/>
                  </a:lnTo>
                  <a:lnTo>
                    <a:pt x="0" y="468630"/>
                  </a:lnTo>
                  <a:lnTo>
                    <a:pt x="7378" y="505206"/>
                  </a:lnTo>
                  <a:lnTo>
                    <a:pt x="27508" y="534924"/>
                  </a:lnTo>
                  <a:lnTo>
                    <a:pt x="57378" y="554990"/>
                  </a:lnTo>
                  <a:lnTo>
                    <a:pt x="93954" y="562356"/>
                  </a:lnTo>
                  <a:lnTo>
                    <a:pt x="5370931" y="562356"/>
                  </a:lnTo>
                  <a:lnTo>
                    <a:pt x="5407634" y="554990"/>
                  </a:lnTo>
                  <a:lnTo>
                    <a:pt x="5437479" y="534924"/>
                  </a:lnTo>
                  <a:lnTo>
                    <a:pt x="5457545" y="505206"/>
                  </a:lnTo>
                  <a:lnTo>
                    <a:pt x="5465038" y="468630"/>
                  </a:lnTo>
                  <a:lnTo>
                    <a:pt x="5465038" y="93726"/>
                  </a:lnTo>
                  <a:lnTo>
                    <a:pt x="5457545" y="57277"/>
                  </a:lnTo>
                  <a:lnTo>
                    <a:pt x="5437479" y="27432"/>
                  </a:lnTo>
                  <a:lnTo>
                    <a:pt x="5407634" y="7366"/>
                  </a:lnTo>
                  <a:lnTo>
                    <a:pt x="5370931" y="0"/>
                  </a:lnTo>
                  <a:close/>
                </a:path>
              </a:pathLst>
            </a:custGeom>
            <a:solidFill>
              <a:srgbClr val="006FC0"/>
            </a:solidFill>
          </p:spPr>
          <p:txBody>
            <a:bodyPr wrap="square" lIns="0" tIns="0" rIns="0" bIns="0" rtlCol="0"/>
            <a:lstStyle/>
            <a:p>
              <a:endParaRPr/>
            </a:p>
          </p:txBody>
        </p:sp>
      </p:grpSp>
      <p:grpSp>
        <p:nvGrpSpPr>
          <p:cNvPr id="22" name="object 19">
            <a:extLst>
              <a:ext uri="{FF2B5EF4-FFF2-40B4-BE49-F238E27FC236}">
                <a16:creationId xmlns="" xmlns:a16="http://schemas.microsoft.com/office/drawing/2014/main" id="{E6AA0237-EEF7-46EF-A662-F7A6731A41C4}"/>
              </a:ext>
            </a:extLst>
          </p:cNvPr>
          <p:cNvGrpSpPr/>
          <p:nvPr/>
        </p:nvGrpSpPr>
        <p:grpSpPr>
          <a:xfrm>
            <a:off x="705779" y="2417995"/>
            <a:ext cx="7821930" cy="706755"/>
            <a:chOff x="771093" y="2111375"/>
            <a:chExt cx="7821930" cy="706755"/>
          </a:xfrm>
        </p:grpSpPr>
        <p:sp>
          <p:nvSpPr>
            <p:cNvPr id="23" name="object 20">
              <a:extLst>
                <a:ext uri="{FF2B5EF4-FFF2-40B4-BE49-F238E27FC236}">
                  <a16:creationId xmlns="" xmlns:a16="http://schemas.microsoft.com/office/drawing/2014/main" id="{73892267-3279-4D99-9F30-4E7B033428D7}"/>
                </a:ext>
              </a:extLst>
            </p:cNvPr>
            <p:cNvSpPr/>
            <p:nvPr/>
          </p:nvSpPr>
          <p:spPr>
            <a:xfrm>
              <a:off x="777951" y="2335402"/>
              <a:ext cx="7807959" cy="475615"/>
            </a:xfrm>
            <a:custGeom>
              <a:avLst/>
              <a:gdLst/>
              <a:ahLst/>
              <a:cxnLst/>
              <a:rect l="l" t="t" r="r" b="b"/>
              <a:pathLst>
                <a:path w="7807959" h="475614">
                  <a:moveTo>
                    <a:pt x="0" y="475488"/>
                  </a:moveTo>
                  <a:lnTo>
                    <a:pt x="7807706" y="475488"/>
                  </a:lnTo>
                  <a:lnTo>
                    <a:pt x="7807706" y="0"/>
                  </a:lnTo>
                  <a:lnTo>
                    <a:pt x="0" y="0"/>
                  </a:lnTo>
                  <a:lnTo>
                    <a:pt x="0" y="475488"/>
                  </a:lnTo>
                  <a:close/>
                </a:path>
              </a:pathLst>
            </a:custGeom>
            <a:ln w="13716">
              <a:solidFill>
                <a:srgbClr val="5B9BD3"/>
              </a:solidFill>
            </a:ln>
          </p:spPr>
          <p:txBody>
            <a:bodyPr wrap="square" lIns="0" tIns="0" rIns="0" bIns="0" rtlCol="0"/>
            <a:lstStyle/>
            <a:p>
              <a:endParaRPr/>
            </a:p>
          </p:txBody>
        </p:sp>
        <p:sp>
          <p:nvSpPr>
            <p:cNvPr id="24" name="object 21">
              <a:extLst>
                <a:ext uri="{FF2B5EF4-FFF2-40B4-BE49-F238E27FC236}">
                  <a16:creationId xmlns="" xmlns:a16="http://schemas.microsoft.com/office/drawing/2014/main" id="{8026AA15-C674-4B72-A636-B426DF41001C}"/>
                </a:ext>
              </a:extLst>
            </p:cNvPr>
            <p:cNvSpPr/>
            <p:nvPr/>
          </p:nvSpPr>
          <p:spPr>
            <a:xfrm>
              <a:off x="1167650" y="2111375"/>
              <a:ext cx="5465445" cy="562610"/>
            </a:xfrm>
            <a:custGeom>
              <a:avLst/>
              <a:gdLst/>
              <a:ahLst/>
              <a:cxnLst/>
              <a:rect l="l" t="t" r="r" b="b"/>
              <a:pathLst>
                <a:path w="5465445" h="562610">
                  <a:moveTo>
                    <a:pt x="5370944" y="0"/>
                  </a:moveTo>
                  <a:lnTo>
                    <a:pt x="93992" y="0"/>
                  </a:lnTo>
                  <a:lnTo>
                    <a:pt x="57378" y="7365"/>
                  </a:lnTo>
                  <a:lnTo>
                    <a:pt x="27508" y="27432"/>
                  </a:lnTo>
                  <a:lnTo>
                    <a:pt x="7378" y="57150"/>
                  </a:lnTo>
                  <a:lnTo>
                    <a:pt x="0" y="93725"/>
                  </a:lnTo>
                  <a:lnTo>
                    <a:pt x="0" y="468629"/>
                  </a:lnTo>
                  <a:lnTo>
                    <a:pt x="7378" y="505078"/>
                  </a:lnTo>
                  <a:lnTo>
                    <a:pt x="27508" y="534924"/>
                  </a:lnTo>
                  <a:lnTo>
                    <a:pt x="57378" y="554989"/>
                  </a:lnTo>
                  <a:lnTo>
                    <a:pt x="93992" y="562355"/>
                  </a:lnTo>
                  <a:lnTo>
                    <a:pt x="5370944" y="562355"/>
                  </a:lnTo>
                  <a:lnTo>
                    <a:pt x="5407647" y="554989"/>
                  </a:lnTo>
                  <a:lnTo>
                    <a:pt x="5437492" y="534924"/>
                  </a:lnTo>
                  <a:lnTo>
                    <a:pt x="5457558" y="505078"/>
                  </a:lnTo>
                  <a:lnTo>
                    <a:pt x="5464924" y="468629"/>
                  </a:lnTo>
                  <a:lnTo>
                    <a:pt x="5464924" y="93725"/>
                  </a:lnTo>
                  <a:lnTo>
                    <a:pt x="5457558" y="57150"/>
                  </a:lnTo>
                  <a:lnTo>
                    <a:pt x="5437492" y="27432"/>
                  </a:lnTo>
                  <a:lnTo>
                    <a:pt x="5407647" y="7365"/>
                  </a:lnTo>
                  <a:lnTo>
                    <a:pt x="5370944" y="0"/>
                  </a:lnTo>
                  <a:close/>
                </a:path>
              </a:pathLst>
            </a:custGeom>
            <a:solidFill>
              <a:srgbClr val="006FC0"/>
            </a:solidFill>
          </p:spPr>
          <p:txBody>
            <a:bodyPr wrap="square" lIns="0" tIns="0" rIns="0" bIns="0" rtlCol="0"/>
            <a:lstStyle/>
            <a:p>
              <a:endParaRPr dirty="0"/>
            </a:p>
          </p:txBody>
        </p:sp>
      </p:grpSp>
      <p:sp>
        <p:nvSpPr>
          <p:cNvPr id="25" name="object 22">
            <a:extLst>
              <a:ext uri="{FF2B5EF4-FFF2-40B4-BE49-F238E27FC236}">
                <a16:creationId xmlns="" xmlns:a16="http://schemas.microsoft.com/office/drawing/2014/main" id="{AA64AC9F-8432-4B91-A2E7-770BB884E3C4}"/>
              </a:ext>
            </a:extLst>
          </p:cNvPr>
          <p:cNvSpPr txBox="1"/>
          <p:nvPr/>
        </p:nvSpPr>
        <p:spPr>
          <a:xfrm>
            <a:off x="1313981" y="1683737"/>
            <a:ext cx="3972634" cy="290464"/>
          </a:xfrm>
          <a:prstGeom prst="rect">
            <a:avLst/>
          </a:prstGeom>
        </p:spPr>
        <p:txBody>
          <a:bodyPr vert="horz" wrap="square" lIns="0" tIns="13335" rIns="0" bIns="0" rtlCol="0">
            <a:spAutoFit/>
          </a:bodyPr>
          <a:lstStyle/>
          <a:p>
            <a:pPr marL="31115">
              <a:lnSpc>
                <a:spcPct val="100000"/>
              </a:lnSpc>
              <a:spcBef>
                <a:spcPts val="105"/>
              </a:spcBef>
            </a:pPr>
            <a:r>
              <a:rPr lang="es-MX" b="1" spc="-10" dirty="0" smtClean="0">
                <a:solidFill>
                  <a:srgbClr val="FFFFFF"/>
                </a:solidFill>
                <a:latin typeface="Arial"/>
                <a:cs typeface="Arial"/>
              </a:rPr>
              <a:t>Panorama externo</a:t>
            </a:r>
            <a:endParaRPr lang="es-PE" dirty="0">
              <a:latin typeface="Arial"/>
              <a:cs typeface="Arial"/>
            </a:endParaRPr>
          </a:p>
        </p:txBody>
      </p:sp>
      <p:sp>
        <p:nvSpPr>
          <p:cNvPr id="26" name="object 22">
            <a:extLst>
              <a:ext uri="{FF2B5EF4-FFF2-40B4-BE49-F238E27FC236}">
                <a16:creationId xmlns="" xmlns:a16="http://schemas.microsoft.com/office/drawing/2014/main" id="{575ACE3F-E661-4010-A02A-37E1E511CD1D}"/>
              </a:ext>
            </a:extLst>
          </p:cNvPr>
          <p:cNvSpPr txBox="1"/>
          <p:nvPr/>
        </p:nvSpPr>
        <p:spPr>
          <a:xfrm>
            <a:off x="1313981" y="2554068"/>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smtClean="0">
                <a:solidFill>
                  <a:srgbClr val="FFFFFF"/>
                </a:solidFill>
                <a:latin typeface="Arial"/>
                <a:cs typeface="Arial"/>
              </a:rPr>
              <a:t>Panorama interno</a:t>
            </a:r>
            <a:endParaRPr lang="es-PE" dirty="0">
              <a:latin typeface="Arial"/>
              <a:cs typeface="Arial"/>
            </a:endParaRPr>
          </a:p>
        </p:txBody>
      </p:sp>
      <p:sp>
        <p:nvSpPr>
          <p:cNvPr id="27" name="object 22">
            <a:extLst>
              <a:ext uri="{FF2B5EF4-FFF2-40B4-BE49-F238E27FC236}">
                <a16:creationId xmlns="" xmlns:a16="http://schemas.microsoft.com/office/drawing/2014/main" id="{49B7E682-9CCF-4302-9B9B-0AF0E8A398E7}"/>
              </a:ext>
            </a:extLst>
          </p:cNvPr>
          <p:cNvSpPr txBox="1"/>
          <p:nvPr/>
        </p:nvSpPr>
        <p:spPr>
          <a:xfrm>
            <a:off x="1313981" y="3389359"/>
            <a:ext cx="5210049" cy="290464"/>
          </a:xfrm>
          <a:prstGeom prst="rect">
            <a:avLst/>
          </a:prstGeom>
        </p:spPr>
        <p:txBody>
          <a:bodyPr vert="horz" wrap="square" lIns="0" tIns="13335" rIns="0" bIns="0" rtlCol="0">
            <a:spAutoFit/>
          </a:bodyPr>
          <a:lstStyle/>
          <a:p>
            <a:pPr marL="31115">
              <a:lnSpc>
                <a:spcPct val="100000"/>
              </a:lnSpc>
              <a:spcBef>
                <a:spcPts val="105"/>
              </a:spcBef>
            </a:pPr>
            <a:r>
              <a:rPr lang="es-MX" b="1" spc="-10" dirty="0" smtClean="0">
                <a:solidFill>
                  <a:srgbClr val="FFFFFF"/>
                </a:solidFill>
                <a:latin typeface="Arial"/>
                <a:cs typeface="Arial"/>
              </a:rPr>
              <a:t>Tasa de interés y proyecciones de inflación</a:t>
            </a:r>
            <a:endParaRPr lang="es-PE" dirty="0">
              <a:latin typeface="Arial"/>
              <a:cs typeface="Arial"/>
            </a:endParaRPr>
          </a:p>
        </p:txBody>
      </p:sp>
      <p:sp>
        <p:nvSpPr>
          <p:cNvPr id="30" name="object 22">
            <a:extLst>
              <a:ext uri="{FF2B5EF4-FFF2-40B4-BE49-F238E27FC236}">
                <a16:creationId xmlns="" xmlns:a16="http://schemas.microsoft.com/office/drawing/2014/main" id="{1656F86D-1ECC-4845-822C-4D3F1F9534A4}"/>
              </a:ext>
            </a:extLst>
          </p:cNvPr>
          <p:cNvSpPr txBox="1"/>
          <p:nvPr/>
        </p:nvSpPr>
        <p:spPr>
          <a:xfrm>
            <a:off x="1407870" y="5713214"/>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a:solidFill>
                  <a:srgbClr val="FFFFFF"/>
                </a:solidFill>
                <a:latin typeface="Arial"/>
                <a:cs typeface="Arial"/>
              </a:rPr>
              <a:t>Parte 6</a:t>
            </a:r>
            <a:endParaRPr lang="es-PE" dirty="0">
              <a:latin typeface="Arial"/>
              <a:cs typeface="Arial"/>
            </a:endParaRPr>
          </a:p>
        </p:txBody>
      </p:sp>
      <p:sp>
        <p:nvSpPr>
          <p:cNvPr id="32" name="object 22">
            <a:extLst>
              <a:ext uri="{FF2B5EF4-FFF2-40B4-BE49-F238E27FC236}">
                <a16:creationId xmlns="" xmlns:a16="http://schemas.microsoft.com/office/drawing/2014/main" id="{1CD52542-F82B-4CFE-BB92-EFF5D5588674}"/>
              </a:ext>
            </a:extLst>
          </p:cNvPr>
          <p:cNvSpPr txBox="1"/>
          <p:nvPr/>
        </p:nvSpPr>
        <p:spPr>
          <a:xfrm>
            <a:off x="1313980" y="4280919"/>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smtClean="0">
                <a:solidFill>
                  <a:srgbClr val="FFFFFF"/>
                </a:solidFill>
                <a:latin typeface="Arial"/>
                <a:cs typeface="Arial"/>
              </a:rPr>
              <a:t>Escenarios de riesgo</a:t>
            </a:r>
            <a:endParaRPr lang="es-PE" dirty="0">
              <a:latin typeface="Arial"/>
              <a:cs typeface="Arial"/>
            </a:endParaRPr>
          </a:p>
        </p:txBody>
      </p:sp>
      <p:sp>
        <p:nvSpPr>
          <p:cNvPr id="33" name="object 22">
            <a:extLst>
              <a:ext uri="{FF2B5EF4-FFF2-40B4-BE49-F238E27FC236}">
                <a16:creationId xmlns="" xmlns:a16="http://schemas.microsoft.com/office/drawing/2014/main" id="{1656F86D-1ECC-4845-822C-4D3F1F9534A4}"/>
              </a:ext>
            </a:extLst>
          </p:cNvPr>
          <p:cNvSpPr txBox="1"/>
          <p:nvPr/>
        </p:nvSpPr>
        <p:spPr>
          <a:xfrm>
            <a:off x="1357732" y="5138107"/>
            <a:ext cx="4996415" cy="290464"/>
          </a:xfrm>
          <a:prstGeom prst="rect">
            <a:avLst/>
          </a:prstGeom>
        </p:spPr>
        <p:txBody>
          <a:bodyPr vert="horz" wrap="square" lIns="0" tIns="13335" rIns="0" bIns="0" rtlCol="0">
            <a:spAutoFit/>
          </a:bodyPr>
          <a:lstStyle/>
          <a:p>
            <a:pPr marL="31115">
              <a:lnSpc>
                <a:spcPct val="100000"/>
              </a:lnSpc>
              <a:spcBef>
                <a:spcPts val="105"/>
              </a:spcBef>
            </a:pPr>
            <a:r>
              <a:rPr lang="es-MX" b="1" spc="-10" dirty="0" smtClean="0">
                <a:solidFill>
                  <a:srgbClr val="FFFFFF"/>
                </a:solidFill>
                <a:latin typeface="Arial"/>
                <a:cs typeface="Arial"/>
              </a:rPr>
              <a:t>Propuesta de tasa de política monetaria</a:t>
            </a:r>
            <a:endParaRPr lang="es-PE" dirty="0">
              <a:latin typeface="Arial"/>
              <a:cs typeface="Arial"/>
            </a:endParaRPr>
          </a:p>
        </p:txBody>
      </p:sp>
    </p:spTree>
    <p:extLst>
      <p:ext uri="{BB962C8B-B14F-4D97-AF65-F5344CB8AC3E}">
        <p14:creationId xmlns:p14="http://schemas.microsoft.com/office/powerpoint/2010/main" val="2165306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 xmlns:a16="http://schemas.microsoft.com/office/drawing/2014/main" id="{81E3FBD4-20A9-417B-A77F-F7D7B12C089A}"/>
              </a:ext>
            </a:extLst>
          </p:cNvPr>
          <p:cNvSpPr/>
          <p:nvPr/>
        </p:nvSpPr>
        <p:spPr>
          <a:xfrm>
            <a:off x="0" y="6687671"/>
            <a:ext cx="12192000" cy="170329"/>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 xmlns:a16="http://schemas.microsoft.com/office/drawing/2014/main"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50" b="1" dirty="0" smtClean="0">
                <a:latin typeface="Arial" pitchFamily="34" charset="0"/>
                <a:ea typeface="Calibri"/>
                <a:cs typeface="Arial" pitchFamily="34" charset="0"/>
              </a:rPr>
              <a:t>18</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
        <p:nvSpPr>
          <p:cNvPr id="59" name="CuadroTexto 58">
            <a:extLst>
              <a:ext uri="{FF2B5EF4-FFF2-40B4-BE49-F238E27FC236}">
                <a16:creationId xmlns="" xmlns:a16="http://schemas.microsoft.com/office/drawing/2014/main" id="{BAA6883F-B554-43FB-B47A-68A8E73656AA}"/>
              </a:ext>
            </a:extLst>
          </p:cNvPr>
          <p:cNvSpPr txBox="1"/>
          <p:nvPr/>
        </p:nvSpPr>
        <p:spPr>
          <a:xfrm>
            <a:off x="324189" y="1238702"/>
            <a:ext cx="11682073" cy="1238801"/>
          </a:xfrm>
          <a:prstGeom prst="rect">
            <a:avLst/>
          </a:prstGeom>
          <a:noFill/>
        </p:spPr>
        <p:txBody>
          <a:bodyPr wrap="square" rtlCol="0">
            <a:spAutoFit/>
          </a:bodyPr>
          <a:lstStyle/>
          <a:p>
            <a:pPr marR="5080" lvl="0" algn="just">
              <a:spcBef>
                <a:spcPts val="95"/>
              </a:spcBef>
              <a:defRPr/>
            </a:pPr>
            <a:r>
              <a:rPr lang="es-MX" sz="1600" b="1" dirty="0" smtClean="0">
                <a:solidFill>
                  <a:srgbClr val="001F5F"/>
                </a:solidFill>
                <a:latin typeface="Arial"/>
                <a:cs typeface="Arial"/>
              </a:rPr>
              <a:t>Expansión </a:t>
            </a:r>
            <a:r>
              <a:rPr lang="es-MX" sz="1600" b="1" dirty="0">
                <a:solidFill>
                  <a:srgbClr val="001F5F"/>
                </a:solidFill>
                <a:latin typeface="Arial"/>
                <a:cs typeface="Arial"/>
              </a:rPr>
              <a:t>del gasto e </a:t>
            </a:r>
            <a:r>
              <a:rPr lang="es-MX" sz="1600" b="1" dirty="0" smtClean="0">
                <a:solidFill>
                  <a:srgbClr val="001F5F"/>
                </a:solidFill>
                <a:latin typeface="Arial"/>
                <a:cs typeface="Arial"/>
              </a:rPr>
              <a:t>inversión pública </a:t>
            </a:r>
            <a:r>
              <a:rPr lang="es-MX" sz="1600" b="1" dirty="0">
                <a:solidFill>
                  <a:srgbClr val="001F5F"/>
                </a:solidFill>
                <a:latin typeface="Arial"/>
                <a:cs typeface="Arial"/>
              </a:rPr>
              <a:t>durante el nuevo gobierno (10% </a:t>
            </a:r>
            <a:r>
              <a:rPr lang="es-MX" sz="1600" b="1" dirty="0" smtClean="0">
                <a:solidFill>
                  <a:srgbClr val="001F5F"/>
                </a:solidFill>
                <a:latin typeface="Arial"/>
                <a:cs typeface="Arial"/>
              </a:rPr>
              <a:t>de </a:t>
            </a:r>
            <a:r>
              <a:rPr lang="es-MX" sz="1600" b="1" dirty="0">
                <a:solidFill>
                  <a:srgbClr val="001F5F"/>
                </a:solidFill>
                <a:latin typeface="Arial"/>
                <a:cs typeface="Arial"/>
              </a:rPr>
              <a:t>probabilidad)</a:t>
            </a:r>
            <a:endParaRPr lang="es-MX" sz="1600" dirty="0">
              <a:solidFill>
                <a:srgbClr val="001F5F"/>
              </a:solidFill>
              <a:latin typeface="Arial"/>
              <a:cs typeface="Arial"/>
            </a:endParaRPr>
          </a:p>
          <a:p>
            <a:pPr marR="5080" lvl="0" algn="just">
              <a:spcBef>
                <a:spcPts val="95"/>
              </a:spcBef>
              <a:defRPr/>
            </a:pPr>
            <a:endParaRPr lang="es-PE" sz="2000" dirty="0"/>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MX" sz="1600"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5119" y="1820091"/>
            <a:ext cx="6045537" cy="4527786"/>
          </a:xfrm>
          <a:prstGeom prst="rect">
            <a:avLst/>
          </a:prstGeom>
        </p:spPr>
      </p:pic>
    </p:spTree>
    <p:extLst>
      <p:ext uri="{BB962C8B-B14F-4D97-AF65-F5344CB8AC3E}">
        <p14:creationId xmlns:p14="http://schemas.microsoft.com/office/powerpoint/2010/main" val="2828804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xmlns="" id="{81E3FBD4-20A9-417B-A77F-F7D7B12C089A}"/>
              </a:ext>
            </a:extLst>
          </p:cNvPr>
          <p:cNvSpPr/>
          <p:nvPr/>
        </p:nvSpPr>
        <p:spPr>
          <a:xfrm>
            <a:off x="0" y="6558934"/>
            <a:ext cx="12192000" cy="307776"/>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dirty="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xmlns=""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50" b="1" dirty="0" smtClean="0">
                <a:latin typeface="Arial" pitchFamily="34" charset="0"/>
                <a:ea typeface="Calibri"/>
                <a:cs typeface="Arial" pitchFamily="34" charset="0"/>
              </a:rPr>
              <a:t>19</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
        <p:nvSpPr>
          <p:cNvPr id="6" name="Rectángulo: esquinas redondeadas 5">
            <a:extLst>
              <a:ext uri="{FF2B5EF4-FFF2-40B4-BE49-F238E27FC236}">
                <a16:creationId xmlns:a16="http://schemas.microsoft.com/office/drawing/2014/main" xmlns="" id="{A9013709-7769-4F84-BF0D-07EC90F1C387}"/>
              </a:ext>
            </a:extLst>
          </p:cNvPr>
          <p:cNvSpPr/>
          <p:nvPr/>
        </p:nvSpPr>
        <p:spPr>
          <a:xfrm>
            <a:off x="3948312" y="2044725"/>
            <a:ext cx="1380564" cy="503412"/>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Arial" panose="020B0604020202020204" pitchFamily="34" charset="0"/>
                <a:cs typeface="Arial" panose="020B0604020202020204" pitchFamily="34" charset="0"/>
              </a:rPr>
              <a:t>Brecha del producto</a:t>
            </a:r>
            <a:endParaRPr lang="es-PE" sz="1200" dirty="0">
              <a:latin typeface="Arial" panose="020B0604020202020204" pitchFamily="34" charset="0"/>
              <a:cs typeface="Arial" panose="020B0604020202020204" pitchFamily="34" charset="0"/>
            </a:endParaRPr>
          </a:p>
        </p:txBody>
      </p:sp>
      <p:sp>
        <p:nvSpPr>
          <p:cNvPr id="7" name="Rectángulo: esquinas redondeadas 6">
            <a:extLst>
              <a:ext uri="{FF2B5EF4-FFF2-40B4-BE49-F238E27FC236}">
                <a16:creationId xmlns:a16="http://schemas.microsoft.com/office/drawing/2014/main" xmlns="" id="{BD1ADC27-1775-43AA-BA40-E57965DA988C}"/>
              </a:ext>
            </a:extLst>
          </p:cNvPr>
          <p:cNvSpPr/>
          <p:nvPr/>
        </p:nvSpPr>
        <p:spPr>
          <a:xfrm>
            <a:off x="1599812" y="2365613"/>
            <a:ext cx="1380564" cy="480741"/>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latin typeface="Arial" panose="020B0604020202020204" pitchFamily="34" charset="0"/>
                <a:cs typeface="Arial" panose="020B0604020202020204" pitchFamily="34" charset="0"/>
              </a:rPr>
              <a:t>Términos de intercambio</a:t>
            </a:r>
            <a:endParaRPr lang="es-PE" sz="1200" dirty="0">
              <a:latin typeface="Arial" panose="020B0604020202020204" pitchFamily="34" charset="0"/>
              <a:cs typeface="Arial" panose="020B0604020202020204" pitchFamily="34" charset="0"/>
            </a:endParaRPr>
          </a:p>
        </p:txBody>
      </p:sp>
      <p:sp>
        <p:nvSpPr>
          <p:cNvPr id="9" name="Rectángulo: esquinas redondeadas 9">
            <a:extLst>
              <a:ext uri="{FF2B5EF4-FFF2-40B4-BE49-F238E27FC236}">
                <a16:creationId xmlns:a16="http://schemas.microsoft.com/office/drawing/2014/main" xmlns="" id="{3A76DF79-A74C-4186-9DE9-9DFA08EBAD4D}"/>
              </a:ext>
            </a:extLst>
          </p:cNvPr>
          <p:cNvSpPr/>
          <p:nvPr/>
        </p:nvSpPr>
        <p:spPr>
          <a:xfrm>
            <a:off x="1598778" y="3084982"/>
            <a:ext cx="1380564" cy="458070"/>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latin typeface="Arial" panose="020B0604020202020204" pitchFamily="34" charset="0"/>
                <a:cs typeface="Arial" panose="020B0604020202020204" pitchFamily="34" charset="0"/>
              </a:rPr>
              <a:t>Brecha externa</a:t>
            </a:r>
            <a:endParaRPr lang="es-PE" sz="1200" dirty="0">
              <a:latin typeface="Arial" panose="020B0604020202020204" pitchFamily="34" charset="0"/>
              <a:cs typeface="Arial" panose="020B0604020202020204" pitchFamily="34" charset="0"/>
            </a:endParaRPr>
          </a:p>
        </p:txBody>
      </p:sp>
      <p:sp>
        <p:nvSpPr>
          <p:cNvPr id="10" name="Rectángulo: esquinas redondeadas 17">
            <a:extLst>
              <a:ext uri="{FF2B5EF4-FFF2-40B4-BE49-F238E27FC236}">
                <a16:creationId xmlns:a16="http://schemas.microsoft.com/office/drawing/2014/main" xmlns="" id="{F83313C3-B01F-4053-8FD9-26EDB6E1C280}"/>
              </a:ext>
            </a:extLst>
          </p:cNvPr>
          <p:cNvSpPr/>
          <p:nvPr/>
        </p:nvSpPr>
        <p:spPr>
          <a:xfrm>
            <a:off x="7686030" y="2006451"/>
            <a:ext cx="1349030" cy="599533"/>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Arial" panose="020B0604020202020204" pitchFamily="34" charset="0"/>
                <a:cs typeface="Arial" panose="020B0604020202020204" pitchFamily="34" charset="0"/>
              </a:rPr>
              <a:t>Inflación total</a:t>
            </a:r>
            <a:endParaRPr lang="es-PE" sz="1200" dirty="0">
              <a:latin typeface="Arial" panose="020B0604020202020204" pitchFamily="34" charset="0"/>
              <a:cs typeface="Arial" panose="020B0604020202020204" pitchFamily="34" charset="0"/>
            </a:endParaRPr>
          </a:p>
        </p:txBody>
      </p:sp>
      <p:sp>
        <p:nvSpPr>
          <p:cNvPr id="11" name="Rectángulo: esquinas redondeadas 18">
            <a:extLst>
              <a:ext uri="{FF2B5EF4-FFF2-40B4-BE49-F238E27FC236}">
                <a16:creationId xmlns:a16="http://schemas.microsoft.com/office/drawing/2014/main" xmlns="" id="{CE653CA0-8CE1-421B-874C-A931D59E1FB7}"/>
              </a:ext>
            </a:extLst>
          </p:cNvPr>
          <p:cNvSpPr/>
          <p:nvPr/>
        </p:nvSpPr>
        <p:spPr>
          <a:xfrm>
            <a:off x="9470054" y="2006450"/>
            <a:ext cx="1349030" cy="599534"/>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Arial" panose="020B0604020202020204" pitchFamily="34" charset="0"/>
                <a:cs typeface="Arial" panose="020B0604020202020204" pitchFamily="34" charset="0"/>
              </a:rPr>
              <a:t>Expectativas de inflación</a:t>
            </a:r>
            <a:endParaRPr lang="es-PE" sz="1200" dirty="0">
              <a:latin typeface="Arial" panose="020B0604020202020204" pitchFamily="34" charset="0"/>
              <a:cs typeface="Arial" panose="020B0604020202020204" pitchFamily="34" charset="0"/>
            </a:endParaRPr>
          </a:p>
        </p:txBody>
      </p:sp>
      <p:sp>
        <p:nvSpPr>
          <p:cNvPr id="12" name="Rectángulo: esquinas redondeadas 19">
            <a:extLst>
              <a:ext uri="{FF2B5EF4-FFF2-40B4-BE49-F238E27FC236}">
                <a16:creationId xmlns:a16="http://schemas.microsoft.com/office/drawing/2014/main" xmlns="" id="{A090E3FE-631D-4F34-8640-207D3BD11097}"/>
              </a:ext>
            </a:extLst>
          </p:cNvPr>
          <p:cNvSpPr/>
          <p:nvPr/>
        </p:nvSpPr>
        <p:spPr>
          <a:xfrm>
            <a:off x="5732336" y="2004098"/>
            <a:ext cx="1472372" cy="599534"/>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Arial" panose="020B0604020202020204" pitchFamily="34" charset="0"/>
                <a:cs typeface="Arial" panose="020B0604020202020204" pitchFamily="34" charset="0"/>
              </a:rPr>
              <a:t>Inflación sin alimentos y energía</a:t>
            </a:r>
            <a:endParaRPr lang="es-PE" sz="1200" dirty="0">
              <a:latin typeface="Arial" panose="020B0604020202020204" pitchFamily="34" charset="0"/>
              <a:cs typeface="Arial" panose="020B0604020202020204" pitchFamily="34" charset="0"/>
            </a:endParaRPr>
          </a:p>
        </p:txBody>
      </p:sp>
      <p:sp>
        <p:nvSpPr>
          <p:cNvPr id="17" name="Rectángulo: esquinas redondeadas 219">
            <a:extLst>
              <a:ext uri="{FF2B5EF4-FFF2-40B4-BE49-F238E27FC236}">
                <a16:creationId xmlns:a16="http://schemas.microsoft.com/office/drawing/2014/main" xmlns="" id="{1421A8ED-5752-4A13-B79C-1D1C22F2DAAF}"/>
              </a:ext>
            </a:extLst>
          </p:cNvPr>
          <p:cNvSpPr/>
          <p:nvPr/>
        </p:nvSpPr>
        <p:spPr>
          <a:xfrm>
            <a:off x="1598778" y="1625539"/>
            <a:ext cx="1380564" cy="458070"/>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Arial" panose="020B0604020202020204" pitchFamily="34" charset="0"/>
                <a:cs typeface="Arial" panose="020B0604020202020204" pitchFamily="34" charset="0"/>
              </a:rPr>
              <a:t>Crecimiento potencial</a:t>
            </a:r>
            <a:endParaRPr lang="es-PE" sz="1200" dirty="0">
              <a:latin typeface="Arial" panose="020B0604020202020204" pitchFamily="34" charset="0"/>
              <a:cs typeface="Arial" panose="020B0604020202020204" pitchFamily="34" charset="0"/>
            </a:endParaRPr>
          </a:p>
        </p:txBody>
      </p:sp>
      <p:cxnSp>
        <p:nvCxnSpPr>
          <p:cNvPr id="28" name="Conector recto 27"/>
          <p:cNvCxnSpPr/>
          <p:nvPr/>
        </p:nvCxnSpPr>
        <p:spPr>
          <a:xfrm flipV="1">
            <a:off x="3477780" y="2101532"/>
            <a:ext cx="5409" cy="10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ector recto de flecha 30"/>
          <p:cNvCxnSpPr>
            <a:stCxn id="6" idx="3"/>
            <a:endCxn id="12" idx="1"/>
          </p:cNvCxnSpPr>
          <p:nvPr/>
        </p:nvCxnSpPr>
        <p:spPr>
          <a:xfrm>
            <a:off x="5328876" y="2296431"/>
            <a:ext cx="403460" cy="7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p:cNvCxnSpPr>
            <a:stCxn id="12" idx="3"/>
            <a:endCxn id="10" idx="1"/>
          </p:cNvCxnSpPr>
          <p:nvPr/>
        </p:nvCxnSpPr>
        <p:spPr>
          <a:xfrm>
            <a:off x="7204708" y="2303865"/>
            <a:ext cx="481322" cy="2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p:cNvCxnSpPr>
            <a:stCxn id="10" idx="3"/>
            <a:endCxn id="11" idx="1"/>
          </p:cNvCxnSpPr>
          <p:nvPr/>
        </p:nvCxnSpPr>
        <p:spPr>
          <a:xfrm flipV="1">
            <a:off x="9035060" y="2306217"/>
            <a:ext cx="43499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de flecha 37"/>
          <p:cNvCxnSpPr>
            <a:stCxn id="11" idx="1"/>
            <a:endCxn id="10" idx="3"/>
          </p:cNvCxnSpPr>
          <p:nvPr/>
        </p:nvCxnSpPr>
        <p:spPr>
          <a:xfrm flipH="1">
            <a:off x="9035060" y="2306217"/>
            <a:ext cx="43499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ángulo: esquinas redondeadas 5">
            <a:extLst>
              <a:ext uri="{FF2B5EF4-FFF2-40B4-BE49-F238E27FC236}">
                <a16:creationId xmlns:a16="http://schemas.microsoft.com/office/drawing/2014/main" xmlns="" id="{A9013709-7769-4F84-BF0D-07EC90F1C387}"/>
              </a:ext>
            </a:extLst>
          </p:cNvPr>
          <p:cNvSpPr/>
          <p:nvPr/>
        </p:nvSpPr>
        <p:spPr>
          <a:xfrm>
            <a:off x="3948312" y="4950146"/>
            <a:ext cx="1380564" cy="503412"/>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latin typeface="Arial" panose="020B0604020202020204" pitchFamily="34" charset="0"/>
                <a:cs typeface="Arial" panose="020B0604020202020204" pitchFamily="34" charset="0"/>
              </a:rPr>
              <a:t>Inflación externa</a:t>
            </a:r>
          </a:p>
        </p:txBody>
      </p:sp>
      <p:sp>
        <p:nvSpPr>
          <p:cNvPr id="42" name="Rectángulo: esquinas redondeadas 5">
            <a:extLst>
              <a:ext uri="{FF2B5EF4-FFF2-40B4-BE49-F238E27FC236}">
                <a16:creationId xmlns:a16="http://schemas.microsoft.com/office/drawing/2014/main" xmlns="" id="{A9013709-7769-4F84-BF0D-07EC90F1C387}"/>
              </a:ext>
            </a:extLst>
          </p:cNvPr>
          <p:cNvSpPr/>
          <p:nvPr/>
        </p:nvSpPr>
        <p:spPr>
          <a:xfrm>
            <a:off x="3947278" y="3492135"/>
            <a:ext cx="1380564" cy="503412"/>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latin typeface="Arial" panose="020B0604020202020204" pitchFamily="34" charset="0"/>
                <a:cs typeface="Arial" panose="020B0604020202020204" pitchFamily="34" charset="0"/>
              </a:rPr>
              <a:t>Tasa de interés externa</a:t>
            </a:r>
          </a:p>
        </p:txBody>
      </p:sp>
      <p:sp>
        <p:nvSpPr>
          <p:cNvPr id="43" name="Rectángulo: esquinas redondeadas 5">
            <a:extLst>
              <a:ext uri="{FF2B5EF4-FFF2-40B4-BE49-F238E27FC236}">
                <a16:creationId xmlns:a16="http://schemas.microsoft.com/office/drawing/2014/main" xmlns="" id="{A9013709-7769-4F84-BF0D-07EC90F1C387}"/>
              </a:ext>
            </a:extLst>
          </p:cNvPr>
          <p:cNvSpPr/>
          <p:nvPr/>
        </p:nvSpPr>
        <p:spPr>
          <a:xfrm>
            <a:off x="5809288" y="4572587"/>
            <a:ext cx="1380564" cy="503412"/>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latin typeface="Arial" panose="020B0604020202020204" pitchFamily="34" charset="0"/>
                <a:cs typeface="Arial" panose="020B0604020202020204" pitchFamily="34" charset="0"/>
              </a:rPr>
              <a:t>Depreciación real</a:t>
            </a:r>
          </a:p>
        </p:txBody>
      </p:sp>
      <p:sp>
        <p:nvSpPr>
          <p:cNvPr id="46" name="Rectángulo: esquinas redondeadas 5">
            <a:extLst>
              <a:ext uri="{FF2B5EF4-FFF2-40B4-BE49-F238E27FC236}">
                <a16:creationId xmlns:a16="http://schemas.microsoft.com/office/drawing/2014/main" xmlns="" id="{A9013709-7769-4F84-BF0D-07EC90F1C387}"/>
              </a:ext>
            </a:extLst>
          </p:cNvPr>
          <p:cNvSpPr/>
          <p:nvPr/>
        </p:nvSpPr>
        <p:spPr>
          <a:xfrm>
            <a:off x="5809288" y="5290351"/>
            <a:ext cx="1380564" cy="503412"/>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latin typeface="Arial" panose="020B0604020202020204" pitchFamily="34" charset="0"/>
                <a:cs typeface="Arial" panose="020B0604020202020204" pitchFamily="34" charset="0"/>
              </a:rPr>
              <a:t>Inflación importada</a:t>
            </a:r>
            <a:endParaRPr lang="es-PE" sz="1200" dirty="0">
              <a:latin typeface="Arial" panose="020B0604020202020204" pitchFamily="34" charset="0"/>
              <a:cs typeface="Arial" panose="020B0604020202020204" pitchFamily="34" charset="0"/>
            </a:endParaRPr>
          </a:p>
        </p:txBody>
      </p:sp>
      <p:sp>
        <p:nvSpPr>
          <p:cNvPr id="47" name="Rectángulo: esquinas redondeadas 5">
            <a:extLst>
              <a:ext uri="{FF2B5EF4-FFF2-40B4-BE49-F238E27FC236}">
                <a16:creationId xmlns:a16="http://schemas.microsoft.com/office/drawing/2014/main" xmlns="" id="{A9013709-7769-4F84-BF0D-07EC90F1C387}"/>
              </a:ext>
            </a:extLst>
          </p:cNvPr>
          <p:cNvSpPr/>
          <p:nvPr/>
        </p:nvSpPr>
        <p:spPr>
          <a:xfrm>
            <a:off x="7687064" y="5290233"/>
            <a:ext cx="1380564" cy="503412"/>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latin typeface="Arial" panose="020B0604020202020204" pitchFamily="34" charset="0"/>
                <a:cs typeface="Arial" panose="020B0604020202020204" pitchFamily="34" charset="0"/>
              </a:rPr>
              <a:t>Inflación de alimentos y energía</a:t>
            </a:r>
            <a:endParaRPr lang="es-PE" sz="1200" dirty="0">
              <a:latin typeface="Arial" panose="020B0604020202020204" pitchFamily="34" charset="0"/>
              <a:cs typeface="Arial" panose="020B0604020202020204" pitchFamily="34" charset="0"/>
            </a:endParaRPr>
          </a:p>
        </p:txBody>
      </p:sp>
      <p:sp>
        <p:nvSpPr>
          <p:cNvPr id="48" name="Rectángulo: esquinas redondeadas 5">
            <a:extLst>
              <a:ext uri="{FF2B5EF4-FFF2-40B4-BE49-F238E27FC236}">
                <a16:creationId xmlns:a16="http://schemas.microsoft.com/office/drawing/2014/main" xmlns="" id="{A9013709-7769-4F84-BF0D-07EC90F1C387}"/>
              </a:ext>
            </a:extLst>
          </p:cNvPr>
          <p:cNvSpPr/>
          <p:nvPr/>
        </p:nvSpPr>
        <p:spPr>
          <a:xfrm>
            <a:off x="5792710" y="3141578"/>
            <a:ext cx="1380564" cy="503412"/>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latin typeface="Arial" panose="020B0604020202020204" pitchFamily="34" charset="0"/>
                <a:cs typeface="Arial" panose="020B0604020202020204" pitchFamily="34" charset="0"/>
              </a:rPr>
              <a:t>Depreciación nominal</a:t>
            </a:r>
            <a:endParaRPr lang="es-PE" sz="1200" dirty="0">
              <a:latin typeface="Arial" panose="020B0604020202020204" pitchFamily="34" charset="0"/>
              <a:cs typeface="Arial" panose="020B0604020202020204" pitchFamily="34" charset="0"/>
            </a:endParaRPr>
          </a:p>
        </p:txBody>
      </p:sp>
      <p:sp>
        <p:nvSpPr>
          <p:cNvPr id="49" name="Rectángulo: esquinas redondeadas 5">
            <a:extLst>
              <a:ext uri="{FF2B5EF4-FFF2-40B4-BE49-F238E27FC236}">
                <a16:creationId xmlns:a16="http://schemas.microsoft.com/office/drawing/2014/main" xmlns="" id="{A9013709-7769-4F84-BF0D-07EC90F1C387}"/>
              </a:ext>
            </a:extLst>
          </p:cNvPr>
          <p:cNvSpPr/>
          <p:nvPr/>
        </p:nvSpPr>
        <p:spPr>
          <a:xfrm>
            <a:off x="7686030" y="3874467"/>
            <a:ext cx="1380564" cy="503412"/>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latin typeface="Arial" panose="020B0604020202020204" pitchFamily="34" charset="0"/>
                <a:cs typeface="Arial" panose="020B0604020202020204" pitchFamily="34" charset="0"/>
              </a:rPr>
              <a:t>Condiciones monetarias reales</a:t>
            </a:r>
            <a:endParaRPr lang="es-PE" sz="1200" dirty="0">
              <a:latin typeface="Arial" panose="020B0604020202020204" pitchFamily="34" charset="0"/>
              <a:cs typeface="Arial" panose="020B0604020202020204" pitchFamily="34" charset="0"/>
            </a:endParaRPr>
          </a:p>
        </p:txBody>
      </p:sp>
      <p:sp>
        <p:nvSpPr>
          <p:cNvPr id="50" name="Rectángulo: esquinas redondeadas 5">
            <a:extLst>
              <a:ext uri="{FF2B5EF4-FFF2-40B4-BE49-F238E27FC236}">
                <a16:creationId xmlns:a16="http://schemas.microsoft.com/office/drawing/2014/main" xmlns="" id="{A9013709-7769-4F84-BF0D-07EC90F1C387}"/>
              </a:ext>
            </a:extLst>
          </p:cNvPr>
          <p:cNvSpPr/>
          <p:nvPr/>
        </p:nvSpPr>
        <p:spPr>
          <a:xfrm>
            <a:off x="7686030" y="3141578"/>
            <a:ext cx="1380564" cy="503412"/>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latin typeface="Arial" panose="020B0604020202020204" pitchFamily="34" charset="0"/>
                <a:cs typeface="Arial" panose="020B0604020202020204" pitchFamily="34" charset="0"/>
              </a:rPr>
              <a:t>Depreciación real</a:t>
            </a:r>
            <a:endParaRPr lang="es-PE" sz="1200" dirty="0">
              <a:latin typeface="Arial" panose="020B0604020202020204" pitchFamily="34" charset="0"/>
              <a:cs typeface="Arial" panose="020B0604020202020204" pitchFamily="34" charset="0"/>
            </a:endParaRPr>
          </a:p>
        </p:txBody>
      </p:sp>
      <p:sp>
        <p:nvSpPr>
          <p:cNvPr id="53" name="Rectángulo: esquinas redondeadas 5">
            <a:extLst>
              <a:ext uri="{FF2B5EF4-FFF2-40B4-BE49-F238E27FC236}">
                <a16:creationId xmlns:a16="http://schemas.microsoft.com/office/drawing/2014/main" xmlns="" id="{A9013709-7769-4F84-BF0D-07EC90F1C387}"/>
              </a:ext>
            </a:extLst>
          </p:cNvPr>
          <p:cNvSpPr/>
          <p:nvPr/>
        </p:nvSpPr>
        <p:spPr>
          <a:xfrm>
            <a:off x="5792710" y="3879925"/>
            <a:ext cx="1380564" cy="503412"/>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latin typeface="Arial" panose="020B0604020202020204" pitchFamily="34" charset="0"/>
                <a:cs typeface="Arial" panose="020B0604020202020204" pitchFamily="34" charset="0"/>
              </a:rPr>
              <a:t>Tasa de interés real externa</a:t>
            </a:r>
            <a:endParaRPr lang="es-PE" sz="1200" dirty="0">
              <a:latin typeface="Arial" panose="020B0604020202020204" pitchFamily="34" charset="0"/>
              <a:cs typeface="Arial" panose="020B0604020202020204" pitchFamily="34" charset="0"/>
            </a:endParaRPr>
          </a:p>
        </p:txBody>
      </p:sp>
      <p:cxnSp>
        <p:nvCxnSpPr>
          <p:cNvPr id="94" name="Conector recto de flecha 93"/>
          <p:cNvCxnSpPr>
            <a:stCxn id="46" idx="3"/>
            <a:endCxn id="47" idx="1"/>
          </p:cNvCxnSpPr>
          <p:nvPr/>
        </p:nvCxnSpPr>
        <p:spPr>
          <a:xfrm flipV="1">
            <a:off x="7189852" y="5541939"/>
            <a:ext cx="497212" cy="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Conector recto de flecha 98"/>
          <p:cNvCxnSpPr>
            <a:stCxn id="48" idx="3"/>
            <a:endCxn id="50" idx="1"/>
          </p:cNvCxnSpPr>
          <p:nvPr/>
        </p:nvCxnSpPr>
        <p:spPr>
          <a:xfrm>
            <a:off x="7173274" y="3393284"/>
            <a:ext cx="5127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Conector recto de flecha 105"/>
          <p:cNvCxnSpPr>
            <a:stCxn id="53" idx="3"/>
            <a:endCxn id="49" idx="1"/>
          </p:cNvCxnSpPr>
          <p:nvPr/>
        </p:nvCxnSpPr>
        <p:spPr>
          <a:xfrm flipV="1">
            <a:off x="7173274" y="4126173"/>
            <a:ext cx="512756" cy="5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Conector angular 108"/>
          <p:cNvCxnSpPr>
            <a:stCxn id="41" idx="3"/>
            <a:endCxn id="43" idx="1"/>
          </p:cNvCxnSpPr>
          <p:nvPr/>
        </p:nvCxnSpPr>
        <p:spPr>
          <a:xfrm flipV="1">
            <a:off x="5328876" y="4824293"/>
            <a:ext cx="480412" cy="37755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Conector angular 111"/>
          <p:cNvCxnSpPr>
            <a:stCxn id="41" idx="3"/>
            <a:endCxn id="46" idx="1"/>
          </p:cNvCxnSpPr>
          <p:nvPr/>
        </p:nvCxnSpPr>
        <p:spPr>
          <a:xfrm>
            <a:off x="5328876" y="5201852"/>
            <a:ext cx="480412" cy="3402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Conector angular 118"/>
          <p:cNvCxnSpPr>
            <a:stCxn id="42" idx="3"/>
            <a:endCxn id="48" idx="1"/>
          </p:cNvCxnSpPr>
          <p:nvPr/>
        </p:nvCxnSpPr>
        <p:spPr>
          <a:xfrm flipV="1">
            <a:off x="5327842" y="3393284"/>
            <a:ext cx="464868" cy="3505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Conector angular 120"/>
          <p:cNvCxnSpPr>
            <a:stCxn id="42" idx="3"/>
            <a:endCxn id="53" idx="1"/>
          </p:cNvCxnSpPr>
          <p:nvPr/>
        </p:nvCxnSpPr>
        <p:spPr>
          <a:xfrm>
            <a:off x="5327842" y="3743841"/>
            <a:ext cx="464868" cy="38779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Conector angular 122"/>
          <p:cNvCxnSpPr>
            <a:stCxn id="50" idx="3"/>
            <a:endCxn id="6" idx="2"/>
          </p:cNvCxnSpPr>
          <p:nvPr/>
        </p:nvCxnSpPr>
        <p:spPr>
          <a:xfrm flipH="1" flipV="1">
            <a:off x="4638594" y="2548137"/>
            <a:ext cx="4428000" cy="845147"/>
          </a:xfrm>
          <a:prstGeom prst="bentConnector4">
            <a:avLst>
              <a:gd name="adj1" fmla="val -5163"/>
              <a:gd name="adj2" fmla="val 7007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Conector angular 124"/>
          <p:cNvCxnSpPr>
            <a:stCxn id="49" idx="3"/>
            <a:endCxn id="6" idx="2"/>
          </p:cNvCxnSpPr>
          <p:nvPr/>
        </p:nvCxnSpPr>
        <p:spPr>
          <a:xfrm flipH="1" flipV="1">
            <a:off x="4638594" y="2548137"/>
            <a:ext cx="4428000" cy="1578036"/>
          </a:xfrm>
          <a:prstGeom prst="bentConnector4">
            <a:avLst>
              <a:gd name="adj1" fmla="val -5163"/>
              <a:gd name="adj2" fmla="val 7806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Conector angular 154"/>
          <p:cNvCxnSpPr>
            <a:stCxn id="17" idx="3"/>
            <a:endCxn id="6" idx="1"/>
          </p:cNvCxnSpPr>
          <p:nvPr/>
        </p:nvCxnSpPr>
        <p:spPr>
          <a:xfrm>
            <a:off x="2979342" y="1854574"/>
            <a:ext cx="968970" cy="4418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Conector angular 156"/>
          <p:cNvCxnSpPr>
            <a:stCxn id="7" idx="3"/>
            <a:endCxn id="6" idx="1"/>
          </p:cNvCxnSpPr>
          <p:nvPr/>
        </p:nvCxnSpPr>
        <p:spPr>
          <a:xfrm flipV="1">
            <a:off x="2980376" y="2296431"/>
            <a:ext cx="967936" cy="3095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Conector angular 158"/>
          <p:cNvCxnSpPr>
            <a:stCxn id="9" idx="3"/>
            <a:endCxn id="6" idx="1"/>
          </p:cNvCxnSpPr>
          <p:nvPr/>
        </p:nvCxnSpPr>
        <p:spPr>
          <a:xfrm flipV="1">
            <a:off x="2979342" y="2296431"/>
            <a:ext cx="968970" cy="101758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Conector angular 163"/>
          <p:cNvCxnSpPr>
            <a:stCxn id="9" idx="3"/>
            <a:endCxn id="42" idx="1"/>
          </p:cNvCxnSpPr>
          <p:nvPr/>
        </p:nvCxnSpPr>
        <p:spPr>
          <a:xfrm>
            <a:off x="2979342" y="3314017"/>
            <a:ext cx="967936" cy="4298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6" name="Conector angular 165"/>
          <p:cNvCxnSpPr>
            <a:stCxn id="9" idx="3"/>
            <a:endCxn id="41" idx="1"/>
          </p:cNvCxnSpPr>
          <p:nvPr/>
        </p:nvCxnSpPr>
        <p:spPr>
          <a:xfrm>
            <a:off x="2979342" y="3314017"/>
            <a:ext cx="968970" cy="188783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9" name="Conector angular 258"/>
          <p:cNvCxnSpPr>
            <a:stCxn id="43" idx="3"/>
            <a:endCxn id="6" idx="2"/>
          </p:cNvCxnSpPr>
          <p:nvPr/>
        </p:nvCxnSpPr>
        <p:spPr>
          <a:xfrm flipH="1" flipV="1">
            <a:off x="4638594" y="2548137"/>
            <a:ext cx="2551258" cy="2276156"/>
          </a:xfrm>
          <a:prstGeom prst="bentConnector4">
            <a:avLst>
              <a:gd name="adj1" fmla="val -82554"/>
              <a:gd name="adj2" fmla="val 8016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7" name="Conector angular 266"/>
          <p:cNvCxnSpPr>
            <a:stCxn id="47" idx="3"/>
            <a:endCxn id="10" idx="2"/>
          </p:cNvCxnSpPr>
          <p:nvPr/>
        </p:nvCxnSpPr>
        <p:spPr>
          <a:xfrm flipH="1" flipV="1">
            <a:off x="8360545" y="2605984"/>
            <a:ext cx="707083" cy="2935955"/>
          </a:xfrm>
          <a:prstGeom prst="bentConnector4">
            <a:avLst>
              <a:gd name="adj1" fmla="val -81903"/>
              <a:gd name="adj2" fmla="val 96506"/>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CuadroTexto 43">
            <a:extLst>
              <a:ext uri="{FF2B5EF4-FFF2-40B4-BE49-F238E27FC236}">
                <a16:creationId xmlns="" xmlns:a16="http://schemas.microsoft.com/office/drawing/2014/main" id="{BAA6883F-B554-43FB-B47A-68A8E73656AA}"/>
              </a:ext>
            </a:extLst>
          </p:cNvPr>
          <p:cNvSpPr txBox="1"/>
          <p:nvPr/>
        </p:nvSpPr>
        <p:spPr>
          <a:xfrm>
            <a:off x="324189" y="1238702"/>
            <a:ext cx="11682073" cy="1238801"/>
          </a:xfrm>
          <a:prstGeom prst="rect">
            <a:avLst/>
          </a:prstGeom>
          <a:noFill/>
        </p:spPr>
        <p:txBody>
          <a:bodyPr wrap="square" rtlCol="0">
            <a:spAutoFit/>
          </a:bodyPr>
          <a:lstStyle/>
          <a:p>
            <a:pPr marR="5080" lvl="0" algn="just">
              <a:spcBef>
                <a:spcPts val="95"/>
              </a:spcBef>
              <a:defRPr/>
            </a:pPr>
            <a:r>
              <a:rPr lang="es-MX" sz="1600" b="1" dirty="0" smtClean="0">
                <a:solidFill>
                  <a:srgbClr val="001F5F"/>
                </a:solidFill>
                <a:latin typeface="Arial"/>
                <a:cs typeface="Arial"/>
              </a:rPr>
              <a:t>Choque </a:t>
            </a:r>
            <a:r>
              <a:rPr lang="es-MX" sz="1600" b="1" dirty="0">
                <a:solidFill>
                  <a:srgbClr val="001F5F"/>
                </a:solidFill>
                <a:latin typeface="Arial"/>
                <a:cs typeface="Arial"/>
              </a:rPr>
              <a:t>de demanda externa negativo por menor crecimiento de China (10</a:t>
            </a:r>
            <a:r>
              <a:rPr lang="es-MX" sz="1600" b="1" dirty="0" smtClean="0">
                <a:solidFill>
                  <a:srgbClr val="001F5F"/>
                </a:solidFill>
                <a:latin typeface="Arial"/>
                <a:cs typeface="Arial"/>
              </a:rPr>
              <a:t>%  </a:t>
            </a:r>
            <a:r>
              <a:rPr lang="es-MX" sz="1600" b="1" dirty="0">
                <a:solidFill>
                  <a:srgbClr val="001F5F"/>
                </a:solidFill>
                <a:latin typeface="Arial"/>
                <a:cs typeface="Arial"/>
              </a:rPr>
              <a:t>de probabilidad)</a:t>
            </a:r>
            <a:endParaRPr lang="es-MX" sz="1600" dirty="0">
              <a:solidFill>
                <a:srgbClr val="001F5F"/>
              </a:solidFill>
              <a:latin typeface="Arial"/>
              <a:cs typeface="Arial"/>
            </a:endParaRPr>
          </a:p>
          <a:p>
            <a:pPr marR="5080" lvl="0" algn="just">
              <a:spcBef>
                <a:spcPts val="95"/>
              </a:spcBef>
              <a:defRPr/>
            </a:pPr>
            <a:endParaRPr lang="es-PE" sz="2000" dirty="0"/>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MX" sz="1600"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spTree>
    <p:extLst>
      <p:ext uri="{BB962C8B-B14F-4D97-AF65-F5344CB8AC3E}">
        <p14:creationId xmlns:p14="http://schemas.microsoft.com/office/powerpoint/2010/main" val="2463750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xmlns="" id="{81E3FBD4-20A9-417B-A77F-F7D7B12C089A}"/>
              </a:ext>
            </a:extLst>
          </p:cNvPr>
          <p:cNvSpPr/>
          <p:nvPr/>
        </p:nvSpPr>
        <p:spPr>
          <a:xfrm>
            <a:off x="0" y="6558934"/>
            <a:ext cx="12192000" cy="307776"/>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dirty="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xmlns=""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50" b="1" dirty="0" smtClean="0">
                <a:latin typeface="Arial" pitchFamily="34" charset="0"/>
                <a:ea typeface="Calibri"/>
                <a:cs typeface="Arial" pitchFamily="34" charset="0"/>
              </a:rPr>
              <a:t>19</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
        <p:nvSpPr>
          <p:cNvPr id="44" name="CuadroTexto 43">
            <a:extLst>
              <a:ext uri="{FF2B5EF4-FFF2-40B4-BE49-F238E27FC236}">
                <a16:creationId xmlns="" xmlns:a16="http://schemas.microsoft.com/office/drawing/2014/main" id="{BAA6883F-B554-43FB-B47A-68A8E73656AA}"/>
              </a:ext>
            </a:extLst>
          </p:cNvPr>
          <p:cNvSpPr txBox="1"/>
          <p:nvPr/>
        </p:nvSpPr>
        <p:spPr>
          <a:xfrm>
            <a:off x="324189" y="1238702"/>
            <a:ext cx="11682073" cy="1238801"/>
          </a:xfrm>
          <a:prstGeom prst="rect">
            <a:avLst/>
          </a:prstGeom>
          <a:noFill/>
        </p:spPr>
        <p:txBody>
          <a:bodyPr wrap="square" rtlCol="0">
            <a:spAutoFit/>
          </a:bodyPr>
          <a:lstStyle/>
          <a:p>
            <a:pPr marR="5080" lvl="0" algn="just">
              <a:spcBef>
                <a:spcPts val="95"/>
              </a:spcBef>
              <a:defRPr/>
            </a:pPr>
            <a:r>
              <a:rPr lang="es-MX" sz="1600" b="1" dirty="0" smtClean="0">
                <a:solidFill>
                  <a:srgbClr val="001F5F"/>
                </a:solidFill>
                <a:latin typeface="Arial"/>
                <a:cs typeface="Arial"/>
              </a:rPr>
              <a:t>Choque </a:t>
            </a:r>
            <a:r>
              <a:rPr lang="es-MX" sz="1600" b="1" dirty="0">
                <a:solidFill>
                  <a:srgbClr val="001F5F"/>
                </a:solidFill>
                <a:latin typeface="Arial"/>
                <a:cs typeface="Arial"/>
              </a:rPr>
              <a:t>de demanda externa negativo por menor crecimiento de China (10</a:t>
            </a:r>
            <a:r>
              <a:rPr lang="es-MX" sz="1600" b="1" dirty="0" smtClean="0">
                <a:solidFill>
                  <a:srgbClr val="001F5F"/>
                </a:solidFill>
                <a:latin typeface="Arial"/>
                <a:cs typeface="Arial"/>
              </a:rPr>
              <a:t>%  </a:t>
            </a:r>
            <a:r>
              <a:rPr lang="es-MX" sz="1600" b="1" dirty="0">
                <a:solidFill>
                  <a:srgbClr val="001F5F"/>
                </a:solidFill>
                <a:latin typeface="Arial"/>
                <a:cs typeface="Arial"/>
              </a:rPr>
              <a:t>de probabilidad)</a:t>
            </a:r>
            <a:endParaRPr lang="es-MX" sz="1600" dirty="0">
              <a:solidFill>
                <a:srgbClr val="001F5F"/>
              </a:solidFill>
              <a:latin typeface="Arial"/>
              <a:cs typeface="Arial"/>
            </a:endParaRPr>
          </a:p>
          <a:p>
            <a:pPr marR="5080" lvl="0" algn="just">
              <a:spcBef>
                <a:spcPts val="95"/>
              </a:spcBef>
              <a:defRPr/>
            </a:pPr>
            <a:endParaRPr lang="es-PE" sz="2000" dirty="0"/>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MX" sz="1600"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1272" y="1712614"/>
            <a:ext cx="6073661" cy="4548849"/>
          </a:xfrm>
          <a:prstGeom prst="rect">
            <a:avLst/>
          </a:prstGeom>
        </p:spPr>
      </p:pic>
    </p:spTree>
    <p:extLst>
      <p:ext uri="{BB962C8B-B14F-4D97-AF65-F5344CB8AC3E}">
        <p14:creationId xmlns:p14="http://schemas.microsoft.com/office/powerpoint/2010/main" val="1379303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xmlns="" id="{81E3FBD4-20A9-417B-A77F-F7D7B12C089A}"/>
              </a:ext>
            </a:extLst>
          </p:cNvPr>
          <p:cNvSpPr/>
          <p:nvPr/>
        </p:nvSpPr>
        <p:spPr>
          <a:xfrm>
            <a:off x="0" y="6558934"/>
            <a:ext cx="12192000" cy="307776"/>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dirty="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xmlns=""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50" b="1" dirty="0" smtClean="0">
                <a:latin typeface="Arial" pitchFamily="34" charset="0"/>
                <a:ea typeface="Calibri"/>
                <a:cs typeface="Arial" pitchFamily="34" charset="0"/>
              </a:rPr>
              <a:t>19</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
        <p:nvSpPr>
          <p:cNvPr id="44" name="CuadroTexto 43">
            <a:extLst>
              <a:ext uri="{FF2B5EF4-FFF2-40B4-BE49-F238E27FC236}">
                <a16:creationId xmlns="" xmlns:a16="http://schemas.microsoft.com/office/drawing/2014/main" id="{BAA6883F-B554-43FB-B47A-68A8E73656AA}"/>
              </a:ext>
            </a:extLst>
          </p:cNvPr>
          <p:cNvSpPr txBox="1"/>
          <p:nvPr/>
        </p:nvSpPr>
        <p:spPr>
          <a:xfrm>
            <a:off x="324189" y="1238702"/>
            <a:ext cx="11682073" cy="1238801"/>
          </a:xfrm>
          <a:prstGeom prst="rect">
            <a:avLst/>
          </a:prstGeom>
          <a:noFill/>
        </p:spPr>
        <p:txBody>
          <a:bodyPr wrap="square" rtlCol="0">
            <a:spAutoFit/>
          </a:bodyPr>
          <a:lstStyle/>
          <a:p>
            <a:pPr marR="5080" lvl="0" algn="just">
              <a:spcBef>
                <a:spcPts val="95"/>
              </a:spcBef>
              <a:defRPr/>
            </a:pPr>
            <a:r>
              <a:rPr lang="es-MX" sz="1600" b="1" dirty="0">
                <a:solidFill>
                  <a:srgbClr val="001F5F"/>
                </a:solidFill>
                <a:latin typeface="Arial"/>
                <a:cs typeface="Arial"/>
              </a:rPr>
              <a:t>E</a:t>
            </a:r>
            <a:r>
              <a:rPr lang="es-MX" sz="1600" b="1" dirty="0" smtClean="0">
                <a:solidFill>
                  <a:srgbClr val="001F5F"/>
                </a:solidFill>
                <a:latin typeface="Arial"/>
                <a:cs typeface="Arial"/>
              </a:rPr>
              <a:t>scenario de sensibilidad</a:t>
            </a:r>
            <a:endParaRPr lang="es-MX" sz="1600" dirty="0">
              <a:solidFill>
                <a:srgbClr val="001F5F"/>
              </a:solidFill>
              <a:latin typeface="Arial"/>
              <a:cs typeface="Arial"/>
            </a:endParaRPr>
          </a:p>
          <a:p>
            <a:pPr marR="5080" lvl="0" algn="just">
              <a:spcBef>
                <a:spcPts val="95"/>
              </a:spcBef>
              <a:defRPr/>
            </a:pPr>
            <a:endParaRPr lang="es-PE" sz="2000" dirty="0"/>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MX" sz="1600"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1272" y="1712614"/>
            <a:ext cx="6073661" cy="4548849"/>
          </a:xfrm>
          <a:prstGeom prst="rect">
            <a:avLst/>
          </a:prstGeom>
        </p:spPr>
      </p:pic>
    </p:spTree>
    <p:extLst>
      <p:ext uri="{BB962C8B-B14F-4D97-AF65-F5344CB8AC3E}">
        <p14:creationId xmlns:p14="http://schemas.microsoft.com/office/powerpoint/2010/main" val="22835558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 xmlns:a16="http://schemas.microsoft.com/office/drawing/2014/main" id="{81E3FBD4-20A9-417B-A77F-F7D7B12C089A}"/>
              </a:ext>
            </a:extLst>
          </p:cNvPr>
          <p:cNvSpPr/>
          <p:nvPr/>
        </p:nvSpPr>
        <p:spPr>
          <a:xfrm>
            <a:off x="0" y="6687671"/>
            <a:ext cx="12192000" cy="170329"/>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 xmlns:a16="http://schemas.microsoft.com/office/drawing/2014/main"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50" b="1" dirty="0" smtClean="0">
                <a:latin typeface="Arial" pitchFamily="34" charset="0"/>
                <a:ea typeface="Calibri"/>
                <a:cs typeface="Arial" pitchFamily="34" charset="0"/>
              </a:rPr>
              <a:t>20</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grpSp>
        <p:nvGrpSpPr>
          <p:cNvPr id="6" name="object 2">
            <a:extLst>
              <a:ext uri="{FF2B5EF4-FFF2-40B4-BE49-F238E27FC236}">
                <a16:creationId xmlns="" xmlns:a16="http://schemas.microsoft.com/office/drawing/2014/main" id="{E382B80E-29F3-4CC1-8233-2148FB07C100}"/>
              </a:ext>
            </a:extLst>
          </p:cNvPr>
          <p:cNvGrpSpPr/>
          <p:nvPr/>
        </p:nvGrpSpPr>
        <p:grpSpPr>
          <a:xfrm>
            <a:off x="705779" y="1547664"/>
            <a:ext cx="7800340" cy="729615"/>
            <a:chOff x="771093" y="1241044"/>
            <a:chExt cx="7800340" cy="729615"/>
          </a:xfrm>
        </p:grpSpPr>
        <p:sp>
          <p:nvSpPr>
            <p:cNvPr id="7" name="object 3">
              <a:extLst>
                <a:ext uri="{FF2B5EF4-FFF2-40B4-BE49-F238E27FC236}">
                  <a16:creationId xmlns="" xmlns:a16="http://schemas.microsoft.com/office/drawing/2014/main" id="{77EE34D4-A03C-45E8-A50C-CB75EAE0CAD1}"/>
                </a:ext>
              </a:extLst>
            </p:cNvPr>
            <p:cNvSpPr/>
            <p:nvPr/>
          </p:nvSpPr>
          <p:spPr>
            <a:xfrm>
              <a:off x="777951" y="1483360"/>
              <a:ext cx="7786370" cy="480059"/>
            </a:xfrm>
            <a:custGeom>
              <a:avLst/>
              <a:gdLst/>
              <a:ahLst/>
              <a:cxnLst/>
              <a:rect l="l" t="t" r="r" b="b"/>
              <a:pathLst>
                <a:path w="7786370" h="480060">
                  <a:moveTo>
                    <a:pt x="0" y="480060"/>
                  </a:moveTo>
                  <a:lnTo>
                    <a:pt x="7786116" y="480060"/>
                  </a:lnTo>
                  <a:lnTo>
                    <a:pt x="7786116" y="0"/>
                  </a:lnTo>
                  <a:lnTo>
                    <a:pt x="0" y="0"/>
                  </a:lnTo>
                  <a:lnTo>
                    <a:pt x="0" y="480060"/>
                  </a:lnTo>
                  <a:close/>
                </a:path>
              </a:pathLst>
            </a:custGeom>
            <a:ln w="13714">
              <a:solidFill>
                <a:srgbClr val="5B9BD3"/>
              </a:solidFill>
            </a:ln>
          </p:spPr>
          <p:txBody>
            <a:bodyPr wrap="square" lIns="0" tIns="0" rIns="0" bIns="0" rtlCol="0"/>
            <a:lstStyle/>
            <a:p>
              <a:endParaRPr/>
            </a:p>
          </p:txBody>
        </p:sp>
        <p:sp>
          <p:nvSpPr>
            <p:cNvPr id="9" name="object 4">
              <a:extLst>
                <a:ext uri="{FF2B5EF4-FFF2-40B4-BE49-F238E27FC236}">
                  <a16:creationId xmlns="" xmlns:a16="http://schemas.microsoft.com/office/drawing/2014/main" id="{C6504AB4-A364-4123-AD9D-2711BC937BFA}"/>
                </a:ext>
              </a:extLst>
            </p:cNvPr>
            <p:cNvSpPr/>
            <p:nvPr/>
          </p:nvSpPr>
          <p:spPr>
            <a:xfrm>
              <a:off x="1139139" y="1241044"/>
              <a:ext cx="5450205" cy="562610"/>
            </a:xfrm>
            <a:custGeom>
              <a:avLst/>
              <a:gdLst/>
              <a:ahLst/>
              <a:cxnLst/>
              <a:rect l="l" t="t" r="r" b="b"/>
              <a:pathLst>
                <a:path w="5450205" h="562610">
                  <a:moveTo>
                    <a:pt x="5356148" y="0"/>
                  </a:moveTo>
                  <a:lnTo>
                    <a:pt x="93725" y="0"/>
                  </a:lnTo>
                  <a:lnTo>
                    <a:pt x="57226" y="7365"/>
                  </a:lnTo>
                  <a:lnTo>
                    <a:pt x="27431" y="27431"/>
                  </a:lnTo>
                  <a:lnTo>
                    <a:pt x="7365" y="57276"/>
                  </a:lnTo>
                  <a:lnTo>
                    <a:pt x="0" y="93725"/>
                  </a:lnTo>
                  <a:lnTo>
                    <a:pt x="0" y="468629"/>
                  </a:lnTo>
                  <a:lnTo>
                    <a:pt x="7365" y="505078"/>
                  </a:lnTo>
                  <a:lnTo>
                    <a:pt x="27431" y="534923"/>
                  </a:lnTo>
                  <a:lnTo>
                    <a:pt x="57226" y="554989"/>
                  </a:lnTo>
                  <a:lnTo>
                    <a:pt x="93725" y="562355"/>
                  </a:lnTo>
                  <a:lnTo>
                    <a:pt x="5356148" y="562355"/>
                  </a:lnTo>
                  <a:lnTo>
                    <a:pt x="5392597" y="554989"/>
                  </a:lnTo>
                  <a:lnTo>
                    <a:pt x="5422442" y="534923"/>
                  </a:lnTo>
                  <a:lnTo>
                    <a:pt x="5442508" y="505078"/>
                  </a:lnTo>
                  <a:lnTo>
                    <a:pt x="5449874" y="468629"/>
                  </a:lnTo>
                  <a:lnTo>
                    <a:pt x="5449874" y="93725"/>
                  </a:lnTo>
                  <a:lnTo>
                    <a:pt x="5442508" y="57276"/>
                  </a:lnTo>
                  <a:lnTo>
                    <a:pt x="5422442" y="27431"/>
                  </a:lnTo>
                  <a:lnTo>
                    <a:pt x="5392597" y="7365"/>
                  </a:lnTo>
                  <a:lnTo>
                    <a:pt x="5356148" y="0"/>
                  </a:lnTo>
                  <a:close/>
                </a:path>
              </a:pathLst>
            </a:custGeom>
            <a:solidFill>
              <a:srgbClr val="0070C0"/>
            </a:solidFill>
          </p:spPr>
          <p:txBody>
            <a:bodyPr wrap="square" lIns="0" tIns="0" rIns="0" bIns="0" rtlCol="0"/>
            <a:lstStyle/>
            <a:p>
              <a:endParaRPr/>
            </a:p>
          </p:txBody>
        </p:sp>
      </p:grpSp>
      <p:grpSp>
        <p:nvGrpSpPr>
          <p:cNvPr id="10" name="object 5">
            <a:extLst>
              <a:ext uri="{FF2B5EF4-FFF2-40B4-BE49-F238E27FC236}">
                <a16:creationId xmlns="" xmlns:a16="http://schemas.microsoft.com/office/drawing/2014/main" id="{44129720-3994-4231-BBD4-14FA337B01D4}"/>
              </a:ext>
            </a:extLst>
          </p:cNvPr>
          <p:cNvGrpSpPr/>
          <p:nvPr/>
        </p:nvGrpSpPr>
        <p:grpSpPr>
          <a:xfrm>
            <a:off x="705779" y="3280705"/>
            <a:ext cx="7821930" cy="706755"/>
            <a:chOff x="771093" y="2974085"/>
            <a:chExt cx="7821930" cy="706755"/>
          </a:xfrm>
        </p:grpSpPr>
        <p:sp>
          <p:nvSpPr>
            <p:cNvPr id="11" name="object 6">
              <a:extLst>
                <a:ext uri="{FF2B5EF4-FFF2-40B4-BE49-F238E27FC236}">
                  <a16:creationId xmlns="" xmlns:a16="http://schemas.microsoft.com/office/drawing/2014/main" id="{6B797DB2-3F5B-441D-B099-82C04FFA5EAD}"/>
                </a:ext>
              </a:extLst>
            </p:cNvPr>
            <p:cNvSpPr/>
            <p:nvPr/>
          </p:nvSpPr>
          <p:spPr>
            <a:xfrm>
              <a:off x="777951" y="3198113"/>
              <a:ext cx="7807959" cy="475615"/>
            </a:xfrm>
            <a:custGeom>
              <a:avLst/>
              <a:gdLst/>
              <a:ahLst/>
              <a:cxnLst/>
              <a:rect l="l" t="t" r="r" b="b"/>
              <a:pathLst>
                <a:path w="7807959" h="475614">
                  <a:moveTo>
                    <a:pt x="0" y="475488"/>
                  </a:moveTo>
                  <a:lnTo>
                    <a:pt x="7807706" y="475488"/>
                  </a:lnTo>
                  <a:lnTo>
                    <a:pt x="7807706" y="0"/>
                  </a:lnTo>
                  <a:lnTo>
                    <a:pt x="0" y="0"/>
                  </a:lnTo>
                  <a:lnTo>
                    <a:pt x="0" y="475488"/>
                  </a:lnTo>
                  <a:close/>
                </a:path>
              </a:pathLst>
            </a:custGeom>
            <a:ln w="13716">
              <a:solidFill>
                <a:srgbClr val="5B9BD3"/>
              </a:solidFill>
            </a:ln>
          </p:spPr>
          <p:txBody>
            <a:bodyPr wrap="square" lIns="0" tIns="0" rIns="0" bIns="0" rtlCol="0"/>
            <a:lstStyle/>
            <a:p>
              <a:endParaRPr/>
            </a:p>
          </p:txBody>
        </p:sp>
        <p:sp>
          <p:nvSpPr>
            <p:cNvPr id="12" name="object 7">
              <a:extLst>
                <a:ext uri="{FF2B5EF4-FFF2-40B4-BE49-F238E27FC236}">
                  <a16:creationId xmlns="" xmlns:a16="http://schemas.microsoft.com/office/drawing/2014/main" id="{2E26B26E-B5E5-4CCE-818D-205BF6080E55}"/>
                </a:ext>
              </a:extLst>
            </p:cNvPr>
            <p:cNvSpPr/>
            <p:nvPr/>
          </p:nvSpPr>
          <p:spPr>
            <a:xfrm>
              <a:off x="1167650" y="2974085"/>
              <a:ext cx="5465445" cy="562610"/>
            </a:xfrm>
            <a:custGeom>
              <a:avLst/>
              <a:gdLst/>
              <a:ahLst/>
              <a:cxnLst/>
              <a:rect l="l" t="t" r="r" b="b"/>
              <a:pathLst>
                <a:path w="5465445" h="562610">
                  <a:moveTo>
                    <a:pt x="5370944" y="0"/>
                  </a:moveTo>
                  <a:lnTo>
                    <a:pt x="93992" y="0"/>
                  </a:lnTo>
                  <a:lnTo>
                    <a:pt x="57391" y="7365"/>
                  </a:lnTo>
                  <a:lnTo>
                    <a:pt x="27508" y="27431"/>
                  </a:lnTo>
                  <a:lnTo>
                    <a:pt x="7378" y="57150"/>
                  </a:lnTo>
                  <a:lnTo>
                    <a:pt x="0" y="93725"/>
                  </a:lnTo>
                  <a:lnTo>
                    <a:pt x="0" y="468629"/>
                  </a:lnTo>
                  <a:lnTo>
                    <a:pt x="7378" y="505078"/>
                  </a:lnTo>
                  <a:lnTo>
                    <a:pt x="27508" y="534924"/>
                  </a:lnTo>
                  <a:lnTo>
                    <a:pt x="57391" y="554989"/>
                  </a:lnTo>
                  <a:lnTo>
                    <a:pt x="93992" y="562355"/>
                  </a:lnTo>
                  <a:lnTo>
                    <a:pt x="5370944" y="562355"/>
                  </a:lnTo>
                  <a:lnTo>
                    <a:pt x="5407647" y="554989"/>
                  </a:lnTo>
                  <a:lnTo>
                    <a:pt x="5437492" y="534924"/>
                  </a:lnTo>
                  <a:lnTo>
                    <a:pt x="5457558" y="505078"/>
                  </a:lnTo>
                  <a:lnTo>
                    <a:pt x="5464924" y="468629"/>
                  </a:lnTo>
                  <a:lnTo>
                    <a:pt x="5464924" y="93725"/>
                  </a:lnTo>
                  <a:lnTo>
                    <a:pt x="5457558" y="57150"/>
                  </a:lnTo>
                  <a:lnTo>
                    <a:pt x="5437492" y="27431"/>
                  </a:lnTo>
                  <a:lnTo>
                    <a:pt x="5407647" y="7365"/>
                  </a:lnTo>
                  <a:lnTo>
                    <a:pt x="5370944" y="0"/>
                  </a:lnTo>
                  <a:close/>
                </a:path>
              </a:pathLst>
            </a:custGeom>
            <a:solidFill>
              <a:srgbClr val="006FC0"/>
            </a:solidFill>
          </p:spPr>
          <p:txBody>
            <a:bodyPr wrap="square" lIns="0" tIns="0" rIns="0" bIns="0" rtlCol="0"/>
            <a:lstStyle/>
            <a:p>
              <a:endParaRPr/>
            </a:p>
          </p:txBody>
        </p:sp>
      </p:grpSp>
      <p:grpSp>
        <p:nvGrpSpPr>
          <p:cNvPr id="13" name="object 8">
            <a:extLst>
              <a:ext uri="{FF2B5EF4-FFF2-40B4-BE49-F238E27FC236}">
                <a16:creationId xmlns="" xmlns:a16="http://schemas.microsoft.com/office/drawing/2014/main" id="{9780DA53-1638-4B9F-9D0C-3A618AADDB68}"/>
              </a:ext>
            </a:extLst>
          </p:cNvPr>
          <p:cNvGrpSpPr/>
          <p:nvPr/>
        </p:nvGrpSpPr>
        <p:grpSpPr>
          <a:xfrm>
            <a:off x="705779" y="4172373"/>
            <a:ext cx="7821930" cy="696595"/>
            <a:chOff x="771093" y="3865753"/>
            <a:chExt cx="7821930" cy="696595"/>
          </a:xfrm>
        </p:grpSpPr>
        <p:sp>
          <p:nvSpPr>
            <p:cNvPr id="14" name="object 9">
              <a:extLst>
                <a:ext uri="{FF2B5EF4-FFF2-40B4-BE49-F238E27FC236}">
                  <a16:creationId xmlns="" xmlns:a16="http://schemas.microsoft.com/office/drawing/2014/main" id="{B5E109D4-EAE5-4159-B4B0-DA50B6030256}"/>
                </a:ext>
              </a:extLst>
            </p:cNvPr>
            <p:cNvSpPr/>
            <p:nvPr/>
          </p:nvSpPr>
          <p:spPr>
            <a:xfrm>
              <a:off x="777951" y="4075176"/>
              <a:ext cx="7807959" cy="480059"/>
            </a:xfrm>
            <a:custGeom>
              <a:avLst/>
              <a:gdLst/>
              <a:ahLst/>
              <a:cxnLst/>
              <a:rect l="l" t="t" r="r" b="b"/>
              <a:pathLst>
                <a:path w="7807959" h="480060">
                  <a:moveTo>
                    <a:pt x="0" y="480060"/>
                  </a:moveTo>
                  <a:lnTo>
                    <a:pt x="7807706" y="480060"/>
                  </a:lnTo>
                  <a:lnTo>
                    <a:pt x="7807706" y="0"/>
                  </a:lnTo>
                  <a:lnTo>
                    <a:pt x="0" y="0"/>
                  </a:lnTo>
                  <a:lnTo>
                    <a:pt x="0" y="480060"/>
                  </a:lnTo>
                  <a:close/>
                </a:path>
              </a:pathLst>
            </a:custGeom>
            <a:ln w="13714">
              <a:solidFill>
                <a:srgbClr val="5B9BD3"/>
              </a:solidFill>
            </a:ln>
          </p:spPr>
          <p:txBody>
            <a:bodyPr wrap="square" lIns="0" tIns="0" rIns="0" bIns="0" rtlCol="0"/>
            <a:lstStyle/>
            <a:p>
              <a:endParaRPr/>
            </a:p>
          </p:txBody>
        </p:sp>
        <p:sp>
          <p:nvSpPr>
            <p:cNvPr id="15" name="object 10">
              <a:extLst>
                <a:ext uri="{FF2B5EF4-FFF2-40B4-BE49-F238E27FC236}">
                  <a16:creationId xmlns="" xmlns:a16="http://schemas.microsoft.com/office/drawing/2014/main" id="{01C036C4-D08E-4A81-A03B-E53C764CF8FE}"/>
                </a:ext>
              </a:extLst>
            </p:cNvPr>
            <p:cNvSpPr/>
            <p:nvPr/>
          </p:nvSpPr>
          <p:spPr>
            <a:xfrm>
              <a:off x="1192301" y="3865753"/>
              <a:ext cx="5465445" cy="558165"/>
            </a:xfrm>
            <a:custGeom>
              <a:avLst/>
              <a:gdLst/>
              <a:ahLst/>
              <a:cxnLst/>
              <a:rect l="l" t="t" r="r" b="b"/>
              <a:pathLst>
                <a:path w="5465445" h="558164">
                  <a:moveTo>
                    <a:pt x="5371820" y="0"/>
                  </a:moveTo>
                  <a:lnTo>
                    <a:pt x="93192" y="0"/>
                  </a:lnTo>
                  <a:lnTo>
                    <a:pt x="56959" y="7239"/>
                  </a:lnTo>
                  <a:lnTo>
                    <a:pt x="27317" y="27178"/>
                  </a:lnTo>
                  <a:lnTo>
                    <a:pt x="7340" y="56769"/>
                  </a:lnTo>
                  <a:lnTo>
                    <a:pt x="0" y="92964"/>
                  </a:lnTo>
                  <a:lnTo>
                    <a:pt x="0" y="464820"/>
                  </a:lnTo>
                  <a:lnTo>
                    <a:pt x="7340" y="501015"/>
                  </a:lnTo>
                  <a:lnTo>
                    <a:pt x="27317" y="530479"/>
                  </a:lnTo>
                  <a:lnTo>
                    <a:pt x="56959" y="550418"/>
                  </a:lnTo>
                  <a:lnTo>
                    <a:pt x="93192" y="557784"/>
                  </a:lnTo>
                  <a:lnTo>
                    <a:pt x="5371820" y="557784"/>
                  </a:lnTo>
                  <a:lnTo>
                    <a:pt x="5408015" y="550418"/>
                  </a:lnTo>
                  <a:lnTo>
                    <a:pt x="5437606" y="530479"/>
                  </a:lnTo>
                  <a:lnTo>
                    <a:pt x="5457672" y="501015"/>
                  </a:lnTo>
                  <a:lnTo>
                    <a:pt x="5465038" y="464820"/>
                  </a:lnTo>
                  <a:lnTo>
                    <a:pt x="5465038" y="92964"/>
                  </a:lnTo>
                  <a:lnTo>
                    <a:pt x="5457672" y="56769"/>
                  </a:lnTo>
                  <a:lnTo>
                    <a:pt x="5437606" y="27178"/>
                  </a:lnTo>
                  <a:lnTo>
                    <a:pt x="5408015" y="7239"/>
                  </a:lnTo>
                  <a:lnTo>
                    <a:pt x="5371820" y="0"/>
                  </a:lnTo>
                  <a:close/>
                </a:path>
              </a:pathLst>
            </a:custGeom>
            <a:solidFill>
              <a:srgbClr val="0070C0"/>
            </a:solidFill>
          </p:spPr>
          <p:txBody>
            <a:bodyPr wrap="square" lIns="0" tIns="0" rIns="0" bIns="0" rtlCol="0"/>
            <a:lstStyle/>
            <a:p>
              <a:endParaRPr/>
            </a:p>
          </p:txBody>
        </p:sp>
      </p:grpSp>
      <p:grpSp>
        <p:nvGrpSpPr>
          <p:cNvPr id="16" name="object 11">
            <a:extLst>
              <a:ext uri="{FF2B5EF4-FFF2-40B4-BE49-F238E27FC236}">
                <a16:creationId xmlns="" xmlns:a16="http://schemas.microsoft.com/office/drawing/2014/main" id="{D90BA3E5-D193-4FE5-93B9-2829CC3DB896}"/>
              </a:ext>
            </a:extLst>
          </p:cNvPr>
          <p:cNvGrpSpPr/>
          <p:nvPr/>
        </p:nvGrpSpPr>
        <p:grpSpPr>
          <a:xfrm>
            <a:off x="705650" y="5022879"/>
            <a:ext cx="7821930" cy="706755"/>
            <a:chOff x="771093" y="4715255"/>
            <a:chExt cx="7821930" cy="706755"/>
          </a:xfrm>
        </p:grpSpPr>
        <p:sp>
          <p:nvSpPr>
            <p:cNvPr id="17" name="object 12">
              <a:extLst>
                <a:ext uri="{FF2B5EF4-FFF2-40B4-BE49-F238E27FC236}">
                  <a16:creationId xmlns="" xmlns:a16="http://schemas.microsoft.com/office/drawing/2014/main" id="{02C6C172-A589-4A62-ACFD-E31BD5EE6801}"/>
                </a:ext>
              </a:extLst>
            </p:cNvPr>
            <p:cNvSpPr/>
            <p:nvPr/>
          </p:nvSpPr>
          <p:spPr>
            <a:xfrm>
              <a:off x="777951" y="4939283"/>
              <a:ext cx="7807959" cy="475615"/>
            </a:xfrm>
            <a:custGeom>
              <a:avLst/>
              <a:gdLst/>
              <a:ahLst/>
              <a:cxnLst/>
              <a:rect l="l" t="t" r="r" b="b"/>
              <a:pathLst>
                <a:path w="7807959" h="475614">
                  <a:moveTo>
                    <a:pt x="0" y="475487"/>
                  </a:moveTo>
                  <a:lnTo>
                    <a:pt x="7807706" y="475487"/>
                  </a:lnTo>
                  <a:lnTo>
                    <a:pt x="7807706" y="0"/>
                  </a:lnTo>
                  <a:lnTo>
                    <a:pt x="0" y="0"/>
                  </a:lnTo>
                  <a:lnTo>
                    <a:pt x="0" y="475487"/>
                  </a:lnTo>
                  <a:close/>
                </a:path>
              </a:pathLst>
            </a:custGeom>
            <a:ln w="13716">
              <a:solidFill>
                <a:srgbClr val="5B9BD3"/>
              </a:solidFill>
            </a:ln>
          </p:spPr>
          <p:txBody>
            <a:bodyPr wrap="square" lIns="0" tIns="0" rIns="0" bIns="0" rtlCol="0"/>
            <a:lstStyle/>
            <a:p>
              <a:endParaRPr/>
            </a:p>
          </p:txBody>
        </p:sp>
        <p:sp>
          <p:nvSpPr>
            <p:cNvPr id="18" name="object 13">
              <a:extLst>
                <a:ext uri="{FF2B5EF4-FFF2-40B4-BE49-F238E27FC236}">
                  <a16:creationId xmlns="" xmlns:a16="http://schemas.microsoft.com/office/drawing/2014/main" id="{7FCF7735-3177-4C29-A365-28920F8F3146}"/>
                </a:ext>
              </a:extLst>
            </p:cNvPr>
            <p:cNvSpPr/>
            <p:nvPr/>
          </p:nvSpPr>
          <p:spPr>
            <a:xfrm>
              <a:off x="1192301" y="4715255"/>
              <a:ext cx="5465445" cy="562610"/>
            </a:xfrm>
            <a:custGeom>
              <a:avLst/>
              <a:gdLst/>
              <a:ahLst/>
              <a:cxnLst/>
              <a:rect l="l" t="t" r="r" b="b"/>
              <a:pathLst>
                <a:path w="5465445" h="562610">
                  <a:moveTo>
                    <a:pt x="5370931" y="0"/>
                  </a:moveTo>
                  <a:lnTo>
                    <a:pt x="93954" y="0"/>
                  </a:lnTo>
                  <a:lnTo>
                    <a:pt x="57378" y="7366"/>
                  </a:lnTo>
                  <a:lnTo>
                    <a:pt x="27508" y="27432"/>
                  </a:lnTo>
                  <a:lnTo>
                    <a:pt x="7378" y="57277"/>
                  </a:lnTo>
                  <a:lnTo>
                    <a:pt x="0" y="93726"/>
                  </a:lnTo>
                  <a:lnTo>
                    <a:pt x="0" y="468630"/>
                  </a:lnTo>
                  <a:lnTo>
                    <a:pt x="7378" y="505206"/>
                  </a:lnTo>
                  <a:lnTo>
                    <a:pt x="27508" y="534924"/>
                  </a:lnTo>
                  <a:lnTo>
                    <a:pt x="57378" y="554990"/>
                  </a:lnTo>
                  <a:lnTo>
                    <a:pt x="93954" y="562356"/>
                  </a:lnTo>
                  <a:lnTo>
                    <a:pt x="5370931" y="562356"/>
                  </a:lnTo>
                  <a:lnTo>
                    <a:pt x="5407634" y="554990"/>
                  </a:lnTo>
                  <a:lnTo>
                    <a:pt x="5437479" y="534924"/>
                  </a:lnTo>
                  <a:lnTo>
                    <a:pt x="5457545" y="505206"/>
                  </a:lnTo>
                  <a:lnTo>
                    <a:pt x="5465038" y="468630"/>
                  </a:lnTo>
                  <a:lnTo>
                    <a:pt x="5465038" y="93726"/>
                  </a:lnTo>
                  <a:lnTo>
                    <a:pt x="5457545" y="57277"/>
                  </a:lnTo>
                  <a:lnTo>
                    <a:pt x="5437479" y="27432"/>
                  </a:lnTo>
                  <a:lnTo>
                    <a:pt x="5407634" y="7366"/>
                  </a:lnTo>
                  <a:lnTo>
                    <a:pt x="5370931" y="0"/>
                  </a:lnTo>
                  <a:close/>
                </a:path>
              </a:pathLst>
            </a:custGeom>
            <a:solidFill>
              <a:srgbClr val="002060"/>
            </a:solidFill>
          </p:spPr>
          <p:txBody>
            <a:bodyPr wrap="square" lIns="0" tIns="0" rIns="0" bIns="0" rtlCol="0"/>
            <a:lstStyle/>
            <a:p>
              <a:endParaRPr/>
            </a:p>
          </p:txBody>
        </p:sp>
      </p:grpSp>
      <p:grpSp>
        <p:nvGrpSpPr>
          <p:cNvPr id="22" name="object 19">
            <a:extLst>
              <a:ext uri="{FF2B5EF4-FFF2-40B4-BE49-F238E27FC236}">
                <a16:creationId xmlns="" xmlns:a16="http://schemas.microsoft.com/office/drawing/2014/main" id="{E6AA0237-EEF7-46EF-A662-F7A6731A41C4}"/>
              </a:ext>
            </a:extLst>
          </p:cNvPr>
          <p:cNvGrpSpPr/>
          <p:nvPr/>
        </p:nvGrpSpPr>
        <p:grpSpPr>
          <a:xfrm>
            <a:off x="705779" y="2417995"/>
            <a:ext cx="7821930" cy="706755"/>
            <a:chOff x="771093" y="2111375"/>
            <a:chExt cx="7821930" cy="706755"/>
          </a:xfrm>
        </p:grpSpPr>
        <p:sp>
          <p:nvSpPr>
            <p:cNvPr id="23" name="object 20">
              <a:extLst>
                <a:ext uri="{FF2B5EF4-FFF2-40B4-BE49-F238E27FC236}">
                  <a16:creationId xmlns="" xmlns:a16="http://schemas.microsoft.com/office/drawing/2014/main" id="{73892267-3279-4D99-9F30-4E7B033428D7}"/>
                </a:ext>
              </a:extLst>
            </p:cNvPr>
            <p:cNvSpPr/>
            <p:nvPr/>
          </p:nvSpPr>
          <p:spPr>
            <a:xfrm>
              <a:off x="777951" y="2335402"/>
              <a:ext cx="7807959" cy="475615"/>
            </a:xfrm>
            <a:custGeom>
              <a:avLst/>
              <a:gdLst/>
              <a:ahLst/>
              <a:cxnLst/>
              <a:rect l="l" t="t" r="r" b="b"/>
              <a:pathLst>
                <a:path w="7807959" h="475614">
                  <a:moveTo>
                    <a:pt x="0" y="475488"/>
                  </a:moveTo>
                  <a:lnTo>
                    <a:pt x="7807706" y="475488"/>
                  </a:lnTo>
                  <a:lnTo>
                    <a:pt x="7807706" y="0"/>
                  </a:lnTo>
                  <a:lnTo>
                    <a:pt x="0" y="0"/>
                  </a:lnTo>
                  <a:lnTo>
                    <a:pt x="0" y="475488"/>
                  </a:lnTo>
                  <a:close/>
                </a:path>
              </a:pathLst>
            </a:custGeom>
            <a:ln w="13716">
              <a:solidFill>
                <a:srgbClr val="5B9BD3"/>
              </a:solidFill>
            </a:ln>
          </p:spPr>
          <p:txBody>
            <a:bodyPr wrap="square" lIns="0" tIns="0" rIns="0" bIns="0" rtlCol="0"/>
            <a:lstStyle/>
            <a:p>
              <a:endParaRPr/>
            </a:p>
          </p:txBody>
        </p:sp>
        <p:sp>
          <p:nvSpPr>
            <p:cNvPr id="24" name="object 21">
              <a:extLst>
                <a:ext uri="{FF2B5EF4-FFF2-40B4-BE49-F238E27FC236}">
                  <a16:creationId xmlns="" xmlns:a16="http://schemas.microsoft.com/office/drawing/2014/main" id="{8026AA15-C674-4B72-A636-B426DF41001C}"/>
                </a:ext>
              </a:extLst>
            </p:cNvPr>
            <p:cNvSpPr/>
            <p:nvPr/>
          </p:nvSpPr>
          <p:spPr>
            <a:xfrm>
              <a:off x="1167650" y="2111375"/>
              <a:ext cx="5465445" cy="562610"/>
            </a:xfrm>
            <a:custGeom>
              <a:avLst/>
              <a:gdLst/>
              <a:ahLst/>
              <a:cxnLst/>
              <a:rect l="l" t="t" r="r" b="b"/>
              <a:pathLst>
                <a:path w="5465445" h="562610">
                  <a:moveTo>
                    <a:pt x="5370944" y="0"/>
                  </a:moveTo>
                  <a:lnTo>
                    <a:pt x="93992" y="0"/>
                  </a:lnTo>
                  <a:lnTo>
                    <a:pt x="57378" y="7365"/>
                  </a:lnTo>
                  <a:lnTo>
                    <a:pt x="27508" y="27432"/>
                  </a:lnTo>
                  <a:lnTo>
                    <a:pt x="7378" y="57150"/>
                  </a:lnTo>
                  <a:lnTo>
                    <a:pt x="0" y="93725"/>
                  </a:lnTo>
                  <a:lnTo>
                    <a:pt x="0" y="468629"/>
                  </a:lnTo>
                  <a:lnTo>
                    <a:pt x="7378" y="505078"/>
                  </a:lnTo>
                  <a:lnTo>
                    <a:pt x="27508" y="534924"/>
                  </a:lnTo>
                  <a:lnTo>
                    <a:pt x="57378" y="554989"/>
                  </a:lnTo>
                  <a:lnTo>
                    <a:pt x="93992" y="562355"/>
                  </a:lnTo>
                  <a:lnTo>
                    <a:pt x="5370944" y="562355"/>
                  </a:lnTo>
                  <a:lnTo>
                    <a:pt x="5407647" y="554989"/>
                  </a:lnTo>
                  <a:lnTo>
                    <a:pt x="5437492" y="534924"/>
                  </a:lnTo>
                  <a:lnTo>
                    <a:pt x="5457558" y="505078"/>
                  </a:lnTo>
                  <a:lnTo>
                    <a:pt x="5464924" y="468629"/>
                  </a:lnTo>
                  <a:lnTo>
                    <a:pt x="5464924" y="93725"/>
                  </a:lnTo>
                  <a:lnTo>
                    <a:pt x="5457558" y="57150"/>
                  </a:lnTo>
                  <a:lnTo>
                    <a:pt x="5437492" y="27432"/>
                  </a:lnTo>
                  <a:lnTo>
                    <a:pt x="5407647" y="7365"/>
                  </a:lnTo>
                  <a:lnTo>
                    <a:pt x="5370944" y="0"/>
                  </a:lnTo>
                  <a:close/>
                </a:path>
              </a:pathLst>
            </a:custGeom>
            <a:solidFill>
              <a:srgbClr val="006FC0"/>
            </a:solidFill>
          </p:spPr>
          <p:txBody>
            <a:bodyPr wrap="square" lIns="0" tIns="0" rIns="0" bIns="0" rtlCol="0"/>
            <a:lstStyle/>
            <a:p>
              <a:endParaRPr dirty="0"/>
            </a:p>
          </p:txBody>
        </p:sp>
      </p:grpSp>
      <p:sp>
        <p:nvSpPr>
          <p:cNvPr id="25" name="object 22">
            <a:extLst>
              <a:ext uri="{FF2B5EF4-FFF2-40B4-BE49-F238E27FC236}">
                <a16:creationId xmlns="" xmlns:a16="http://schemas.microsoft.com/office/drawing/2014/main" id="{AA64AC9F-8432-4B91-A2E7-770BB884E3C4}"/>
              </a:ext>
            </a:extLst>
          </p:cNvPr>
          <p:cNvSpPr txBox="1"/>
          <p:nvPr/>
        </p:nvSpPr>
        <p:spPr>
          <a:xfrm>
            <a:off x="1313981" y="1683737"/>
            <a:ext cx="3972634" cy="290464"/>
          </a:xfrm>
          <a:prstGeom prst="rect">
            <a:avLst/>
          </a:prstGeom>
        </p:spPr>
        <p:txBody>
          <a:bodyPr vert="horz" wrap="square" lIns="0" tIns="13335" rIns="0" bIns="0" rtlCol="0">
            <a:spAutoFit/>
          </a:bodyPr>
          <a:lstStyle/>
          <a:p>
            <a:pPr marL="31115">
              <a:lnSpc>
                <a:spcPct val="100000"/>
              </a:lnSpc>
              <a:spcBef>
                <a:spcPts val="105"/>
              </a:spcBef>
            </a:pPr>
            <a:r>
              <a:rPr lang="es-MX" b="1" spc="-10" dirty="0" smtClean="0">
                <a:solidFill>
                  <a:srgbClr val="FFFFFF"/>
                </a:solidFill>
                <a:latin typeface="Arial"/>
                <a:cs typeface="Arial"/>
              </a:rPr>
              <a:t>Panorama externo</a:t>
            </a:r>
            <a:endParaRPr lang="es-PE" dirty="0">
              <a:latin typeface="Arial"/>
              <a:cs typeface="Arial"/>
            </a:endParaRPr>
          </a:p>
        </p:txBody>
      </p:sp>
      <p:sp>
        <p:nvSpPr>
          <p:cNvPr id="26" name="object 22">
            <a:extLst>
              <a:ext uri="{FF2B5EF4-FFF2-40B4-BE49-F238E27FC236}">
                <a16:creationId xmlns="" xmlns:a16="http://schemas.microsoft.com/office/drawing/2014/main" id="{575ACE3F-E661-4010-A02A-37E1E511CD1D}"/>
              </a:ext>
            </a:extLst>
          </p:cNvPr>
          <p:cNvSpPr txBox="1"/>
          <p:nvPr/>
        </p:nvSpPr>
        <p:spPr>
          <a:xfrm>
            <a:off x="1313981" y="2554068"/>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smtClean="0">
                <a:solidFill>
                  <a:srgbClr val="FFFFFF"/>
                </a:solidFill>
                <a:latin typeface="Arial"/>
                <a:cs typeface="Arial"/>
              </a:rPr>
              <a:t>Panorama interno</a:t>
            </a:r>
            <a:endParaRPr lang="es-PE" dirty="0">
              <a:latin typeface="Arial"/>
              <a:cs typeface="Arial"/>
            </a:endParaRPr>
          </a:p>
        </p:txBody>
      </p:sp>
      <p:sp>
        <p:nvSpPr>
          <p:cNvPr id="27" name="object 22">
            <a:extLst>
              <a:ext uri="{FF2B5EF4-FFF2-40B4-BE49-F238E27FC236}">
                <a16:creationId xmlns="" xmlns:a16="http://schemas.microsoft.com/office/drawing/2014/main" id="{49B7E682-9CCF-4302-9B9B-0AF0E8A398E7}"/>
              </a:ext>
            </a:extLst>
          </p:cNvPr>
          <p:cNvSpPr txBox="1"/>
          <p:nvPr/>
        </p:nvSpPr>
        <p:spPr>
          <a:xfrm>
            <a:off x="1313981" y="3389359"/>
            <a:ext cx="5210049" cy="290464"/>
          </a:xfrm>
          <a:prstGeom prst="rect">
            <a:avLst/>
          </a:prstGeom>
        </p:spPr>
        <p:txBody>
          <a:bodyPr vert="horz" wrap="square" lIns="0" tIns="13335" rIns="0" bIns="0" rtlCol="0">
            <a:spAutoFit/>
          </a:bodyPr>
          <a:lstStyle/>
          <a:p>
            <a:pPr marL="31115">
              <a:lnSpc>
                <a:spcPct val="100000"/>
              </a:lnSpc>
              <a:spcBef>
                <a:spcPts val="105"/>
              </a:spcBef>
            </a:pPr>
            <a:r>
              <a:rPr lang="es-MX" b="1" spc="-10" dirty="0" smtClean="0">
                <a:solidFill>
                  <a:srgbClr val="FFFFFF"/>
                </a:solidFill>
                <a:latin typeface="Arial"/>
                <a:cs typeface="Arial"/>
              </a:rPr>
              <a:t>Tasa de interés y proyecciones de inflación</a:t>
            </a:r>
            <a:endParaRPr lang="es-PE" dirty="0">
              <a:latin typeface="Arial"/>
              <a:cs typeface="Arial"/>
            </a:endParaRPr>
          </a:p>
        </p:txBody>
      </p:sp>
      <p:sp>
        <p:nvSpPr>
          <p:cNvPr id="30" name="object 22">
            <a:extLst>
              <a:ext uri="{FF2B5EF4-FFF2-40B4-BE49-F238E27FC236}">
                <a16:creationId xmlns="" xmlns:a16="http://schemas.microsoft.com/office/drawing/2014/main" id="{1656F86D-1ECC-4845-822C-4D3F1F9534A4}"/>
              </a:ext>
            </a:extLst>
          </p:cNvPr>
          <p:cNvSpPr txBox="1"/>
          <p:nvPr/>
        </p:nvSpPr>
        <p:spPr>
          <a:xfrm>
            <a:off x="1407870" y="5713214"/>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a:solidFill>
                  <a:srgbClr val="FFFFFF"/>
                </a:solidFill>
                <a:latin typeface="Arial"/>
                <a:cs typeface="Arial"/>
              </a:rPr>
              <a:t>Parte 6</a:t>
            </a:r>
            <a:endParaRPr lang="es-PE" dirty="0">
              <a:latin typeface="Arial"/>
              <a:cs typeface="Arial"/>
            </a:endParaRPr>
          </a:p>
        </p:txBody>
      </p:sp>
      <p:sp>
        <p:nvSpPr>
          <p:cNvPr id="32" name="object 22">
            <a:extLst>
              <a:ext uri="{FF2B5EF4-FFF2-40B4-BE49-F238E27FC236}">
                <a16:creationId xmlns="" xmlns:a16="http://schemas.microsoft.com/office/drawing/2014/main" id="{1CD52542-F82B-4CFE-BB92-EFF5D5588674}"/>
              </a:ext>
            </a:extLst>
          </p:cNvPr>
          <p:cNvSpPr txBox="1"/>
          <p:nvPr/>
        </p:nvSpPr>
        <p:spPr>
          <a:xfrm>
            <a:off x="1313980" y="4280919"/>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smtClean="0">
                <a:solidFill>
                  <a:srgbClr val="FFFFFF"/>
                </a:solidFill>
                <a:latin typeface="Arial"/>
                <a:cs typeface="Arial"/>
              </a:rPr>
              <a:t>Escenarios de riesgo</a:t>
            </a:r>
            <a:endParaRPr lang="es-PE" dirty="0">
              <a:latin typeface="Arial"/>
              <a:cs typeface="Arial"/>
            </a:endParaRPr>
          </a:p>
        </p:txBody>
      </p:sp>
      <p:sp>
        <p:nvSpPr>
          <p:cNvPr id="33" name="object 22">
            <a:extLst>
              <a:ext uri="{FF2B5EF4-FFF2-40B4-BE49-F238E27FC236}">
                <a16:creationId xmlns="" xmlns:a16="http://schemas.microsoft.com/office/drawing/2014/main" id="{1656F86D-1ECC-4845-822C-4D3F1F9534A4}"/>
              </a:ext>
            </a:extLst>
          </p:cNvPr>
          <p:cNvSpPr txBox="1"/>
          <p:nvPr/>
        </p:nvSpPr>
        <p:spPr>
          <a:xfrm>
            <a:off x="1357732" y="5138107"/>
            <a:ext cx="4996415" cy="290464"/>
          </a:xfrm>
          <a:prstGeom prst="rect">
            <a:avLst/>
          </a:prstGeom>
        </p:spPr>
        <p:txBody>
          <a:bodyPr vert="horz" wrap="square" lIns="0" tIns="13335" rIns="0" bIns="0" rtlCol="0">
            <a:spAutoFit/>
          </a:bodyPr>
          <a:lstStyle/>
          <a:p>
            <a:pPr marL="31115">
              <a:lnSpc>
                <a:spcPct val="100000"/>
              </a:lnSpc>
              <a:spcBef>
                <a:spcPts val="105"/>
              </a:spcBef>
            </a:pPr>
            <a:r>
              <a:rPr lang="es-MX" b="1" spc="-10" dirty="0" smtClean="0">
                <a:solidFill>
                  <a:srgbClr val="FFFFFF"/>
                </a:solidFill>
                <a:latin typeface="Arial"/>
                <a:cs typeface="Arial"/>
              </a:rPr>
              <a:t>Propuesta de tasa de política monetaria</a:t>
            </a:r>
            <a:endParaRPr lang="es-PE" dirty="0">
              <a:latin typeface="Arial"/>
              <a:cs typeface="Arial"/>
            </a:endParaRPr>
          </a:p>
        </p:txBody>
      </p:sp>
    </p:spTree>
    <p:extLst>
      <p:ext uri="{BB962C8B-B14F-4D97-AF65-F5344CB8AC3E}">
        <p14:creationId xmlns:p14="http://schemas.microsoft.com/office/powerpoint/2010/main" val="1862846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xmlns="" id="{81E3FBD4-20A9-417B-A77F-F7D7B12C089A}"/>
              </a:ext>
            </a:extLst>
          </p:cNvPr>
          <p:cNvSpPr/>
          <p:nvPr/>
        </p:nvSpPr>
        <p:spPr>
          <a:xfrm>
            <a:off x="0" y="6550225"/>
            <a:ext cx="12192000" cy="307776"/>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dirty="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xmlns=""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50" b="1" dirty="0" smtClean="0">
                <a:latin typeface="Arial" pitchFamily="34" charset="0"/>
                <a:ea typeface="Calibri"/>
                <a:cs typeface="Arial" pitchFamily="34" charset="0"/>
              </a:rPr>
              <a:t>21</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
        <p:nvSpPr>
          <p:cNvPr id="6" name="CuadroTexto 5">
            <a:extLst>
              <a:ext uri="{FF2B5EF4-FFF2-40B4-BE49-F238E27FC236}">
                <a16:creationId xmlns:a16="http://schemas.microsoft.com/office/drawing/2014/main" xmlns="" id="{BAA6883F-B554-43FB-B47A-68A8E73656AA}"/>
              </a:ext>
            </a:extLst>
          </p:cNvPr>
          <p:cNvSpPr txBox="1"/>
          <p:nvPr/>
        </p:nvSpPr>
        <p:spPr>
          <a:xfrm>
            <a:off x="457199" y="1209085"/>
            <a:ext cx="10901081" cy="782265"/>
          </a:xfrm>
          <a:prstGeom prst="rect">
            <a:avLst/>
          </a:prstGeom>
          <a:noFill/>
        </p:spPr>
        <p:txBody>
          <a:bodyPr wrap="square" rtlCol="0">
            <a:spAutoFit/>
          </a:bodyPr>
          <a:lstStyle/>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b="1" dirty="0" smtClean="0">
                <a:solidFill>
                  <a:srgbClr val="001F5F"/>
                </a:solidFill>
                <a:latin typeface="Arial"/>
                <a:cs typeface="Arial"/>
              </a:rPr>
              <a:t>La economía está expuesta a shocks de brecha producto</a:t>
            </a:r>
            <a:endParaRPr lang="es-MX" sz="1400"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400" dirty="0" smtClean="0">
                <a:solidFill>
                  <a:srgbClr val="001F5F"/>
                </a:solidFill>
                <a:latin typeface="Arial"/>
                <a:cs typeface="Arial"/>
              </a:rPr>
              <a:t>La magnitud de choques de brecha producto son similares a los componentes estructurales de la brecha producto. En el último trimestre, la magnitud del choque de brecha fue 1.5 similar a la de los componentes estructurales por lo que la brecha fue cero. </a:t>
            </a:r>
            <a:endParaRPr lang="es-PE" sz="20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762" y="1991350"/>
            <a:ext cx="8995954" cy="4497977"/>
          </a:xfrm>
          <a:prstGeom prst="rect">
            <a:avLst/>
          </a:prstGeom>
        </p:spPr>
      </p:pic>
    </p:spTree>
    <p:extLst>
      <p:ext uri="{BB962C8B-B14F-4D97-AF65-F5344CB8AC3E}">
        <p14:creationId xmlns:p14="http://schemas.microsoft.com/office/powerpoint/2010/main" val="3267454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8709"/>
            <a:ext cx="12191999" cy="999744"/>
          </a:xfrm>
          <a:prstGeom prst="rect">
            <a:avLst/>
          </a:prstGeom>
        </p:spPr>
      </p:pic>
      <p:sp>
        <p:nvSpPr>
          <p:cNvPr id="4" name="Rectángulo 3">
            <a:extLst>
              <a:ext uri="{FF2B5EF4-FFF2-40B4-BE49-F238E27FC236}">
                <a16:creationId xmlns:a16="http://schemas.microsoft.com/office/drawing/2014/main" xmlns="" id="{81E3FBD4-20A9-417B-A77F-F7D7B12C089A}"/>
              </a:ext>
            </a:extLst>
          </p:cNvPr>
          <p:cNvSpPr/>
          <p:nvPr/>
        </p:nvSpPr>
        <p:spPr>
          <a:xfrm>
            <a:off x="0" y="6550225"/>
            <a:ext cx="12192000" cy="307775"/>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xmlns=""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50" b="1" dirty="0" smtClean="0">
                <a:latin typeface="Arial" pitchFamily="34" charset="0"/>
                <a:ea typeface="Calibri"/>
                <a:cs typeface="Arial" pitchFamily="34" charset="0"/>
              </a:rPr>
              <a:t>22</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
        <p:nvSpPr>
          <p:cNvPr id="6" name="CuadroTexto 5">
            <a:extLst>
              <a:ext uri="{FF2B5EF4-FFF2-40B4-BE49-F238E27FC236}">
                <a16:creationId xmlns:a16="http://schemas.microsoft.com/office/drawing/2014/main" xmlns="" id="{BAA6883F-B554-43FB-B47A-68A8E73656AA}"/>
              </a:ext>
            </a:extLst>
          </p:cNvPr>
          <p:cNvSpPr txBox="1"/>
          <p:nvPr/>
        </p:nvSpPr>
        <p:spPr>
          <a:xfrm>
            <a:off x="457199" y="1209085"/>
            <a:ext cx="10901081" cy="782265"/>
          </a:xfrm>
          <a:prstGeom prst="rect">
            <a:avLst/>
          </a:prstGeom>
          <a:noFill/>
        </p:spPr>
        <p:txBody>
          <a:bodyPr wrap="square" rtlCol="0">
            <a:spAutoFit/>
          </a:bodyPr>
          <a:lstStyle/>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b="1" dirty="0" smtClean="0">
                <a:solidFill>
                  <a:srgbClr val="001F5F"/>
                </a:solidFill>
                <a:latin typeface="Arial"/>
                <a:cs typeface="Arial"/>
              </a:rPr>
              <a:t>Los shocks de alimentos y energía son bastante importantes</a:t>
            </a:r>
            <a:endParaRPr lang="es-MX" sz="1400"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400" dirty="0" smtClean="0">
                <a:solidFill>
                  <a:srgbClr val="001F5F"/>
                </a:solidFill>
                <a:latin typeface="Arial"/>
                <a:cs typeface="Arial"/>
              </a:rPr>
              <a:t>Los precios de alimentos y energía están compuesto de bastante volatilidad. Estos shocks son riesgosos para la expectativa de inflación. Aunque se prevé que estos shocks se disipen, dada su alta volatilidad, existen como un riesgo latente.</a:t>
            </a:r>
            <a:endParaRPr lang="es-PE" sz="2000" dirty="0"/>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6730" y="1991350"/>
            <a:ext cx="8978537" cy="4489269"/>
          </a:xfrm>
          <a:prstGeom prst="rect">
            <a:avLst/>
          </a:prstGeom>
        </p:spPr>
      </p:pic>
    </p:spTree>
    <p:extLst>
      <p:ext uri="{BB962C8B-B14F-4D97-AF65-F5344CB8AC3E}">
        <p14:creationId xmlns:p14="http://schemas.microsoft.com/office/powerpoint/2010/main" val="2546137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 xmlns:a16="http://schemas.microsoft.com/office/drawing/2014/main" id="{81E3FBD4-20A9-417B-A77F-F7D7B12C089A}"/>
              </a:ext>
            </a:extLst>
          </p:cNvPr>
          <p:cNvSpPr/>
          <p:nvPr/>
        </p:nvSpPr>
        <p:spPr>
          <a:xfrm>
            <a:off x="0" y="6550225"/>
            <a:ext cx="12192000" cy="307776"/>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 xmlns:a16="http://schemas.microsoft.com/office/drawing/2014/main"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rPr>
              <a:t>09</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
        <p:nvSpPr>
          <p:cNvPr id="6" name="CuadroTexto 5">
            <a:extLst>
              <a:ext uri="{FF2B5EF4-FFF2-40B4-BE49-F238E27FC236}">
                <a16:creationId xmlns="" xmlns:a16="http://schemas.microsoft.com/office/drawing/2014/main" id="{BAA6883F-B554-43FB-B47A-68A8E73656AA}"/>
              </a:ext>
            </a:extLst>
          </p:cNvPr>
          <p:cNvSpPr txBox="1"/>
          <p:nvPr/>
        </p:nvSpPr>
        <p:spPr>
          <a:xfrm>
            <a:off x="303438" y="1140680"/>
            <a:ext cx="11517087" cy="782265"/>
          </a:xfrm>
          <a:prstGeom prst="rect">
            <a:avLst/>
          </a:prstGeom>
          <a:noFill/>
        </p:spPr>
        <p:txBody>
          <a:bodyPr wrap="square" rtlCol="0">
            <a:spAutoFit/>
          </a:bodyPr>
          <a:lstStyle/>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b="1" dirty="0">
                <a:solidFill>
                  <a:srgbClr val="001F5F"/>
                </a:solidFill>
                <a:latin typeface="Arial"/>
                <a:cs typeface="Arial"/>
              </a:rPr>
              <a:t>Balance de riesgos</a:t>
            </a:r>
            <a:endParaRPr lang="es-MX" sz="1400"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400" dirty="0">
                <a:solidFill>
                  <a:srgbClr val="001F5F"/>
                </a:solidFill>
                <a:latin typeface="Arial"/>
                <a:cs typeface="Arial"/>
              </a:rPr>
              <a:t>En general, los riesgos que enfrentan el país son inflacionarios; por lo que la convergencia de la inflación y la inflación esperada podría tardar más de lo esperado. Estos riesgos sobre la inflación esperada se acrecientan si la formación de expectativas de los agentes es más lenta.</a:t>
            </a:r>
            <a:endParaRPr lang="es-PE" sz="2000" dirty="0"/>
          </a:p>
        </p:txBody>
      </p:sp>
      <p:sp>
        <p:nvSpPr>
          <p:cNvPr id="7" name="CuadroTexto 6">
            <a:extLst>
              <a:ext uri="{FF2B5EF4-FFF2-40B4-BE49-F238E27FC236}">
                <a16:creationId xmlns="" xmlns:a16="http://schemas.microsoft.com/office/drawing/2014/main" id="{FAE5EF66-4B90-4E0A-B6AF-23D5BA670770}"/>
              </a:ext>
            </a:extLst>
          </p:cNvPr>
          <p:cNvSpPr txBox="1"/>
          <p:nvPr/>
        </p:nvSpPr>
        <p:spPr>
          <a:xfrm>
            <a:off x="1519148" y="2032378"/>
            <a:ext cx="8795113" cy="307777"/>
          </a:xfrm>
          <a:prstGeom prst="rect">
            <a:avLst/>
          </a:prstGeom>
          <a:noFill/>
        </p:spPr>
        <p:txBody>
          <a:bodyPr wrap="square" rtlCol="0">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400" b="1" dirty="0">
                <a:solidFill>
                  <a:srgbClr val="002060"/>
                </a:solidFill>
                <a:latin typeface="Arial" pitchFamily="34" charset="0"/>
                <a:cs typeface="Arial" pitchFamily="34" charset="0"/>
              </a:rPr>
              <a:t>BALANCE DE RIESGOS DE LA INFLACIÓN</a:t>
            </a:r>
          </a:p>
        </p:txBody>
      </p:sp>
      <p:cxnSp>
        <p:nvCxnSpPr>
          <p:cNvPr id="9" name="Conector recto de flecha 8">
            <a:extLst>
              <a:ext uri="{FF2B5EF4-FFF2-40B4-BE49-F238E27FC236}">
                <a16:creationId xmlns="" xmlns:a16="http://schemas.microsoft.com/office/drawing/2014/main" id="{601523F1-4A23-4D5C-ACBB-F67329AEC1AC}"/>
              </a:ext>
            </a:extLst>
          </p:cNvPr>
          <p:cNvCxnSpPr>
            <a:cxnSpLocks/>
          </p:cNvCxnSpPr>
          <p:nvPr/>
        </p:nvCxnSpPr>
        <p:spPr>
          <a:xfrm flipV="1">
            <a:off x="9538447" y="3131803"/>
            <a:ext cx="0" cy="11116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 xmlns:a16="http://schemas.microsoft.com/office/drawing/2014/main" id="{6007354E-688E-44A9-ABEE-5D03DBC1CB4A}"/>
              </a:ext>
            </a:extLst>
          </p:cNvPr>
          <p:cNvCxnSpPr>
            <a:cxnSpLocks/>
          </p:cNvCxnSpPr>
          <p:nvPr/>
        </p:nvCxnSpPr>
        <p:spPr>
          <a:xfrm>
            <a:off x="9538447" y="4400308"/>
            <a:ext cx="0" cy="10802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CuadroTexto 10">
            <a:extLst>
              <a:ext uri="{FF2B5EF4-FFF2-40B4-BE49-F238E27FC236}">
                <a16:creationId xmlns="" xmlns:a16="http://schemas.microsoft.com/office/drawing/2014/main" id="{26ADD282-7318-43F0-AF34-8E3F3871058E}"/>
              </a:ext>
            </a:extLst>
          </p:cNvPr>
          <p:cNvSpPr txBox="1"/>
          <p:nvPr/>
        </p:nvSpPr>
        <p:spPr>
          <a:xfrm>
            <a:off x="9753602" y="3272115"/>
            <a:ext cx="1278842" cy="830997"/>
          </a:xfrm>
          <a:prstGeom prst="rect">
            <a:avLst/>
          </a:prstGeom>
          <a:noFill/>
        </p:spPr>
        <p:txBody>
          <a:bodyPr wrap="square" rtlCol="0">
            <a:spAutoFit/>
          </a:bodyPr>
          <a:lstStyle/>
          <a:p>
            <a:pPr algn="ctr"/>
            <a:r>
              <a:rPr lang="es-MX" sz="1200" dirty="0">
                <a:latin typeface="Arial" panose="020B0604020202020204" pitchFamily="34" charset="0"/>
                <a:cs typeface="Arial" panose="020B0604020202020204" pitchFamily="34" charset="0"/>
              </a:rPr>
              <a:t>Riesgos hacia arriba en la proyección de inflación</a:t>
            </a:r>
            <a:endParaRPr lang="es-PE" sz="1200" dirty="0">
              <a:latin typeface="Arial" panose="020B0604020202020204" pitchFamily="34" charset="0"/>
              <a:cs typeface="Arial" panose="020B0604020202020204" pitchFamily="34" charset="0"/>
            </a:endParaRPr>
          </a:p>
        </p:txBody>
      </p:sp>
      <p:sp>
        <p:nvSpPr>
          <p:cNvPr id="12" name="CuadroTexto 11">
            <a:extLst>
              <a:ext uri="{FF2B5EF4-FFF2-40B4-BE49-F238E27FC236}">
                <a16:creationId xmlns="" xmlns:a16="http://schemas.microsoft.com/office/drawing/2014/main" id="{0D445A70-F90F-4B1E-A5B6-70E01BFDCC92}"/>
              </a:ext>
            </a:extLst>
          </p:cNvPr>
          <p:cNvSpPr txBox="1"/>
          <p:nvPr/>
        </p:nvSpPr>
        <p:spPr>
          <a:xfrm>
            <a:off x="9753602" y="4407516"/>
            <a:ext cx="1278842" cy="830997"/>
          </a:xfrm>
          <a:prstGeom prst="rect">
            <a:avLst/>
          </a:prstGeom>
          <a:noFill/>
        </p:spPr>
        <p:txBody>
          <a:bodyPr wrap="square" rtlCol="0">
            <a:spAutoFit/>
          </a:bodyPr>
          <a:lstStyle/>
          <a:p>
            <a:pPr algn="ctr"/>
            <a:r>
              <a:rPr lang="es-MX" sz="1200" dirty="0">
                <a:latin typeface="Arial" panose="020B0604020202020204" pitchFamily="34" charset="0"/>
                <a:cs typeface="Arial" panose="020B0604020202020204" pitchFamily="34" charset="0"/>
              </a:rPr>
              <a:t>Riesgos hacia abajo en la proyección de inflación</a:t>
            </a:r>
            <a:endParaRPr lang="es-PE" sz="1200" dirty="0">
              <a:latin typeface="Arial" panose="020B0604020202020204" pitchFamily="34" charset="0"/>
              <a:cs typeface="Arial" panose="020B0604020202020204" pitchFamily="34" charset="0"/>
            </a:endParaRPr>
          </a:p>
        </p:txBody>
      </p:sp>
      <p:graphicFrame>
        <p:nvGraphicFramePr>
          <p:cNvPr id="13" name="Gráfico 12">
            <a:extLst>
              <a:ext uri="{FF2B5EF4-FFF2-40B4-BE49-F238E27FC236}">
                <a16:creationId xmlns="" xmlns:a16="http://schemas.microsoft.com/office/drawing/2014/main" id="{7D8C1FF2-1BBB-491B-9C27-45A520A74BA1}"/>
              </a:ext>
            </a:extLst>
          </p:cNvPr>
          <p:cNvGraphicFramePr>
            <a:graphicFrameLocks/>
          </p:cNvGraphicFramePr>
          <p:nvPr>
            <p:extLst/>
          </p:nvPr>
        </p:nvGraphicFramePr>
        <p:xfrm>
          <a:off x="1982819" y="2449588"/>
          <a:ext cx="7185660" cy="3901440"/>
        </p:xfrm>
        <a:graphic>
          <a:graphicData uri="http://schemas.openxmlformats.org/drawingml/2006/chart">
            <c:chart xmlns:c="http://schemas.openxmlformats.org/drawingml/2006/chart" xmlns:r="http://schemas.openxmlformats.org/officeDocument/2006/relationships" r:id="rId3"/>
          </a:graphicData>
        </a:graphic>
      </p:graphicFrame>
      <p:sp>
        <p:nvSpPr>
          <p:cNvPr id="14" name="CuadroTexto 13">
            <a:extLst>
              <a:ext uri="{FF2B5EF4-FFF2-40B4-BE49-F238E27FC236}">
                <a16:creationId xmlns="" xmlns:a16="http://schemas.microsoft.com/office/drawing/2014/main" id="{79CDC328-F924-4CAC-8238-4E9FB0DA60B7}"/>
              </a:ext>
            </a:extLst>
          </p:cNvPr>
          <p:cNvSpPr txBox="1"/>
          <p:nvPr/>
        </p:nvSpPr>
        <p:spPr>
          <a:xfrm rot="16200000">
            <a:off x="-630733" y="3854192"/>
            <a:ext cx="4906621" cy="230832"/>
          </a:xfrm>
          <a:prstGeom prst="rect">
            <a:avLst/>
          </a:prstGeom>
          <a:noFill/>
        </p:spPr>
        <p:txBody>
          <a:bodyPr wrap="square">
            <a:spAutoFit/>
          </a:bodyPr>
          <a:lstStyle/>
          <a:p>
            <a:pPr algn="ctr"/>
            <a:r>
              <a:rPr lang="es-MX" sz="900" b="1" dirty="0">
                <a:latin typeface="Arial" panose="020B0604020202020204" pitchFamily="34" charset="0"/>
                <a:cs typeface="Arial" panose="020B0604020202020204" pitchFamily="34" charset="0"/>
              </a:rPr>
              <a:t>Impacto esperado en la inflación = probabilidad x impacto</a:t>
            </a:r>
            <a:endParaRPr lang="es-PE" sz="9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63007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xmlns="" id="{81E3FBD4-20A9-417B-A77F-F7D7B12C089A}"/>
              </a:ext>
            </a:extLst>
          </p:cNvPr>
          <p:cNvSpPr/>
          <p:nvPr/>
        </p:nvSpPr>
        <p:spPr>
          <a:xfrm>
            <a:off x="0" y="6550225"/>
            <a:ext cx="12192000" cy="307776"/>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xmlns=""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50" b="1" dirty="0" smtClean="0">
                <a:latin typeface="Arial" pitchFamily="34" charset="0"/>
                <a:ea typeface="Calibri"/>
                <a:cs typeface="Arial" pitchFamily="34" charset="0"/>
              </a:rPr>
              <a:t>24</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
        <p:nvSpPr>
          <p:cNvPr id="6" name="CuadroTexto 5">
            <a:extLst>
              <a:ext uri="{FF2B5EF4-FFF2-40B4-BE49-F238E27FC236}">
                <a16:creationId xmlns:a16="http://schemas.microsoft.com/office/drawing/2014/main" xmlns="" id="{BAA6883F-B554-43FB-B47A-68A8E73656AA}"/>
              </a:ext>
            </a:extLst>
          </p:cNvPr>
          <p:cNvSpPr txBox="1"/>
          <p:nvPr/>
        </p:nvSpPr>
        <p:spPr>
          <a:xfrm>
            <a:off x="422364" y="1209085"/>
            <a:ext cx="10901081" cy="782265"/>
          </a:xfrm>
          <a:prstGeom prst="rect">
            <a:avLst/>
          </a:prstGeom>
          <a:noFill/>
        </p:spPr>
        <p:txBody>
          <a:bodyPr wrap="square" rtlCol="0">
            <a:spAutoFit/>
          </a:bodyPr>
          <a:lstStyle/>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b="1" dirty="0" smtClean="0">
                <a:solidFill>
                  <a:srgbClr val="001F5F"/>
                </a:solidFill>
                <a:latin typeface="Arial"/>
                <a:cs typeface="Arial"/>
              </a:rPr>
              <a:t>Política Monetaria</a:t>
            </a:r>
            <a:endParaRPr lang="es-MX" sz="1400"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400" dirty="0" smtClean="0">
                <a:solidFill>
                  <a:srgbClr val="001F5F"/>
                </a:solidFill>
                <a:latin typeface="Arial"/>
                <a:cs typeface="Arial"/>
              </a:rPr>
              <a:t>Se propone un aumento de 25 puntos básicos para enero de 2025 y sostener el la tasa mensual durante el primer trimestre de 2025. Esta estrategia corresponde a un </a:t>
            </a:r>
            <a:r>
              <a:rPr lang="es-MX" sz="1400" i="1" dirty="0" err="1" smtClean="0">
                <a:solidFill>
                  <a:srgbClr val="001F5F"/>
                </a:solidFill>
                <a:latin typeface="Arial"/>
                <a:cs typeface="Arial"/>
              </a:rPr>
              <a:t>wait</a:t>
            </a:r>
            <a:r>
              <a:rPr lang="es-MX" sz="1400" i="1" dirty="0" smtClean="0">
                <a:solidFill>
                  <a:srgbClr val="001F5F"/>
                </a:solidFill>
                <a:latin typeface="Arial"/>
                <a:cs typeface="Arial"/>
              </a:rPr>
              <a:t> and </a:t>
            </a:r>
            <a:r>
              <a:rPr lang="es-MX" sz="1400" i="1" dirty="0" err="1" smtClean="0">
                <a:solidFill>
                  <a:srgbClr val="001F5F"/>
                </a:solidFill>
                <a:latin typeface="Arial"/>
                <a:cs typeface="Arial"/>
              </a:rPr>
              <a:t>see</a:t>
            </a:r>
            <a:r>
              <a:rPr lang="es-MX" sz="1400" dirty="0" smtClean="0">
                <a:solidFill>
                  <a:srgbClr val="001F5F"/>
                </a:solidFill>
                <a:latin typeface="Arial"/>
                <a:cs typeface="Arial"/>
              </a:rPr>
              <a:t> frente a la incertidumbre. Se prioriza anclar las expectativas de inflación.</a:t>
            </a:r>
            <a:endParaRPr lang="es-PE" sz="2000" dirty="0"/>
          </a:p>
        </p:txBody>
      </p:sp>
      <p:pic>
        <p:nvPicPr>
          <p:cNvPr id="3" name="Imagen 2"/>
          <p:cNvPicPr>
            <a:picLocks noChangeAspect="1"/>
          </p:cNvPicPr>
          <p:nvPr/>
        </p:nvPicPr>
        <p:blipFill rotWithShape="1">
          <a:blip r:embed="rId3">
            <a:extLst>
              <a:ext uri="{28A0092B-C50C-407E-A947-70E740481C1C}">
                <a14:useLocalDpi xmlns:a14="http://schemas.microsoft.com/office/drawing/2010/main" val="0"/>
              </a:ext>
            </a:extLst>
          </a:blip>
          <a:srcRect r="45107"/>
          <a:stretch/>
        </p:blipFill>
        <p:spPr>
          <a:xfrm>
            <a:off x="2608215" y="2120290"/>
            <a:ext cx="6692539" cy="4300994"/>
          </a:xfrm>
          <a:prstGeom prst="rect">
            <a:avLst/>
          </a:prstGeom>
        </p:spPr>
      </p:pic>
    </p:spTree>
    <p:extLst>
      <p:ext uri="{BB962C8B-B14F-4D97-AF65-F5344CB8AC3E}">
        <p14:creationId xmlns:p14="http://schemas.microsoft.com/office/powerpoint/2010/main" val="1348533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pic>
        <p:nvPicPr>
          <p:cNvPr id="13" name="object 5">
            <a:extLst>
              <a:ext uri="{FF2B5EF4-FFF2-40B4-BE49-F238E27FC236}">
                <a16:creationId xmlns:a16="http://schemas.microsoft.com/office/drawing/2014/main" xmlns="" id="{23CA1D4A-89E6-4D5C-A5CC-A22DF8409A4B}"/>
              </a:ext>
            </a:extLst>
          </p:cNvPr>
          <p:cNvPicPr/>
          <p:nvPr/>
        </p:nvPicPr>
        <p:blipFill>
          <a:blip r:embed="rId3" cstate="print"/>
          <a:stretch>
            <a:fillRect/>
          </a:stretch>
        </p:blipFill>
        <p:spPr>
          <a:xfrm>
            <a:off x="-1651" y="5886450"/>
            <a:ext cx="12193651" cy="971550"/>
          </a:xfrm>
          <a:prstGeom prst="rect">
            <a:avLst/>
          </a:prstGeom>
        </p:spPr>
      </p:pic>
      <p:sp>
        <p:nvSpPr>
          <p:cNvPr id="14" name="object 2">
            <a:extLst>
              <a:ext uri="{FF2B5EF4-FFF2-40B4-BE49-F238E27FC236}">
                <a16:creationId xmlns:a16="http://schemas.microsoft.com/office/drawing/2014/main" xmlns="" id="{FCD8FF75-E4F1-4086-8E41-EAEFBE813DA6}"/>
              </a:ext>
            </a:extLst>
          </p:cNvPr>
          <p:cNvSpPr txBox="1">
            <a:spLocks/>
          </p:cNvSpPr>
          <p:nvPr/>
        </p:nvSpPr>
        <p:spPr>
          <a:xfrm>
            <a:off x="3456589" y="1873450"/>
            <a:ext cx="5275518" cy="3128421"/>
          </a:xfrm>
          <a:prstGeom prst="rect">
            <a:avLst/>
          </a:prstGeom>
        </p:spPr>
        <p:txBody>
          <a:bodyPr vert="horz" wrap="square" lIns="0" tIns="12065" rIns="0" bIns="0" rtlCol="0">
            <a:spAutoFit/>
          </a:bodyPr>
          <a:lstStyle>
            <a:lvl1pPr>
              <a:defRPr sz="1600" b="1" i="0">
                <a:solidFill>
                  <a:schemeClr val="tx1"/>
                </a:solidFill>
                <a:latin typeface="Arial"/>
                <a:ea typeface="+mj-ea"/>
                <a:cs typeface="Arial"/>
              </a:defRPr>
            </a:lvl1pPr>
          </a:lstStyle>
          <a:p>
            <a:pPr marR="5080" lvl="0" indent="-881380" algn="ctr" defTabSz="914400" eaLnBrk="1" fontAlgn="auto" latinLnBrk="0" hangingPunct="1">
              <a:lnSpc>
                <a:spcPct val="100000"/>
              </a:lnSpc>
              <a:spcBef>
                <a:spcPts val="95"/>
              </a:spcBef>
              <a:spcAft>
                <a:spcPts val="0"/>
              </a:spcAft>
              <a:buClrTx/>
              <a:buSzTx/>
              <a:buFontTx/>
              <a:buNone/>
              <a:tabLst/>
              <a:defRPr/>
            </a:pPr>
            <a:r>
              <a:rPr kumimoji="0" lang="es-PE" sz="3200" b="1" i="0" u="none" strike="noStrike" kern="0" cap="none" spc="0" normalizeH="0" baseline="0" noProof="0" dirty="0">
                <a:ln>
                  <a:noFill/>
                </a:ln>
                <a:solidFill>
                  <a:srgbClr val="234060"/>
                </a:solidFill>
                <a:effectLst/>
                <a:uLnTx/>
                <a:uFillTx/>
                <a:latin typeface="Arial"/>
                <a:ea typeface="+mj-ea"/>
                <a:cs typeface="Arial"/>
              </a:rPr>
              <a:t>Programa</a:t>
            </a:r>
            <a:r>
              <a:rPr kumimoji="0" lang="es-PE" sz="3200" b="1" i="0" u="none" strike="noStrike" kern="0" cap="none" spc="-125" normalizeH="0" baseline="0" noProof="0" dirty="0">
                <a:ln>
                  <a:noFill/>
                </a:ln>
                <a:solidFill>
                  <a:srgbClr val="234060"/>
                </a:solidFill>
                <a:effectLst/>
                <a:uLnTx/>
                <a:uFillTx/>
                <a:latin typeface="Arial"/>
                <a:ea typeface="+mj-ea"/>
                <a:cs typeface="Arial"/>
              </a:rPr>
              <a:t> </a:t>
            </a:r>
            <a:r>
              <a:rPr kumimoji="0" lang="es-PE" sz="3200" b="1" i="0" u="none" strike="noStrike" kern="0" cap="none" spc="-10" normalizeH="0" baseline="0" noProof="0" dirty="0">
                <a:ln>
                  <a:noFill/>
                </a:ln>
                <a:solidFill>
                  <a:srgbClr val="234060"/>
                </a:solidFill>
                <a:effectLst/>
                <a:uLnTx/>
                <a:uFillTx/>
                <a:latin typeface="Arial"/>
                <a:ea typeface="+mj-ea"/>
                <a:cs typeface="Arial"/>
              </a:rPr>
              <a:t>Monetario </a:t>
            </a:r>
            <a:r>
              <a:rPr lang="es-PE" sz="3200" kern="0" dirty="0" smtClean="0">
                <a:solidFill>
                  <a:srgbClr val="234060"/>
                </a:solidFill>
              </a:rPr>
              <a:t>Enero</a:t>
            </a:r>
            <a:r>
              <a:rPr kumimoji="0" lang="es-PE" sz="3200" b="1" i="0" u="none" strike="noStrike" kern="0" cap="none" spc="-60" normalizeH="0" baseline="0" noProof="0" dirty="0" smtClean="0">
                <a:ln>
                  <a:noFill/>
                </a:ln>
                <a:solidFill>
                  <a:srgbClr val="234060"/>
                </a:solidFill>
                <a:effectLst/>
                <a:uLnTx/>
                <a:uFillTx/>
                <a:latin typeface="Arial"/>
                <a:ea typeface="+mj-ea"/>
                <a:cs typeface="Arial"/>
              </a:rPr>
              <a:t> </a:t>
            </a:r>
            <a:r>
              <a:rPr kumimoji="0" lang="es-PE" sz="3200" b="1" i="0" u="none" strike="noStrike" kern="0" cap="none" spc="-20" normalizeH="0" baseline="0" noProof="0" dirty="0">
                <a:ln>
                  <a:noFill/>
                </a:ln>
                <a:solidFill>
                  <a:srgbClr val="234060"/>
                </a:solidFill>
                <a:effectLst/>
                <a:uLnTx/>
                <a:uFillTx/>
                <a:latin typeface="Arial"/>
                <a:ea typeface="+mj-ea"/>
                <a:cs typeface="Arial"/>
              </a:rPr>
              <a:t>2025</a:t>
            </a:r>
          </a:p>
          <a:p>
            <a:pPr marR="5080" lvl="0" indent="-881380" algn="ctr" defTabSz="914400" eaLnBrk="1" fontAlgn="auto" latinLnBrk="0" hangingPunct="1">
              <a:lnSpc>
                <a:spcPct val="100000"/>
              </a:lnSpc>
              <a:spcBef>
                <a:spcPts val="95"/>
              </a:spcBef>
              <a:spcAft>
                <a:spcPts val="0"/>
              </a:spcAft>
              <a:buClrTx/>
              <a:buSzTx/>
              <a:buFontTx/>
              <a:buNone/>
              <a:tabLst/>
              <a:defRPr/>
            </a:pPr>
            <a:endParaRPr lang="es-PE" sz="3200" kern="0" spc="-20" dirty="0">
              <a:solidFill>
                <a:srgbClr val="234060"/>
              </a:solidFill>
            </a:endParaRPr>
          </a:p>
          <a:p>
            <a:pPr marR="5080" lvl="0" indent="-881380" algn="ctr" defTabSz="914400" eaLnBrk="1" fontAlgn="auto" latinLnBrk="0" hangingPunct="1">
              <a:lnSpc>
                <a:spcPct val="100000"/>
              </a:lnSpc>
              <a:spcBef>
                <a:spcPts val="95"/>
              </a:spcBef>
              <a:spcAft>
                <a:spcPts val="0"/>
              </a:spcAft>
              <a:buClrTx/>
              <a:buSzTx/>
              <a:buFontTx/>
              <a:buNone/>
              <a:tabLst/>
              <a:defRPr/>
            </a:pPr>
            <a:endParaRPr lang="es-PE" sz="2000" kern="0" spc="-20" dirty="0">
              <a:solidFill>
                <a:srgbClr val="234060"/>
              </a:solidFill>
            </a:endParaRPr>
          </a:p>
          <a:p>
            <a:pPr marR="5080" lvl="0" indent="-881380" algn="ctr" defTabSz="914400" eaLnBrk="1" fontAlgn="auto" latinLnBrk="0" hangingPunct="1">
              <a:lnSpc>
                <a:spcPct val="100000"/>
              </a:lnSpc>
              <a:spcBef>
                <a:spcPts val="95"/>
              </a:spcBef>
              <a:spcAft>
                <a:spcPts val="0"/>
              </a:spcAft>
              <a:buClrTx/>
              <a:buSzTx/>
              <a:buFontTx/>
              <a:buNone/>
              <a:tabLst/>
              <a:defRPr/>
            </a:pPr>
            <a:r>
              <a:rPr lang="es-PE" sz="2000" kern="0" spc="-20" dirty="0">
                <a:solidFill>
                  <a:srgbClr val="234060"/>
                </a:solidFill>
              </a:rPr>
              <a:t>Grupo 04</a:t>
            </a:r>
            <a:r>
              <a:rPr kumimoji="0" lang="es-PE" sz="3200" b="1" i="0" u="none" strike="noStrike" kern="0" cap="none" spc="-20" normalizeH="0" baseline="0" noProof="0" dirty="0">
                <a:ln>
                  <a:noFill/>
                </a:ln>
                <a:solidFill>
                  <a:srgbClr val="234060"/>
                </a:solidFill>
                <a:effectLst/>
                <a:uLnTx/>
                <a:uFillTx/>
                <a:latin typeface="Arial"/>
                <a:ea typeface="+mj-ea"/>
                <a:cs typeface="Arial"/>
              </a:rPr>
              <a:t/>
            </a:r>
            <a:br>
              <a:rPr kumimoji="0" lang="es-PE" sz="3200" b="1" i="0" u="none" strike="noStrike" kern="0" cap="none" spc="-20" normalizeH="0" baseline="0" noProof="0" dirty="0">
                <a:ln>
                  <a:noFill/>
                </a:ln>
                <a:solidFill>
                  <a:srgbClr val="234060"/>
                </a:solidFill>
                <a:effectLst/>
                <a:uLnTx/>
                <a:uFillTx/>
                <a:latin typeface="Arial"/>
                <a:ea typeface="+mj-ea"/>
                <a:cs typeface="Arial"/>
              </a:rPr>
            </a:br>
            <a:r>
              <a:rPr kumimoji="0" lang="es-PE" sz="3200" b="1" i="0" u="none" strike="noStrike" kern="0" cap="none" spc="-20" normalizeH="0" baseline="0" noProof="0" dirty="0">
                <a:ln>
                  <a:noFill/>
                </a:ln>
                <a:solidFill>
                  <a:srgbClr val="234060"/>
                </a:solidFill>
                <a:effectLst/>
                <a:uLnTx/>
                <a:uFillTx/>
                <a:latin typeface="Arial"/>
                <a:ea typeface="+mj-ea"/>
                <a:cs typeface="Arial"/>
              </a:rPr>
              <a:t/>
            </a:r>
            <a:br>
              <a:rPr kumimoji="0" lang="es-PE" sz="3200" b="1" i="0" u="none" strike="noStrike" kern="0" cap="none" spc="-20" normalizeH="0" baseline="0" noProof="0" dirty="0">
                <a:ln>
                  <a:noFill/>
                </a:ln>
                <a:solidFill>
                  <a:srgbClr val="234060"/>
                </a:solidFill>
                <a:effectLst/>
                <a:uLnTx/>
                <a:uFillTx/>
                <a:latin typeface="Arial"/>
                <a:ea typeface="+mj-ea"/>
                <a:cs typeface="Arial"/>
              </a:rPr>
            </a:br>
            <a:endParaRPr kumimoji="0" lang="es-PE" sz="3200" b="1" i="0" u="none" strike="noStrike" kern="0" cap="none" spc="0" normalizeH="0" baseline="0" noProof="0" dirty="0">
              <a:ln>
                <a:noFill/>
              </a:ln>
              <a:solidFill>
                <a:sysClr val="windowText" lastClr="000000"/>
              </a:solidFill>
              <a:effectLst/>
              <a:uLnTx/>
              <a:uFillTx/>
              <a:latin typeface="Arial"/>
              <a:ea typeface="+mj-ea"/>
              <a:cs typeface="Arial"/>
            </a:endParaRPr>
          </a:p>
        </p:txBody>
      </p:sp>
      <p:sp>
        <p:nvSpPr>
          <p:cNvPr id="15" name="object 4">
            <a:extLst>
              <a:ext uri="{FF2B5EF4-FFF2-40B4-BE49-F238E27FC236}">
                <a16:creationId xmlns:a16="http://schemas.microsoft.com/office/drawing/2014/main" xmlns="" id="{B55D66A6-52BD-4320-870C-82DBD2559076}"/>
              </a:ext>
            </a:extLst>
          </p:cNvPr>
          <p:cNvSpPr txBox="1"/>
          <p:nvPr/>
        </p:nvSpPr>
        <p:spPr>
          <a:xfrm>
            <a:off x="4641468" y="4806291"/>
            <a:ext cx="2905760" cy="391160"/>
          </a:xfrm>
          <a:prstGeom prst="rect">
            <a:avLst/>
          </a:prstGeom>
        </p:spPr>
        <p:txBody>
          <a:bodyPr vert="horz" wrap="square" lIns="0" tIns="12700" rIns="0" bIns="0" rtlCol="0">
            <a:spAutoFit/>
          </a:bodyPr>
          <a:lstStyle/>
          <a:p>
            <a:pPr marL="12700" algn="ctr">
              <a:spcBef>
                <a:spcPts val="100"/>
              </a:spcBef>
            </a:pPr>
            <a:r>
              <a:rPr lang="es-MX" sz="2400" kern="0" dirty="0">
                <a:solidFill>
                  <a:srgbClr val="234060"/>
                </a:solidFill>
                <a:latin typeface="Arial MT"/>
                <a:cs typeface="Arial MT"/>
              </a:rPr>
              <a:t>01 </a:t>
            </a:r>
            <a:r>
              <a:rPr sz="2400" kern="0" dirty="0">
                <a:solidFill>
                  <a:srgbClr val="234060"/>
                </a:solidFill>
                <a:latin typeface="Arial MT"/>
                <a:cs typeface="Arial MT"/>
              </a:rPr>
              <a:t>de</a:t>
            </a:r>
            <a:r>
              <a:rPr sz="2400" kern="0" spc="-35" dirty="0">
                <a:solidFill>
                  <a:srgbClr val="234060"/>
                </a:solidFill>
                <a:latin typeface="Arial MT"/>
                <a:cs typeface="Arial MT"/>
              </a:rPr>
              <a:t> </a:t>
            </a:r>
            <a:r>
              <a:rPr lang="es-MX" sz="2400" kern="0" spc="-35" dirty="0">
                <a:solidFill>
                  <a:srgbClr val="234060"/>
                </a:solidFill>
                <a:latin typeface="Arial MT"/>
                <a:cs typeface="Arial MT"/>
              </a:rPr>
              <a:t>abril</a:t>
            </a:r>
            <a:r>
              <a:rPr sz="2400" kern="0" spc="-40" dirty="0">
                <a:solidFill>
                  <a:srgbClr val="234060"/>
                </a:solidFill>
                <a:latin typeface="Arial MT"/>
                <a:cs typeface="Arial MT"/>
              </a:rPr>
              <a:t> </a:t>
            </a:r>
            <a:r>
              <a:rPr sz="2400" kern="0" dirty="0">
                <a:solidFill>
                  <a:srgbClr val="234060"/>
                </a:solidFill>
                <a:latin typeface="Arial MT"/>
                <a:cs typeface="Arial MT"/>
              </a:rPr>
              <a:t>de</a:t>
            </a:r>
            <a:r>
              <a:rPr sz="2400" kern="0" spc="-35" dirty="0">
                <a:solidFill>
                  <a:srgbClr val="234060"/>
                </a:solidFill>
                <a:latin typeface="Arial MT"/>
                <a:cs typeface="Arial MT"/>
              </a:rPr>
              <a:t> </a:t>
            </a:r>
            <a:r>
              <a:rPr sz="2400" kern="0" spc="-20" dirty="0">
                <a:solidFill>
                  <a:srgbClr val="234060"/>
                </a:solidFill>
                <a:latin typeface="Arial MT"/>
                <a:cs typeface="Arial MT"/>
              </a:rPr>
              <a:t>2025</a:t>
            </a:r>
            <a:endParaRPr sz="2400" kern="0" dirty="0">
              <a:solidFill>
                <a:sysClr val="windowText" lastClr="000000"/>
              </a:solidFill>
              <a:latin typeface="Arial MT"/>
              <a:cs typeface="Arial MT"/>
            </a:endParaRPr>
          </a:p>
        </p:txBody>
      </p:sp>
    </p:spTree>
    <p:extLst>
      <p:ext uri="{BB962C8B-B14F-4D97-AF65-F5344CB8AC3E}">
        <p14:creationId xmlns:p14="http://schemas.microsoft.com/office/powerpoint/2010/main" val="2189579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 xmlns:a16="http://schemas.microsoft.com/office/drawing/2014/main" id="{81E3FBD4-20A9-417B-A77F-F7D7B12C089A}"/>
              </a:ext>
            </a:extLst>
          </p:cNvPr>
          <p:cNvSpPr/>
          <p:nvPr/>
        </p:nvSpPr>
        <p:spPr>
          <a:xfrm>
            <a:off x="0" y="6550225"/>
            <a:ext cx="12192000" cy="307775"/>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 xmlns:a16="http://schemas.microsoft.com/office/drawing/2014/main"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smtClean="0">
                <a:ln>
                  <a:noFill/>
                </a:ln>
                <a:solidFill>
                  <a:srgbClr val="FFFFFF"/>
                </a:solidFill>
                <a:effectLst/>
                <a:uLnTx/>
                <a:uFillTx/>
                <a:latin typeface="Arial" pitchFamily="34" charset="0"/>
                <a:ea typeface="Calibri"/>
                <a:cs typeface="Arial" pitchFamily="34" charset="0"/>
              </a:rPr>
              <a:t>03</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pic>
        <p:nvPicPr>
          <p:cNvPr id="1026" name="Picture 2" descr="https://lh7-rt.googleusercontent.com/slidesz/AGV_vUfX77GyjoriJcD19DkBeqK1TRwW-YaGTaDF4A6Ev6Qm9eiV3UhgDy2WLE2PMBH0-MwVScGqKTk7Y_ICvuc7X8P3MWuyd6BXyNpX1nXhlovQ_yZf1YPSWvCRES2uWx2E0ver3vTO=s2048?key=erM5l7iKqYEsPM6mEAkJFPp_"/>
          <p:cNvPicPr>
            <a:picLocks noChangeAspect="1" noChangeArrowheads="1"/>
          </p:cNvPicPr>
          <p:nvPr/>
        </p:nvPicPr>
        <p:blipFill rotWithShape="1">
          <a:blip r:embed="rId3">
            <a:extLst>
              <a:ext uri="{28A0092B-C50C-407E-A947-70E740481C1C}">
                <a14:useLocalDpi xmlns:a14="http://schemas.microsoft.com/office/drawing/2010/main" val="0"/>
              </a:ext>
            </a:extLst>
          </a:blip>
          <a:srcRect t="6491"/>
          <a:stretch/>
        </p:blipFill>
        <p:spPr bwMode="auto">
          <a:xfrm>
            <a:off x="245437" y="2529197"/>
            <a:ext cx="11468101" cy="3827659"/>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 xmlns:a16="http://schemas.microsoft.com/office/drawing/2014/main" id="{BAA6883F-B554-43FB-B47A-68A8E73656AA}"/>
              </a:ext>
            </a:extLst>
          </p:cNvPr>
          <p:cNvSpPr txBox="1"/>
          <p:nvPr/>
        </p:nvSpPr>
        <p:spPr>
          <a:xfrm>
            <a:off x="138452" y="1063406"/>
            <a:ext cx="11682073" cy="1990288"/>
          </a:xfrm>
          <a:prstGeom prst="rect">
            <a:avLst/>
          </a:prstGeom>
          <a:noFill/>
        </p:spPr>
        <p:txBody>
          <a:bodyPr wrap="square" rtlCol="0">
            <a:spAutoFit/>
          </a:bodyPr>
          <a:lstStyle/>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b="1" dirty="0" smtClean="0">
                <a:solidFill>
                  <a:srgbClr val="001F5F"/>
                </a:solidFill>
                <a:latin typeface="Arial"/>
                <a:cs typeface="Arial"/>
              </a:rPr>
              <a:t>Crecimiento y brecha producto externa</a:t>
            </a:r>
            <a:endParaRPr lang="es-MX" sz="1600" i="1" dirty="0">
              <a:solidFill>
                <a:srgbClr val="001F5F"/>
              </a:solidFill>
              <a:latin typeface="Arial"/>
              <a:cs typeface="Arial"/>
            </a:endParaRPr>
          </a:p>
          <a:p>
            <a:pPr marR="5080" lvl="0" algn="just">
              <a:spcBef>
                <a:spcPts val="95"/>
              </a:spcBef>
              <a:defRPr/>
            </a:pPr>
            <a:r>
              <a:rPr lang="es-MX" sz="1600" dirty="0">
                <a:solidFill>
                  <a:srgbClr val="001F5F"/>
                </a:solidFill>
                <a:latin typeface="Arial"/>
                <a:cs typeface="Arial"/>
              </a:rPr>
              <a:t>La actividad económica externa presentó un crecimiento anualizado de 0,6 por ciento en el cuarto trimestre de 2024,siendo el crecimiento previo altamente volátil . Los expertos prevén que el crecimiento económico se estabilice a niveles cercanos a tasas mayores a la del ultimo semestres, anticipando tasas superiores al 2% en el siguiente periodo.</a:t>
            </a:r>
          </a:p>
          <a:p>
            <a:pPr marR="5080" lvl="0" algn="just">
              <a:spcBef>
                <a:spcPts val="95"/>
              </a:spcBef>
              <a:defRPr/>
            </a:pPr>
            <a:endParaRPr lang="es-PE" sz="2000" dirty="0"/>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MX" sz="1600"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sp>
        <p:nvSpPr>
          <p:cNvPr id="9" name="CuadroTexto 8">
            <a:extLst>
              <a:ext uri="{FF2B5EF4-FFF2-40B4-BE49-F238E27FC236}">
                <a16:creationId xmlns:a16="http://schemas.microsoft.com/office/drawing/2014/main" xmlns="" id="{64472744-2BD8-4A1A-A318-FE7FE4A478A2}"/>
              </a:ext>
            </a:extLst>
          </p:cNvPr>
          <p:cNvSpPr txBox="1"/>
          <p:nvPr/>
        </p:nvSpPr>
        <p:spPr>
          <a:xfrm>
            <a:off x="380682" y="2082921"/>
            <a:ext cx="5422180" cy="446276"/>
          </a:xfrm>
          <a:prstGeom prst="rect">
            <a:avLst/>
          </a:prstGeom>
          <a:noFill/>
        </p:spPr>
        <p:txBody>
          <a:bodyPr wrap="square" rtlCol="0">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200" b="1" dirty="0">
                <a:solidFill>
                  <a:srgbClr val="002060"/>
                </a:solidFill>
                <a:latin typeface="Arial" pitchFamily="34" charset="0"/>
                <a:cs typeface="Arial" pitchFamily="34" charset="0"/>
              </a:rPr>
              <a:t>PBI MUNDIAL</a:t>
            </a:r>
          </a:p>
          <a:p>
            <a:pPr algn="ctr"/>
            <a:r>
              <a:rPr lang="es-MX" sz="1050" dirty="0">
                <a:latin typeface="Arial" pitchFamily="34" charset="0"/>
                <a:cs typeface="Arial" pitchFamily="34" charset="0"/>
              </a:rPr>
              <a:t>(Var. % 12 meses)</a:t>
            </a:r>
            <a:endParaRPr lang="es-PE" sz="1050" dirty="0">
              <a:latin typeface="Arial" pitchFamily="34" charset="0"/>
              <a:cs typeface="Arial" pitchFamily="34" charset="0"/>
            </a:endParaRPr>
          </a:p>
        </p:txBody>
      </p:sp>
      <p:sp>
        <p:nvSpPr>
          <p:cNvPr id="10" name="CuadroTexto 9">
            <a:extLst>
              <a:ext uri="{FF2B5EF4-FFF2-40B4-BE49-F238E27FC236}">
                <a16:creationId xmlns:a16="http://schemas.microsoft.com/office/drawing/2014/main" xmlns="" id="{1B985A32-B88E-441A-B515-8B34413BA9F1}"/>
              </a:ext>
            </a:extLst>
          </p:cNvPr>
          <p:cNvSpPr txBox="1"/>
          <p:nvPr/>
        </p:nvSpPr>
        <p:spPr>
          <a:xfrm>
            <a:off x="6095999" y="2112690"/>
            <a:ext cx="5422180" cy="446276"/>
          </a:xfrm>
          <a:prstGeom prst="rect">
            <a:avLst/>
          </a:prstGeom>
          <a:noFill/>
        </p:spPr>
        <p:txBody>
          <a:bodyPr wrap="square" rtlCol="0">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200" b="1" dirty="0">
                <a:solidFill>
                  <a:srgbClr val="002060"/>
                </a:solidFill>
                <a:latin typeface="Arial" pitchFamily="34" charset="0"/>
                <a:cs typeface="Arial" pitchFamily="34" charset="0"/>
              </a:rPr>
              <a:t>BRECHA DEL PRODUCTO MUNDIAL</a:t>
            </a:r>
          </a:p>
          <a:p>
            <a:pPr algn="ctr"/>
            <a:r>
              <a:rPr lang="es-MX" sz="1050" dirty="0">
                <a:latin typeface="Arial" pitchFamily="34" charset="0"/>
                <a:cs typeface="Arial" pitchFamily="34" charset="0"/>
              </a:rPr>
              <a:t>(Porcentaje del PBI potencial)</a:t>
            </a:r>
            <a:endParaRPr lang="es-PE" sz="1050" dirty="0">
              <a:latin typeface="Arial" pitchFamily="34" charset="0"/>
              <a:cs typeface="Arial" pitchFamily="34" charset="0"/>
            </a:endParaRPr>
          </a:p>
        </p:txBody>
      </p:sp>
    </p:spTree>
    <p:extLst>
      <p:ext uri="{BB962C8B-B14F-4D97-AF65-F5344CB8AC3E}">
        <p14:creationId xmlns:p14="http://schemas.microsoft.com/office/powerpoint/2010/main" val="4207737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 xmlns:a16="http://schemas.microsoft.com/office/drawing/2014/main" id="{81E3FBD4-20A9-417B-A77F-F7D7B12C089A}"/>
              </a:ext>
            </a:extLst>
          </p:cNvPr>
          <p:cNvSpPr/>
          <p:nvPr/>
        </p:nvSpPr>
        <p:spPr>
          <a:xfrm>
            <a:off x="0" y="6550225"/>
            <a:ext cx="12192000" cy="307776"/>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 xmlns:a16="http://schemas.microsoft.com/office/drawing/2014/main"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smtClean="0">
                <a:ln>
                  <a:noFill/>
                </a:ln>
                <a:solidFill>
                  <a:srgbClr val="FFFFFF"/>
                </a:solidFill>
                <a:effectLst/>
                <a:uLnTx/>
                <a:uFillTx/>
                <a:latin typeface="Arial" pitchFamily="34" charset="0"/>
                <a:ea typeface="Calibri"/>
                <a:cs typeface="Arial" pitchFamily="34" charset="0"/>
              </a:rPr>
              <a:t>04</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pic>
        <p:nvPicPr>
          <p:cNvPr id="2" name="Imagen 1"/>
          <p:cNvPicPr>
            <a:picLocks noChangeAspect="1"/>
          </p:cNvPicPr>
          <p:nvPr/>
        </p:nvPicPr>
        <p:blipFill rotWithShape="1">
          <a:blip r:embed="rId3" cstate="print">
            <a:extLst>
              <a:ext uri="{28A0092B-C50C-407E-A947-70E740481C1C}">
                <a14:useLocalDpi xmlns:a14="http://schemas.microsoft.com/office/drawing/2010/main" val="0"/>
              </a:ext>
            </a:extLst>
          </a:blip>
          <a:srcRect t="6594" r="180"/>
          <a:stretch/>
        </p:blipFill>
        <p:spPr>
          <a:xfrm>
            <a:off x="464549" y="2560320"/>
            <a:ext cx="11335566" cy="3823551"/>
          </a:xfrm>
          <a:prstGeom prst="rect">
            <a:avLst/>
          </a:prstGeom>
        </p:spPr>
      </p:pic>
      <p:sp>
        <p:nvSpPr>
          <p:cNvPr id="7" name="CuadroTexto 6">
            <a:extLst>
              <a:ext uri="{FF2B5EF4-FFF2-40B4-BE49-F238E27FC236}">
                <a16:creationId xmlns="" xmlns:a16="http://schemas.microsoft.com/office/drawing/2014/main" id="{BAA6883F-B554-43FB-B47A-68A8E73656AA}"/>
              </a:ext>
            </a:extLst>
          </p:cNvPr>
          <p:cNvSpPr txBox="1"/>
          <p:nvPr/>
        </p:nvSpPr>
        <p:spPr>
          <a:xfrm>
            <a:off x="324189" y="1238702"/>
            <a:ext cx="11682073" cy="1497846"/>
          </a:xfrm>
          <a:prstGeom prst="rect">
            <a:avLst/>
          </a:prstGeom>
          <a:noFill/>
        </p:spPr>
        <p:txBody>
          <a:bodyPr wrap="square" rtlCol="0">
            <a:spAutoFit/>
          </a:bodyPr>
          <a:lstStyle/>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b="1" dirty="0" smtClean="0">
                <a:solidFill>
                  <a:srgbClr val="001F5F"/>
                </a:solidFill>
                <a:latin typeface="Arial"/>
                <a:cs typeface="Arial"/>
              </a:rPr>
              <a:t>Condiciones monetarias externas</a:t>
            </a:r>
            <a:endParaRPr lang="es-MX" sz="1600" i="1" dirty="0">
              <a:solidFill>
                <a:srgbClr val="001F5F"/>
              </a:solidFill>
              <a:latin typeface="Arial"/>
              <a:cs typeface="Arial"/>
            </a:endParaRPr>
          </a:p>
          <a:p>
            <a:pPr marR="5080" lvl="0" algn="just">
              <a:spcBef>
                <a:spcPts val="95"/>
              </a:spcBef>
              <a:defRPr/>
            </a:pPr>
            <a:r>
              <a:rPr lang="es-MX" sz="1600" dirty="0">
                <a:solidFill>
                  <a:srgbClr val="001F5F"/>
                </a:solidFill>
                <a:latin typeface="Arial"/>
                <a:cs typeface="Arial"/>
              </a:rPr>
              <a:t>Los expertos anticipan tasas de interés externas mayores con el propósito de estabilizar la inflación externa .</a:t>
            </a:r>
          </a:p>
          <a:p>
            <a:pPr marR="5080" lvl="0" algn="just">
              <a:spcBef>
                <a:spcPts val="95"/>
              </a:spcBef>
              <a:defRPr/>
            </a:pPr>
            <a:endParaRPr lang="es-PE" sz="2000" dirty="0"/>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MX" sz="1600"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sp>
        <p:nvSpPr>
          <p:cNvPr id="9" name="CuadroTexto 8">
            <a:extLst>
              <a:ext uri="{FF2B5EF4-FFF2-40B4-BE49-F238E27FC236}">
                <a16:creationId xmlns:a16="http://schemas.microsoft.com/office/drawing/2014/main" xmlns="" id="{C9742074-1A19-4E17-8E4A-F2595115F225}"/>
              </a:ext>
            </a:extLst>
          </p:cNvPr>
          <p:cNvSpPr txBox="1"/>
          <p:nvPr/>
        </p:nvSpPr>
        <p:spPr>
          <a:xfrm>
            <a:off x="436737" y="2224705"/>
            <a:ext cx="5422180" cy="276999"/>
          </a:xfrm>
          <a:prstGeom prst="rect">
            <a:avLst/>
          </a:prstGeom>
          <a:noFill/>
        </p:spPr>
        <p:txBody>
          <a:bodyPr wrap="square" rtlCol="0">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200" b="1" dirty="0">
                <a:solidFill>
                  <a:srgbClr val="002060"/>
                </a:solidFill>
                <a:latin typeface="Arial" pitchFamily="34" charset="0"/>
                <a:cs typeface="Arial" pitchFamily="34" charset="0"/>
              </a:rPr>
              <a:t>TASA DE INTERÉS EXTERNA </a:t>
            </a:r>
          </a:p>
        </p:txBody>
      </p:sp>
      <p:sp>
        <p:nvSpPr>
          <p:cNvPr id="10" name="CuadroTexto 9">
            <a:extLst>
              <a:ext uri="{FF2B5EF4-FFF2-40B4-BE49-F238E27FC236}">
                <a16:creationId xmlns:a16="http://schemas.microsoft.com/office/drawing/2014/main" xmlns="" id="{3FFDE507-604F-4208-BA14-E881D5E2E68D}"/>
              </a:ext>
            </a:extLst>
          </p:cNvPr>
          <p:cNvSpPr txBox="1"/>
          <p:nvPr/>
        </p:nvSpPr>
        <p:spPr>
          <a:xfrm>
            <a:off x="6095999" y="2125640"/>
            <a:ext cx="5422180" cy="646331"/>
          </a:xfrm>
          <a:prstGeom prst="rect">
            <a:avLst/>
          </a:prstGeom>
          <a:noFill/>
        </p:spPr>
        <p:txBody>
          <a:bodyPr wrap="square" rtlCol="0">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200" b="1" dirty="0">
                <a:solidFill>
                  <a:srgbClr val="002060"/>
                </a:solidFill>
                <a:latin typeface="Arial" pitchFamily="34" charset="0"/>
                <a:cs typeface="Arial" pitchFamily="34" charset="0"/>
              </a:rPr>
              <a:t>INFLACIÓN EXTERNA</a:t>
            </a:r>
          </a:p>
          <a:p>
            <a:pPr algn="ctr"/>
            <a:r>
              <a:rPr lang="es-MX" sz="1200" dirty="0">
                <a:latin typeface="Arial" pitchFamily="34" charset="0"/>
                <a:cs typeface="Arial" pitchFamily="34" charset="0"/>
              </a:rPr>
              <a:t>(Var. % 12 meses)</a:t>
            </a:r>
            <a:endParaRPr lang="es-PE" sz="1200" dirty="0">
              <a:latin typeface="Arial" pitchFamily="34" charset="0"/>
              <a:cs typeface="Arial" pitchFamily="34" charset="0"/>
            </a:endParaRPr>
          </a:p>
          <a:p>
            <a:pPr algn="ctr"/>
            <a:r>
              <a:rPr lang="es-MX" sz="1200" b="1" dirty="0">
                <a:solidFill>
                  <a:srgbClr val="002060"/>
                </a:solidFill>
                <a:latin typeface="Arial" pitchFamily="34" charset="0"/>
                <a:cs typeface="Arial" pitchFamily="34" charset="0"/>
              </a:rPr>
              <a:t> </a:t>
            </a:r>
          </a:p>
        </p:txBody>
      </p:sp>
    </p:spTree>
    <p:extLst>
      <p:ext uri="{BB962C8B-B14F-4D97-AF65-F5344CB8AC3E}">
        <p14:creationId xmlns:p14="http://schemas.microsoft.com/office/powerpoint/2010/main" val="3086404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 xmlns:a16="http://schemas.microsoft.com/office/drawing/2014/main" id="{81E3FBD4-20A9-417B-A77F-F7D7B12C089A}"/>
              </a:ext>
            </a:extLst>
          </p:cNvPr>
          <p:cNvSpPr/>
          <p:nvPr/>
        </p:nvSpPr>
        <p:spPr>
          <a:xfrm>
            <a:off x="0" y="6550225"/>
            <a:ext cx="12192000" cy="307776"/>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 xmlns:a16="http://schemas.microsoft.com/office/drawing/2014/main"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smtClean="0">
                <a:ln>
                  <a:noFill/>
                </a:ln>
                <a:solidFill>
                  <a:srgbClr val="FFFFFF"/>
                </a:solidFill>
                <a:effectLst/>
                <a:uLnTx/>
                <a:uFillTx/>
                <a:latin typeface="Arial" pitchFamily="34" charset="0"/>
                <a:ea typeface="Calibri"/>
                <a:cs typeface="Arial" pitchFamily="34" charset="0"/>
              </a:rPr>
              <a:t>05</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pic>
        <p:nvPicPr>
          <p:cNvPr id="3074" name="Picture 2" descr="https://lh7-rt.googleusercontent.com/slidesz/AGV_vUdfW_gkOFN71cpzjBtvI0PZkciCi_mp7vdQ01944rKvUMWn84QHp_0z3GE83LQ252KL4VoHc_F-SErNevpjrIumXApWZfwb1RcXEYa-lEOGBzh4tEk2n5XqcqMT7DB6ZNTT3R8jFA=s2048?key=erM5l7iKqYEsPM6mEAkJFPp_"/>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743" r="-1464"/>
          <a:stretch/>
        </p:blipFill>
        <p:spPr bwMode="auto">
          <a:xfrm>
            <a:off x="2990849" y="2485289"/>
            <a:ext cx="6057358" cy="3977151"/>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 xmlns:a16="http://schemas.microsoft.com/office/drawing/2014/main" id="{BAA6883F-B554-43FB-B47A-68A8E73656AA}"/>
              </a:ext>
            </a:extLst>
          </p:cNvPr>
          <p:cNvSpPr txBox="1"/>
          <p:nvPr/>
        </p:nvSpPr>
        <p:spPr>
          <a:xfrm>
            <a:off x="0" y="1023964"/>
            <a:ext cx="11682073" cy="1410643"/>
          </a:xfrm>
          <a:prstGeom prst="rect">
            <a:avLst/>
          </a:prstGeom>
          <a:noFill/>
        </p:spPr>
        <p:txBody>
          <a:bodyPr wrap="square" rtlCol="0">
            <a:spAutoFit/>
          </a:bodyPr>
          <a:lstStyle/>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b="1" dirty="0" smtClean="0">
                <a:solidFill>
                  <a:srgbClr val="001F5F"/>
                </a:solidFill>
                <a:latin typeface="Arial"/>
                <a:cs typeface="Arial"/>
              </a:rPr>
              <a:t>Términos de intercambio</a:t>
            </a:r>
            <a:endParaRPr lang="es-MX" sz="1600" i="1" dirty="0">
              <a:solidFill>
                <a:srgbClr val="001F5F"/>
              </a:solidFill>
              <a:latin typeface="Arial"/>
              <a:cs typeface="Arial"/>
            </a:endParaRPr>
          </a:p>
          <a:p>
            <a:pPr marR="5080" lvl="0" algn="just">
              <a:spcBef>
                <a:spcPts val="95"/>
              </a:spcBef>
              <a:defRPr/>
            </a:pPr>
            <a:r>
              <a:rPr lang="es-MX" sz="1600" dirty="0">
                <a:solidFill>
                  <a:srgbClr val="001F5F"/>
                </a:solidFill>
                <a:latin typeface="Arial"/>
                <a:cs typeface="Arial"/>
              </a:rPr>
              <a:t>El crecimiento de los términos de intercambios ha resultado volátil en los últimos años, teniendo crecimiento fuertemente negativo en la mayoría de periodos. No obstante, los expertos anticipan crecimiento de términos de intercambio positivos partiendo de 5% en el primer trimestre de 2025.</a:t>
            </a: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sp>
        <p:nvSpPr>
          <p:cNvPr id="2" name="Rectángulo 1"/>
          <p:cNvSpPr/>
          <p:nvPr/>
        </p:nvSpPr>
        <p:spPr>
          <a:xfrm>
            <a:off x="4141225" y="2109168"/>
            <a:ext cx="3756605" cy="276999"/>
          </a:xfrm>
          <a:prstGeom prst="rect">
            <a:avLst/>
          </a:prstGeom>
        </p:spPr>
        <p:txBody>
          <a:bodyPr wrap="none">
            <a:spAutoFit/>
          </a:bodyPr>
          <a:lstStyle/>
          <a:p>
            <a:pPr algn="ctr"/>
            <a:r>
              <a:rPr lang="es-MX" sz="1200" b="1" dirty="0">
                <a:solidFill>
                  <a:srgbClr val="002060"/>
                </a:solidFill>
                <a:latin typeface="Arial" pitchFamily="34" charset="0"/>
                <a:cs typeface="Arial" pitchFamily="34" charset="0"/>
              </a:rPr>
              <a:t>CRECIMIENTO DE TÉRMINOS DE INTERCAMBIO</a:t>
            </a:r>
            <a:endParaRPr lang="es-MX" sz="1200" b="1" dirty="0">
              <a:solidFill>
                <a:srgbClr val="002060"/>
              </a:solidFill>
              <a:latin typeface="Arial" pitchFamily="34" charset="0"/>
              <a:cs typeface="Arial" pitchFamily="34" charset="0"/>
            </a:endParaRPr>
          </a:p>
        </p:txBody>
      </p:sp>
    </p:spTree>
    <p:extLst>
      <p:ext uri="{BB962C8B-B14F-4D97-AF65-F5344CB8AC3E}">
        <p14:creationId xmlns:p14="http://schemas.microsoft.com/office/powerpoint/2010/main" val="2904265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 xmlns:a16="http://schemas.microsoft.com/office/drawing/2014/main" id="{81E3FBD4-20A9-417B-A77F-F7D7B12C089A}"/>
              </a:ext>
            </a:extLst>
          </p:cNvPr>
          <p:cNvSpPr/>
          <p:nvPr/>
        </p:nvSpPr>
        <p:spPr>
          <a:xfrm>
            <a:off x="0" y="6550225"/>
            <a:ext cx="12192000" cy="307775"/>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 xmlns:a16="http://schemas.microsoft.com/office/drawing/2014/main"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50" b="1" noProof="0" dirty="0" smtClean="0">
                <a:latin typeface="Arial" pitchFamily="34" charset="0"/>
                <a:ea typeface="Calibri"/>
                <a:cs typeface="Arial" pitchFamily="34" charset="0"/>
              </a:rPr>
              <a:t>06</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pic>
        <p:nvPicPr>
          <p:cNvPr id="4098" name="Picture 2" descr="https://lh7-rt.googleusercontent.com/slidesz/AGV_vUfx3YNPOqcTPSAZNm65el6vVPlzBaA2y50iRTlqaPpMLD-GCMwXjwuj9jrhEpOB7hgIuSql-2NV-QZLvszyrs7J-5JKO6IhNDPNBCYd6I3DndM5_K3LuDp3XMBHK0nkYyAeCIOyZQ=s2048?key=erM5l7iKqYEsPM6mEAkJFPp_"/>
          <p:cNvPicPr>
            <a:picLocks noChangeAspect="1" noChangeArrowheads="1"/>
          </p:cNvPicPr>
          <p:nvPr/>
        </p:nvPicPr>
        <p:blipFill rotWithShape="1">
          <a:blip r:embed="rId3">
            <a:extLst>
              <a:ext uri="{28A0092B-C50C-407E-A947-70E740481C1C}">
                <a14:useLocalDpi xmlns:a14="http://schemas.microsoft.com/office/drawing/2010/main" val="0"/>
              </a:ext>
            </a:extLst>
          </a:blip>
          <a:srcRect t="7088" r="194"/>
          <a:stretch/>
        </p:blipFill>
        <p:spPr bwMode="auto">
          <a:xfrm>
            <a:off x="492055" y="2621279"/>
            <a:ext cx="11186139" cy="3716909"/>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 xmlns:a16="http://schemas.microsoft.com/office/drawing/2014/main" id="{BAA6883F-B554-43FB-B47A-68A8E73656AA}"/>
              </a:ext>
            </a:extLst>
          </p:cNvPr>
          <p:cNvSpPr txBox="1"/>
          <p:nvPr/>
        </p:nvSpPr>
        <p:spPr>
          <a:xfrm>
            <a:off x="151536" y="1150988"/>
            <a:ext cx="11682073" cy="1164421"/>
          </a:xfrm>
          <a:prstGeom prst="rect">
            <a:avLst/>
          </a:prstGeom>
          <a:noFill/>
        </p:spPr>
        <p:txBody>
          <a:bodyPr wrap="square" rtlCol="0">
            <a:spAutoFit/>
          </a:bodyPr>
          <a:lstStyle/>
          <a:p>
            <a:pPr marR="5080" algn="just">
              <a:spcBef>
                <a:spcPts val="95"/>
              </a:spcBef>
              <a:defRPr/>
            </a:pPr>
            <a:r>
              <a:rPr lang="es-MX" sz="1600" b="1" dirty="0" smtClean="0">
                <a:solidFill>
                  <a:srgbClr val="001F5F"/>
                </a:solidFill>
                <a:latin typeface="Arial"/>
                <a:cs typeface="Arial"/>
              </a:rPr>
              <a:t>Depreciación</a:t>
            </a:r>
            <a:endParaRPr lang="es-MX" sz="1600" dirty="0" smtClean="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dirty="0" smtClean="0">
                <a:solidFill>
                  <a:srgbClr val="001F5F"/>
                </a:solidFill>
                <a:latin typeface="Arial"/>
                <a:cs typeface="Arial"/>
              </a:rPr>
              <a:t>La depreciación se ha caracterizado tanto nominal como real por su alta volatilidad esperando como resultado del modelo de predicción una estabilización.</a:t>
            </a:r>
            <a:endParaRPr lang="es-MX"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sp>
        <p:nvSpPr>
          <p:cNvPr id="7" name="CuadroTexto 6">
            <a:extLst>
              <a:ext uri="{FF2B5EF4-FFF2-40B4-BE49-F238E27FC236}">
                <a16:creationId xmlns:a16="http://schemas.microsoft.com/office/drawing/2014/main" xmlns="" id="{64472744-2BD8-4A1A-A318-FE7FE4A478A2}"/>
              </a:ext>
            </a:extLst>
          </p:cNvPr>
          <p:cNvSpPr txBox="1"/>
          <p:nvPr/>
        </p:nvSpPr>
        <p:spPr>
          <a:xfrm>
            <a:off x="345848" y="2204632"/>
            <a:ext cx="5422180" cy="446276"/>
          </a:xfrm>
          <a:prstGeom prst="rect">
            <a:avLst/>
          </a:prstGeom>
          <a:noFill/>
        </p:spPr>
        <p:txBody>
          <a:bodyPr wrap="square" rtlCol="0">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200" b="1" dirty="0">
                <a:solidFill>
                  <a:srgbClr val="002060"/>
                </a:solidFill>
                <a:latin typeface="Arial" pitchFamily="34" charset="0"/>
                <a:cs typeface="Arial" pitchFamily="34" charset="0"/>
              </a:rPr>
              <a:t>PBI MUNDIAL</a:t>
            </a:r>
          </a:p>
          <a:p>
            <a:pPr algn="ctr"/>
            <a:r>
              <a:rPr lang="es-MX" sz="1050" dirty="0">
                <a:latin typeface="Arial" pitchFamily="34" charset="0"/>
                <a:cs typeface="Arial" pitchFamily="34" charset="0"/>
              </a:rPr>
              <a:t>(Var. % 12 meses)</a:t>
            </a:r>
            <a:endParaRPr lang="es-PE" sz="1050" dirty="0">
              <a:latin typeface="Arial" pitchFamily="34" charset="0"/>
              <a:cs typeface="Arial" pitchFamily="34" charset="0"/>
            </a:endParaRPr>
          </a:p>
        </p:txBody>
      </p:sp>
      <p:sp>
        <p:nvSpPr>
          <p:cNvPr id="9" name="CuadroTexto 8">
            <a:extLst>
              <a:ext uri="{FF2B5EF4-FFF2-40B4-BE49-F238E27FC236}">
                <a16:creationId xmlns:a16="http://schemas.microsoft.com/office/drawing/2014/main" xmlns="" id="{1B985A32-B88E-441A-B515-8B34413BA9F1}"/>
              </a:ext>
            </a:extLst>
          </p:cNvPr>
          <p:cNvSpPr txBox="1"/>
          <p:nvPr/>
        </p:nvSpPr>
        <p:spPr>
          <a:xfrm>
            <a:off x="6074322" y="2288787"/>
            <a:ext cx="5422180" cy="446276"/>
          </a:xfrm>
          <a:prstGeom prst="rect">
            <a:avLst/>
          </a:prstGeom>
          <a:noFill/>
        </p:spPr>
        <p:txBody>
          <a:bodyPr wrap="square" rtlCol="0">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200" b="1" dirty="0">
                <a:solidFill>
                  <a:srgbClr val="002060"/>
                </a:solidFill>
                <a:latin typeface="Arial" pitchFamily="34" charset="0"/>
                <a:cs typeface="Arial" pitchFamily="34" charset="0"/>
              </a:rPr>
              <a:t>BRECHA DEL PRODUCTO MUNDIAL</a:t>
            </a:r>
          </a:p>
          <a:p>
            <a:pPr algn="ctr"/>
            <a:r>
              <a:rPr lang="es-MX" sz="1050" dirty="0">
                <a:latin typeface="Arial" pitchFamily="34" charset="0"/>
                <a:cs typeface="Arial" pitchFamily="34" charset="0"/>
              </a:rPr>
              <a:t>(Porcentaje del PBI potencial)</a:t>
            </a:r>
            <a:endParaRPr lang="es-PE" sz="1050" dirty="0">
              <a:latin typeface="Arial" pitchFamily="34" charset="0"/>
              <a:cs typeface="Arial" pitchFamily="34" charset="0"/>
            </a:endParaRPr>
          </a:p>
        </p:txBody>
      </p:sp>
    </p:spTree>
    <p:extLst>
      <p:ext uri="{BB962C8B-B14F-4D97-AF65-F5344CB8AC3E}">
        <p14:creationId xmlns:p14="http://schemas.microsoft.com/office/powerpoint/2010/main" val="3896223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 xmlns:a16="http://schemas.microsoft.com/office/drawing/2014/main" id="{81E3FBD4-20A9-417B-A77F-F7D7B12C089A}"/>
              </a:ext>
            </a:extLst>
          </p:cNvPr>
          <p:cNvSpPr/>
          <p:nvPr/>
        </p:nvSpPr>
        <p:spPr>
          <a:xfrm>
            <a:off x="0" y="6687671"/>
            <a:ext cx="12192000" cy="170329"/>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 xmlns:a16="http://schemas.microsoft.com/office/drawing/2014/main"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smtClean="0">
                <a:ln>
                  <a:noFill/>
                </a:ln>
                <a:solidFill>
                  <a:srgbClr val="FFFFFF"/>
                </a:solidFill>
                <a:effectLst/>
                <a:uLnTx/>
                <a:uFillTx/>
                <a:latin typeface="Arial" pitchFamily="34" charset="0"/>
                <a:ea typeface="Calibri"/>
                <a:cs typeface="Arial" pitchFamily="34" charset="0"/>
              </a:rPr>
              <a:t>07</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grpSp>
        <p:nvGrpSpPr>
          <p:cNvPr id="6" name="object 2">
            <a:extLst>
              <a:ext uri="{FF2B5EF4-FFF2-40B4-BE49-F238E27FC236}">
                <a16:creationId xmlns="" xmlns:a16="http://schemas.microsoft.com/office/drawing/2014/main" id="{E382B80E-29F3-4CC1-8233-2148FB07C100}"/>
              </a:ext>
            </a:extLst>
          </p:cNvPr>
          <p:cNvGrpSpPr/>
          <p:nvPr/>
        </p:nvGrpSpPr>
        <p:grpSpPr>
          <a:xfrm>
            <a:off x="705779" y="1547664"/>
            <a:ext cx="7800340" cy="729615"/>
            <a:chOff x="771093" y="1241044"/>
            <a:chExt cx="7800340" cy="729615"/>
          </a:xfrm>
        </p:grpSpPr>
        <p:sp>
          <p:nvSpPr>
            <p:cNvPr id="7" name="object 3">
              <a:extLst>
                <a:ext uri="{FF2B5EF4-FFF2-40B4-BE49-F238E27FC236}">
                  <a16:creationId xmlns="" xmlns:a16="http://schemas.microsoft.com/office/drawing/2014/main" id="{77EE34D4-A03C-45E8-A50C-CB75EAE0CAD1}"/>
                </a:ext>
              </a:extLst>
            </p:cNvPr>
            <p:cNvSpPr/>
            <p:nvPr/>
          </p:nvSpPr>
          <p:spPr>
            <a:xfrm>
              <a:off x="777951" y="1483360"/>
              <a:ext cx="7786370" cy="480059"/>
            </a:xfrm>
            <a:custGeom>
              <a:avLst/>
              <a:gdLst/>
              <a:ahLst/>
              <a:cxnLst/>
              <a:rect l="l" t="t" r="r" b="b"/>
              <a:pathLst>
                <a:path w="7786370" h="480060">
                  <a:moveTo>
                    <a:pt x="0" y="480060"/>
                  </a:moveTo>
                  <a:lnTo>
                    <a:pt x="7786116" y="480060"/>
                  </a:lnTo>
                  <a:lnTo>
                    <a:pt x="7786116" y="0"/>
                  </a:lnTo>
                  <a:lnTo>
                    <a:pt x="0" y="0"/>
                  </a:lnTo>
                  <a:lnTo>
                    <a:pt x="0" y="480060"/>
                  </a:lnTo>
                  <a:close/>
                </a:path>
              </a:pathLst>
            </a:custGeom>
            <a:ln w="13714">
              <a:solidFill>
                <a:srgbClr val="5B9BD3"/>
              </a:solidFill>
            </a:ln>
          </p:spPr>
          <p:txBody>
            <a:bodyPr wrap="square" lIns="0" tIns="0" rIns="0" bIns="0" rtlCol="0"/>
            <a:lstStyle/>
            <a:p>
              <a:endParaRPr/>
            </a:p>
          </p:txBody>
        </p:sp>
        <p:sp>
          <p:nvSpPr>
            <p:cNvPr id="9" name="object 4">
              <a:extLst>
                <a:ext uri="{FF2B5EF4-FFF2-40B4-BE49-F238E27FC236}">
                  <a16:creationId xmlns="" xmlns:a16="http://schemas.microsoft.com/office/drawing/2014/main" id="{C6504AB4-A364-4123-AD9D-2711BC937BFA}"/>
                </a:ext>
              </a:extLst>
            </p:cNvPr>
            <p:cNvSpPr/>
            <p:nvPr/>
          </p:nvSpPr>
          <p:spPr>
            <a:xfrm>
              <a:off x="1139139" y="1241044"/>
              <a:ext cx="5450205" cy="562610"/>
            </a:xfrm>
            <a:custGeom>
              <a:avLst/>
              <a:gdLst/>
              <a:ahLst/>
              <a:cxnLst/>
              <a:rect l="l" t="t" r="r" b="b"/>
              <a:pathLst>
                <a:path w="5450205" h="562610">
                  <a:moveTo>
                    <a:pt x="5356148" y="0"/>
                  </a:moveTo>
                  <a:lnTo>
                    <a:pt x="93725" y="0"/>
                  </a:lnTo>
                  <a:lnTo>
                    <a:pt x="57226" y="7365"/>
                  </a:lnTo>
                  <a:lnTo>
                    <a:pt x="27431" y="27431"/>
                  </a:lnTo>
                  <a:lnTo>
                    <a:pt x="7365" y="57276"/>
                  </a:lnTo>
                  <a:lnTo>
                    <a:pt x="0" y="93725"/>
                  </a:lnTo>
                  <a:lnTo>
                    <a:pt x="0" y="468629"/>
                  </a:lnTo>
                  <a:lnTo>
                    <a:pt x="7365" y="505078"/>
                  </a:lnTo>
                  <a:lnTo>
                    <a:pt x="27431" y="534923"/>
                  </a:lnTo>
                  <a:lnTo>
                    <a:pt x="57226" y="554989"/>
                  </a:lnTo>
                  <a:lnTo>
                    <a:pt x="93725" y="562355"/>
                  </a:lnTo>
                  <a:lnTo>
                    <a:pt x="5356148" y="562355"/>
                  </a:lnTo>
                  <a:lnTo>
                    <a:pt x="5392597" y="554989"/>
                  </a:lnTo>
                  <a:lnTo>
                    <a:pt x="5422442" y="534923"/>
                  </a:lnTo>
                  <a:lnTo>
                    <a:pt x="5442508" y="505078"/>
                  </a:lnTo>
                  <a:lnTo>
                    <a:pt x="5449874" y="468629"/>
                  </a:lnTo>
                  <a:lnTo>
                    <a:pt x="5449874" y="93725"/>
                  </a:lnTo>
                  <a:lnTo>
                    <a:pt x="5442508" y="57276"/>
                  </a:lnTo>
                  <a:lnTo>
                    <a:pt x="5422442" y="27431"/>
                  </a:lnTo>
                  <a:lnTo>
                    <a:pt x="5392597" y="7365"/>
                  </a:lnTo>
                  <a:lnTo>
                    <a:pt x="5356148" y="0"/>
                  </a:lnTo>
                  <a:close/>
                </a:path>
              </a:pathLst>
            </a:custGeom>
            <a:solidFill>
              <a:srgbClr val="0070C0"/>
            </a:solidFill>
          </p:spPr>
          <p:txBody>
            <a:bodyPr wrap="square" lIns="0" tIns="0" rIns="0" bIns="0" rtlCol="0"/>
            <a:lstStyle/>
            <a:p>
              <a:endParaRPr/>
            </a:p>
          </p:txBody>
        </p:sp>
      </p:grpSp>
      <p:grpSp>
        <p:nvGrpSpPr>
          <p:cNvPr id="10" name="object 5">
            <a:extLst>
              <a:ext uri="{FF2B5EF4-FFF2-40B4-BE49-F238E27FC236}">
                <a16:creationId xmlns="" xmlns:a16="http://schemas.microsoft.com/office/drawing/2014/main" id="{44129720-3994-4231-BBD4-14FA337B01D4}"/>
              </a:ext>
            </a:extLst>
          </p:cNvPr>
          <p:cNvGrpSpPr/>
          <p:nvPr/>
        </p:nvGrpSpPr>
        <p:grpSpPr>
          <a:xfrm>
            <a:off x="705779" y="3280705"/>
            <a:ext cx="7821930" cy="706755"/>
            <a:chOff x="771093" y="2974085"/>
            <a:chExt cx="7821930" cy="706755"/>
          </a:xfrm>
        </p:grpSpPr>
        <p:sp>
          <p:nvSpPr>
            <p:cNvPr id="11" name="object 6">
              <a:extLst>
                <a:ext uri="{FF2B5EF4-FFF2-40B4-BE49-F238E27FC236}">
                  <a16:creationId xmlns="" xmlns:a16="http://schemas.microsoft.com/office/drawing/2014/main" id="{6B797DB2-3F5B-441D-B099-82C04FFA5EAD}"/>
                </a:ext>
              </a:extLst>
            </p:cNvPr>
            <p:cNvSpPr/>
            <p:nvPr/>
          </p:nvSpPr>
          <p:spPr>
            <a:xfrm>
              <a:off x="777951" y="3198113"/>
              <a:ext cx="7807959" cy="475615"/>
            </a:xfrm>
            <a:custGeom>
              <a:avLst/>
              <a:gdLst/>
              <a:ahLst/>
              <a:cxnLst/>
              <a:rect l="l" t="t" r="r" b="b"/>
              <a:pathLst>
                <a:path w="7807959" h="475614">
                  <a:moveTo>
                    <a:pt x="0" y="475488"/>
                  </a:moveTo>
                  <a:lnTo>
                    <a:pt x="7807706" y="475488"/>
                  </a:lnTo>
                  <a:lnTo>
                    <a:pt x="7807706" y="0"/>
                  </a:lnTo>
                  <a:lnTo>
                    <a:pt x="0" y="0"/>
                  </a:lnTo>
                  <a:lnTo>
                    <a:pt x="0" y="475488"/>
                  </a:lnTo>
                  <a:close/>
                </a:path>
              </a:pathLst>
            </a:custGeom>
            <a:ln w="13716">
              <a:solidFill>
                <a:srgbClr val="5B9BD3"/>
              </a:solidFill>
            </a:ln>
          </p:spPr>
          <p:txBody>
            <a:bodyPr wrap="square" lIns="0" tIns="0" rIns="0" bIns="0" rtlCol="0"/>
            <a:lstStyle/>
            <a:p>
              <a:endParaRPr/>
            </a:p>
          </p:txBody>
        </p:sp>
        <p:sp>
          <p:nvSpPr>
            <p:cNvPr id="12" name="object 7">
              <a:extLst>
                <a:ext uri="{FF2B5EF4-FFF2-40B4-BE49-F238E27FC236}">
                  <a16:creationId xmlns="" xmlns:a16="http://schemas.microsoft.com/office/drawing/2014/main" id="{2E26B26E-B5E5-4CCE-818D-205BF6080E55}"/>
                </a:ext>
              </a:extLst>
            </p:cNvPr>
            <p:cNvSpPr/>
            <p:nvPr/>
          </p:nvSpPr>
          <p:spPr>
            <a:xfrm>
              <a:off x="1167650" y="2974085"/>
              <a:ext cx="5465445" cy="562610"/>
            </a:xfrm>
            <a:custGeom>
              <a:avLst/>
              <a:gdLst/>
              <a:ahLst/>
              <a:cxnLst/>
              <a:rect l="l" t="t" r="r" b="b"/>
              <a:pathLst>
                <a:path w="5465445" h="562610">
                  <a:moveTo>
                    <a:pt x="5370944" y="0"/>
                  </a:moveTo>
                  <a:lnTo>
                    <a:pt x="93992" y="0"/>
                  </a:lnTo>
                  <a:lnTo>
                    <a:pt x="57391" y="7365"/>
                  </a:lnTo>
                  <a:lnTo>
                    <a:pt x="27508" y="27431"/>
                  </a:lnTo>
                  <a:lnTo>
                    <a:pt x="7378" y="57150"/>
                  </a:lnTo>
                  <a:lnTo>
                    <a:pt x="0" y="93725"/>
                  </a:lnTo>
                  <a:lnTo>
                    <a:pt x="0" y="468629"/>
                  </a:lnTo>
                  <a:lnTo>
                    <a:pt x="7378" y="505078"/>
                  </a:lnTo>
                  <a:lnTo>
                    <a:pt x="27508" y="534924"/>
                  </a:lnTo>
                  <a:lnTo>
                    <a:pt x="57391" y="554989"/>
                  </a:lnTo>
                  <a:lnTo>
                    <a:pt x="93992" y="562355"/>
                  </a:lnTo>
                  <a:lnTo>
                    <a:pt x="5370944" y="562355"/>
                  </a:lnTo>
                  <a:lnTo>
                    <a:pt x="5407647" y="554989"/>
                  </a:lnTo>
                  <a:lnTo>
                    <a:pt x="5437492" y="534924"/>
                  </a:lnTo>
                  <a:lnTo>
                    <a:pt x="5457558" y="505078"/>
                  </a:lnTo>
                  <a:lnTo>
                    <a:pt x="5464924" y="468629"/>
                  </a:lnTo>
                  <a:lnTo>
                    <a:pt x="5464924" y="93725"/>
                  </a:lnTo>
                  <a:lnTo>
                    <a:pt x="5457558" y="57150"/>
                  </a:lnTo>
                  <a:lnTo>
                    <a:pt x="5437492" y="27431"/>
                  </a:lnTo>
                  <a:lnTo>
                    <a:pt x="5407647" y="7365"/>
                  </a:lnTo>
                  <a:lnTo>
                    <a:pt x="5370944" y="0"/>
                  </a:lnTo>
                  <a:close/>
                </a:path>
              </a:pathLst>
            </a:custGeom>
            <a:solidFill>
              <a:srgbClr val="006FC0"/>
            </a:solidFill>
          </p:spPr>
          <p:txBody>
            <a:bodyPr wrap="square" lIns="0" tIns="0" rIns="0" bIns="0" rtlCol="0"/>
            <a:lstStyle/>
            <a:p>
              <a:endParaRPr/>
            </a:p>
          </p:txBody>
        </p:sp>
      </p:grpSp>
      <p:grpSp>
        <p:nvGrpSpPr>
          <p:cNvPr id="13" name="object 8">
            <a:extLst>
              <a:ext uri="{FF2B5EF4-FFF2-40B4-BE49-F238E27FC236}">
                <a16:creationId xmlns="" xmlns:a16="http://schemas.microsoft.com/office/drawing/2014/main" id="{9780DA53-1638-4B9F-9D0C-3A618AADDB68}"/>
              </a:ext>
            </a:extLst>
          </p:cNvPr>
          <p:cNvGrpSpPr/>
          <p:nvPr/>
        </p:nvGrpSpPr>
        <p:grpSpPr>
          <a:xfrm>
            <a:off x="705779" y="4172373"/>
            <a:ext cx="7821930" cy="696595"/>
            <a:chOff x="771093" y="3865753"/>
            <a:chExt cx="7821930" cy="696595"/>
          </a:xfrm>
        </p:grpSpPr>
        <p:sp>
          <p:nvSpPr>
            <p:cNvPr id="14" name="object 9">
              <a:extLst>
                <a:ext uri="{FF2B5EF4-FFF2-40B4-BE49-F238E27FC236}">
                  <a16:creationId xmlns="" xmlns:a16="http://schemas.microsoft.com/office/drawing/2014/main" id="{B5E109D4-EAE5-4159-B4B0-DA50B6030256}"/>
                </a:ext>
              </a:extLst>
            </p:cNvPr>
            <p:cNvSpPr/>
            <p:nvPr/>
          </p:nvSpPr>
          <p:spPr>
            <a:xfrm>
              <a:off x="777951" y="4075176"/>
              <a:ext cx="7807959" cy="480059"/>
            </a:xfrm>
            <a:custGeom>
              <a:avLst/>
              <a:gdLst/>
              <a:ahLst/>
              <a:cxnLst/>
              <a:rect l="l" t="t" r="r" b="b"/>
              <a:pathLst>
                <a:path w="7807959" h="480060">
                  <a:moveTo>
                    <a:pt x="0" y="480060"/>
                  </a:moveTo>
                  <a:lnTo>
                    <a:pt x="7807706" y="480060"/>
                  </a:lnTo>
                  <a:lnTo>
                    <a:pt x="7807706" y="0"/>
                  </a:lnTo>
                  <a:lnTo>
                    <a:pt x="0" y="0"/>
                  </a:lnTo>
                  <a:lnTo>
                    <a:pt x="0" y="480060"/>
                  </a:lnTo>
                  <a:close/>
                </a:path>
              </a:pathLst>
            </a:custGeom>
            <a:ln w="13714">
              <a:solidFill>
                <a:srgbClr val="5B9BD3"/>
              </a:solidFill>
            </a:ln>
          </p:spPr>
          <p:txBody>
            <a:bodyPr wrap="square" lIns="0" tIns="0" rIns="0" bIns="0" rtlCol="0"/>
            <a:lstStyle/>
            <a:p>
              <a:endParaRPr/>
            </a:p>
          </p:txBody>
        </p:sp>
        <p:sp>
          <p:nvSpPr>
            <p:cNvPr id="15" name="object 10">
              <a:extLst>
                <a:ext uri="{FF2B5EF4-FFF2-40B4-BE49-F238E27FC236}">
                  <a16:creationId xmlns="" xmlns:a16="http://schemas.microsoft.com/office/drawing/2014/main" id="{01C036C4-D08E-4A81-A03B-E53C764CF8FE}"/>
                </a:ext>
              </a:extLst>
            </p:cNvPr>
            <p:cNvSpPr/>
            <p:nvPr/>
          </p:nvSpPr>
          <p:spPr>
            <a:xfrm>
              <a:off x="1192301" y="3865753"/>
              <a:ext cx="5465445" cy="558165"/>
            </a:xfrm>
            <a:custGeom>
              <a:avLst/>
              <a:gdLst/>
              <a:ahLst/>
              <a:cxnLst/>
              <a:rect l="l" t="t" r="r" b="b"/>
              <a:pathLst>
                <a:path w="5465445" h="558164">
                  <a:moveTo>
                    <a:pt x="5371820" y="0"/>
                  </a:moveTo>
                  <a:lnTo>
                    <a:pt x="93192" y="0"/>
                  </a:lnTo>
                  <a:lnTo>
                    <a:pt x="56959" y="7239"/>
                  </a:lnTo>
                  <a:lnTo>
                    <a:pt x="27317" y="27178"/>
                  </a:lnTo>
                  <a:lnTo>
                    <a:pt x="7340" y="56769"/>
                  </a:lnTo>
                  <a:lnTo>
                    <a:pt x="0" y="92964"/>
                  </a:lnTo>
                  <a:lnTo>
                    <a:pt x="0" y="464820"/>
                  </a:lnTo>
                  <a:lnTo>
                    <a:pt x="7340" y="501015"/>
                  </a:lnTo>
                  <a:lnTo>
                    <a:pt x="27317" y="530479"/>
                  </a:lnTo>
                  <a:lnTo>
                    <a:pt x="56959" y="550418"/>
                  </a:lnTo>
                  <a:lnTo>
                    <a:pt x="93192" y="557784"/>
                  </a:lnTo>
                  <a:lnTo>
                    <a:pt x="5371820" y="557784"/>
                  </a:lnTo>
                  <a:lnTo>
                    <a:pt x="5408015" y="550418"/>
                  </a:lnTo>
                  <a:lnTo>
                    <a:pt x="5437606" y="530479"/>
                  </a:lnTo>
                  <a:lnTo>
                    <a:pt x="5457672" y="501015"/>
                  </a:lnTo>
                  <a:lnTo>
                    <a:pt x="5465038" y="464820"/>
                  </a:lnTo>
                  <a:lnTo>
                    <a:pt x="5465038" y="92964"/>
                  </a:lnTo>
                  <a:lnTo>
                    <a:pt x="5457672" y="56769"/>
                  </a:lnTo>
                  <a:lnTo>
                    <a:pt x="5437606" y="27178"/>
                  </a:lnTo>
                  <a:lnTo>
                    <a:pt x="5408015" y="7239"/>
                  </a:lnTo>
                  <a:lnTo>
                    <a:pt x="5371820" y="0"/>
                  </a:lnTo>
                  <a:close/>
                </a:path>
              </a:pathLst>
            </a:custGeom>
            <a:solidFill>
              <a:srgbClr val="006FC0"/>
            </a:solidFill>
          </p:spPr>
          <p:txBody>
            <a:bodyPr wrap="square" lIns="0" tIns="0" rIns="0" bIns="0" rtlCol="0"/>
            <a:lstStyle/>
            <a:p>
              <a:endParaRPr/>
            </a:p>
          </p:txBody>
        </p:sp>
      </p:grpSp>
      <p:grpSp>
        <p:nvGrpSpPr>
          <p:cNvPr id="16" name="object 11">
            <a:extLst>
              <a:ext uri="{FF2B5EF4-FFF2-40B4-BE49-F238E27FC236}">
                <a16:creationId xmlns="" xmlns:a16="http://schemas.microsoft.com/office/drawing/2014/main" id="{D90BA3E5-D193-4FE5-93B9-2829CC3DB896}"/>
              </a:ext>
            </a:extLst>
          </p:cNvPr>
          <p:cNvGrpSpPr/>
          <p:nvPr/>
        </p:nvGrpSpPr>
        <p:grpSpPr>
          <a:xfrm>
            <a:off x="705650" y="5022879"/>
            <a:ext cx="7821930" cy="706755"/>
            <a:chOff x="771093" y="4715255"/>
            <a:chExt cx="7821930" cy="706755"/>
          </a:xfrm>
        </p:grpSpPr>
        <p:sp>
          <p:nvSpPr>
            <p:cNvPr id="17" name="object 12">
              <a:extLst>
                <a:ext uri="{FF2B5EF4-FFF2-40B4-BE49-F238E27FC236}">
                  <a16:creationId xmlns="" xmlns:a16="http://schemas.microsoft.com/office/drawing/2014/main" id="{02C6C172-A589-4A62-ACFD-E31BD5EE6801}"/>
                </a:ext>
              </a:extLst>
            </p:cNvPr>
            <p:cNvSpPr/>
            <p:nvPr/>
          </p:nvSpPr>
          <p:spPr>
            <a:xfrm>
              <a:off x="777951" y="4939283"/>
              <a:ext cx="7807959" cy="475615"/>
            </a:xfrm>
            <a:custGeom>
              <a:avLst/>
              <a:gdLst/>
              <a:ahLst/>
              <a:cxnLst/>
              <a:rect l="l" t="t" r="r" b="b"/>
              <a:pathLst>
                <a:path w="7807959" h="475614">
                  <a:moveTo>
                    <a:pt x="0" y="475487"/>
                  </a:moveTo>
                  <a:lnTo>
                    <a:pt x="7807706" y="475487"/>
                  </a:lnTo>
                  <a:lnTo>
                    <a:pt x="7807706" y="0"/>
                  </a:lnTo>
                  <a:lnTo>
                    <a:pt x="0" y="0"/>
                  </a:lnTo>
                  <a:lnTo>
                    <a:pt x="0" y="475487"/>
                  </a:lnTo>
                  <a:close/>
                </a:path>
              </a:pathLst>
            </a:custGeom>
            <a:ln w="13716">
              <a:solidFill>
                <a:srgbClr val="5B9BD3"/>
              </a:solidFill>
            </a:ln>
          </p:spPr>
          <p:txBody>
            <a:bodyPr wrap="square" lIns="0" tIns="0" rIns="0" bIns="0" rtlCol="0"/>
            <a:lstStyle/>
            <a:p>
              <a:endParaRPr/>
            </a:p>
          </p:txBody>
        </p:sp>
        <p:sp>
          <p:nvSpPr>
            <p:cNvPr id="18" name="object 13">
              <a:extLst>
                <a:ext uri="{FF2B5EF4-FFF2-40B4-BE49-F238E27FC236}">
                  <a16:creationId xmlns="" xmlns:a16="http://schemas.microsoft.com/office/drawing/2014/main" id="{7FCF7735-3177-4C29-A365-28920F8F3146}"/>
                </a:ext>
              </a:extLst>
            </p:cNvPr>
            <p:cNvSpPr/>
            <p:nvPr/>
          </p:nvSpPr>
          <p:spPr>
            <a:xfrm>
              <a:off x="1192301" y="4715255"/>
              <a:ext cx="5465445" cy="562610"/>
            </a:xfrm>
            <a:custGeom>
              <a:avLst/>
              <a:gdLst/>
              <a:ahLst/>
              <a:cxnLst/>
              <a:rect l="l" t="t" r="r" b="b"/>
              <a:pathLst>
                <a:path w="5465445" h="562610">
                  <a:moveTo>
                    <a:pt x="5370931" y="0"/>
                  </a:moveTo>
                  <a:lnTo>
                    <a:pt x="93954" y="0"/>
                  </a:lnTo>
                  <a:lnTo>
                    <a:pt x="57378" y="7366"/>
                  </a:lnTo>
                  <a:lnTo>
                    <a:pt x="27508" y="27432"/>
                  </a:lnTo>
                  <a:lnTo>
                    <a:pt x="7378" y="57277"/>
                  </a:lnTo>
                  <a:lnTo>
                    <a:pt x="0" y="93726"/>
                  </a:lnTo>
                  <a:lnTo>
                    <a:pt x="0" y="468630"/>
                  </a:lnTo>
                  <a:lnTo>
                    <a:pt x="7378" y="505206"/>
                  </a:lnTo>
                  <a:lnTo>
                    <a:pt x="27508" y="534924"/>
                  </a:lnTo>
                  <a:lnTo>
                    <a:pt x="57378" y="554990"/>
                  </a:lnTo>
                  <a:lnTo>
                    <a:pt x="93954" y="562356"/>
                  </a:lnTo>
                  <a:lnTo>
                    <a:pt x="5370931" y="562356"/>
                  </a:lnTo>
                  <a:lnTo>
                    <a:pt x="5407634" y="554990"/>
                  </a:lnTo>
                  <a:lnTo>
                    <a:pt x="5437479" y="534924"/>
                  </a:lnTo>
                  <a:lnTo>
                    <a:pt x="5457545" y="505206"/>
                  </a:lnTo>
                  <a:lnTo>
                    <a:pt x="5465038" y="468630"/>
                  </a:lnTo>
                  <a:lnTo>
                    <a:pt x="5465038" y="93726"/>
                  </a:lnTo>
                  <a:lnTo>
                    <a:pt x="5457545" y="57277"/>
                  </a:lnTo>
                  <a:lnTo>
                    <a:pt x="5437479" y="27432"/>
                  </a:lnTo>
                  <a:lnTo>
                    <a:pt x="5407634" y="7366"/>
                  </a:lnTo>
                  <a:lnTo>
                    <a:pt x="5370931" y="0"/>
                  </a:lnTo>
                  <a:close/>
                </a:path>
              </a:pathLst>
            </a:custGeom>
            <a:solidFill>
              <a:srgbClr val="006FC0"/>
            </a:solidFill>
          </p:spPr>
          <p:txBody>
            <a:bodyPr wrap="square" lIns="0" tIns="0" rIns="0" bIns="0" rtlCol="0"/>
            <a:lstStyle/>
            <a:p>
              <a:endParaRPr/>
            </a:p>
          </p:txBody>
        </p:sp>
      </p:grpSp>
      <p:grpSp>
        <p:nvGrpSpPr>
          <p:cNvPr id="22" name="object 19">
            <a:extLst>
              <a:ext uri="{FF2B5EF4-FFF2-40B4-BE49-F238E27FC236}">
                <a16:creationId xmlns="" xmlns:a16="http://schemas.microsoft.com/office/drawing/2014/main" id="{E6AA0237-EEF7-46EF-A662-F7A6731A41C4}"/>
              </a:ext>
            </a:extLst>
          </p:cNvPr>
          <p:cNvGrpSpPr/>
          <p:nvPr/>
        </p:nvGrpSpPr>
        <p:grpSpPr>
          <a:xfrm>
            <a:off x="705779" y="2417995"/>
            <a:ext cx="7821930" cy="706755"/>
            <a:chOff x="771093" y="2111375"/>
            <a:chExt cx="7821930" cy="706755"/>
          </a:xfrm>
        </p:grpSpPr>
        <p:sp>
          <p:nvSpPr>
            <p:cNvPr id="23" name="object 20">
              <a:extLst>
                <a:ext uri="{FF2B5EF4-FFF2-40B4-BE49-F238E27FC236}">
                  <a16:creationId xmlns="" xmlns:a16="http://schemas.microsoft.com/office/drawing/2014/main" id="{73892267-3279-4D99-9F30-4E7B033428D7}"/>
                </a:ext>
              </a:extLst>
            </p:cNvPr>
            <p:cNvSpPr/>
            <p:nvPr/>
          </p:nvSpPr>
          <p:spPr>
            <a:xfrm>
              <a:off x="777951" y="2335402"/>
              <a:ext cx="7807959" cy="475615"/>
            </a:xfrm>
            <a:custGeom>
              <a:avLst/>
              <a:gdLst/>
              <a:ahLst/>
              <a:cxnLst/>
              <a:rect l="l" t="t" r="r" b="b"/>
              <a:pathLst>
                <a:path w="7807959" h="475614">
                  <a:moveTo>
                    <a:pt x="0" y="475488"/>
                  </a:moveTo>
                  <a:lnTo>
                    <a:pt x="7807706" y="475488"/>
                  </a:lnTo>
                  <a:lnTo>
                    <a:pt x="7807706" y="0"/>
                  </a:lnTo>
                  <a:lnTo>
                    <a:pt x="0" y="0"/>
                  </a:lnTo>
                  <a:lnTo>
                    <a:pt x="0" y="475488"/>
                  </a:lnTo>
                  <a:close/>
                </a:path>
              </a:pathLst>
            </a:custGeom>
            <a:ln w="13716">
              <a:solidFill>
                <a:srgbClr val="5B9BD3"/>
              </a:solidFill>
            </a:ln>
          </p:spPr>
          <p:txBody>
            <a:bodyPr wrap="square" lIns="0" tIns="0" rIns="0" bIns="0" rtlCol="0"/>
            <a:lstStyle/>
            <a:p>
              <a:endParaRPr/>
            </a:p>
          </p:txBody>
        </p:sp>
        <p:sp>
          <p:nvSpPr>
            <p:cNvPr id="24" name="object 21">
              <a:extLst>
                <a:ext uri="{FF2B5EF4-FFF2-40B4-BE49-F238E27FC236}">
                  <a16:creationId xmlns="" xmlns:a16="http://schemas.microsoft.com/office/drawing/2014/main" id="{8026AA15-C674-4B72-A636-B426DF41001C}"/>
                </a:ext>
              </a:extLst>
            </p:cNvPr>
            <p:cNvSpPr/>
            <p:nvPr/>
          </p:nvSpPr>
          <p:spPr>
            <a:xfrm>
              <a:off x="1167650" y="2111375"/>
              <a:ext cx="5465445" cy="562610"/>
            </a:xfrm>
            <a:custGeom>
              <a:avLst/>
              <a:gdLst/>
              <a:ahLst/>
              <a:cxnLst/>
              <a:rect l="l" t="t" r="r" b="b"/>
              <a:pathLst>
                <a:path w="5465445" h="562610">
                  <a:moveTo>
                    <a:pt x="5370944" y="0"/>
                  </a:moveTo>
                  <a:lnTo>
                    <a:pt x="93992" y="0"/>
                  </a:lnTo>
                  <a:lnTo>
                    <a:pt x="57378" y="7365"/>
                  </a:lnTo>
                  <a:lnTo>
                    <a:pt x="27508" y="27432"/>
                  </a:lnTo>
                  <a:lnTo>
                    <a:pt x="7378" y="57150"/>
                  </a:lnTo>
                  <a:lnTo>
                    <a:pt x="0" y="93725"/>
                  </a:lnTo>
                  <a:lnTo>
                    <a:pt x="0" y="468629"/>
                  </a:lnTo>
                  <a:lnTo>
                    <a:pt x="7378" y="505078"/>
                  </a:lnTo>
                  <a:lnTo>
                    <a:pt x="27508" y="534924"/>
                  </a:lnTo>
                  <a:lnTo>
                    <a:pt x="57378" y="554989"/>
                  </a:lnTo>
                  <a:lnTo>
                    <a:pt x="93992" y="562355"/>
                  </a:lnTo>
                  <a:lnTo>
                    <a:pt x="5370944" y="562355"/>
                  </a:lnTo>
                  <a:lnTo>
                    <a:pt x="5407647" y="554989"/>
                  </a:lnTo>
                  <a:lnTo>
                    <a:pt x="5437492" y="534924"/>
                  </a:lnTo>
                  <a:lnTo>
                    <a:pt x="5457558" y="505078"/>
                  </a:lnTo>
                  <a:lnTo>
                    <a:pt x="5464924" y="468629"/>
                  </a:lnTo>
                  <a:lnTo>
                    <a:pt x="5464924" y="93725"/>
                  </a:lnTo>
                  <a:lnTo>
                    <a:pt x="5457558" y="57150"/>
                  </a:lnTo>
                  <a:lnTo>
                    <a:pt x="5437492" y="27432"/>
                  </a:lnTo>
                  <a:lnTo>
                    <a:pt x="5407647" y="7365"/>
                  </a:lnTo>
                  <a:lnTo>
                    <a:pt x="5370944" y="0"/>
                  </a:lnTo>
                  <a:close/>
                </a:path>
              </a:pathLst>
            </a:custGeom>
            <a:solidFill>
              <a:srgbClr val="002060"/>
            </a:solidFill>
          </p:spPr>
          <p:txBody>
            <a:bodyPr wrap="square" lIns="0" tIns="0" rIns="0" bIns="0" rtlCol="0"/>
            <a:lstStyle/>
            <a:p>
              <a:endParaRPr dirty="0"/>
            </a:p>
          </p:txBody>
        </p:sp>
      </p:grpSp>
      <p:sp>
        <p:nvSpPr>
          <p:cNvPr id="25" name="object 22">
            <a:extLst>
              <a:ext uri="{FF2B5EF4-FFF2-40B4-BE49-F238E27FC236}">
                <a16:creationId xmlns="" xmlns:a16="http://schemas.microsoft.com/office/drawing/2014/main" id="{AA64AC9F-8432-4B91-A2E7-770BB884E3C4}"/>
              </a:ext>
            </a:extLst>
          </p:cNvPr>
          <p:cNvSpPr txBox="1"/>
          <p:nvPr/>
        </p:nvSpPr>
        <p:spPr>
          <a:xfrm>
            <a:off x="1313981" y="1683737"/>
            <a:ext cx="3972634" cy="290464"/>
          </a:xfrm>
          <a:prstGeom prst="rect">
            <a:avLst/>
          </a:prstGeom>
        </p:spPr>
        <p:txBody>
          <a:bodyPr vert="horz" wrap="square" lIns="0" tIns="13335" rIns="0" bIns="0" rtlCol="0">
            <a:spAutoFit/>
          </a:bodyPr>
          <a:lstStyle/>
          <a:p>
            <a:pPr marL="31115">
              <a:lnSpc>
                <a:spcPct val="100000"/>
              </a:lnSpc>
              <a:spcBef>
                <a:spcPts val="105"/>
              </a:spcBef>
            </a:pPr>
            <a:r>
              <a:rPr lang="es-MX" b="1" spc="-10" dirty="0" smtClean="0">
                <a:solidFill>
                  <a:srgbClr val="FFFFFF"/>
                </a:solidFill>
                <a:latin typeface="Arial"/>
                <a:cs typeface="Arial"/>
              </a:rPr>
              <a:t>Panorama externo</a:t>
            </a:r>
            <a:endParaRPr lang="es-PE" dirty="0">
              <a:latin typeface="Arial"/>
              <a:cs typeface="Arial"/>
            </a:endParaRPr>
          </a:p>
        </p:txBody>
      </p:sp>
      <p:sp>
        <p:nvSpPr>
          <p:cNvPr id="26" name="object 22">
            <a:extLst>
              <a:ext uri="{FF2B5EF4-FFF2-40B4-BE49-F238E27FC236}">
                <a16:creationId xmlns="" xmlns:a16="http://schemas.microsoft.com/office/drawing/2014/main" id="{575ACE3F-E661-4010-A02A-37E1E511CD1D}"/>
              </a:ext>
            </a:extLst>
          </p:cNvPr>
          <p:cNvSpPr txBox="1"/>
          <p:nvPr/>
        </p:nvSpPr>
        <p:spPr>
          <a:xfrm>
            <a:off x="1313981" y="2554068"/>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smtClean="0">
                <a:solidFill>
                  <a:srgbClr val="FFFFFF"/>
                </a:solidFill>
                <a:latin typeface="Arial"/>
                <a:cs typeface="Arial"/>
              </a:rPr>
              <a:t>Panorama interno</a:t>
            </a:r>
            <a:endParaRPr lang="es-PE" dirty="0">
              <a:latin typeface="Arial"/>
              <a:cs typeface="Arial"/>
            </a:endParaRPr>
          </a:p>
        </p:txBody>
      </p:sp>
      <p:sp>
        <p:nvSpPr>
          <p:cNvPr id="27" name="object 22">
            <a:extLst>
              <a:ext uri="{FF2B5EF4-FFF2-40B4-BE49-F238E27FC236}">
                <a16:creationId xmlns="" xmlns:a16="http://schemas.microsoft.com/office/drawing/2014/main" id="{49B7E682-9CCF-4302-9B9B-0AF0E8A398E7}"/>
              </a:ext>
            </a:extLst>
          </p:cNvPr>
          <p:cNvSpPr txBox="1"/>
          <p:nvPr/>
        </p:nvSpPr>
        <p:spPr>
          <a:xfrm>
            <a:off x="1313981" y="3389359"/>
            <a:ext cx="5210049" cy="290464"/>
          </a:xfrm>
          <a:prstGeom prst="rect">
            <a:avLst/>
          </a:prstGeom>
        </p:spPr>
        <p:txBody>
          <a:bodyPr vert="horz" wrap="square" lIns="0" tIns="13335" rIns="0" bIns="0" rtlCol="0">
            <a:spAutoFit/>
          </a:bodyPr>
          <a:lstStyle/>
          <a:p>
            <a:pPr marL="31115">
              <a:lnSpc>
                <a:spcPct val="100000"/>
              </a:lnSpc>
              <a:spcBef>
                <a:spcPts val="105"/>
              </a:spcBef>
            </a:pPr>
            <a:r>
              <a:rPr lang="es-MX" b="1" spc="-10" dirty="0" smtClean="0">
                <a:solidFill>
                  <a:srgbClr val="FFFFFF"/>
                </a:solidFill>
                <a:latin typeface="Arial"/>
                <a:cs typeface="Arial"/>
              </a:rPr>
              <a:t>Tasa de interés y proyecciones de inflación</a:t>
            </a:r>
            <a:endParaRPr lang="es-PE" dirty="0">
              <a:latin typeface="Arial"/>
              <a:cs typeface="Arial"/>
            </a:endParaRPr>
          </a:p>
        </p:txBody>
      </p:sp>
      <p:sp>
        <p:nvSpPr>
          <p:cNvPr id="30" name="object 22">
            <a:extLst>
              <a:ext uri="{FF2B5EF4-FFF2-40B4-BE49-F238E27FC236}">
                <a16:creationId xmlns="" xmlns:a16="http://schemas.microsoft.com/office/drawing/2014/main" id="{1656F86D-1ECC-4845-822C-4D3F1F9534A4}"/>
              </a:ext>
            </a:extLst>
          </p:cNvPr>
          <p:cNvSpPr txBox="1"/>
          <p:nvPr/>
        </p:nvSpPr>
        <p:spPr>
          <a:xfrm>
            <a:off x="1407870" y="5713214"/>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a:solidFill>
                  <a:srgbClr val="FFFFFF"/>
                </a:solidFill>
                <a:latin typeface="Arial"/>
                <a:cs typeface="Arial"/>
              </a:rPr>
              <a:t>Parte 6</a:t>
            </a:r>
            <a:endParaRPr lang="es-PE" dirty="0">
              <a:latin typeface="Arial"/>
              <a:cs typeface="Arial"/>
            </a:endParaRPr>
          </a:p>
        </p:txBody>
      </p:sp>
      <p:sp>
        <p:nvSpPr>
          <p:cNvPr id="32" name="object 22">
            <a:extLst>
              <a:ext uri="{FF2B5EF4-FFF2-40B4-BE49-F238E27FC236}">
                <a16:creationId xmlns="" xmlns:a16="http://schemas.microsoft.com/office/drawing/2014/main" id="{1CD52542-F82B-4CFE-BB92-EFF5D5588674}"/>
              </a:ext>
            </a:extLst>
          </p:cNvPr>
          <p:cNvSpPr txBox="1"/>
          <p:nvPr/>
        </p:nvSpPr>
        <p:spPr>
          <a:xfrm>
            <a:off x="1313980" y="4280919"/>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smtClean="0">
                <a:solidFill>
                  <a:srgbClr val="FFFFFF"/>
                </a:solidFill>
                <a:latin typeface="Arial"/>
                <a:cs typeface="Arial"/>
              </a:rPr>
              <a:t>Escenarios de riesgo</a:t>
            </a:r>
            <a:endParaRPr lang="es-PE" dirty="0">
              <a:latin typeface="Arial"/>
              <a:cs typeface="Arial"/>
            </a:endParaRPr>
          </a:p>
        </p:txBody>
      </p:sp>
      <p:sp>
        <p:nvSpPr>
          <p:cNvPr id="33" name="object 22">
            <a:extLst>
              <a:ext uri="{FF2B5EF4-FFF2-40B4-BE49-F238E27FC236}">
                <a16:creationId xmlns="" xmlns:a16="http://schemas.microsoft.com/office/drawing/2014/main" id="{1656F86D-1ECC-4845-822C-4D3F1F9534A4}"/>
              </a:ext>
            </a:extLst>
          </p:cNvPr>
          <p:cNvSpPr txBox="1"/>
          <p:nvPr/>
        </p:nvSpPr>
        <p:spPr>
          <a:xfrm>
            <a:off x="1357732" y="5138107"/>
            <a:ext cx="4996415" cy="290464"/>
          </a:xfrm>
          <a:prstGeom prst="rect">
            <a:avLst/>
          </a:prstGeom>
        </p:spPr>
        <p:txBody>
          <a:bodyPr vert="horz" wrap="square" lIns="0" tIns="13335" rIns="0" bIns="0" rtlCol="0">
            <a:spAutoFit/>
          </a:bodyPr>
          <a:lstStyle/>
          <a:p>
            <a:pPr marL="31115">
              <a:lnSpc>
                <a:spcPct val="100000"/>
              </a:lnSpc>
              <a:spcBef>
                <a:spcPts val="105"/>
              </a:spcBef>
            </a:pPr>
            <a:r>
              <a:rPr lang="es-MX" b="1" spc="-10" dirty="0" smtClean="0">
                <a:solidFill>
                  <a:srgbClr val="FFFFFF"/>
                </a:solidFill>
                <a:latin typeface="Arial"/>
                <a:cs typeface="Arial"/>
              </a:rPr>
              <a:t>Propuesta de tasa de política monetaria</a:t>
            </a:r>
            <a:endParaRPr lang="es-PE" dirty="0">
              <a:latin typeface="Arial"/>
              <a:cs typeface="Arial"/>
            </a:endParaRPr>
          </a:p>
        </p:txBody>
      </p:sp>
    </p:spTree>
    <p:extLst>
      <p:ext uri="{BB962C8B-B14F-4D97-AF65-F5344CB8AC3E}">
        <p14:creationId xmlns:p14="http://schemas.microsoft.com/office/powerpoint/2010/main" val="3404250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xmlns="" id="{81E3FBD4-20A9-417B-A77F-F7D7B12C089A}"/>
              </a:ext>
            </a:extLst>
          </p:cNvPr>
          <p:cNvSpPr/>
          <p:nvPr/>
        </p:nvSpPr>
        <p:spPr>
          <a:xfrm>
            <a:off x="0" y="6547663"/>
            <a:ext cx="12192000" cy="310338"/>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xmlns=""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rPr>
              <a:t>08</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
        <p:nvSpPr>
          <p:cNvPr id="2" name="CuadroTexto 1">
            <a:extLst>
              <a:ext uri="{FF2B5EF4-FFF2-40B4-BE49-F238E27FC236}">
                <a16:creationId xmlns:a16="http://schemas.microsoft.com/office/drawing/2014/main" xmlns="" id="{BAA6883F-B554-43FB-B47A-68A8E73656AA}"/>
              </a:ext>
            </a:extLst>
          </p:cNvPr>
          <p:cNvSpPr txBox="1"/>
          <p:nvPr/>
        </p:nvSpPr>
        <p:spPr>
          <a:xfrm>
            <a:off x="178859" y="1045319"/>
            <a:ext cx="11461937" cy="1700466"/>
          </a:xfrm>
          <a:prstGeom prst="rect">
            <a:avLst/>
          </a:prstGeom>
          <a:noFill/>
        </p:spPr>
        <p:txBody>
          <a:bodyPr wrap="square" rtlCol="0">
            <a:spAutoFit/>
          </a:bodyPr>
          <a:lstStyle/>
          <a:p>
            <a:pPr marR="5080" algn="just">
              <a:spcBef>
                <a:spcPts val="95"/>
              </a:spcBef>
              <a:defRPr/>
            </a:pPr>
            <a:r>
              <a:rPr lang="es-MX" sz="1600" b="1" dirty="0" smtClean="0">
                <a:solidFill>
                  <a:srgbClr val="001F5F"/>
                </a:solidFill>
                <a:latin typeface="Arial"/>
                <a:cs typeface="Arial"/>
              </a:rPr>
              <a:t>Crecimiento del PBI potencial y real</a:t>
            </a:r>
            <a:endParaRPr lang="es-MX" sz="1600" i="1"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dirty="0" smtClean="0">
                <a:solidFill>
                  <a:srgbClr val="002060"/>
                </a:solidFill>
                <a:latin typeface="Arial"/>
                <a:cs typeface="Arial"/>
              </a:rPr>
              <a:t>La </a:t>
            </a:r>
            <a:r>
              <a:rPr lang="es-MX" sz="1600" dirty="0">
                <a:solidFill>
                  <a:srgbClr val="002060"/>
                </a:solidFill>
                <a:latin typeface="Arial"/>
                <a:cs typeface="Arial"/>
              </a:rPr>
              <a:t>actividad económica nacional presentó un crecimiento anualizado de 8,7 por ciento en el cuarto trimestre de 2024, registrando seis trimestres consecutivos de expansión. En el escenario base, se prevé una desaceleración a 2,2 por ciento en el primer trimestre de 2025, con una recuperación gradual hasta 4,3 por ciento al cierre de 2026.</a:t>
            </a: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MX"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sp>
        <p:nvSpPr>
          <p:cNvPr id="10" name="CuadroTexto 9">
            <a:extLst>
              <a:ext uri="{FF2B5EF4-FFF2-40B4-BE49-F238E27FC236}">
                <a16:creationId xmlns:a16="http://schemas.microsoft.com/office/drawing/2014/main" xmlns="" id="{ECDC6FBF-E6DF-4F14-9D3E-C9F6536876B1}"/>
              </a:ext>
            </a:extLst>
          </p:cNvPr>
          <p:cNvSpPr txBox="1"/>
          <p:nvPr/>
        </p:nvSpPr>
        <p:spPr>
          <a:xfrm>
            <a:off x="5916270" y="2296966"/>
            <a:ext cx="5724526" cy="446276"/>
          </a:xfrm>
          <a:prstGeom prst="rect">
            <a:avLst/>
          </a:prstGeom>
          <a:noFill/>
        </p:spPr>
        <p:txBody>
          <a:bodyPr wrap="square" rtlCol="0">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200" b="1" dirty="0">
                <a:solidFill>
                  <a:srgbClr val="002060"/>
                </a:solidFill>
                <a:latin typeface="Arial" pitchFamily="34" charset="0"/>
                <a:cs typeface="Arial" pitchFamily="34" charset="0"/>
              </a:rPr>
              <a:t>CRECIMIENTO POTENCIAL</a:t>
            </a:r>
          </a:p>
          <a:p>
            <a:pPr algn="ctr"/>
            <a:r>
              <a:rPr lang="es-MX" sz="1050" dirty="0">
                <a:latin typeface="Arial" pitchFamily="34" charset="0"/>
                <a:cs typeface="Arial" pitchFamily="34" charset="0"/>
              </a:rPr>
              <a:t>(Var. % 12 meses)</a:t>
            </a:r>
            <a:endParaRPr lang="es-PE" sz="1050" dirty="0">
              <a:latin typeface="Arial" pitchFamily="34" charset="0"/>
              <a:cs typeface="Arial" pitchFamily="34" charset="0"/>
            </a:endParaRPr>
          </a:p>
        </p:txBody>
      </p:sp>
      <p:graphicFrame>
        <p:nvGraphicFramePr>
          <p:cNvPr id="14" name="Gráfico 13">
            <a:extLst>
              <a:ext uri="{FF2B5EF4-FFF2-40B4-BE49-F238E27FC236}">
                <a16:creationId xmlns:a16="http://schemas.microsoft.com/office/drawing/2014/main" xmlns="" id="{1CD4B87D-9C09-4755-B4DB-0DA76BF25298}"/>
              </a:ext>
            </a:extLst>
          </p:cNvPr>
          <p:cNvGraphicFramePr>
            <a:graphicFrameLocks/>
          </p:cNvGraphicFramePr>
          <p:nvPr>
            <p:extLst/>
          </p:nvPr>
        </p:nvGraphicFramePr>
        <p:xfrm>
          <a:off x="6089556" y="2779971"/>
          <a:ext cx="5724526" cy="34997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Gráfico 14">
            <a:extLst>
              <a:ext uri="{FF2B5EF4-FFF2-40B4-BE49-F238E27FC236}">
                <a16:creationId xmlns:a16="http://schemas.microsoft.com/office/drawing/2014/main" xmlns="" id="{33AFC596-75BA-4576-BFAE-00A1E80CEAF3}"/>
              </a:ext>
            </a:extLst>
          </p:cNvPr>
          <p:cNvGraphicFramePr>
            <a:graphicFrameLocks/>
          </p:cNvGraphicFramePr>
          <p:nvPr>
            <p:extLst/>
          </p:nvPr>
        </p:nvGraphicFramePr>
        <p:xfrm>
          <a:off x="494090" y="2706513"/>
          <a:ext cx="5422180" cy="3528811"/>
        </p:xfrm>
        <a:graphic>
          <a:graphicData uri="http://schemas.openxmlformats.org/drawingml/2006/chart">
            <c:chart xmlns:c="http://schemas.openxmlformats.org/drawingml/2006/chart" xmlns:r="http://schemas.openxmlformats.org/officeDocument/2006/relationships" r:id="rId4"/>
          </a:graphicData>
        </a:graphic>
      </p:graphicFrame>
      <p:sp>
        <p:nvSpPr>
          <p:cNvPr id="16" name="CuadroTexto 15">
            <a:extLst>
              <a:ext uri="{FF2B5EF4-FFF2-40B4-BE49-F238E27FC236}">
                <a16:creationId xmlns:a16="http://schemas.microsoft.com/office/drawing/2014/main" xmlns="" id="{D8DDE2FE-7B4F-4459-93BC-FB6A62A94F39}"/>
              </a:ext>
            </a:extLst>
          </p:cNvPr>
          <p:cNvSpPr txBox="1"/>
          <p:nvPr/>
        </p:nvSpPr>
        <p:spPr>
          <a:xfrm>
            <a:off x="494090" y="2260237"/>
            <a:ext cx="5422180" cy="446276"/>
          </a:xfrm>
          <a:prstGeom prst="rect">
            <a:avLst/>
          </a:prstGeom>
          <a:noFill/>
        </p:spPr>
        <p:txBody>
          <a:bodyPr wrap="square" rtlCol="0">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200" b="1" dirty="0">
                <a:solidFill>
                  <a:srgbClr val="002060"/>
                </a:solidFill>
                <a:latin typeface="Arial" pitchFamily="34" charset="0"/>
                <a:cs typeface="Arial" pitchFamily="34" charset="0"/>
              </a:rPr>
              <a:t>PBI REAL</a:t>
            </a:r>
          </a:p>
          <a:p>
            <a:pPr algn="ctr"/>
            <a:r>
              <a:rPr lang="es-MX" sz="1050" dirty="0">
                <a:latin typeface="Arial" pitchFamily="34" charset="0"/>
                <a:cs typeface="Arial" pitchFamily="34" charset="0"/>
              </a:rPr>
              <a:t>(Var. % 12 meses)</a:t>
            </a:r>
            <a:endParaRPr lang="es-PE" sz="1050" dirty="0">
              <a:latin typeface="Arial" pitchFamily="34" charset="0"/>
              <a:cs typeface="Arial" pitchFamily="34" charset="0"/>
            </a:endParaRPr>
          </a:p>
        </p:txBody>
      </p:sp>
    </p:spTree>
    <p:extLst>
      <p:ext uri="{BB962C8B-B14F-4D97-AF65-F5344CB8AC3E}">
        <p14:creationId xmlns:p14="http://schemas.microsoft.com/office/powerpoint/2010/main" val="2824761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xmlns="" id="{81E3FBD4-20A9-417B-A77F-F7D7B12C089A}"/>
              </a:ext>
            </a:extLst>
          </p:cNvPr>
          <p:cNvSpPr/>
          <p:nvPr/>
        </p:nvSpPr>
        <p:spPr>
          <a:xfrm>
            <a:off x="0" y="6547663"/>
            <a:ext cx="12192000" cy="310338"/>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xmlns=""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rPr>
              <a:t>09</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
        <p:nvSpPr>
          <p:cNvPr id="2" name="CuadroTexto 1">
            <a:extLst>
              <a:ext uri="{FF2B5EF4-FFF2-40B4-BE49-F238E27FC236}">
                <a16:creationId xmlns:a16="http://schemas.microsoft.com/office/drawing/2014/main" xmlns="" id="{BAA6883F-B554-43FB-B47A-68A8E73656AA}"/>
              </a:ext>
            </a:extLst>
          </p:cNvPr>
          <p:cNvSpPr txBox="1"/>
          <p:nvPr/>
        </p:nvSpPr>
        <p:spPr>
          <a:xfrm>
            <a:off x="179204" y="1193278"/>
            <a:ext cx="11363325" cy="843821"/>
          </a:xfrm>
          <a:prstGeom prst="rect">
            <a:avLst/>
          </a:prstGeom>
          <a:noFill/>
        </p:spPr>
        <p:txBody>
          <a:bodyPr wrap="square" rtlCol="0">
            <a:spAutoFit/>
          </a:bodyPr>
          <a:lstStyle/>
          <a:p>
            <a:pPr marR="5080" algn="just">
              <a:spcBef>
                <a:spcPts val="95"/>
              </a:spcBef>
              <a:defRPr/>
            </a:pPr>
            <a:r>
              <a:rPr lang="es-MX" sz="1600" b="1" dirty="0" smtClean="0">
                <a:solidFill>
                  <a:srgbClr val="001F5F"/>
                </a:solidFill>
                <a:latin typeface="Arial"/>
                <a:cs typeface="Arial"/>
              </a:rPr>
              <a:t>Brecha producto</a:t>
            </a:r>
            <a:endParaRPr lang="es-MX" sz="1600" i="1"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dirty="0" smtClean="0">
                <a:solidFill>
                  <a:srgbClr val="001F5F"/>
                </a:solidFill>
                <a:latin typeface="Arial"/>
                <a:cs typeface="Arial"/>
              </a:rPr>
              <a:t>En </a:t>
            </a:r>
            <a:r>
              <a:rPr lang="es-MX" sz="1600" dirty="0">
                <a:solidFill>
                  <a:srgbClr val="001F5F"/>
                </a:solidFill>
                <a:latin typeface="Arial"/>
                <a:cs typeface="Arial"/>
              </a:rPr>
              <a:t>el cuarto trimestre del 2024, la brecha de producto fue 0,0%, sin embargo se proyecta para el primer trimestre del 2025 que se tendrá una brecha del producto negativa de 0.5%.</a:t>
            </a:r>
            <a:endParaRPr lang="es-MX" dirty="0">
              <a:solidFill>
                <a:srgbClr val="001F5F"/>
              </a:solidFill>
              <a:latin typeface="Arial"/>
              <a:cs typeface="Arial"/>
            </a:endParaRPr>
          </a:p>
        </p:txBody>
      </p:sp>
      <p:sp>
        <p:nvSpPr>
          <p:cNvPr id="9" name="CuadroTexto 8">
            <a:extLst>
              <a:ext uri="{FF2B5EF4-FFF2-40B4-BE49-F238E27FC236}">
                <a16:creationId xmlns:a16="http://schemas.microsoft.com/office/drawing/2014/main" xmlns="" id="{1326B37B-2E12-4E1F-9E00-E54E1A3650B4}"/>
              </a:ext>
            </a:extLst>
          </p:cNvPr>
          <p:cNvSpPr txBox="1"/>
          <p:nvPr/>
        </p:nvSpPr>
        <p:spPr>
          <a:xfrm>
            <a:off x="3384908" y="2037099"/>
            <a:ext cx="5422180" cy="446276"/>
          </a:xfrm>
          <a:prstGeom prst="rect">
            <a:avLst/>
          </a:prstGeom>
          <a:noFill/>
        </p:spPr>
        <p:txBody>
          <a:bodyPr wrap="square" rtlCol="0">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200" b="1" dirty="0">
                <a:solidFill>
                  <a:srgbClr val="002060"/>
                </a:solidFill>
                <a:latin typeface="Arial" pitchFamily="34" charset="0"/>
                <a:cs typeface="Arial" pitchFamily="34" charset="0"/>
              </a:rPr>
              <a:t>BRECHA DEL PRODUCTO </a:t>
            </a:r>
          </a:p>
          <a:p>
            <a:pPr algn="ctr"/>
            <a:r>
              <a:rPr lang="es-MX" sz="1050" dirty="0">
                <a:latin typeface="Arial" pitchFamily="34" charset="0"/>
                <a:cs typeface="Arial" pitchFamily="34" charset="0"/>
              </a:rPr>
              <a:t>(Porcentaje del PBI potencial)</a:t>
            </a:r>
            <a:endParaRPr lang="es-PE" sz="1050" dirty="0">
              <a:latin typeface="Arial" pitchFamily="34" charset="0"/>
              <a:cs typeface="Arial" pitchFamily="34" charset="0"/>
            </a:endParaRPr>
          </a:p>
        </p:txBody>
      </p:sp>
      <p:graphicFrame>
        <p:nvGraphicFramePr>
          <p:cNvPr id="10" name="Gráfico 9">
            <a:extLst>
              <a:ext uri="{FF2B5EF4-FFF2-40B4-BE49-F238E27FC236}">
                <a16:creationId xmlns:a16="http://schemas.microsoft.com/office/drawing/2014/main" xmlns="" id="{1CD4B87D-9C09-4755-B4DB-0DA76BF25298}"/>
              </a:ext>
            </a:extLst>
          </p:cNvPr>
          <p:cNvGraphicFramePr>
            <a:graphicFrameLocks/>
          </p:cNvGraphicFramePr>
          <p:nvPr>
            <p:extLst/>
          </p:nvPr>
        </p:nvGraphicFramePr>
        <p:xfrm>
          <a:off x="2061366" y="2483375"/>
          <a:ext cx="8069264" cy="394262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7915224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1887</TotalTime>
  <Words>1110</Words>
  <Application>Microsoft Office PowerPoint</Application>
  <PresentationFormat>Panorámica</PresentationFormat>
  <Paragraphs>183</Paragraphs>
  <Slides>29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29</vt:i4>
      </vt:variant>
    </vt:vector>
  </HeadingPairs>
  <TitlesOfParts>
    <vt:vector size="34" baseType="lpstr">
      <vt:lpstr>Arial</vt:lpstr>
      <vt:lpstr>Arial MT</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HERNAN</dc:creator>
  <cp:lastModifiedBy>Curso</cp:lastModifiedBy>
  <cp:revision>71</cp:revision>
  <dcterms:created xsi:type="dcterms:W3CDTF">2025-03-29T22:10:06Z</dcterms:created>
  <dcterms:modified xsi:type="dcterms:W3CDTF">2025-04-01T16:52:39Z</dcterms:modified>
</cp:coreProperties>
</file>