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4074B2-3003-4C7A-B6E7-80DFA0DE18AD}">
  <a:tblStyle styleId="{904074B2-3003-4C7A-B6E7-80DFA0DE1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swa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manera de escribir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moneda caiga cara o sello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mitad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obtener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independientes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hay coneccion entre ellas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columna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porciento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valores exactos de los eventos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bayes utalizo probabilidades y no counts completa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dividido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multiplicado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proporcional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queremos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humos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hecho por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inventado por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le gustaba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el vivio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sectores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temas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dominios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Clasificador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000">
                <a:highlight>
                  <a:srgbClr val="FFFFFF"/>
                </a:highlight>
              </a:rPr>
              <a:t>suposición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tuvieren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sobre? dividido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tierra humeda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ganaron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tabla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2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3125" lIns="93125" rIns="93125" wrap="square" tIns="931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3125" lIns="93125" rIns="93125" wrap="square" tIns="931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3125" lIns="93125" rIns="93125" wrap="square" tIns="931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3125" lIns="93125" rIns="93125" wrap="square" tIns="93125"/>
          <a:lstStyle>
            <a:lvl1pPr lvl="0" rtl="0" algn="ctr">
              <a:spcBef>
                <a:spcPts val="0"/>
              </a:spcBef>
              <a:buSzPct val="100000"/>
              <a:defRPr sz="4900"/>
            </a:lvl1pPr>
            <a:lvl2pPr lvl="1" rtl="0" algn="ctr">
              <a:spcBef>
                <a:spcPts val="0"/>
              </a:spcBef>
              <a:buSzPct val="100000"/>
              <a:defRPr sz="4900"/>
            </a:lvl2pPr>
            <a:lvl3pPr lvl="2" rtl="0" algn="ctr">
              <a:spcBef>
                <a:spcPts val="0"/>
              </a:spcBef>
              <a:buSzPct val="100000"/>
              <a:defRPr sz="4900"/>
            </a:lvl3pPr>
            <a:lvl4pPr lvl="3" rtl="0" algn="ctr">
              <a:spcBef>
                <a:spcPts val="0"/>
              </a:spcBef>
              <a:buSzPct val="100000"/>
              <a:defRPr sz="4900"/>
            </a:lvl4pPr>
            <a:lvl5pPr lvl="4" rtl="0" algn="ctr">
              <a:spcBef>
                <a:spcPts val="0"/>
              </a:spcBef>
              <a:buSzPct val="100000"/>
              <a:defRPr sz="4900"/>
            </a:lvl5pPr>
            <a:lvl6pPr lvl="5" rtl="0" algn="ctr">
              <a:spcBef>
                <a:spcPts val="0"/>
              </a:spcBef>
              <a:buSzPct val="100000"/>
              <a:defRPr sz="4900"/>
            </a:lvl6pPr>
            <a:lvl7pPr lvl="6" rtl="0" algn="ctr">
              <a:spcBef>
                <a:spcPts val="0"/>
              </a:spcBef>
              <a:buSzPct val="100000"/>
              <a:defRPr sz="4900"/>
            </a:lvl7pPr>
            <a:lvl8pPr lvl="7" rtl="0" algn="ctr">
              <a:spcBef>
                <a:spcPts val="0"/>
              </a:spcBef>
              <a:buSzPct val="100000"/>
              <a:defRPr sz="4900"/>
            </a:lvl8pPr>
            <a:lvl9pPr lvl="8" rtl="0" algn="ctr">
              <a:spcBef>
                <a:spcPts val="0"/>
              </a:spcBef>
              <a:buSzPct val="100000"/>
              <a:defRPr sz="49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3125" lIns="93125" rIns="93125" wrap="square" tIns="93125"/>
          <a:lstStyle>
            <a:lvl1pPr lvl="0" rtl="0" algn="ctr">
              <a:spcBef>
                <a:spcPts val="0"/>
              </a:spcBef>
              <a:buSzPct val="100000"/>
              <a:defRPr sz="3700"/>
            </a:lvl1pPr>
            <a:lvl2pPr lvl="1" rtl="0" algn="ctr">
              <a:spcBef>
                <a:spcPts val="0"/>
              </a:spcBef>
              <a:buSzPct val="100000"/>
              <a:defRPr sz="3700"/>
            </a:lvl2pPr>
            <a:lvl3pPr lvl="2" rtl="0" algn="ctr">
              <a:spcBef>
                <a:spcPts val="0"/>
              </a:spcBef>
              <a:buSzPct val="100000"/>
              <a:defRPr sz="3700"/>
            </a:lvl3pPr>
            <a:lvl4pPr lvl="3" rtl="0" algn="ctr">
              <a:spcBef>
                <a:spcPts val="0"/>
              </a:spcBef>
              <a:buSzPct val="100000"/>
              <a:defRPr sz="3700"/>
            </a:lvl4pPr>
            <a:lvl5pPr lvl="4" rtl="0" algn="ctr">
              <a:spcBef>
                <a:spcPts val="0"/>
              </a:spcBef>
              <a:buSzPct val="100000"/>
              <a:defRPr sz="3700"/>
            </a:lvl5pPr>
            <a:lvl6pPr lvl="5" rtl="0" algn="ctr">
              <a:spcBef>
                <a:spcPts val="0"/>
              </a:spcBef>
              <a:buSzPct val="100000"/>
              <a:defRPr sz="3700"/>
            </a:lvl6pPr>
            <a:lvl7pPr lvl="6" rtl="0" algn="ctr">
              <a:spcBef>
                <a:spcPts val="0"/>
              </a:spcBef>
              <a:buSzPct val="100000"/>
              <a:defRPr sz="3700"/>
            </a:lvl7pPr>
            <a:lvl8pPr lvl="7" rtl="0" algn="ctr">
              <a:spcBef>
                <a:spcPts val="0"/>
              </a:spcBef>
              <a:buSzPct val="100000"/>
              <a:defRPr sz="3700"/>
            </a:lvl8pPr>
            <a:lvl9pPr lvl="8" rtl="0" algn="ctr">
              <a:spcBef>
                <a:spcPts val="0"/>
              </a:spcBef>
              <a:buSzPct val="100000"/>
              <a:defRPr sz="37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3125" lIns="93125" rIns="93125" wrap="square" tIns="931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3125" lIns="93125" rIns="93125" wrap="square" tIns="931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3125" lIns="93125" rIns="93125" wrap="square" tIns="931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3125" lIns="93125" rIns="93125" wrap="square" tIns="931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3125" lIns="93125" rIns="93125" wrap="square" tIns="931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3125" lIns="93125" rIns="93125" wrap="square" tIns="931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3125" lIns="93125" rIns="93125" wrap="square" tIns="93125"/>
          <a:lstStyle>
            <a:lvl1pPr lvl="0" rtl="0" algn="ctr">
              <a:spcBef>
                <a:spcPts val="0"/>
              </a:spcBef>
              <a:buSzPct val="100000"/>
              <a:defRPr sz="12200"/>
            </a:lvl1pPr>
            <a:lvl2pPr lvl="1" rtl="0" algn="ctr">
              <a:spcBef>
                <a:spcPts val="0"/>
              </a:spcBef>
              <a:buSzPct val="100000"/>
              <a:defRPr sz="12200"/>
            </a:lvl2pPr>
            <a:lvl3pPr lvl="2" rtl="0" algn="ctr">
              <a:spcBef>
                <a:spcPts val="0"/>
              </a:spcBef>
              <a:buSzPct val="100000"/>
              <a:defRPr sz="12200"/>
            </a:lvl3pPr>
            <a:lvl4pPr lvl="3" rtl="0" algn="ctr">
              <a:spcBef>
                <a:spcPts val="0"/>
              </a:spcBef>
              <a:buSzPct val="100000"/>
              <a:defRPr sz="12200"/>
            </a:lvl4pPr>
            <a:lvl5pPr lvl="4" rtl="0" algn="ctr">
              <a:spcBef>
                <a:spcPts val="0"/>
              </a:spcBef>
              <a:buSzPct val="100000"/>
              <a:defRPr sz="12200"/>
            </a:lvl5pPr>
            <a:lvl6pPr lvl="5" rtl="0" algn="ctr">
              <a:spcBef>
                <a:spcPts val="0"/>
              </a:spcBef>
              <a:buSzPct val="100000"/>
              <a:defRPr sz="12200"/>
            </a:lvl6pPr>
            <a:lvl7pPr lvl="6" rtl="0" algn="ctr">
              <a:spcBef>
                <a:spcPts val="0"/>
              </a:spcBef>
              <a:buSzPct val="100000"/>
              <a:defRPr sz="12200"/>
            </a:lvl7pPr>
            <a:lvl8pPr lvl="7" rtl="0" algn="ctr">
              <a:spcBef>
                <a:spcPts val="0"/>
              </a:spcBef>
              <a:buSzPct val="100000"/>
              <a:defRPr sz="12200"/>
            </a:lvl8pPr>
            <a:lvl9pPr lvl="8" rtl="0" algn="ctr">
              <a:spcBef>
                <a:spcPts val="0"/>
              </a:spcBef>
              <a:buSzPct val="100000"/>
              <a:defRPr sz="122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3125" lIns="93125" rIns="93125" wrap="square" tIns="931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rIns="93125" wrap="square" tIns="931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25" lIns="93125" rIns="93125" wrap="square" tIns="931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○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■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125" lIns="93125" rIns="93125" wrap="square" tIns="931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Probabilidad condicionada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chemeClr val="accent4"/>
                </a:solidFill>
              </a:rPr>
              <a:t>p(A)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p(Cara)=0,5 y p(1 con dado)=1/6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chemeClr val="accent4"/>
                </a:solidFill>
              </a:rPr>
              <a:t>p(A|B)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p(tiene televisión) y p(tiene xbox)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p(tiene televisión|tiene xbox) &gt; p(tiene televisión)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ganó) = ¾ = 75%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p(Carlos ganó) = ¼ = 25%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{904074B2-3003-4C7A-B6E7-80DFA0DE18AD}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Alejandro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Carlos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ganó) = ¾ = 75%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p(Carlos ganó) = ¼ = 25%</a:t>
            </a:r>
          </a:p>
        </p:txBody>
      </p:sp>
      <p:graphicFrame>
        <p:nvGraphicFramePr>
          <p:cNvPr id="244" name="Shape 24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{904074B2-3003-4C7A-B6E7-80DFA0DE18AD}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Alejandro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Carlos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45" name="Shape 245"/>
          <p:cNvCxnSpPr/>
          <p:nvPr/>
        </p:nvCxnSpPr>
        <p:spPr>
          <a:xfrm>
            <a:off x="3462250" y="3969500"/>
            <a:ext cx="17475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Teorema de Bayes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900">
                <a:solidFill>
                  <a:schemeClr val="accent4"/>
                </a:solidFill>
              </a:rPr>
              <a:t>p(A|B) = p(B|A) p(A) / p(B)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p(A|B) = Probabilidad de observar A cuando B es verdadero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p(B|A) = Probabilidad de observar B cuando A es verdadero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p(A) = Probabilidad de observar 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p(B) = Probabilidad de observar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Teorema de Bayes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900" u="sng">
                <a:solidFill>
                  <a:schemeClr val="accent4"/>
                </a:solidFill>
              </a:rPr>
              <a:t>p(A|B)</a:t>
            </a:r>
            <a:r>
              <a:rPr lang="es-419" sz="4900">
                <a:solidFill>
                  <a:schemeClr val="accent4"/>
                </a:solidFill>
              </a:rPr>
              <a:t> = </a:t>
            </a:r>
            <a:r>
              <a:rPr lang="es-419" sz="4900" u="sng">
                <a:solidFill>
                  <a:schemeClr val="accent4"/>
                </a:solidFill>
              </a:rPr>
              <a:t>p(B|A)</a:t>
            </a:r>
            <a:r>
              <a:rPr lang="es-419" sz="4900">
                <a:solidFill>
                  <a:schemeClr val="accent4"/>
                </a:solidFill>
              </a:rPr>
              <a:t> </a:t>
            </a:r>
            <a:r>
              <a:rPr lang="es-419" sz="4900" u="sng">
                <a:solidFill>
                  <a:schemeClr val="accent4"/>
                </a:solidFill>
              </a:rPr>
              <a:t>p(A)</a:t>
            </a:r>
            <a:r>
              <a:rPr lang="es-419" sz="4900">
                <a:solidFill>
                  <a:schemeClr val="accent4"/>
                </a:solidFill>
              </a:rPr>
              <a:t> / p(B)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probabilidad a posterior ~ verosimilitud (likelihood) * probabilidad a priori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Teorema de Bayes - Carrera de Caballos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600">
                <a:solidFill>
                  <a:schemeClr val="accent4"/>
                </a:solidFill>
              </a:rPr>
              <a:t>p(Alejandro gana|Lloviendo) = p(Lloviendo|Alejandro gana) p(Alejandro gana) / p(Lloviendo)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p(Lloviendo|Alejandro gana) = ⅗ = 0,6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gana) = 5/12 = 0,42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p(Lloviendo) = 4/12 = 0,33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gana|Lloviendo) = 0,6 * 0,42 / 0,33 = 0,75 = 75%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791"/>
            <a:ext cx="9144000" cy="473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Fábrica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Dos máquinas que fabrican productos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La máquina "vieja" hace el 30% de los productos y el 10% de ellos está roto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La máquina "nueva" hace el 70% de los productos y el 1% de ellos está roto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Toma un producto hecho y se observa que está roto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Cuál es la probabilidad de que este producto está hecho por la máquina "vieja"?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Teorema de Bayes - Fábrica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700">
                <a:solidFill>
                  <a:schemeClr val="accent4"/>
                </a:solidFill>
              </a:rPr>
              <a:t>p(La máquina "vieja"|roto) = p(roto|La máquina "vieja") p(La máquina "vieja") / p(roto)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p(roto|La máquina "vieja") = 0,1 = 10%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p(La máquina "vieja") = 0,3 = 30%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p(roto) = ???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Probabilidad total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700">
                <a:solidFill>
                  <a:schemeClr val="accent4"/>
                </a:solidFill>
              </a:rPr>
              <a:t>p(A) = p(A|B) p(B) + p(A|C)p(C)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Fábrica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p(roto) = ???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Suma sobre todas las diferentes opciones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Teorema de Bayes extendido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p(roto) = p(roto|La máquina "vieja") p(La máquina "vieja") + </a:t>
            </a:r>
          </a:p>
          <a:p>
            <a:pPr indent="457200" lvl="0" marL="469900" rtl="0">
              <a:spcBef>
                <a:spcPts val="0"/>
              </a:spcBef>
              <a:buNone/>
            </a:pPr>
            <a:r>
              <a:rPr lang="es-419"/>
              <a:t>p(roto|La máquina "nueva") p(La máquina "nueva")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p(roto) = 0,1 * 0,3 + 0,01 * 0,7 = 0,037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Thomas Bayes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1701 - 1761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Teorema de Bayes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Apostar en los caballos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00" y="1308100"/>
            <a:ext cx="2171780" cy="232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Teorema de Bayes - Fábrica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700">
                <a:solidFill>
                  <a:schemeClr val="accent4"/>
                </a:solidFill>
              </a:rPr>
              <a:t>p(La máquina "vieja"|roto) = p(roto|La máquina "vieja") p(La máquina "vieja") / p(roto)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p(roto|La máquina "vieja") = 0,1 = 10%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p(La máquina "vieja") = 0,3 = 30%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p(roto) = 0,037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p(La máquina "vieja"|roto) = 0,1 * 0,3 / 0,037 = 0,81 = 81%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p(La máquina "nueva"|roto) = 1 - p(La máquina "vieja"|roto) = 0,19 = 19%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Naive Bayes classifier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Hasta ahora sólo el ejemplo con una pieza de evidencia, ¿y si tenemos mucha evidencia?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La matemática se complica a menos que supongamos: las características son independientes -&gt; ‘Naive’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Sencillo y rápido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Pero otros como el Random Forest que alza usualmente lo superan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Utilizado con éxito en filtros de spam y análisis de texto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Naive Bayes Clasificador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paquete: e1071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325" y="0"/>
            <a:ext cx="61733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  <a:br>
              <a:rPr lang="es-419"/>
            </a:b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dos caballos: Alejandro y Carlos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Las primeras 12 carreras: Alejandro ganó 5 veces y Carlos 7 veces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Probabilidad a priori: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gana) = 5/12 = 42%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p(Carlos gana) = 7/12 = 58%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  <a:br>
              <a:rPr lang="es-419"/>
            </a:b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dos caballos: Alejandro y Carlos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Las primeras 12 carreras: Alejandro ganó 5 veces y Carlos 7 veces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Probabilidad a priori: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gana) = 5/12 = 42%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p(Carlos gana) = 7/12 = 58%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6" name="Shape 206"/>
          <p:cNvCxnSpPr/>
          <p:nvPr/>
        </p:nvCxnSpPr>
        <p:spPr>
          <a:xfrm>
            <a:off x="3324300" y="3447275"/>
            <a:ext cx="17475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6232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En días lluviosos Alejandro ganó 3 veces y perdió sólo 1 vez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Hoy está lloviendo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gana) = ???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p(Carlos gana) = ???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Cuando sólo se mira la información sobre el clima: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Alejandro ganó 3 veces cuando llovió y 2 veces cuando no llovió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p(Alejandro gana) = ⅗ = 60% ???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Pero ignoramos la información sobre el número de victorias anteriores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Cómo combinar los dos?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{904074B2-3003-4C7A-B6E7-80DFA0DE18AD}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Alejandro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Carlos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125" lIns="93125" rIns="93125" wrap="square" tIns="931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Carrera de Caballos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{904074B2-3003-4C7A-B6E7-80DFA0DE18AD}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lloviendo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Alejandro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Carlos ganó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