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0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1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2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2" y="1260873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2" y="1878808"/>
            <a:ext cx="38685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3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8"/>
            <a:ext cx="38874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127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27586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0769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6363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7" y="-942429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7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0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80000"/>
              <a:buNone/>
              <a:defRPr sz="1000"/>
            </a:lvl2pPr>
            <a:lvl3pPr indent="0" lvl="2" rtl="0">
              <a:spcBef>
                <a:spcPts val="0"/>
              </a:spcBef>
              <a:buSzPct val="80000"/>
              <a:buNone/>
              <a:defRPr sz="1000"/>
            </a:lvl3pPr>
            <a:lvl4pPr indent="0" lvl="3" rtl="0">
              <a:spcBef>
                <a:spcPts val="0"/>
              </a:spcBef>
              <a:buSzPct val="80000"/>
              <a:buNone/>
              <a:defRPr sz="1000"/>
            </a:lvl4pPr>
            <a:lvl5pPr indent="0" lvl="4" rtl="0">
              <a:spcBef>
                <a:spcPts val="0"/>
              </a:spcBef>
              <a:buSzPct val="80000"/>
              <a:buNone/>
              <a:defRPr sz="1000"/>
            </a:lvl5pPr>
            <a:lvl6pPr indent="0" lvl="5" rtl="0">
              <a:spcBef>
                <a:spcPts val="0"/>
              </a:spcBef>
              <a:buSzPct val="80000"/>
              <a:buNone/>
              <a:defRPr sz="1000"/>
            </a:lvl6pPr>
            <a:lvl7pPr indent="0" lvl="6" rtl="0">
              <a:spcBef>
                <a:spcPts val="0"/>
              </a:spcBef>
              <a:buSzPct val="80000"/>
              <a:buNone/>
              <a:defRPr sz="1000"/>
            </a:lvl7pPr>
            <a:lvl8pPr indent="0" lvl="7" rtl="0">
              <a:spcBef>
                <a:spcPts val="0"/>
              </a:spcBef>
              <a:buSzPct val="80000"/>
              <a:buNone/>
              <a:defRPr sz="1000"/>
            </a:lvl8pPr>
            <a:lvl9pPr indent="0" lvl="8" rtl="0">
              <a:spcBef>
                <a:spcPts val="0"/>
              </a:spcBef>
              <a:buSzPct val="800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s-419"/>
              <a:t>flights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library(nycflights13)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flights &lt;- as_data_frame(flights)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?flights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549283" y="-3"/>
            <a:ext cx="7886700" cy="51435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139700" lvl="0" marL="266700" rtl="0">
              <a:spcBef>
                <a:spcPts val="0"/>
              </a:spcBef>
              <a:buAutoNum type="arabicPeriod"/>
            </a:pPr>
            <a:r>
              <a:rPr lang="es-419"/>
              <a:t>Cuales columnas tienen valores de NA?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139700" lvl="0" marL="266700" rtl="0">
              <a:spcBef>
                <a:spcPts val="0"/>
              </a:spcBef>
              <a:buAutoNum type="arabicPeriod"/>
            </a:pPr>
            <a:r>
              <a:rPr lang="es-419"/>
              <a:t>Cuántos vuelos hay el 1 Enero 2013?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139700" lvl="0" marL="266700" rtl="0">
              <a:spcBef>
                <a:spcPts val="0"/>
              </a:spcBef>
              <a:buAutoNum type="arabicPeriod"/>
            </a:pPr>
            <a:r>
              <a:rPr lang="es-419"/>
              <a:t>La distancia más grande en km! y con cual aeropuerto?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139700" lvl="0" marL="266700" rtl="0">
              <a:spcBef>
                <a:spcPts val="0"/>
              </a:spcBef>
              <a:buAutoNum type="arabicPeriod"/>
            </a:pPr>
            <a:r>
              <a:rPr lang="es-419"/>
              <a:t>Cuantos destinos hay?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549283" y="-3"/>
            <a:ext cx="7886700" cy="51435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139700" lvl="0" marL="266700" rtl="0">
              <a:spcBef>
                <a:spcPts val="0"/>
              </a:spcBef>
              <a:buAutoNum type="arabicPeriod"/>
            </a:pPr>
            <a:r>
              <a:rPr lang="es-419"/>
              <a:t>Cuales columnas tienen valores de NA?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s-419"/>
              <a:t>	Una de las funciones utiles</a:t>
            </a:r>
          </a:p>
          <a:p>
            <a:pPr indent="-139700" lvl="0" marL="266700" rtl="0">
              <a:spcBef>
                <a:spcPts val="0"/>
              </a:spcBef>
              <a:buAutoNum type="arabicPeriod"/>
            </a:pPr>
            <a:r>
              <a:rPr lang="es-419"/>
              <a:t>Cuántos vuelos hay el 1 Enero 2013?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s-419"/>
              <a:t>	filter(day == 1 &amp; month == 1)</a:t>
            </a:r>
          </a:p>
          <a:p>
            <a:pPr indent="-139700" lvl="0" marL="266700" rtl="0">
              <a:spcBef>
                <a:spcPts val="0"/>
              </a:spcBef>
              <a:buAutoNum type="arabicPeriod"/>
            </a:pPr>
            <a:r>
              <a:rPr lang="es-419"/>
              <a:t>La distancia más grande en km! y con cual aeropuerto?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s-419"/>
              <a:t>	mutate(distance_km = distance * 1.60934)</a:t>
            </a:r>
          </a:p>
          <a:p>
            <a:pPr indent="-139700" lvl="0" marL="266700" rtl="0">
              <a:spcBef>
                <a:spcPts val="0"/>
              </a:spcBef>
              <a:buAutoNum type="arabicPeriod"/>
            </a:pPr>
            <a:r>
              <a:rPr lang="es-419"/>
              <a:t>Cuantos destinos hay?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	</a:t>
            </a:r>
            <a:r>
              <a:rPr b="1" lang="es-419"/>
              <a:t>group_by(dest)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28609" y="0"/>
            <a:ext cx="7886700" cy="51435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254000" lvl="0" marL="266700" rtl="0">
              <a:spcBef>
                <a:spcPts val="0"/>
              </a:spcBef>
              <a:buSzPct val="100000"/>
              <a:buAutoNum type="arabicPeriod"/>
            </a:pPr>
            <a:r>
              <a:rPr lang="es-419" sz="1800"/>
              <a:t>la mediana en la distancia por los vuelos con carrier es DL?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419" sz="1800"/>
              <a:t>	</a:t>
            </a:r>
          </a:p>
          <a:p>
            <a:pPr indent="-254000" lvl="0" marL="266700" rtl="0">
              <a:spcBef>
                <a:spcPts val="0"/>
              </a:spcBef>
              <a:buSzPct val="100000"/>
              <a:buAutoNum type="arabicPeriod"/>
            </a:pPr>
            <a:r>
              <a:rPr lang="es-419" sz="1800"/>
              <a:t>El destino más popular en Enero 2013?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s-419" sz="1800"/>
              <a:t>	</a:t>
            </a:r>
          </a:p>
          <a:p>
            <a:pPr indent="-254000" lvl="0" marL="266700" rtl="0">
              <a:spcBef>
                <a:spcPts val="0"/>
              </a:spcBef>
              <a:buSzPct val="100000"/>
              <a:buAutoNum type="arabicPeriod"/>
            </a:pPr>
            <a:r>
              <a:rPr lang="es-419" sz="1800"/>
              <a:t>Mostrar en un gráfico si hay más vuelos en retraso o a tiempo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419" sz="1800"/>
              <a:t>	</a:t>
            </a:r>
          </a:p>
          <a:p>
            <a:pPr indent="-254000" lvl="0" marL="266700" rtl="0">
              <a:spcBef>
                <a:spcPts val="0"/>
              </a:spcBef>
              <a:buSzPct val="100000"/>
              <a:buAutoNum type="arabicPeriod"/>
            </a:pPr>
            <a:r>
              <a:rPr lang="es-419" sz="1800"/>
              <a:t>Cuales son los tiempos más populares para salir?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419" sz="1800"/>
              <a:t>	</a:t>
            </a:r>
          </a:p>
          <a:p>
            <a:pPr indent="-254000" lvl="0" marL="266700" rtl="0">
              <a:spcBef>
                <a:spcPts val="0"/>
              </a:spcBef>
              <a:buSzPct val="100000"/>
              <a:buAutoNum type="arabicPeriod"/>
            </a:pPr>
            <a:r>
              <a:rPr lang="es-419" sz="1800"/>
              <a:t>Qué puedes decir sobre la distribución de arr_deley?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28609" y="0"/>
            <a:ext cx="7886700" cy="51435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254000" lvl="0" marL="266700" rtl="0">
              <a:spcBef>
                <a:spcPts val="0"/>
              </a:spcBef>
              <a:buSzPct val="100000"/>
              <a:buAutoNum type="arabicPeriod"/>
            </a:pPr>
            <a:r>
              <a:rPr lang="es-419" sz="1800"/>
              <a:t>la mediana en la distancia por los vuelos con carries es DL?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419" sz="1800"/>
              <a:t>	</a:t>
            </a:r>
            <a:r>
              <a:rPr b="1" lang="es-419" sz="1800"/>
              <a:t>summarise(meanDistance = mean(distance))</a:t>
            </a:r>
          </a:p>
          <a:p>
            <a:pPr indent="-254000" lvl="0" marL="266700" rtl="0">
              <a:spcBef>
                <a:spcPts val="0"/>
              </a:spcBef>
              <a:buSzPct val="100000"/>
              <a:buAutoNum type="arabicPeriod"/>
            </a:pPr>
            <a:r>
              <a:rPr lang="es-419" sz="1800"/>
              <a:t>El destino más popular en Enero 2013?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s-419" sz="1800"/>
              <a:t>	filter -&gt; group_by -&gt; summerise -&gt; arrange</a:t>
            </a:r>
          </a:p>
          <a:p>
            <a:pPr indent="-254000" lvl="0" marL="266700" rtl="0">
              <a:spcBef>
                <a:spcPts val="0"/>
              </a:spcBef>
              <a:buSzPct val="100000"/>
              <a:buAutoNum type="arabicPeriod"/>
            </a:pPr>
            <a:r>
              <a:rPr lang="es-419" sz="1800"/>
              <a:t>Mostrar en un gráfico si hay más vuelos en retraso o a tiempo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419" sz="1800"/>
              <a:t>	</a:t>
            </a:r>
            <a:r>
              <a:rPr b="1" lang="es-419" sz="1800"/>
              <a:t>aes(arr_delay &gt; 0)</a:t>
            </a:r>
          </a:p>
          <a:p>
            <a:pPr indent="-254000" lvl="0" marL="266700" rtl="0">
              <a:spcBef>
                <a:spcPts val="0"/>
              </a:spcBef>
              <a:buSzPct val="100000"/>
              <a:buAutoNum type="arabicPeriod"/>
            </a:pPr>
            <a:r>
              <a:rPr lang="es-419" sz="1800"/>
              <a:t>Cuales son los tiempos más populares para salir?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419" sz="1800"/>
              <a:t>	</a:t>
            </a:r>
            <a:r>
              <a:rPr b="1" lang="es-419" sz="1800"/>
              <a:t>aes(hour)</a:t>
            </a:r>
          </a:p>
          <a:p>
            <a:pPr indent="-254000" lvl="0" marL="266700" rtl="0">
              <a:spcBef>
                <a:spcPts val="0"/>
              </a:spcBef>
              <a:buSzPct val="100000"/>
              <a:buAutoNum type="arabicPeriod"/>
            </a:pPr>
            <a:r>
              <a:rPr lang="es-419" sz="1800"/>
              <a:t>Qué puedes decir sobre la distribución de arr_delay?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