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mathsisfun.com/mean.html" TargetMode="External"/><Relationship Id="rId3" Type="http://schemas.openxmlformats.org/officeDocument/2006/relationships/hyperlink" Target="http://www.mathsisfun.com/median.html" TargetMode="External"/><Relationship Id="rId4" Type="http://schemas.openxmlformats.org/officeDocument/2006/relationships/hyperlink" Target="http://www.mathsisfun.com/median.html" TargetMode="External"/><Relationship Id="rId5" Type="http://schemas.openxmlformats.org/officeDocument/2006/relationships/hyperlink" Target="http://www.mathsisfun.com/mode.html" TargetMode="External"/><Relationship Id="rId6" Type="http://schemas.openxmlformats.org/officeDocument/2006/relationships/hyperlink" Target="http://www.mathsisfun.com/mode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la probabilidad de que ocurra un determinado número de eventos durante cierto período de tiempo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frequency of the number of goals scored by teams during the first round matches of the 2002 World Cup.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Another example is rolling of a dice during a fixed two-minute time period.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Similarly count the number of emails you received between 4pm-5pm on a Friday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ejamples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copa del mundo goals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Fallas de electricidad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valer que es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poque Cuadrado?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+4 +4 -4 -4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+7 +1 -6 -2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-419"/>
              <a:t>Alturas de personas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-419"/>
              <a:t>Tamaño de las cosas producidas por las máquinas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-419"/>
              <a:t>Errores en las mediciones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-419"/>
              <a:t>presión sanguínea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mean</a:t>
            </a:r>
            <a:r>
              <a:rPr lang="es-419">
                <a:solidFill>
                  <a:schemeClr val="dk1"/>
                </a:solidFill>
              </a:rPr>
              <a:t> =</a:t>
            </a:r>
            <a:r>
              <a:rPr lang="es-419">
                <a:solidFill>
                  <a:schemeClr val="dk1"/>
                </a:solidFill>
                <a:hlinkClick r:id="rId3"/>
              </a:rPr>
              <a:t>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median</a:t>
            </a:r>
            <a:r>
              <a:rPr lang="es-419">
                <a:solidFill>
                  <a:schemeClr val="dk1"/>
                </a:solidFill>
              </a:rPr>
              <a:t> =</a:t>
            </a:r>
            <a:r>
              <a:rPr lang="es-419">
                <a:solidFill>
                  <a:schemeClr val="dk1"/>
                </a:solidFill>
                <a:hlinkClick r:id="rId5"/>
              </a:rPr>
              <a:t> </a:t>
            </a:r>
            <a:r>
              <a:rPr lang="es-419" u="sng">
                <a:solidFill>
                  <a:schemeClr val="hlink"/>
                </a:solidFill>
                <a:hlinkClick r:id="rId6"/>
              </a:rPr>
              <a:t>mode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/>
              <a:t>symetrical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/>
              <a:t>use of standard deviation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	 	 	 	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419"/>
              <a:t>Variables aleatorias discretas y continuas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7" y="1714504"/>
            <a:ext cx="7886700" cy="29181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139700" lvl="0" marL="266700" rtl="0">
              <a:spcBef>
                <a:spcPts val="0"/>
              </a:spcBef>
            </a:pPr>
            <a:r>
              <a:rPr lang="es-419"/>
              <a:t>lanzar la moneda</a:t>
            </a:r>
          </a:p>
          <a:p>
            <a:pPr indent="-139700" lvl="0" marL="266700" rtl="0">
              <a:spcBef>
                <a:spcPts val="0"/>
              </a:spcBef>
            </a:pPr>
            <a:r>
              <a:rPr lang="es-419"/>
              <a:t>el peso del animal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R:</a:t>
            </a:r>
          </a:p>
          <a:p>
            <a:pPr indent="-139700" lvl="0" marL="266700" rtl="0">
              <a:spcBef>
                <a:spcPts val="0"/>
              </a:spcBef>
            </a:pPr>
            <a:r>
              <a:rPr lang="es-419"/>
              <a:t>runif()</a:t>
            </a:r>
          </a:p>
          <a:p>
            <a:pPr indent="-139700" lvl="0" marL="266700" rtl="0">
              <a:spcBef>
                <a:spcPts val="0"/>
              </a:spcBef>
            </a:pPr>
            <a:r>
              <a:rPr lang="es-419"/>
              <a:t>sample()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	 	 	 	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Teorema Central del Límite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El teorema del límite central garantiza una distribución normal cuando n es suficientemente grande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Poisson distribución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457" y="1267997"/>
            <a:ext cx="4217469" cy="33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Poisson distribución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dpois(x, lambda)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ppois(x, lambda)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Valor esperado o promedia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la suma de la probabilidad de cada posible suceso aleatorio multiplicado por el valor de dicho suceso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mean()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7" y="2657405"/>
            <a:ext cx="4776388" cy="110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/>
              <a:t>Median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La Mediana es la "media" de una lista ordenada de números.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median()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/>
              <a:t>Mode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Un número que aparece más a menudo es el modo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table()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915" y="0"/>
            <a:ext cx="2749728" cy="471535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0" y="3774285"/>
            <a:ext cx="3143100" cy="13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800"/>
              <a:t>https://es.wikipedia.org/wiki/Mediana_(estad%C3%ADstica)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31" y="0"/>
            <a:ext cx="5491351" cy="463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Varianza (variance)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la desviación de dicha variable respecto a su media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var()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sd()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75" y="2026370"/>
            <a:ext cx="6858253" cy="89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300"/>
              </a:spcAft>
              <a:buNone/>
            </a:pPr>
            <a:r>
              <a:rPr lang="es-419"/>
              <a:t>Desviación típica (standard deviation)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la raíz cuadrada de la varianza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Normal distribución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08" y="1268000"/>
            <a:ext cx="5915310" cy="327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Normal distribución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dnorm(x, mean = 0, sd = 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pnorm(x, mean = 0, sd = 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