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Merriweather"/>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Merriweather-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Merriweather-italic.fntdata"/><Relationship Id="rId6" Type="http://schemas.openxmlformats.org/officeDocument/2006/relationships/slide" Target="slides/slide1.xml"/><Relationship Id="rId18"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33911d7d7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33911d7d7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33911d7d7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33911d7d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33911d7d7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33911d7d7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33911d7d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33911d7d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33911d7d7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33911d7d7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33911d7d7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33911d7d7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Xamarin Forms</a:t>
            </a:r>
            <a:endParaRPr/>
          </a:p>
        </p:txBody>
      </p:sp>
      <p:sp>
        <p:nvSpPr>
          <p:cNvPr id="65" name="Google Shape;65;p13"/>
          <p:cNvSpPr txBox="1"/>
          <p:nvPr>
            <p:ph idx="1" type="subTitle"/>
          </p:nvPr>
        </p:nvSpPr>
        <p:spPr>
          <a:xfrm>
            <a:off x="311700" y="1878531"/>
            <a:ext cx="4242600" cy="2110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What is Xamarin Forms?</a:t>
            </a:r>
            <a:endParaRPr/>
          </a:p>
          <a:p>
            <a:pPr indent="0" lvl="0" marL="0" rtl="0" algn="l">
              <a:spcBef>
                <a:spcPts val="0"/>
              </a:spcBef>
              <a:spcAft>
                <a:spcPts val="0"/>
              </a:spcAft>
              <a:buNone/>
            </a:pPr>
            <a:r>
              <a:rPr lang="en"/>
              <a:t>What is Mvvm?</a:t>
            </a:r>
            <a:endParaRPr/>
          </a:p>
          <a:p>
            <a:pPr indent="0" lvl="0" marL="0" rtl="0" algn="l">
              <a:spcBef>
                <a:spcPts val="0"/>
              </a:spcBef>
              <a:spcAft>
                <a:spcPts val="0"/>
              </a:spcAft>
              <a:buNone/>
            </a:pPr>
            <a:r>
              <a:rPr lang="en"/>
              <a:t>What is Xaml?</a:t>
            </a:r>
            <a:endParaRPr/>
          </a:p>
          <a:p>
            <a:pPr indent="0" lvl="0" marL="0" rtl="0" algn="l">
              <a:spcBef>
                <a:spcPts val="0"/>
              </a:spcBef>
              <a:spcAft>
                <a:spcPts val="0"/>
              </a:spcAft>
              <a:buNone/>
            </a:pPr>
            <a:r>
              <a:rPr lang="en"/>
              <a:t>What is a Custom Renderer?</a:t>
            </a:r>
            <a:endParaRPr/>
          </a:p>
          <a:p>
            <a:pPr indent="0" lvl="0" marL="0" rtl="0" algn="l">
              <a:spcBef>
                <a:spcPts val="0"/>
              </a:spcBef>
              <a:spcAft>
                <a:spcPts val="0"/>
              </a:spcAft>
              <a:buNone/>
            </a:pPr>
            <a:r>
              <a:rPr lang="en"/>
              <a:t>What is </a:t>
            </a:r>
            <a:r>
              <a:rPr lang="en"/>
              <a:t>Dependency</a:t>
            </a:r>
            <a:r>
              <a:rPr lang="en"/>
              <a:t> injection?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Xamarin Forms</a:t>
            </a:r>
            <a:endParaRPr/>
          </a:p>
        </p:txBody>
      </p:sp>
      <p:sp>
        <p:nvSpPr>
          <p:cNvPr id="71" name="Google Shape;71;p14"/>
          <p:cNvSpPr txBox="1"/>
          <p:nvPr>
            <p:ph idx="1" type="body"/>
          </p:nvPr>
        </p:nvSpPr>
        <p:spPr>
          <a:xfrm>
            <a:off x="4644675" y="500925"/>
            <a:ext cx="4166400" cy="2392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Is a cross </a:t>
            </a:r>
            <a:r>
              <a:rPr lang="en"/>
              <a:t>platform technology developed by Microsoft</a:t>
            </a:r>
            <a:r>
              <a:rPr lang="en"/>
              <a:t> to create mobile applications using same code base across all platforms.</a:t>
            </a:r>
            <a:endParaRPr/>
          </a:p>
          <a:p>
            <a:pPr indent="0" lvl="0" marL="0" rtl="0" algn="l">
              <a:spcBef>
                <a:spcPts val="1200"/>
              </a:spcBef>
              <a:spcAft>
                <a:spcPts val="0"/>
              </a:spcAft>
              <a:buNone/>
            </a:pPr>
            <a:r>
              <a:rPr b="1" lang="en"/>
              <a:t>Approaches</a:t>
            </a:r>
            <a:r>
              <a:rPr b="1" lang="en"/>
              <a:t> in Xamarin</a:t>
            </a:r>
            <a:endParaRPr b="1"/>
          </a:p>
          <a:p>
            <a:pPr indent="-311150" lvl="0" marL="457200" rtl="0" algn="l">
              <a:spcBef>
                <a:spcPts val="1200"/>
              </a:spcBef>
              <a:spcAft>
                <a:spcPts val="0"/>
              </a:spcAft>
              <a:buSzPts val="1300"/>
              <a:buChar char="●"/>
            </a:pPr>
            <a:r>
              <a:rPr lang="en"/>
              <a:t>Native (Xamarin Android or iOS)</a:t>
            </a:r>
            <a:endParaRPr/>
          </a:p>
          <a:p>
            <a:pPr indent="-311150" lvl="0" marL="457200" rtl="0" algn="l">
              <a:spcBef>
                <a:spcPts val="0"/>
              </a:spcBef>
              <a:spcAft>
                <a:spcPts val="0"/>
              </a:spcAft>
              <a:buSzPts val="1300"/>
              <a:buChar char="●"/>
            </a:pPr>
            <a:r>
              <a:rPr lang="en"/>
              <a:t>Xamarin Forms</a:t>
            </a:r>
            <a:endParaRPr/>
          </a:p>
          <a:p>
            <a:pPr indent="0" lvl="0" marL="0" rtl="0" algn="l">
              <a:spcBef>
                <a:spcPts val="1200"/>
              </a:spcBef>
              <a:spcAft>
                <a:spcPts val="1200"/>
              </a:spcAft>
              <a:buNone/>
            </a:pPr>
            <a:r>
              <a:rPr b="1" lang="en"/>
              <a:t>Basic architecture</a:t>
            </a:r>
            <a:endParaRPr b="1"/>
          </a:p>
        </p:txBody>
      </p:sp>
      <p:pic>
        <p:nvPicPr>
          <p:cNvPr id="72" name="Google Shape;72;p14"/>
          <p:cNvPicPr preferRelativeResize="0"/>
          <p:nvPr/>
        </p:nvPicPr>
        <p:blipFill>
          <a:blip r:embed="rId3">
            <a:alphaModFix/>
          </a:blip>
          <a:stretch>
            <a:fillRect/>
          </a:stretch>
        </p:blipFill>
        <p:spPr>
          <a:xfrm>
            <a:off x="5665575" y="2893725"/>
            <a:ext cx="2236404" cy="1944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Xamarin Forms?</a:t>
            </a:r>
            <a:endParaRPr/>
          </a:p>
        </p:txBody>
      </p:sp>
      <p:sp>
        <p:nvSpPr>
          <p:cNvPr id="78" name="Google Shape;78;p15"/>
          <p:cNvSpPr txBox="1"/>
          <p:nvPr>
            <p:ph idx="1" type="body"/>
          </p:nvPr>
        </p:nvSpPr>
        <p:spPr>
          <a:xfrm>
            <a:off x="4644675" y="500925"/>
            <a:ext cx="4166400" cy="239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Basic architecture</a:t>
            </a:r>
            <a:endParaRPr b="1"/>
          </a:p>
        </p:txBody>
      </p:sp>
      <p:pic>
        <p:nvPicPr>
          <p:cNvPr id="79" name="Google Shape;79;p15"/>
          <p:cNvPicPr preferRelativeResize="0"/>
          <p:nvPr/>
        </p:nvPicPr>
        <p:blipFill>
          <a:blip r:embed="rId3">
            <a:alphaModFix/>
          </a:blip>
          <a:stretch>
            <a:fillRect/>
          </a:stretch>
        </p:blipFill>
        <p:spPr>
          <a:xfrm>
            <a:off x="4451875" y="1299550"/>
            <a:ext cx="4572024" cy="2578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Mvvm?</a:t>
            </a:r>
            <a:endParaRPr/>
          </a:p>
        </p:txBody>
      </p:sp>
      <p:sp>
        <p:nvSpPr>
          <p:cNvPr id="85" name="Google Shape;85;p16"/>
          <p:cNvSpPr txBox="1"/>
          <p:nvPr>
            <p:ph idx="1" type="body"/>
          </p:nvPr>
        </p:nvSpPr>
        <p:spPr>
          <a:xfrm>
            <a:off x="4644675" y="500925"/>
            <a:ext cx="4166400" cy="1452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050">
                <a:solidFill>
                  <a:srgbClr val="4D5156"/>
                </a:solidFill>
                <a:highlight>
                  <a:srgbClr val="FFFFFF"/>
                </a:highlight>
                <a:latin typeface="Arial"/>
                <a:ea typeface="Arial"/>
                <a:cs typeface="Arial"/>
                <a:sym typeface="Arial"/>
              </a:rPr>
              <a:t>Means Model–view–viewmodel is a software architectural pattern that facilitates the separation of the development of view from the development of the business logic so that the view is not dependent on any specific model platform</a:t>
            </a:r>
            <a:endParaRPr b="1"/>
          </a:p>
        </p:txBody>
      </p:sp>
      <p:pic>
        <p:nvPicPr>
          <p:cNvPr id="86" name="Google Shape;86;p16"/>
          <p:cNvPicPr preferRelativeResize="0"/>
          <p:nvPr/>
        </p:nvPicPr>
        <p:blipFill>
          <a:blip r:embed="rId3">
            <a:alphaModFix/>
          </a:blip>
          <a:stretch>
            <a:fillRect/>
          </a:stretch>
        </p:blipFill>
        <p:spPr>
          <a:xfrm>
            <a:off x="4346625" y="2281525"/>
            <a:ext cx="4762500" cy="1428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XAML?</a:t>
            </a:r>
            <a:endParaRPr/>
          </a:p>
        </p:txBody>
      </p:sp>
      <p:sp>
        <p:nvSpPr>
          <p:cNvPr id="92" name="Google Shape;92;p17"/>
          <p:cNvSpPr txBox="1"/>
          <p:nvPr>
            <p:ph idx="1" type="body"/>
          </p:nvPr>
        </p:nvSpPr>
        <p:spPr>
          <a:xfrm>
            <a:off x="4644675" y="500925"/>
            <a:ext cx="4166400" cy="4457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050">
                <a:solidFill>
                  <a:srgbClr val="4D5156"/>
                </a:solidFill>
                <a:highlight>
                  <a:srgbClr val="FFFFFF"/>
                </a:highlight>
                <a:latin typeface="Arial"/>
                <a:ea typeface="Arial"/>
                <a:cs typeface="Arial"/>
                <a:sym typeface="Arial"/>
              </a:rPr>
              <a:t>Means eXtensible Application Markup Language</a:t>
            </a:r>
            <a:endParaRPr sz="1050">
              <a:solidFill>
                <a:srgbClr val="4D5156"/>
              </a:solidFill>
              <a:highlight>
                <a:srgbClr val="FFFFFF"/>
              </a:highlight>
              <a:latin typeface="Arial"/>
              <a:ea typeface="Arial"/>
              <a:cs typeface="Arial"/>
              <a:sym typeface="Arial"/>
            </a:endParaRPr>
          </a:p>
          <a:p>
            <a:pPr indent="-295275" lvl="0" marL="457200" rtl="0" algn="l">
              <a:spcBef>
                <a:spcPts val="0"/>
              </a:spcBef>
              <a:spcAft>
                <a:spcPts val="0"/>
              </a:spcAft>
              <a:buClr>
                <a:srgbClr val="4D5156"/>
              </a:buClr>
              <a:buSzPts val="1050"/>
              <a:buFont typeface="Arial"/>
              <a:buChar char="●"/>
            </a:pPr>
            <a:r>
              <a:rPr lang="en" sz="1050">
                <a:solidFill>
                  <a:srgbClr val="4D5156"/>
                </a:solidFill>
                <a:highlight>
                  <a:srgbClr val="FFFFFF"/>
                </a:highlight>
                <a:latin typeface="Arial"/>
                <a:ea typeface="Arial"/>
                <a:cs typeface="Arial"/>
                <a:sym typeface="Arial"/>
              </a:rPr>
              <a:t>It is a </a:t>
            </a:r>
            <a:r>
              <a:rPr lang="en" sz="1050">
                <a:solidFill>
                  <a:srgbClr val="4D5156"/>
                </a:solidFill>
                <a:highlight>
                  <a:srgbClr val="FFFFFF"/>
                </a:highlight>
                <a:latin typeface="Arial"/>
                <a:ea typeface="Arial"/>
                <a:cs typeface="Arial"/>
                <a:sym typeface="Arial"/>
              </a:rPr>
              <a:t>variant of XML to describe GUI</a:t>
            </a:r>
            <a:endParaRPr sz="1050">
              <a:solidFill>
                <a:srgbClr val="4D5156"/>
              </a:solidFill>
              <a:highlight>
                <a:srgbClr val="FFFFFF"/>
              </a:highlight>
              <a:latin typeface="Arial"/>
              <a:ea typeface="Arial"/>
              <a:cs typeface="Arial"/>
              <a:sym typeface="Arial"/>
            </a:endParaRPr>
          </a:p>
          <a:p>
            <a:pPr indent="0" lvl="0" marL="0" rtl="0" algn="l">
              <a:spcBef>
                <a:spcPts val="1200"/>
              </a:spcBef>
              <a:spcAft>
                <a:spcPts val="0"/>
              </a:spcAft>
              <a:buNone/>
            </a:pPr>
            <a:r>
              <a:rPr b="1" lang="en" sz="1050">
                <a:solidFill>
                  <a:srgbClr val="4D5156"/>
                </a:solidFill>
                <a:highlight>
                  <a:srgbClr val="FFFFFF"/>
                </a:highlight>
                <a:latin typeface="Arial"/>
                <a:ea typeface="Arial"/>
                <a:cs typeface="Arial"/>
                <a:sym typeface="Arial"/>
              </a:rPr>
              <a:t>Controls</a:t>
            </a:r>
            <a:endParaRPr b="1" sz="1050">
              <a:solidFill>
                <a:srgbClr val="4D5156"/>
              </a:solidFill>
              <a:highlight>
                <a:srgbClr val="FFFFFF"/>
              </a:highlight>
              <a:latin typeface="Arial"/>
              <a:ea typeface="Arial"/>
              <a:cs typeface="Arial"/>
              <a:sym typeface="Arial"/>
            </a:endParaRPr>
          </a:p>
          <a:p>
            <a:pPr indent="-295275" lvl="0" marL="457200" rtl="0" algn="l">
              <a:spcBef>
                <a:spcPts val="1200"/>
              </a:spcBef>
              <a:spcAft>
                <a:spcPts val="0"/>
              </a:spcAft>
              <a:buClr>
                <a:srgbClr val="4D5156"/>
              </a:buClr>
              <a:buSzPts val="1050"/>
              <a:buFont typeface="Arial"/>
              <a:buChar char="●"/>
            </a:pPr>
            <a:r>
              <a:rPr lang="en" sz="1050">
                <a:solidFill>
                  <a:srgbClr val="4D5156"/>
                </a:solidFill>
                <a:highlight>
                  <a:srgbClr val="FFFFFF"/>
                </a:highlight>
                <a:latin typeface="Arial"/>
                <a:ea typeface="Arial"/>
                <a:cs typeface="Arial"/>
                <a:sym typeface="Arial"/>
              </a:rPr>
              <a:t>Are views such Labels, Buttons and so on. That are defined in Xamarin Forms all controls derive from View </a:t>
            </a:r>
            <a:endParaRPr sz="1050">
              <a:solidFill>
                <a:srgbClr val="4D5156"/>
              </a:solidFill>
              <a:highlight>
                <a:srgbClr val="FFFFFF"/>
              </a:highlight>
              <a:latin typeface="Arial"/>
              <a:ea typeface="Arial"/>
              <a:cs typeface="Arial"/>
              <a:sym typeface="Arial"/>
            </a:endParaRPr>
          </a:p>
          <a:p>
            <a:pPr indent="0" lvl="0" marL="0" rtl="0" algn="l">
              <a:spcBef>
                <a:spcPts val="1200"/>
              </a:spcBef>
              <a:spcAft>
                <a:spcPts val="0"/>
              </a:spcAft>
              <a:buNone/>
            </a:pPr>
            <a:r>
              <a:rPr b="1" lang="en" sz="1050">
                <a:solidFill>
                  <a:srgbClr val="4D5156"/>
                </a:solidFill>
                <a:highlight>
                  <a:srgbClr val="FFFFFF"/>
                </a:highlight>
                <a:latin typeface="Arial"/>
                <a:ea typeface="Arial"/>
                <a:cs typeface="Arial"/>
                <a:sym typeface="Arial"/>
              </a:rPr>
              <a:t>Data Binding</a:t>
            </a:r>
            <a:endParaRPr b="1" sz="1050">
              <a:solidFill>
                <a:srgbClr val="4D5156"/>
              </a:solidFill>
              <a:highlight>
                <a:srgbClr val="FFFFFF"/>
              </a:highlight>
              <a:latin typeface="Arial"/>
              <a:ea typeface="Arial"/>
              <a:cs typeface="Arial"/>
              <a:sym typeface="Arial"/>
            </a:endParaRPr>
          </a:p>
          <a:p>
            <a:pPr indent="-295275" lvl="0" marL="457200" rtl="0" algn="l">
              <a:spcBef>
                <a:spcPts val="1200"/>
              </a:spcBef>
              <a:spcAft>
                <a:spcPts val="0"/>
              </a:spcAft>
              <a:buClr>
                <a:srgbClr val="4D5156"/>
              </a:buClr>
              <a:buSzPts val="1050"/>
              <a:buFont typeface="Arial"/>
              <a:buChar char="●"/>
            </a:pPr>
            <a:r>
              <a:rPr lang="en" sz="1050">
                <a:solidFill>
                  <a:srgbClr val="4D5156"/>
                </a:solidFill>
                <a:highlight>
                  <a:srgbClr val="FFFFFF"/>
                </a:highlight>
                <a:latin typeface="Arial"/>
                <a:ea typeface="Arial"/>
                <a:cs typeface="Arial"/>
                <a:sym typeface="Arial"/>
              </a:rPr>
              <a:t>Is the technique of linking properties of two objects so that changes in one property are automatically reflected in the other property. Data binding is an integral part of the MVVM</a:t>
            </a:r>
            <a:endParaRPr sz="1050">
              <a:solidFill>
                <a:srgbClr val="4D5156"/>
              </a:solidFill>
              <a:highlight>
                <a:srgbClr val="FFFFFF"/>
              </a:highlight>
              <a:latin typeface="Arial"/>
              <a:ea typeface="Arial"/>
              <a:cs typeface="Arial"/>
              <a:sym typeface="Arial"/>
            </a:endParaRPr>
          </a:p>
          <a:p>
            <a:pPr indent="0" lvl="0" marL="0" rtl="0" algn="l">
              <a:spcBef>
                <a:spcPts val="1200"/>
              </a:spcBef>
              <a:spcAft>
                <a:spcPts val="0"/>
              </a:spcAft>
              <a:buNone/>
            </a:pPr>
            <a:r>
              <a:rPr b="1" lang="en" sz="1050">
                <a:solidFill>
                  <a:srgbClr val="4D5156"/>
                </a:solidFill>
                <a:highlight>
                  <a:srgbClr val="FFFFFF"/>
                </a:highlight>
                <a:latin typeface="Arial"/>
                <a:ea typeface="Arial"/>
                <a:cs typeface="Arial"/>
                <a:sym typeface="Arial"/>
              </a:rPr>
              <a:t>BindableProperty</a:t>
            </a:r>
            <a:endParaRPr b="1" sz="1050">
              <a:solidFill>
                <a:srgbClr val="4D5156"/>
              </a:solidFill>
              <a:highlight>
                <a:srgbClr val="FFFFFF"/>
              </a:highlight>
              <a:latin typeface="Arial"/>
              <a:ea typeface="Arial"/>
              <a:cs typeface="Arial"/>
              <a:sym typeface="Arial"/>
            </a:endParaRPr>
          </a:p>
          <a:p>
            <a:pPr indent="-295275" lvl="0" marL="457200" rtl="0" algn="l">
              <a:spcBef>
                <a:spcPts val="1200"/>
              </a:spcBef>
              <a:spcAft>
                <a:spcPts val="0"/>
              </a:spcAft>
              <a:buClr>
                <a:srgbClr val="4D5156"/>
              </a:buClr>
              <a:buSzPts val="1050"/>
              <a:buFont typeface="Arial"/>
              <a:buChar char="●"/>
            </a:pPr>
            <a:r>
              <a:rPr lang="en" sz="1050">
                <a:solidFill>
                  <a:srgbClr val="4D5156"/>
                </a:solidFill>
                <a:highlight>
                  <a:srgbClr val="FFFFFF"/>
                </a:highlight>
                <a:latin typeface="Arial"/>
                <a:ea typeface="Arial"/>
                <a:cs typeface="Arial"/>
                <a:sym typeface="Arial"/>
              </a:rPr>
              <a:t>It is a keyword to define if a property are bindable.</a:t>
            </a:r>
            <a:endParaRPr sz="1050">
              <a:solidFill>
                <a:srgbClr val="4D5156"/>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050">
              <a:solidFill>
                <a:srgbClr val="4D5156"/>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050">
              <a:solidFill>
                <a:srgbClr val="4D5156"/>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Custom Renderer?</a:t>
            </a:r>
            <a:endParaRPr/>
          </a:p>
        </p:txBody>
      </p:sp>
      <p:sp>
        <p:nvSpPr>
          <p:cNvPr id="98" name="Google Shape;98;p18"/>
          <p:cNvSpPr txBox="1"/>
          <p:nvPr>
            <p:ph idx="1" type="body"/>
          </p:nvPr>
        </p:nvSpPr>
        <p:spPr>
          <a:xfrm>
            <a:off x="4644675" y="500925"/>
            <a:ext cx="4166400" cy="1119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050">
                <a:solidFill>
                  <a:srgbClr val="4D5156"/>
                </a:solidFill>
                <a:highlight>
                  <a:srgbClr val="FFFFFF"/>
                </a:highlight>
                <a:latin typeface="Arial"/>
                <a:ea typeface="Arial"/>
                <a:cs typeface="Arial"/>
                <a:sym typeface="Arial"/>
              </a:rPr>
              <a:t>Custom Renderers let developers override this process to customize the appearance and behavior of Xamarin. Forms controls on each platform</a:t>
            </a:r>
            <a:endParaRPr b="1"/>
          </a:p>
        </p:txBody>
      </p:sp>
      <p:pic>
        <p:nvPicPr>
          <p:cNvPr id="99" name="Google Shape;99;p18"/>
          <p:cNvPicPr preferRelativeResize="0"/>
          <p:nvPr/>
        </p:nvPicPr>
        <p:blipFill>
          <a:blip r:embed="rId3">
            <a:alphaModFix/>
          </a:blip>
          <a:stretch>
            <a:fillRect/>
          </a:stretch>
        </p:blipFill>
        <p:spPr>
          <a:xfrm>
            <a:off x="2546926" y="2000950"/>
            <a:ext cx="6537873" cy="1650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Dependency Injection?</a:t>
            </a:r>
            <a:endParaRPr/>
          </a:p>
        </p:txBody>
      </p:sp>
      <p:sp>
        <p:nvSpPr>
          <p:cNvPr id="105" name="Google Shape;105;p19"/>
          <p:cNvSpPr txBox="1"/>
          <p:nvPr>
            <p:ph idx="1" type="body"/>
          </p:nvPr>
        </p:nvSpPr>
        <p:spPr>
          <a:xfrm>
            <a:off x="4644675" y="500925"/>
            <a:ext cx="4166400" cy="1119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050">
                <a:solidFill>
                  <a:srgbClr val="4D5156"/>
                </a:solidFill>
                <a:highlight>
                  <a:srgbClr val="FFFFFF"/>
                </a:highlight>
                <a:latin typeface="Arial"/>
                <a:ea typeface="Arial"/>
                <a:cs typeface="Arial"/>
                <a:sym typeface="Arial"/>
              </a:rPr>
              <a:t>Is the </a:t>
            </a:r>
            <a:r>
              <a:rPr lang="en" sz="1050">
                <a:solidFill>
                  <a:srgbClr val="4D5156"/>
                </a:solidFill>
                <a:highlight>
                  <a:srgbClr val="FFFFFF"/>
                </a:highlight>
                <a:latin typeface="Arial"/>
                <a:ea typeface="Arial"/>
                <a:cs typeface="Arial"/>
                <a:sym typeface="Arial"/>
              </a:rPr>
              <a:t>technique when an object received other object, the receiver object have a dependency, and the way we sent that object is the injection </a:t>
            </a:r>
            <a:endParaRPr b="1"/>
          </a:p>
        </p:txBody>
      </p:sp>
      <p:pic>
        <p:nvPicPr>
          <p:cNvPr id="106" name="Google Shape;106;p19"/>
          <p:cNvPicPr preferRelativeResize="0"/>
          <p:nvPr/>
        </p:nvPicPr>
        <p:blipFill>
          <a:blip r:embed="rId3">
            <a:alphaModFix/>
          </a:blip>
          <a:stretch>
            <a:fillRect/>
          </a:stretch>
        </p:blipFill>
        <p:spPr>
          <a:xfrm>
            <a:off x="4404338" y="2126125"/>
            <a:ext cx="4647068" cy="1828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