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6" r:id="rId9"/>
    <p:sldId id="267" r:id="rId10"/>
    <p:sldId id="261" r:id="rId11"/>
    <p:sldId id="264" r:id="rId12"/>
    <p:sldId id="265" r:id="rId13"/>
    <p:sldId id="268" r:id="rId14"/>
    <p:sldId id="269" r:id="rId15"/>
    <p:sldId id="271" r:id="rId16"/>
    <p:sldId id="270" r:id="rId17"/>
    <p:sldId id="273" r:id="rId18"/>
    <p:sldId id="272" r:id="rId19"/>
    <p:sldId id="274" r:id="rId20"/>
    <p:sldId id="275" r:id="rId21"/>
    <p:sldId id="276" r:id="rId22"/>
    <p:sldId id="279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5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15704-EBEB-4378-95D6-8E5F35F089A0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63310-831F-4A72-938C-9CEFC1BD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4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1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3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42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1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50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8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23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5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32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0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6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7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6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4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3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3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5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3310-831F-4A72-938C-9CEFC1BD62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F474D5FA-CD11-41A5-A3CE-E30FAF654DC7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6A87708-8AA4-480E-9D44-D530121597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and-boards.com/blwiki/index.php?title=ATTiny85-Programm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el.com/devices/attiny85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odes.com/datasheets/AP1117.pdf" TargetMode="External"/><Relationship Id="rId5" Type="http://schemas.openxmlformats.org/officeDocument/2006/relationships/hyperlink" Target="http://land-boards.com/blwiki/index.php?title=ATTiny85-Programming" TargetMode="External"/><Relationship Id="rId4" Type="http://schemas.openxmlformats.org/officeDocument/2006/relationships/hyperlink" Target="http://arduino.cc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“Wake Me Up”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Gilliland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5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Mods to TinyGrid85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diode between the input jack and the regulator</a:t>
            </a:r>
          </a:p>
          <a:p>
            <a:r>
              <a:rPr lang="en-US" dirty="0" smtClean="0"/>
              <a:t>TinyGrid85 has both an input jack and a voltage regulator</a:t>
            </a:r>
          </a:p>
          <a:p>
            <a:r>
              <a:rPr lang="en-US" dirty="0"/>
              <a:t>B</a:t>
            </a:r>
            <a:r>
              <a:rPr lang="en-US" dirty="0" smtClean="0"/>
              <a:t>ut there is a etch on the rear side of the PCB from the input jack to the regulator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ut etch (XACTO knife) and add diode</a:t>
            </a:r>
          </a:p>
          <a:p>
            <a:r>
              <a:rPr lang="en-US" dirty="0" smtClean="0"/>
              <a:t>Add 9V battery clip and 9V diode</a:t>
            </a:r>
          </a:p>
          <a:p>
            <a:r>
              <a:rPr lang="en-US" dirty="0" smtClean="0"/>
              <a:t>Install GVS headers for switch and buzzer</a:t>
            </a:r>
          </a:p>
          <a:p>
            <a:r>
              <a:rPr lang="en-US" dirty="0" smtClean="0"/>
              <a:t>Add voltage divider resistors</a:t>
            </a:r>
          </a:p>
        </p:txBody>
      </p:sp>
    </p:spTree>
    <p:extLst>
      <p:ext uri="{BB962C8B-B14F-4D97-AF65-F5344CB8AC3E}">
        <p14:creationId xmlns:p14="http://schemas.microsoft.com/office/powerpoint/2010/main" val="392954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ATTiny85 pins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22288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ISP uses D0-D2 but they can be used by functions on card as long as they are not hard wired to ground</a:t>
            </a:r>
          </a:p>
          <a:p>
            <a:r>
              <a:rPr lang="en-US" dirty="0" smtClean="0"/>
              <a:t>5 Digital I/O pins, but…</a:t>
            </a:r>
          </a:p>
          <a:p>
            <a:pPr lvl="1"/>
            <a:r>
              <a:rPr lang="en-US" dirty="0" smtClean="0"/>
              <a:t>Only certain pins can be analog inputs 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oltage divider needs to go to analog input line</a:t>
            </a:r>
          </a:p>
          <a:p>
            <a:pPr lvl="1"/>
            <a:r>
              <a:rPr lang="en-US" dirty="0" smtClean="0"/>
              <a:t>Only certain pins do PWM</a:t>
            </a:r>
          </a:p>
          <a:p>
            <a:pPr lvl="2"/>
            <a:r>
              <a:rPr lang="en-US" dirty="0" smtClean="0"/>
              <a:t>Might want to use PWM to control the buzzer </a:t>
            </a:r>
          </a:p>
        </p:txBody>
      </p:sp>
      <p:pic>
        <p:nvPicPr>
          <p:cNvPr id="5122" name="Picture 2" descr="ATtiny45-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22" y="4267200"/>
            <a:ext cx="563926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2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Wake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3810000" cy="3951337"/>
          </a:xfrm>
        </p:spPr>
        <p:txBody>
          <a:bodyPr/>
          <a:lstStyle/>
          <a:p>
            <a:r>
              <a:rPr lang="en-US" dirty="0" smtClean="0"/>
              <a:t>Arduino IDE doesn’t have built in support for the ATTiny85</a:t>
            </a:r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land-boards.com/blwiki/index.php?title=ATTiny85-Programming</a:t>
            </a:r>
            <a:endParaRPr lang="en-US" sz="2000" dirty="0" smtClean="0"/>
          </a:p>
          <a:p>
            <a:r>
              <a:rPr lang="en-US" dirty="0" smtClean="0"/>
              <a:t>Once set up the ATTiny85 gets added as a board selection in the IDE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3989680" cy="336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22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(</a:t>
            </a:r>
            <a:r>
              <a:rPr lang="en-US" dirty="0" err="1" smtClean="0"/>
              <a:t>pt</a:t>
            </a:r>
            <a:r>
              <a:rPr lang="en-US" dirty="0" smtClean="0"/>
              <a:t>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3429000" cy="3951337"/>
          </a:xfrm>
        </p:spPr>
        <p:txBody>
          <a:bodyPr/>
          <a:lstStyle/>
          <a:p>
            <a:r>
              <a:rPr lang="en-US" dirty="0" smtClean="0"/>
              <a:t>Use ISP programming header</a:t>
            </a:r>
          </a:p>
          <a:p>
            <a:r>
              <a:rPr lang="en-US" dirty="0" smtClean="0"/>
              <a:t>I have my own homebrew ISP programmer</a:t>
            </a:r>
          </a:p>
          <a:p>
            <a:r>
              <a:rPr lang="en-US" dirty="0" smtClean="0"/>
              <a:t>Can also program from an Arduino UNO</a:t>
            </a:r>
            <a:endParaRPr lang="en-US" dirty="0"/>
          </a:p>
        </p:txBody>
      </p:sp>
      <p:pic>
        <p:nvPicPr>
          <p:cNvPr id="7170" name="Picture 2" descr="Tiny85ISPUN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09800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21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Design – First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validate the parts all work</a:t>
            </a:r>
          </a:p>
          <a:p>
            <a:r>
              <a:rPr lang="en-US" dirty="0" smtClean="0"/>
              <a:t>Buzzer buzzes under program control</a:t>
            </a:r>
          </a:p>
          <a:p>
            <a:r>
              <a:rPr lang="en-US" dirty="0" smtClean="0"/>
              <a:t>Switch can control buzzer</a:t>
            </a:r>
          </a:p>
          <a:p>
            <a:r>
              <a:rPr lang="en-US" dirty="0" smtClean="0"/>
              <a:t>Power fail is detected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4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Code – 2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“Normally” C calls main(), not the Arduino…</a:t>
            </a:r>
          </a:p>
          <a:p>
            <a:r>
              <a:rPr lang="en-US" dirty="0" smtClean="0"/>
              <a:t>All Arduino code has two functions which must be provided</a:t>
            </a:r>
          </a:p>
          <a:p>
            <a:pPr lvl="1"/>
            <a:r>
              <a:rPr lang="en-US" dirty="0" smtClean="0"/>
              <a:t>setup( ) – run at start-up</a:t>
            </a:r>
          </a:p>
          <a:p>
            <a:pPr lvl="1"/>
            <a:r>
              <a:rPr lang="en-US" dirty="0" smtClean="0"/>
              <a:t>loop( ) – runs over and over from start to end</a:t>
            </a:r>
          </a:p>
          <a:p>
            <a:r>
              <a:rPr lang="en-US" dirty="0" smtClean="0"/>
              <a:t>The hidden code in the Arduino environment is:</a:t>
            </a:r>
          </a:p>
          <a:p>
            <a:pPr marL="329184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setup()</a:t>
            </a:r>
          </a:p>
          <a:p>
            <a:pPr marL="329184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(1)</a:t>
            </a:r>
          </a:p>
          <a:p>
            <a:pPr marL="329184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loop()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8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WakeUp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Hardware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BUZZER = 0;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BUTTON = 3;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(BUZZER, OUTPUT);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(BUTTON, INPUT);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512)    // 2.5V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(BUZZER,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delay(100);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(BUTTON) == 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(BUZZER,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0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</a:t>
            </a:r>
            <a:r>
              <a:rPr lang="en-US" dirty="0" err="1" smtClean="0"/>
              <a:t>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1"/>
            <a:ext cx="8077200" cy="914400"/>
          </a:xfrm>
        </p:spPr>
        <p:txBody>
          <a:bodyPr/>
          <a:lstStyle/>
          <a:p>
            <a:r>
              <a:rPr lang="en-US" dirty="0" smtClean="0"/>
              <a:t>Constants and/or </a:t>
            </a:r>
            <a:r>
              <a:rPr lang="en-US" dirty="0" err="1" smtClean="0"/>
              <a:t>globals</a:t>
            </a:r>
            <a:r>
              <a:rPr lang="en-US" dirty="0" smtClean="0"/>
              <a:t> are true in all .</a:t>
            </a:r>
            <a:r>
              <a:rPr lang="en-US" dirty="0" err="1" smtClean="0"/>
              <a:t>ino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C scope rules are different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2004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Hardware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BUZZER = 0;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BUTTON = 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2971800"/>
            <a:ext cx="3962400" cy="197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Comments begin with //</a:t>
            </a:r>
          </a:p>
          <a:p>
            <a:pPr marL="0" indent="0">
              <a:buNone/>
            </a:pPr>
            <a:r>
              <a:rPr lang="en-US" dirty="0" smtClean="0"/>
              <a:t>Hardware pin numbers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52700" y="3292861"/>
            <a:ext cx="1943100" cy="9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962400" y="3662065"/>
            <a:ext cx="533400" cy="9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06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setup()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4114800" cy="39513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setup(void)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(BUZZER, OUTPUT);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(BUTTON, INPUT);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981200" y="1828800"/>
            <a:ext cx="3505200" cy="192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5486400" y="1600200"/>
            <a:ext cx="29718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Function name</a:t>
            </a:r>
          </a:p>
          <a:p>
            <a:pPr marL="0" indent="0">
              <a:buNone/>
            </a:pPr>
            <a:r>
              <a:rPr lang="en-US" dirty="0"/>
              <a:t>No variables passed</a:t>
            </a:r>
          </a:p>
          <a:p>
            <a:pPr marL="0" indent="0">
              <a:buNone/>
            </a:pPr>
            <a:r>
              <a:rPr lang="en-US" dirty="0" smtClean="0"/>
              <a:t>No value returned</a:t>
            </a:r>
          </a:p>
          <a:p>
            <a:pPr marL="0" indent="0">
              <a:buNone/>
            </a:pPr>
            <a:r>
              <a:rPr lang="en-US" dirty="0" smtClean="0"/>
              <a:t>Configure pins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47800" y="2366846"/>
            <a:ext cx="4038600" cy="376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2301565"/>
            <a:ext cx="2743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72000" y="3127320"/>
            <a:ext cx="10559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7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loop( )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905000"/>
            <a:ext cx="3276600" cy="41799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Temporary variables</a:t>
            </a:r>
          </a:p>
          <a:p>
            <a:pPr marL="0" indent="0">
              <a:buNone/>
            </a:pPr>
            <a:r>
              <a:rPr lang="en-US" dirty="0" smtClean="0"/>
              <a:t>Read the divider</a:t>
            </a:r>
          </a:p>
          <a:p>
            <a:pPr marL="0" indent="0">
              <a:buNone/>
            </a:pPr>
            <a:r>
              <a:rPr lang="en-US" dirty="0" smtClean="0"/>
              <a:t>If the AC is low</a:t>
            </a:r>
          </a:p>
          <a:p>
            <a:pPr marL="0" indent="0">
              <a:buNone/>
            </a:pPr>
            <a:r>
              <a:rPr lang="en-US" dirty="0" smtClean="0"/>
              <a:t>Buzz the buzzer</a:t>
            </a:r>
          </a:p>
          <a:p>
            <a:pPr marL="0" indent="0">
              <a:buNone/>
            </a:pPr>
            <a:r>
              <a:rPr lang="en-US" dirty="0" smtClean="0"/>
              <a:t>100x100 </a:t>
            </a:r>
            <a:r>
              <a:rPr lang="en-US" dirty="0" err="1" smtClean="0"/>
              <a:t>ms</a:t>
            </a:r>
            <a:r>
              <a:rPr lang="en-US" dirty="0" smtClean="0"/>
              <a:t> loop = 10 seconds</a:t>
            </a:r>
          </a:p>
          <a:p>
            <a:pPr marL="0" indent="0">
              <a:buNone/>
            </a:pPr>
            <a:r>
              <a:rPr lang="en-US" dirty="0" smtClean="0"/>
              <a:t>If button is pressed</a:t>
            </a:r>
          </a:p>
          <a:p>
            <a:pPr marL="0" indent="0">
              <a:buNone/>
            </a:pPr>
            <a:r>
              <a:rPr lang="en-US" dirty="0" smtClean="0"/>
              <a:t>terminate loop early</a:t>
            </a:r>
          </a:p>
          <a:p>
            <a:pPr marL="0" indent="0">
              <a:buNone/>
            </a:pPr>
            <a:r>
              <a:rPr lang="en-US" dirty="0" smtClean="0"/>
              <a:t>Shut off the buzzer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4800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loop()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sensorValue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512)    // 2.5V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(BUZZER, HIGH);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delay(100);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(BUTTON) == 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(BUZZER, LOW);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90800" y="2133600"/>
            <a:ext cx="274320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10000" y="2590800"/>
            <a:ext cx="1551878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43400" y="3048000"/>
            <a:ext cx="1018478" cy="228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2400" y="3442939"/>
            <a:ext cx="1408771" cy="367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52639" y="4005610"/>
            <a:ext cx="437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38400" y="4005610"/>
            <a:ext cx="2895601" cy="642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0" y="4789681"/>
            <a:ext cx="10184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200400" y="5029200"/>
            <a:ext cx="2170772" cy="15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886200" y="5715000"/>
            <a:ext cx="1447802" cy="228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7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4038600" cy="39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wear a CPAP </a:t>
            </a:r>
            <a:r>
              <a:rPr lang="en-US" dirty="0" smtClean="0"/>
              <a:t>mask</a:t>
            </a:r>
          </a:p>
          <a:p>
            <a:r>
              <a:rPr lang="en-US" dirty="0" smtClean="0"/>
              <a:t>CPAP </a:t>
            </a:r>
            <a:r>
              <a:rPr lang="en-US" dirty="0"/>
              <a:t>machine </a:t>
            </a:r>
            <a:r>
              <a:rPr lang="en-US" dirty="0" smtClean="0"/>
              <a:t>runs </a:t>
            </a:r>
            <a:r>
              <a:rPr lang="en-US" dirty="0"/>
              <a:t>all </a:t>
            </a:r>
            <a:r>
              <a:rPr lang="en-US" dirty="0" smtClean="0"/>
              <a:t>night</a:t>
            </a:r>
          </a:p>
          <a:p>
            <a:r>
              <a:rPr lang="en-US" dirty="0" smtClean="0"/>
              <a:t>The CPAP machine is AC powered</a:t>
            </a:r>
            <a:endParaRPr lang="en-US" dirty="0"/>
          </a:p>
          <a:p>
            <a:r>
              <a:rPr lang="en-US" dirty="0" smtClean="0"/>
              <a:t>Power fails where in live in SW PA frequently</a:t>
            </a:r>
          </a:p>
          <a:p>
            <a:r>
              <a:rPr lang="en-US" dirty="0" smtClean="0"/>
              <a:t>Sometimes the power goes off and I don’t know it</a:t>
            </a:r>
          </a:p>
          <a:p>
            <a:r>
              <a:rPr lang="en-US" dirty="0" smtClean="0"/>
              <a:t>Often the machine does not go back on after power returns (depends on duration of power outage)</a:t>
            </a:r>
          </a:p>
        </p:txBody>
      </p:sp>
      <p:pic>
        <p:nvPicPr>
          <p:cNvPr id="1026" name="Picture 2" descr="http://cdn.cloudfiles.mosso.com/c6771/sleepaidultra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667000"/>
            <a:ext cx="38766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3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the AC plug simulating power failure</a:t>
            </a:r>
          </a:p>
          <a:p>
            <a:r>
              <a:rPr lang="en-US" dirty="0" smtClean="0"/>
              <a:t>Buzzer buzzes</a:t>
            </a:r>
          </a:p>
          <a:p>
            <a:r>
              <a:rPr lang="en-US" dirty="0" smtClean="0"/>
              <a:t>Press switch to stop buzzer</a:t>
            </a:r>
          </a:p>
          <a:p>
            <a:r>
              <a:rPr lang="en-US" dirty="0" smtClean="0"/>
              <a:t>Buzzer will stop on its own in 10 seconds if there is no switch press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9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Kickstarter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9"/>
            <a:ext cx="7467600" cy="933412"/>
          </a:xfrm>
        </p:spPr>
        <p:txBody>
          <a:bodyPr/>
          <a:lstStyle/>
          <a:p>
            <a:r>
              <a:rPr lang="en-US" dirty="0" smtClean="0"/>
              <a:t>Why not just </a:t>
            </a:r>
            <a:r>
              <a:rPr lang="en-US" dirty="0" err="1" smtClean="0"/>
              <a:t>kickstarter</a:t>
            </a:r>
            <a:r>
              <a:rPr lang="en-US" dirty="0" smtClean="0"/>
              <a:t> it without making a prototype?</a:t>
            </a:r>
            <a:endParaRPr lang="en-US" dirty="0"/>
          </a:p>
        </p:txBody>
      </p:sp>
      <p:pic>
        <p:nvPicPr>
          <p:cNvPr id="9218" name="Picture 2" descr="C:\Users\DGilliland.AACISD\Documents\GitHub\lb-Arduino-Code\WakeUp\WakeUp_State\Kick-RequiresProto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8031162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6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Article Board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0685"/>
            <a:ext cx="1981200" cy="3940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ISP conn.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ATTiny85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Switch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Buzzer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20685"/>
            <a:ext cx="397706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162800" y="2102479"/>
            <a:ext cx="1752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Rage Italic" pitchFamily="66" charset="0"/>
              <a:buNone/>
            </a:pPr>
            <a:r>
              <a:rPr lang="en-US" dirty="0" smtClean="0"/>
              <a:t>DC jack</a:t>
            </a:r>
          </a:p>
          <a:p>
            <a:pPr marL="0" indent="0">
              <a:buFont typeface="Rage Italic" pitchFamily="66" charset="0"/>
              <a:buNone/>
            </a:pPr>
            <a:endParaRPr lang="en-US" dirty="0"/>
          </a:p>
          <a:p>
            <a:pPr marL="0" indent="0">
              <a:buFont typeface="Rage Italic" pitchFamily="66" charset="0"/>
              <a:buNone/>
            </a:pPr>
            <a:r>
              <a:rPr lang="en-US" dirty="0" smtClean="0"/>
              <a:t>5V </a:t>
            </a:r>
            <a:r>
              <a:rPr lang="en-US" dirty="0" err="1" smtClean="0"/>
              <a:t>reg</a:t>
            </a:r>
            <a:endParaRPr lang="en-US" dirty="0" smtClean="0"/>
          </a:p>
          <a:p>
            <a:pPr marL="0" indent="0">
              <a:buFont typeface="Rage Italic" pitchFamily="66" charset="0"/>
              <a:buNone/>
            </a:pPr>
            <a:endParaRPr lang="en-US" dirty="0"/>
          </a:p>
          <a:p>
            <a:pPr marL="0" indent="0">
              <a:buFont typeface="Rage Italic" pitchFamily="66" charset="0"/>
              <a:buNone/>
            </a:pPr>
            <a:r>
              <a:rPr lang="en-US" dirty="0" smtClean="0"/>
              <a:t>Diodes</a:t>
            </a:r>
          </a:p>
          <a:p>
            <a:pPr marL="0" indent="0">
              <a:buFont typeface="Rage Italic" pitchFamily="66" charset="0"/>
              <a:buNone/>
            </a:pPr>
            <a:endParaRPr lang="en-US" dirty="0"/>
          </a:p>
          <a:p>
            <a:pPr marL="0" indent="0">
              <a:buFont typeface="Rage Italic" pitchFamily="66" charset="0"/>
              <a:buNone/>
            </a:pPr>
            <a:r>
              <a:rPr lang="en-US" dirty="0" smtClean="0"/>
              <a:t>9V clip</a:t>
            </a:r>
          </a:p>
          <a:p>
            <a:pPr marL="0" indent="0">
              <a:buFont typeface="Rage Italic" pitchFamily="66" charset="0"/>
              <a:buNone/>
            </a:pPr>
            <a:endParaRPr lang="en-US" dirty="0"/>
          </a:p>
          <a:p>
            <a:pPr marL="0" indent="0">
              <a:buFont typeface="Rage Italic" pitchFamily="66" charset="0"/>
              <a:buNone/>
            </a:pPr>
            <a:r>
              <a:rPr lang="en-US" dirty="0" smtClean="0"/>
              <a:t>Ext Switch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2514600"/>
            <a:ext cx="213360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12079" y="3369807"/>
            <a:ext cx="2178921" cy="386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00200" y="4203332"/>
            <a:ext cx="2979131" cy="216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00200" y="5105400"/>
            <a:ext cx="2438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15000" y="2362200"/>
            <a:ext cx="137160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019800" y="3124200"/>
            <a:ext cx="1143000" cy="76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96000" y="3886200"/>
            <a:ext cx="1066800" cy="8344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01064" y="4720658"/>
            <a:ext cx="1661736" cy="447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791200" y="5320394"/>
            <a:ext cx="1371600" cy="166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2957361" y="6076948"/>
            <a:ext cx="3429000" cy="674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Rage Italic" pitchFamily="66" charset="0"/>
              <a:buNone/>
            </a:pPr>
            <a:r>
              <a:rPr lang="en-US" dirty="0" err="1" smtClean="0"/>
              <a:t>Pwr</a:t>
            </a:r>
            <a:r>
              <a:rPr lang="en-US" dirty="0" smtClean="0"/>
              <a:t>  (top)/</a:t>
            </a:r>
            <a:r>
              <a:rPr lang="en-US" dirty="0" err="1" smtClean="0"/>
              <a:t>Gnd</a:t>
            </a:r>
            <a:r>
              <a:rPr lang="en-US" dirty="0" smtClean="0"/>
              <a:t> (bottom)</a:t>
            </a:r>
          </a:p>
          <a:p>
            <a:pPr marL="0" indent="0" algn="ctr">
              <a:buFont typeface="Rage Italic" pitchFamily="66" charset="0"/>
              <a:buNone/>
            </a:pPr>
            <a:r>
              <a:rPr lang="en-US" dirty="0" smtClean="0"/>
              <a:t>Flood filled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2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PWM control of buzzer</a:t>
            </a:r>
          </a:p>
          <a:p>
            <a:pPr lvl="1"/>
            <a:r>
              <a:rPr lang="en-US" dirty="0" smtClean="0"/>
              <a:t>Attack decay sound patterns?</a:t>
            </a:r>
          </a:p>
          <a:p>
            <a:pPr lvl="1"/>
            <a:r>
              <a:rPr lang="en-US" dirty="0" smtClean="0"/>
              <a:t>Increasingly loud?</a:t>
            </a:r>
          </a:p>
          <a:p>
            <a:pPr lvl="1"/>
            <a:r>
              <a:rPr lang="en-US" dirty="0" smtClean="0"/>
              <a:t>“Can’t wake the dead”</a:t>
            </a:r>
          </a:p>
          <a:p>
            <a:r>
              <a:rPr lang="en-US" dirty="0" smtClean="0"/>
              <a:t>Battery test without wearing down battery?</a:t>
            </a:r>
          </a:p>
          <a:p>
            <a:r>
              <a:rPr lang="en-US" dirty="0" smtClean="0"/>
              <a:t>Low battery level LED</a:t>
            </a:r>
          </a:p>
          <a:p>
            <a:r>
              <a:rPr lang="en-US" dirty="0" smtClean="0"/>
              <a:t>Packaging?</a:t>
            </a:r>
          </a:p>
          <a:p>
            <a:r>
              <a:rPr lang="en-US" dirty="0" smtClean="0"/>
              <a:t>Add other status LED?</a:t>
            </a:r>
          </a:p>
          <a:p>
            <a:r>
              <a:rPr lang="en-US" dirty="0" smtClean="0"/>
              <a:t>Short buzz at power on?</a:t>
            </a:r>
          </a:p>
          <a:p>
            <a:r>
              <a:rPr lang="en-US" dirty="0" smtClean="0"/>
              <a:t>Estimate BOM cost, sell price = pi * BOM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Thoughts/Suggestions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thoughts or suggestions for improvement?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2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device to monitor AC power</a:t>
            </a:r>
          </a:p>
          <a:p>
            <a:r>
              <a:rPr lang="en-US" dirty="0" smtClean="0"/>
              <a:t>Device needs to wake me up when power goes off</a:t>
            </a:r>
          </a:p>
          <a:p>
            <a:r>
              <a:rPr lang="en-US" dirty="0" smtClean="0"/>
              <a:t>False alarms (power off for too short a time) are OK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LEGAL NOTE: THE PROJECT CONCEPT </a:t>
            </a:r>
            <a:r>
              <a:rPr lang="en-US" b="1" dirty="0">
                <a:solidFill>
                  <a:srgbClr val="FF0000"/>
                </a:solidFill>
              </a:rPr>
              <a:t>HEREIN </a:t>
            </a:r>
            <a:r>
              <a:rPr lang="en-US" b="1" dirty="0" smtClean="0">
                <a:solidFill>
                  <a:srgbClr val="FF0000"/>
                </a:solidFill>
              </a:rPr>
              <a:t>DOES NOT DESCRIBE A MEDICAL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5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 Powered</a:t>
            </a:r>
          </a:p>
          <a:p>
            <a:pPr lvl="1"/>
            <a:r>
              <a:rPr lang="en-US" dirty="0" smtClean="0"/>
              <a:t>Can use AC power as monitoring point</a:t>
            </a:r>
          </a:p>
          <a:p>
            <a:r>
              <a:rPr lang="en-US" dirty="0" smtClean="0"/>
              <a:t>Battery backup</a:t>
            </a:r>
          </a:p>
          <a:p>
            <a:pPr lvl="1"/>
            <a:r>
              <a:rPr lang="en-US" dirty="0" smtClean="0"/>
              <a:t>Could use a </a:t>
            </a:r>
            <a:r>
              <a:rPr lang="en-US" dirty="0" err="1" smtClean="0"/>
              <a:t>supercap</a:t>
            </a:r>
            <a:r>
              <a:rPr lang="en-US" dirty="0" smtClean="0"/>
              <a:t> (initial cost vs maintenance)</a:t>
            </a:r>
          </a:p>
          <a:p>
            <a:r>
              <a:rPr lang="en-US" dirty="0" smtClean="0"/>
              <a:t>Buzzer Alarm</a:t>
            </a:r>
          </a:p>
          <a:p>
            <a:r>
              <a:rPr lang="en-US" dirty="0" smtClean="0"/>
              <a:t>Pushbutton to shut off alarm</a:t>
            </a:r>
          </a:p>
        </p:txBody>
      </p:sp>
    </p:spTree>
    <p:extLst>
      <p:ext uri="{BB962C8B-B14F-4D97-AF65-F5344CB8AC3E}">
        <p14:creationId xmlns:p14="http://schemas.microsoft.com/office/powerpoint/2010/main" val="217926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Scheme (First cut)</a:t>
            </a:r>
            <a:endParaRPr lang="en-US" dirty="0"/>
          </a:p>
        </p:txBody>
      </p:sp>
      <p:pic>
        <p:nvPicPr>
          <p:cNvPr id="3074" name="Picture 2" descr="C:\Users\DGilliland.AACISD\Documents\GitHub\lb-Arduino-Code\WakeUp\WakeUp_State\WakeUp-Pwr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0"/>
            <a:ext cx="451932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3048000" cy="39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AC/12VDC wall wart</a:t>
            </a:r>
          </a:p>
          <a:p>
            <a:r>
              <a:rPr lang="en-US" dirty="0" smtClean="0"/>
              <a:t>OR-Tied = diode</a:t>
            </a:r>
          </a:p>
          <a:p>
            <a:r>
              <a:rPr lang="en-US" dirty="0" smtClean="0"/>
              <a:t>“Normal” AC/DC supply needs to be higher voltage then the battery supply</a:t>
            </a:r>
          </a:p>
          <a:p>
            <a:r>
              <a:rPr lang="en-US" dirty="0" smtClean="0"/>
              <a:t>Typical battery choice 9V alkaline</a:t>
            </a:r>
          </a:p>
          <a:p>
            <a:r>
              <a:rPr lang="en-US" dirty="0" smtClean="0"/>
              <a:t>When the AC fails, power will be taken from the battery</a:t>
            </a:r>
          </a:p>
        </p:txBody>
      </p:sp>
    </p:spTree>
    <p:extLst>
      <p:ext uri="{BB962C8B-B14F-4D97-AF65-F5344CB8AC3E}">
        <p14:creationId xmlns:p14="http://schemas.microsoft.com/office/powerpoint/2010/main" val="27433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Fail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4114800" cy="39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DC wall warts - typically 50 </a:t>
            </a:r>
            <a:r>
              <a:rPr lang="en-US" dirty="0" err="1" smtClean="0"/>
              <a:t>Khz</a:t>
            </a:r>
            <a:r>
              <a:rPr lang="en-US" dirty="0" smtClean="0"/>
              <a:t> switchers with small capacitance so relatively quick discharge</a:t>
            </a:r>
          </a:p>
          <a:p>
            <a:r>
              <a:rPr lang="en-US" dirty="0" smtClean="0"/>
              <a:t>Scale 12V to somewhere in 1-5V</a:t>
            </a:r>
          </a:p>
          <a:p>
            <a:pPr lvl="1"/>
            <a:r>
              <a:rPr lang="en-US" dirty="0"/>
              <a:t>5/12 ratio (max)</a:t>
            </a:r>
          </a:p>
          <a:p>
            <a:r>
              <a:rPr lang="en-US" dirty="0" smtClean="0"/>
              <a:t>Precision not needed</a:t>
            </a:r>
          </a:p>
          <a:p>
            <a:r>
              <a:rPr lang="en-US" dirty="0" smtClean="0"/>
              <a:t>Use resistive divider</a:t>
            </a:r>
          </a:p>
          <a:p>
            <a:r>
              <a:rPr lang="en-US" dirty="0" smtClean="0"/>
              <a:t>Picked R1=22K, R2=10K</a:t>
            </a:r>
          </a:p>
          <a:p>
            <a:r>
              <a:rPr lang="en-US" dirty="0" err="1" smtClean="0"/>
              <a:t>Vout</a:t>
            </a:r>
            <a:r>
              <a:rPr lang="en-US" dirty="0" smtClean="0"/>
              <a:t> = 5 * 10/(10+22) = 3.75V</a:t>
            </a:r>
          </a:p>
          <a:p>
            <a:r>
              <a:rPr lang="en-US" dirty="0" smtClean="0"/>
              <a:t>Shared ground reference</a:t>
            </a:r>
          </a:p>
        </p:txBody>
      </p:sp>
      <p:pic>
        <p:nvPicPr>
          <p:cNvPr id="4098" name="Picture 2" descr="C:\Users\DGilliland.AACISD\Documents\GitHub\lb-Arduino-Code\WakeUp\WakeUp_State\WakeUp-Pwr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14600"/>
            <a:ext cx="371456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8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4114800" cy="39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Would like some intelligence in the device</a:t>
            </a:r>
          </a:p>
          <a:p>
            <a:pPr lvl="1"/>
            <a:r>
              <a:rPr lang="en-US" dirty="0" smtClean="0"/>
              <a:t>Need to prototype quickly</a:t>
            </a:r>
          </a:p>
          <a:p>
            <a:pPr lvl="1"/>
            <a:r>
              <a:rPr lang="en-US" dirty="0" smtClean="0"/>
              <a:t>Use my TinyGrid85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“When all you have is a hammer everything looks like a nail” </a:t>
            </a:r>
            <a:r>
              <a:rPr lang="en-US" dirty="0"/>
              <a:t>– </a:t>
            </a:r>
            <a:r>
              <a:rPr lang="en-US" b="1" dirty="0" smtClean="0"/>
              <a:t>Baruch's Observation</a:t>
            </a:r>
          </a:p>
        </p:txBody>
      </p:sp>
      <p:pic>
        <p:nvPicPr>
          <p:cNvPr id="2050" name="Picture 2" descr="C:\Users\DGilliland.AACISD\Documents\GitHub\lb-boards\TinyGrid85\Pictures\IMG_44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426" y="25146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2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TinyGrid85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3"/>
              </a:rPr>
              <a:t>ATMEL ATTiny85</a:t>
            </a:r>
            <a:r>
              <a:rPr lang="en-US" dirty="0"/>
              <a:t> Microprocessor (or compatible 8-pin part) </a:t>
            </a:r>
          </a:p>
          <a:p>
            <a:r>
              <a:rPr lang="en-US" dirty="0">
                <a:hlinkClick r:id="rId4"/>
              </a:rPr>
              <a:t>Arduino</a:t>
            </a:r>
            <a:r>
              <a:rPr lang="en-US" dirty="0"/>
              <a:t> Compatible (works with Arduino </a:t>
            </a:r>
            <a:r>
              <a:rPr lang="en-US" dirty="0" err="1"/>
              <a:t>bootloader</a:t>
            </a:r>
            <a:r>
              <a:rPr lang="en-US" dirty="0"/>
              <a:t> and Arduino IDE) </a:t>
            </a:r>
          </a:p>
          <a:p>
            <a:r>
              <a:rPr lang="en-US" dirty="0"/>
              <a:t>Prototyping area with power/ground connections </a:t>
            </a:r>
          </a:p>
          <a:p>
            <a:pPr lvl="1"/>
            <a:r>
              <a:rPr lang="en-US" dirty="0"/>
              <a:t>Brings out all 5 I/O lines and the reset line to grid columns </a:t>
            </a:r>
          </a:p>
          <a:p>
            <a:pPr lvl="1"/>
            <a:r>
              <a:rPr lang="en-US" dirty="0"/>
              <a:t>Laid out like a breadboard with vertically connected traces. </a:t>
            </a:r>
          </a:p>
          <a:p>
            <a:pPr lvl="1"/>
            <a:r>
              <a:rPr lang="en-US" dirty="0"/>
              <a:t>Power and Ground horizontal connections though all columns </a:t>
            </a:r>
          </a:p>
          <a:p>
            <a:pPr lvl="1"/>
            <a:r>
              <a:rPr lang="en-US" dirty="0"/>
              <a:t>Labeled (with letter numbers) for easy documentation </a:t>
            </a:r>
          </a:p>
          <a:p>
            <a:r>
              <a:rPr lang="en-US" dirty="0"/>
              <a:t>H1 - Jumper to select regulator or remove for ISP +5V </a:t>
            </a:r>
            <a:r>
              <a:rPr lang="en-US" dirty="0" smtClean="0"/>
              <a:t>(could be power switch connector)</a:t>
            </a:r>
            <a:endParaRPr lang="en-US" dirty="0"/>
          </a:p>
          <a:p>
            <a:r>
              <a:rPr lang="en-US" dirty="0"/>
              <a:t>H2 - ISP Download Header (</a:t>
            </a:r>
            <a:r>
              <a:rPr lang="en-US" dirty="0">
                <a:hlinkClick r:id="rId5" tooltip="ATTiny85-Programming"/>
              </a:rPr>
              <a:t>ATTiny85-Programming</a:t>
            </a:r>
            <a:r>
              <a:rPr lang="en-US" dirty="0"/>
              <a:t>) </a:t>
            </a:r>
          </a:p>
          <a:p>
            <a:r>
              <a:rPr lang="en-US" dirty="0">
                <a:hlinkClick r:id="rId6"/>
              </a:rPr>
              <a:t>AP1117</a:t>
            </a:r>
            <a:r>
              <a:rPr lang="en-US" dirty="0"/>
              <a:t> 5V Power Regulator with </a:t>
            </a:r>
            <a:r>
              <a:rPr lang="en-US" dirty="0" smtClean="0"/>
              <a:t>area for </a:t>
            </a:r>
            <a:r>
              <a:rPr lang="en-US" dirty="0"/>
              <a:t>heat dissipation </a:t>
            </a:r>
          </a:p>
          <a:p>
            <a:r>
              <a:rPr lang="en-US" dirty="0"/>
              <a:t>2.1mm Connector for AC adapter 7-9V input </a:t>
            </a:r>
            <a:r>
              <a:rPr lang="en-US" dirty="0" smtClean="0"/>
              <a:t>(could be higher)</a:t>
            </a:r>
            <a:endParaRPr lang="en-US" dirty="0"/>
          </a:p>
          <a:p>
            <a:r>
              <a:rPr lang="en-US" dirty="0"/>
              <a:t>(4) 4-40 or M3 screw holes for solid mounting </a:t>
            </a:r>
          </a:p>
          <a:p>
            <a:r>
              <a:rPr lang="en-US" dirty="0"/>
              <a:t>49x49 mm board </a:t>
            </a:r>
            <a:r>
              <a:rPr lang="en-US" dirty="0" smtClean="0"/>
              <a:t> - low cost of PWB manufacture in China ($15 for 10 cards shipped)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0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TinyGrid85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752600" cy="9334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ATTiny85</a:t>
            </a:r>
          </a:p>
          <a:p>
            <a:pPr marL="0" indent="0">
              <a:buNone/>
            </a:pPr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4" name="Picture 2" descr="C:\Users\DGilliland.AACISD\Documents\GitHub\lb-boards\TinyGrid85\Pictures\IMG_44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670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5983" y="3276600"/>
            <a:ext cx="1752600" cy="93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Reset Circuit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2609" y="4629188"/>
            <a:ext cx="1752600" cy="933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Optional GVS connectors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1800" y="4876800"/>
            <a:ext cx="1752600" cy="93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Prototyping grid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67200" y="5638800"/>
            <a:ext cx="1905000" cy="93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Power/</a:t>
            </a:r>
            <a:r>
              <a:rPr lang="en-US" dirty="0" err="1" smtClean="0"/>
              <a:t>Gnd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34200" y="3810000"/>
            <a:ext cx="1752600" cy="93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5V Voltage Regulator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34200" y="2667000"/>
            <a:ext cx="1752600" cy="93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DC Power Jack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15000" y="1600200"/>
            <a:ext cx="1752600" cy="93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Power Switch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44900" y="1623391"/>
            <a:ext cx="1752600" cy="93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ISP Connector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3" idx="3"/>
          </p:cNvCxnSpPr>
          <p:nvPr/>
        </p:nvCxnSpPr>
        <p:spPr>
          <a:xfrm>
            <a:off x="2362200" y="2447906"/>
            <a:ext cx="1676400" cy="904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 flipV="1">
            <a:off x="2408583" y="3505200"/>
            <a:ext cx="1096617" cy="238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 flipV="1">
            <a:off x="2415209" y="4495800"/>
            <a:ext cx="1318591" cy="600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</p:cNvCxnSpPr>
          <p:nvPr/>
        </p:nvCxnSpPr>
        <p:spPr>
          <a:xfrm flipH="1" flipV="1">
            <a:off x="4648200" y="4495800"/>
            <a:ext cx="571500" cy="1143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</p:cNvCxnSpPr>
          <p:nvPr/>
        </p:nvCxnSpPr>
        <p:spPr>
          <a:xfrm flipH="1" flipV="1">
            <a:off x="5105400" y="4710103"/>
            <a:ext cx="1676400" cy="63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1"/>
          </p:cNvCxnSpPr>
          <p:nvPr/>
        </p:nvCxnSpPr>
        <p:spPr>
          <a:xfrm flipH="1" flipV="1">
            <a:off x="5486400" y="4210012"/>
            <a:ext cx="1447800" cy="66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1"/>
          </p:cNvCxnSpPr>
          <p:nvPr/>
        </p:nvCxnSpPr>
        <p:spPr>
          <a:xfrm flipH="1">
            <a:off x="5867400" y="3133706"/>
            <a:ext cx="1066800" cy="4905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1"/>
          </p:cNvCxnSpPr>
          <p:nvPr/>
        </p:nvCxnSpPr>
        <p:spPr>
          <a:xfrm flipH="1">
            <a:off x="5010150" y="2066906"/>
            <a:ext cx="704850" cy="1066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</p:cNvCxnSpPr>
          <p:nvPr/>
        </p:nvCxnSpPr>
        <p:spPr>
          <a:xfrm>
            <a:off x="4521200" y="2556803"/>
            <a:ext cx="279400" cy="822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495</TotalTime>
  <Words>1148</Words>
  <Application>Microsoft Office PowerPoint</Application>
  <PresentationFormat>On-screen Show (4:3)</PresentationFormat>
  <Paragraphs>250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Sketchbook</vt:lpstr>
      <vt:lpstr>“Wake Me Up”</vt:lpstr>
      <vt:lpstr>Real World Situation</vt:lpstr>
      <vt:lpstr>Project Idea</vt:lpstr>
      <vt:lpstr>Components</vt:lpstr>
      <vt:lpstr>Power Scheme (First cut)</vt:lpstr>
      <vt:lpstr>Power Fail Detection</vt:lpstr>
      <vt:lpstr>Prototype Platform</vt:lpstr>
      <vt:lpstr>TinyGrid85 Features</vt:lpstr>
      <vt:lpstr>TinyGrid85 Layout</vt:lpstr>
      <vt:lpstr>Mods to TinyGrid85</vt:lpstr>
      <vt:lpstr>Picking ATTiny85 pins</vt:lpstr>
      <vt:lpstr>Programming Wake Me</vt:lpstr>
      <vt:lpstr>Programming (pt 2)</vt:lpstr>
      <vt:lpstr>Code Design – First Pass</vt:lpstr>
      <vt:lpstr>Arduino Code – 2 Functions</vt:lpstr>
      <vt:lpstr>Arduino Code</vt:lpstr>
      <vt:lpstr>Constants and Globals</vt:lpstr>
      <vt:lpstr>setup() Code</vt:lpstr>
      <vt:lpstr>loop( ) Code</vt:lpstr>
      <vt:lpstr>Demonstration</vt:lpstr>
      <vt:lpstr>Kickstarter Rules</vt:lpstr>
      <vt:lpstr>First Article Board Layout</vt:lpstr>
      <vt:lpstr>Next Steps</vt:lpstr>
      <vt:lpstr>Thoughts/Suggestions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Wake Me Up</dc:title>
  <dc:creator>DGilliland</dc:creator>
  <cp:lastModifiedBy>DGilliland</cp:lastModifiedBy>
  <cp:revision>17</cp:revision>
  <dcterms:created xsi:type="dcterms:W3CDTF">2014-10-14T11:52:31Z</dcterms:created>
  <dcterms:modified xsi:type="dcterms:W3CDTF">2014-10-14T20:08:14Z</dcterms:modified>
</cp:coreProperties>
</file>