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4"/>
  </p:notesMasterIdLst>
  <p:sldIdLst>
    <p:sldId id="332" r:id="rId2"/>
    <p:sldId id="258" r:id="rId3"/>
    <p:sldId id="262" r:id="rId4"/>
    <p:sldId id="264" r:id="rId5"/>
    <p:sldId id="260" r:id="rId6"/>
    <p:sldId id="263" r:id="rId7"/>
    <p:sldId id="270" r:id="rId8"/>
    <p:sldId id="350" r:id="rId9"/>
    <p:sldId id="265" r:id="rId10"/>
    <p:sldId id="266" r:id="rId11"/>
    <p:sldId id="351" r:id="rId12"/>
    <p:sldId id="327" r:id="rId13"/>
    <p:sldId id="325" r:id="rId14"/>
    <p:sldId id="326" r:id="rId15"/>
    <p:sldId id="268" r:id="rId16"/>
    <p:sldId id="336" r:id="rId17"/>
    <p:sldId id="273" r:id="rId18"/>
    <p:sldId id="328" r:id="rId19"/>
    <p:sldId id="330" r:id="rId20"/>
    <p:sldId id="345" r:id="rId21"/>
    <p:sldId id="342" r:id="rId22"/>
    <p:sldId id="331" r:id="rId23"/>
    <p:sldId id="346" r:id="rId24"/>
    <p:sldId id="329" r:id="rId25"/>
    <p:sldId id="333" r:id="rId26"/>
    <p:sldId id="334" r:id="rId27"/>
    <p:sldId id="343" r:id="rId28"/>
    <p:sldId id="344" r:id="rId29"/>
    <p:sldId id="337" r:id="rId30"/>
    <p:sldId id="272" r:id="rId31"/>
    <p:sldId id="335" r:id="rId32"/>
    <p:sldId id="347" r:id="rId33"/>
    <p:sldId id="348" r:id="rId34"/>
    <p:sldId id="269" r:id="rId35"/>
    <p:sldId id="349" r:id="rId36"/>
    <p:sldId id="323" r:id="rId37"/>
    <p:sldId id="338" r:id="rId38"/>
    <p:sldId id="339" r:id="rId39"/>
    <p:sldId id="340" r:id="rId40"/>
    <p:sldId id="341" r:id="rId41"/>
    <p:sldId id="353" r:id="rId42"/>
    <p:sldId id="322" r:id="rId4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8723E55-34B5-4A43-9F20-84211631231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F761699-FEDA-4A8D-9BA3-43E8776D4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7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42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2637" y="1964267"/>
            <a:ext cx="6190414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2637" y="4385734"/>
            <a:ext cx="6190414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004" y="5870577"/>
            <a:ext cx="1313187" cy="3778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2638" y="5870577"/>
            <a:ext cx="4259815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742" y="5870577"/>
            <a:ext cx="452309" cy="3778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0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4732865"/>
            <a:ext cx="84201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0601" y="932112"/>
            <a:ext cx="74295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5299603"/>
            <a:ext cx="84201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5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609603"/>
            <a:ext cx="84200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3" y="4343400"/>
            <a:ext cx="84200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6946" y="718114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51" y="2751671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75" y="609603"/>
            <a:ext cx="7682238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1061" y="3352800"/>
            <a:ext cx="744914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788" y="4343400"/>
            <a:ext cx="84201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25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3291648"/>
            <a:ext cx="84201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4760448"/>
            <a:ext cx="84201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61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6946" y="718114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0451" y="2751671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75" y="609603"/>
            <a:ext cx="7682238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5301" y="3886200"/>
            <a:ext cx="84201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4775200"/>
            <a:ext cx="84201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44" y="609603"/>
            <a:ext cx="84201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144" y="3505200"/>
            <a:ext cx="84201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143" y="4343400"/>
            <a:ext cx="84201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69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98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060" y="609601"/>
            <a:ext cx="1816339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48936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55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269" y="273424"/>
            <a:ext cx="8914140" cy="11441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323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95269" y="1604399"/>
            <a:ext cx="8914848" cy="397725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44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8AEAA7-998B-4A2F-A234-15C4795D998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87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2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3308581"/>
            <a:ext cx="84201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4777381"/>
            <a:ext cx="84201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8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2142068"/>
            <a:ext cx="4130802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4599" y="2142069"/>
            <a:ext cx="413080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7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437" y="2218267"/>
            <a:ext cx="383565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70201"/>
            <a:ext cx="4130802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713" y="2218267"/>
            <a:ext cx="381168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4598" y="2870201"/>
            <a:ext cx="4130802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2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609602"/>
            <a:ext cx="84201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0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194" y="1557868"/>
            <a:ext cx="3101486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656" y="609601"/>
            <a:ext cx="5013640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194" y="2997201"/>
            <a:ext cx="3101486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5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39" y="1735672"/>
            <a:ext cx="443863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8300" y="914400"/>
            <a:ext cx="34671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639" y="3107272"/>
            <a:ext cx="4438638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1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142069"/>
            <a:ext cx="84201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7355" y="5870577"/>
            <a:ext cx="131318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ADBD16-5BFB-4D9F-9646-C75D1B53BBB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5870577"/>
            <a:ext cx="648950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3092" y="5870577"/>
            <a:ext cx="45230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94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mnify.com/grades/?rel=libhunt-cmp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ugenp/tutorials/tree/master/performance-tests" TargetMode="External"/><Relationship Id="rId4" Type="http://schemas.openxmlformats.org/officeDocument/2006/relationships/hyperlink" Target="https://www.baeldung.com/java-microbenchmark-harnes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mapper.org/" TargetMode="External"/><Relationship Id="rId2" Type="http://schemas.openxmlformats.org/officeDocument/2006/relationships/hyperlink" Target="https://mapstru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java-microbenchmark-harness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CC955-BC18-C577-ACD0-252EB93F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7789" y="1818306"/>
            <a:ext cx="3331207" cy="841408"/>
          </a:xfrm>
        </p:spPr>
        <p:txBody>
          <a:bodyPr vert="horz" lIns="74295" tIns="37148" rIns="74295" bIns="37148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519" b="1" dirty="0">
                <a:latin typeface="+mn-lt"/>
              </a:rPr>
              <a:t>Frameworks de </a:t>
            </a:r>
            <a:r>
              <a:rPr lang="en-US" sz="2519" b="1" dirty="0" err="1">
                <a:latin typeface="+mn-lt"/>
              </a:rPr>
              <a:t>Mapeamento</a:t>
            </a:r>
            <a:r>
              <a:rPr lang="en-US" sz="2519" b="1" dirty="0">
                <a:latin typeface="+mn-lt"/>
              </a:rPr>
              <a:t> </a:t>
            </a:r>
            <a:br>
              <a:rPr lang="en-US" sz="2519" b="1" dirty="0">
                <a:latin typeface="+mn-lt"/>
              </a:rPr>
            </a:br>
            <a:r>
              <a:rPr lang="en-US" sz="1300" b="1" dirty="0">
                <a:latin typeface="+mn-lt"/>
              </a:rPr>
              <a:t>para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8558E-38B5-680D-BC93-00C9D6DC9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7789" y="3039157"/>
            <a:ext cx="3331207" cy="2964921"/>
          </a:xfrm>
        </p:spPr>
        <p:txBody>
          <a:bodyPr vert="horz" lIns="74295" tIns="37148" rIns="74295" bIns="37148" rtlCol="0" anchor="ctr">
            <a:normAutofit/>
          </a:bodyPr>
          <a:lstStyle/>
          <a:p>
            <a:r>
              <a:rPr lang="en-US" b="1" i="0" u="none" strike="noStrike" cap="none" dirty="0" err="1"/>
              <a:t>Integrantes</a:t>
            </a:r>
            <a:r>
              <a:rPr lang="en-US" b="0" i="0" u="none" strike="noStrike" cap="none" dirty="0"/>
              <a:t>:</a:t>
            </a:r>
            <a:endParaRPr lang="en-US" b="0" cap="none" dirty="0"/>
          </a:p>
          <a:p>
            <a:pPr fontAlgn="base"/>
            <a:r>
              <a:rPr lang="en-US" b="0" cap="none" dirty="0"/>
              <a:t> </a:t>
            </a:r>
            <a:r>
              <a:rPr lang="en-US" b="0" i="0" u="none" strike="noStrike" cap="none" dirty="0"/>
              <a:t>Adriano Carvalho</a:t>
            </a:r>
          </a:p>
          <a:p>
            <a:pPr fontAlgn="base"/>
            <a:r>
              <a:rPr lang="en-US" b="0" i="0" u="none" strike="noStrike" cap="none" dirty="0"/>
              <a:t>Álvaro Claro</a:t>
            </a:r>
          </a:p>
          <a:p>
            <a:pPr fontAlgn="base"/>
            <a:r>
              <a:rPr lang="en-US" b="0" i="0" u="none" strike="noStrike" cap="none" dirty="0"/>
              <a:t>Clodoaldo Barbosa</a:t>
            </a:r>
          </a:p>
          <a:p>
            <a:pPr fontAlgn="base"/>
            <a:r>
              <a:rPr lang="en-US" b="0" i="0" u="none" strike="noStrike" cap="none" dirty="0" err="1"/>
              <a:t>Jaílson</a:t>
            </a:r>
            <a:r>
              <a:rPr lang="en-US" b="0" i="0" u="none" strike="noStrike" cap="none" dirty="0"/>
              <a:t> Ribeiro</a:t>
            </a:r>
          </a:p>
          <a:p>
            <a:pPr fontAlgn="base"/>
            <a:r>
              <a:rPr lang="en-US" b="0" i="0" u="none" strike="noStrike" cap="none" dirty="0"/>
              <a:t>Ricardo Barcelar</a:t>
            </a:r>
          </a:p>
          <a:p>
            <a:pPr fontAlgn="base"/>
            <a:r>
              <a:rPr lang="en-US" b="0" i="0" u="none" strike="noStrike" cap="none" dirty="0" err="1"/>
              <a:t>Zenildo</a:t>
            </a:r>
            <a:r>
              <a:rPr lang="en-US" b="0" i="0" u="none" strike="noStrike" cap="none" dirty="0"/>
              <a:t> </a:t>
            </a:r>
            <a:r>
              <a:rPr lang="en-US" b="0" i="0" u="none" strike="noStrike" cap="none" dirty="0" err="1"/>
              <a:t>Crisóstomo</a:t>
            </a:r>
            <a:endParaRPr lang="en-US" cap="non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FA4EBD-17CE-9B63-74E6-1DCA5C76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236" y="4271516"/>
            <a:ext cx="4431474" cy="1495622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517EDD-15B4-79DB-567F-5468F0826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36" y="1818306"/>
            <a:ext cx="4431474" cy="108571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2FEAEED4-4824-7F58-98AC-1A588F5BA386}"/>
              </a:ext>
            </a:extLst>
          </p:cNvPr>
          <p:cNvSpPr txBox="1">
            <a:spLocks/>
          </p:cNvSpPr>
          <p:nvPr/>
        </p:nvSpPr>
        <p:spPr>
          <a:xfrm>
            <a:off x="7441459" y="6383522"/>
            <a:ext cx="1347537" cy="2739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b="1" dirty="0">
                <a:latin typeface="+mj-lt"/>
              </a:rPr>
              <a:t>Versão: 11/11/2023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CF5162-4954-D78F-EC33-F2CB73C54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785" y="145187"/>
            <a:ext cx="1104211" cy="129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Problema: entidades grandes –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2074310"/>
            <a:ext cx="8310473" cy="4607227"/>
          </a:xfrm>
        </p:spPr>
        <p:txBody>
          <a:bodyPr>
            <a:normAutofit fontScale="62500" lnSpcReduction="20000"/>
          </a:bodyPr>
          <a:lstStyle/>
          <a:p>
            <a:r>
              <a:rPr lang="pt-BR" sz="2600" dirty="0"/>
              <a:t>Caso da vida real:  entidade Pessoa contendo 7 atributos: </a:t>
            </a:r>
          </a:p>
          <a:p>
            <a:pPr marL="371475" lvl="1" indent="0">
              <a:buNone/>
            </a:pPr>
            <a:r>
              <a:rPr lang="pt-BR" sz="2275" dirty="0"/>
              <a:t>- Id</a:t>
            </a:r>
          </a:p>
          <a:p>
            <a:pPr marL="371475" lvl="1" indent="0">
              <a:buNone/>
            </a:pPr>
            <a:r>
              <a:rPr lang="pt-BR" sz="2275" dirty="0"/>
              <a:t>- Nome</a:t>
            </a:r>
          </a:p>
          <a:p>
            <a:pPr marL="371475" lvl="1" indent="0">
              <a:buNone/>
            </a:pPr>
            <a:r>
              <a:rPr lang="pt-BR" sz="2275" dirty="0"/>
              <a:t>- CPF</a:t>
            </a:r>
          </a:p>
          <a:p>
            <a:pPr marL="371475" lvl="1" indent="0">
              <a:buNone/>
            </a:pPr>
            <a:r>
              <a:rPr lang="pt-BR" sz="2275" dirty="0"/>
              <a:t>- RG</a:t>
            </a:r>
          </a:p>
          <a:p>
            <a:pPr marL="371475" lvl="1" indent="0">
              <a:buNone/>
            </a:pPr>
            <a:r>
              <a:rPr lang="pt-BR" sz="2275" dirty="0"/>
              <a:t>- Sobrenome</a:t>
            </a:r>
          </a:p>
          <a:p>
            <a:pPr marL="371475" lvl="1" indent="0">
              <a:buNone/>
            </a:pPr>
            <a:r>
              <a:rPr lang="pt-BR" sz="2275" dirty="0"/>
              <a:t>- Nascimento</a:t>
            </a:r>
          </a:p>
          <a:p>
            <a:pPr marL="371475" lvl="1" indent="0">
              <a:buNone/>
            </a:pPr>
            <a:r>
              <a:rPr lang="pt-BR" sz="2275" dirty="0"/>
              <a:t>- Sexo</a:t>
            </a:r>
          </a:p>
          <a:p>
            <a:pPr marL="371475" lvl="1" indent="0">
              <a:buNone/>
            </a:pPr>
            <a:endParaRPr lang="pt-BR" sz="2275" dirty="0"/>
          </a:p>
          <a:p>
            <a:r>
              <a:rPr lang="pt-BR" sz="2600" dirty="0"/>
              <a:t>Emitir uma lista de pessoas cadastradas devendo possuir somente 3 atributos:</a:t>
            </a:r>
          </a:p>
          <a:p>
            <a:pPr marL="371475" lvl="1" indent="0">
              <a:buNone/>
            </a:pPr>
            <a:r>
              <a:rPr lang="pt-BR" sz="2275" dirty="0"/>
              <a:t>- Id</a:t>
            </a:r>
          </a:p>
          <a:p>
            <a:pPr marL="371475" lvl="1" indent="0">
              <a:buNone/>
            </a:pPr>
            <a:r>
              <a:rPr lang="pt-BR" sz="2275" dirty="0"/>
              <a:t>- Nome</a:t>
            </a:r>
          </a:p>
          <a:p>
            <a:pPr marL="371475" lvl="1" indent="0">
              <a:buNone/>
            </a:pPr>
            <a:r>
              <a:rPr lang="pt-BR" sz="2275" dirty="0"/>
              <a:t>- CPF</a:t>
            </a:r>
          </a:p>
          <a:p>
            <a:pPr marL="371475" lvl="1" indent="0">
              <a:buNone/>
            </a:pPr>
            <a:r>
              <a:rPr lang="pt-BR" sz="2275" dirty="0"/>
              <a:t>- Data Nascimento</a:t>
            </a:r>
          </a:p>
          <a:p>
            <a:pPr marL="371475" lvl="1" indent="0">
              <a:buNone/>
            </a:pPr>
            <a:endParaRPr lang="pt-BR" sz="2275" dirty="0"/>
          </a:p>
        </p:txBody>
      </p:sp>
    </p:spTree>
    <p:extLst>
      <p:ext uri="{BB962C8B-B14F-4D97-AF65-F5344CB8AC3E}">
        <p14:creationId xmlns:p14="http://schemas.microsoft.com/office/powerpoint/2010/main" val="296183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58" y="2065869"/>
            <a:ext cx="8231783" cy="1045633"/>
          </a:xfrm>
        </p:spPr>
        <p:txBody>
          <a:bodyPr anchor="t">
            <a:normAutofit/>
          </a:bodyPr>
          <a:lstStyle/>
          <a:p>
            <a:r>
              <a:rPr lang="pt-BR" sz="1950" dirty="0"/>
              <a:t>Classe da Entidade Pessoa, bem como o seu DTO</a:t>
            </a:r>
          </a:p>
          <a:p>
            <a:endParaRPr lang="pt-BR" sz="195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A7CCB5-7222-AD16-98FD-994A06356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053" y="4001628"/>
            <a:ext cx="2402305" cy="116955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cpf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nascimento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6AFB02-57C8-9D3B-F503-18E8919F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11" y="2924411"/>
            <a:ext cx="4106780" cy="332398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@Entity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@Table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"pessoas"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@Id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cpf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sobrenome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LocalDate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nascimento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ESexo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sexo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@Enumerated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(EnumType.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@Column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enum_sexo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nullable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ESexo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enumSexo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9C51D6E-0A8F-4162-5D91-7628DC0B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</p:spPr>
        <p:txBody>
          <a:bodyPr/>
          <a:lstStyle/>
          <a:p>
            <a:r>
              <a:rPr lang="pt-BR" b="1" dirty="0">
                <a:latin typeface="+mn-lt"/>
              </a:rPr>
              <a:t>Problema: entidades grandes – na prática</a:t>
            </a:r>
          </a:p>
        </p:txBody>
      </p:sp>
    </p:spTree>
    <p:extLst>
      <p:ext uri="{BB962C8B-B14F-4D97-AF65-F5344CB8AC3E}">
        <p14:creationId xmlns:p14="http://schemas.microsoft.com/office/powerpoint/2010/main" val="75516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Problema: entidades grandes – na prática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4A8AA44-1EEB-B15B-8697-E7FE5C7F3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2074310"/>
            <a:ext cx="8310473" cy="563206"/>
          </a:xfrm>
        </p:spPr>
        <p:txBody>
          <a:bodyPr>
            <a:normAutofit/>
          </a:bodyPr>
          <a:lstStyle/>
          <a:p>
            <a:r>
              <a:rPr lang="pt-BR" sz="2600" dirty="0"/>
              <a:t>Usando getters/setters</a:t>
            </a:r>
            <a:endParaRPr lang="pt-BR" sz="2275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2833DB4-C762-721D-B76D-BCF474CC8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066" y="2850088"/>
            <a:ext cx="4258673" cy="363176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@RestController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"/pessoas"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PessoasController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@Autowired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PessoasRepository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pessoasRepository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ResponseEntity&lt;List&lt;PessoaDto&gt;&gt;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listar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List&lt;Pessoa&gt; listaPessoas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pessoasRepository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.findAll()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List&lt;PessoaDto&gt; listaPessoasDto = listaPessoas.stream().map(pessoa -&gt;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PessoaDto pessoaDto 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PessoaDto()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pessoaDto.setId(pessoa.getId())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pessoaDto.setNome(pessoa.getNome())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pessoaDto.setCpf(pessoa.getCpf().toString())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000" dirty="0">
                <a:solidFill>
                  <a:srgbClr val="CC7832"/>
                </a:solidFill>
                <a:latin typeface="JetBrains Mono"/>
              </a:rPr>
              <a:t>  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pessoaDto.setNascimento(pessoa.getNascimento().toString())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return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}).toList()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pt-BR" altLang="pt-BR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status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).body(listaPessoasDto)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4781E9-AB46-9ACB-4DD1-9FCDBD1A8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105" y="4462873"/>
            <a:ext cx="2336393" cy="1942034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6251D5C-CD05-0CF3-AF83-CB3CBC6C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932" y="2927032"/>
            <a:ext cx="1906738" cy="86177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cpf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nascimento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587F3D4-4EC4-C5C8-47ED-E98043E6DBA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514149" y="5433890"/>
            <a:ext cx="1416956" cy="55433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5">
            <a:extLst>
              <a:ext uri="{FF2B5EF4-FFF2-40B4-BE49-F238E27FC236}">
                <a16:creationId xmlns:a16="http://schemas.microsoft.com/office/drawing/2014/main" id="{E782CC61-4BFC-B416-EFD9-52EF5130188D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2590802" y="3357918"/>
            <a:ext cx="3555130" cy="219264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AD0D7C4-E58F-A80D-6DA2-8117AE49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4" y="2746700"/>
            <a:ext cx="8887327" cy="375487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@RestController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"/pessoas"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PessoasController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@Autowired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PessoasRepository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pessoasRepository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ResponseEntity&lt;List&lt;PessoaDto&gt;&gt;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listar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List&lt;Pessoa&gt; listaPessoas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pessoasRepository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.findAll()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List&lt;PessoaDto&gt; listaPessoasDto = listaPessoas.stream().map(pessoa -&gt;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PessoaDto(pessoa.getId()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pessoa.getNome()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pessoa.getCpf().toString()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pessoa.getNascimento().toString())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).toList()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return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status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).body(listaPessoasDto)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Problema: entidades grandes – na prática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4A8AA44-1EEB-B15B-8697-E7FE5C7F3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2074310"/>
            <a:ext cx="8310473" cy="563206"/>
          </a:xfrm>
        </p:spPr>
        <p:txBody>
          <a:bodyPr>
            <a:normAutofit/>
          </a:bodyPr>
          <a:lstStyle/>
          <a:p>
            <a:r>
              <a:rPr lang="pt-BR" sz="2600" dirty="0"/>
              <a:t>Usando construtor</a:t>
            </a:r>
            <a:endParaRPr lang="pt-BR" sz="2275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2BC0E97-3743-B57D-B690-64A22BF88C85}"/>
              </a:ext>
            </a:extLst>
          </p:cNvPr>
          <p:cNvCxnSpPr>
            <a:cxnSpLocks/>
          </p:cNvCxnSpPr>
          <p:nvPr/>
        </p:nvCxnSpPr>
        <p:spPr>
          <a:xfrm flipH="1" flipV="1">
            <a:off x="2298289" y="5393386"/>
            <a:ext cx="741690" cy="2614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6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Problema: entidades grandes –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2074310"/>
            <a:ext cx="8310473" cy="4174088"/>
          </a:xfrm>
        </p:spPr>
        <p:txBody>
          <a:bodyPr>
            <a:normAutofit/>
          </a:bodyPr>
          <a:lstStyle/>
          <a:p>
            <a:r>
              <a:rPr lang="pt-BR" sz="2600" dirty="0"/>
              <a:t>Seja com getters e setters ou com construtores, a quantidade de código aumenta de acordo com a quantidade de atributos que precisa ser enviada/recebida, sejam internas entre objetos, seja externa atendendo a pedidos de aplicações</a:t>
            </a:r>
          </a:p>
          <a:p>
            <a:endParaRPr lang="pt-BR" sz="2600" dirty="0"/>
          </a:p>
          <a:p>
            <a:r>
              <a:rPr lang="pt-BR" sz="2600" u="sng" dirty="0"/>
              <a:t>Vida real</a:t>
            </a:r>
            <a:r>
              <a:rPr lang="pt-BR" sz="2600" dirty="0"/>
              <a:t>: projetos com mais de 20 atributos a serem devolvidos pelo </a:t>
            </a:r>
            <a:r>
              <a:rPr lang="pt-BR" sz="2600" dirty="0" err="1"/>
              <a:t>backend</a:t>
            </a:r>
            <a:endParaRPr lang="pt-BR" sz="2275" dirty="0"/>
          </a:p>
        </p:txBody>
      </p:sp>
    </p:spTree>
    <p:extLst>
      <p:ext uri="{BB962C8B-B14F-4D97-AF65-F5344CB8AC3E}">
        <p14:creationId xmlns:p14="http://schemas.microsoft.com/office/powerpoint/2010/main" val="305886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2383367"/>
            <a:ext cx="8231783" cy="1769839"/>
          </a:xfrm>
        </p:spPr>
        <p:txBody>
          <a:bodyPr>
            <a:normAutofit/>
          </a:bodyPr>
          <a:lstStyle/>
          <a:p>
            <a:r>
              <a:rPr lang="pt-BR" sz="1950" dirty="0"/>
              <a:t>Surge então </a:t>
            </a:r>
            <a:r>
              <a:rPr lang="pt-BR" sz="1950" b="1" dirty="0"/>
              <a:t>Frameworks de Mapeamento (mapping frameworks)</a:t>
            </a:r>
          </a:p>
          <a:p>
            <a:endParaRPr lang="pt-BR" sz="1950" b="1" dirty="0"/>
          </a:p>
          <a:p>
            <a:r>
              <a:rPr lang="pt-BR" sz="1950" dirty="0"/>
              <a:t>Na atualidade existem vários, porém abordaremos 2: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012E23-1E46-69FF-5ED1-236BFED06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3419" y="4883360"/>
            <a:ext cx="3437281" cy="1160082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C86416-A8F3-BE87-80F6-6E491D91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920546"/>
            <a:ext cx="4431474" cy="108571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145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E012E23-1E46-69FF-5ED1-236BFED06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1754" y="2018359"/>
            <a:ext cx="5602492" cy="1890840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06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latin typeface="+mn-lt"/>
              </a:rPr>
              <a:t>mapstruct</a:t>
            </a:r>
            <a:endParaRPr lang="pt-BR" b="1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DB47-46E5-A56E-CD2B-BE1007FF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1965158"/>
            <a:ext cx="8446796" cy="458804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Aplicações com frequência necessitam mapear dados entre diferentes objetos, como exemplo mapeamento entre Entidades e </a:t>
            </a:r>
            <a:r>
              <a:rPr lang="pt-BR" sz="2400" dirty="0" err="1"/>
              <a:t>DTOs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Escrever código de mapeamento e tedioso e propenso a erros, </a:t>
            </a:r>
            <a:r>
              <a:rPr lang="pt-BR" sz="2400" dirty="0" err="1"/>
              <a:t>MapStruct</a:t>
            </a:r>
            <a:r>
              <a:rPr lang="pt-BR" sz="2400" dirty="0"/>
              <a:t> simplifica este trabalho por automatizar esse trabalho tanto quanto possível</a:t>
            </a:r>
          </a:p>
          <a:p>
            <a:endParaRPr lang="pt-BR" sz="2400" dirty="0"/>
          </a:p>
          <a:p>
            <a:r>
              <a:rPr lang="pt-BR" sz="2400" u="sng" dirty="0"/>
              <a:t>Em resumo</a:t>
            </a:r>
            <a:r>
              <a:rPr lang="pt-BR" sz="2400" dirty="0"/>
              <a:t>: </a:t>
            </a:r>
            <a:r>
              <a:rPr lang="pt-BR" sz="2400" dirty="0" err="1"/>
              <a:t>MapStruct</a:t>
            </a:r>
            <a:r>
              <a:rPr lang="pt-BR" sz="2400" dirty="0"/>
              <a:t> é um gerador de código que simplifica bastante as implementações de mapeamento de dados entre as classes Java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11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latin typeface="+mn-lt"/>
              </a:rPr>
              <a:t>mapstruct</a:t>
            </a:r>
            <a:endParaRPr lang="pt-BR" b="1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DB47-46E5-A56E-CD2B-BE1007FF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2065869"/>
            <a:ext cx="8231783" cy="4711919"/>
          </a:xfrm>
        </p:spPr>
        <p:txBody>
          <a:bodyPr anchor="t">
            <a:normAutofit lnSpcReduction="10000"/>
          </a:bodyPr>
          <a:lstStyle/>
          <a:p>
            <a:r>
              <a:rPr lang="pt-BR" sz="2400" dirty="0"/>
              <a:t>O código gerado para fazer o mapeamento usa métodos de invocação simples e desta forma é rápido, com tipo seguro e fácil de entender</a:t>
            </a:r>
          </a:p>
          <a:p>
            <a:endParaRPr lang="pt-BR" sz="2400" dirty="0"/>
          </a:p>
          <a:p>
            <a:r>
              <a:rPr lang="pt-BR" sz="2400" dirty="0"/>
              <a:t>É um processador de anotações que é plugado no compilador Java e pode ser usado nos builds de linha de comando (</a:t>
            </a:r>
            <a:r>
              <a:rPr lang="pt-BR" sz="2400" dirty="0" err="1"/>
              <a:t>Maven</a:t>
            </a:r>
            <a:r>
              <a:rPr lang="pt-BR" sz="2400" dirty="0"/>
              <a:t>, </a:t>
            </a:r>
            <a:r>
              <a:rPr lang="pt-BR" sz="2400" dirty="0" err="1"/>
              <a:t>Gradle</a:t>
            </a:r>
            <a:r>
              <a:rPr lang="pt-BR" sz="2400" dirty="0"/>
              <a:t>, </a:t>
            </a:r>
            <a:r>
              <a:rPr lang="pt-BR" sz="2400" dirty="0" err="1"/>
              <a:t>etc</a:t>
            </a:r>
            <a:r>
              <a:rPr lang="pt-BR" sz="2400" dirty="0"/>
              <a:t>) bem como de dentro da sua IDE preferida</a:t>
            </a:r>
          </a:p>
          <a:p>
            <a:endParaRPr lang="pt-BR" sz="2400" dirty="0"/>
          </a:p>
          <a:p>
            <a:r>
              <a:rPr lang="pt-BR" sz="2400" dirty="0"/>
              <a:t>Em contraste com outros frameworks de mapeamento, </a:t>
            </a:r>
            <a:r>
              <a:rPr lang="pt-BR" sz="2400" dirty="0" err="1"/>
              <a:t>MapStruct</a:t>
            </a:r>
            <a:r>
              <a:rPr lang="pt-BR" sz="2400" dirty="0"/>
              <a:t> gera classes de mapeamento em tempo de compilação que assegura uma alta performance, permitindo ao desenvolvedor um rápido feedback e checagem de erros</a:t>
            </a:r>
          </a:p>
        </p:txBody>
      </p:sp>
    </p:spTree>
    <p:extLst>
      <p:ext uri="{BB962C8B-B14F-4D97-AF65-F5344CB8AC3E}">
        <p14:creationId xmlns:p14="http://schemas.microsoft.com/office/powerpoint/2010/main" val="304331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4" y="718788"/>
            <a:ext cx="8231783" cy="663429"/>
          </a:xfrm>
        </p:spPr>
        <p:txBody>
          <a:bodyPr/>
          <a:lstStyle/>
          <a:p>
            <a:r>
              <a:rPr lang="pt-BR" b="1" dirty="0" err="1">
                <a:latin typeface="+mn-lt"/>
              </a:rPr>
              <a:t>Mapstruct</a:t>
            </a:r>
            <a:r>
              <a:rPr lang="pt-BR" b="1" dirty="0">
                <a:latin typeface="+mn-lt"/>
              </a:rPr>
              <a:t> – Instalação no </a:t>
            </a:r>
            <a:r>
              <a:rPr lang="pt-BR" b="1" dirty="0" err="1">
                <a:latin typeface="+mn-lt"/>
              </a:rPr>
              <a:t>maven</a:t>
            </a:r>
            <a:r>
              <a:rPr lang="pt-BR" b="1" dirty="0">
                <a:latin typeface="+mn-lt"/>
              </a:rPr>
              <a:t> (pom.xml)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D3CBF34-9202-225A-6F65-184B3E9B5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48" y="2437275"/>
            <a:ext cx="3112168" cy="132343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properties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org.mapstruct.version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E8BF6A"/>
                </a:solidFill>
                <a:latin typeface="JetBrains Mono"/>
              </a:rPr>
              <a:t>   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1.5.5.Final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A9B7C6"/>
                </a:solidFill>
                <a:latin typeface="JetBrains Mono"/>
              </a:rPr>
              <a:t>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org.mapstruct.version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properties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E500672-6A7A-9FCF-2D3E-4FBABF5C3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96" y="4815772"/>
            <a:ext cx="3914272" cy="132343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org.mapstruct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mapstruct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org.mapstruct.version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2289CC1-71D8-BD6B-A9BE-9ECC234A3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422" y="2144197"/>
            <a:ext cx="4884820" cy="427809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&lt;plugin&gt;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org.apache.maven.plugins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maven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compiler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-plugin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3.8.1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configuration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source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17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source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&lt;target&gt;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17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&lt;/target&gt;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annotationProcessorPaths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&lt;path&gt;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org.mapstruct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mapstruct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-processor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org.mapstruct.version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&lt;/path&gt;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other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annotation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processors --&gt;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annotationProcessorPaths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configuration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&lt;/plugin&gt;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7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77" y="1733507"/>
            <a:ext cx="6960896" cy="2412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925" i="1" dirty="0"/>
              <a:t>“[...] Quem trabalha com software sabe, as coisas começam simples, e ai o negócio vai se transformando em uma bola de neve gigantesca, é código que não acaba mais [...]”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D24A19B-2E0D-C315-F31B-B5B826DEED80}"/>
              </a:ext>
            </a:extLst>
          </p:cNvPr>
          <p:cNvSpPr txBox="1">
            <a:spLocks/>
          </p:cNvSpPr>
          <p:nvPr/>
        </p:nvSpPr>
        <p:spPr>
          <a:xfrm>
            <a:off x="4201816" y="4453113"/>
            <a:ext cx="3265457" cy="519156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75" dirty="0"/>
              <a:t>Claudia Gomes, 5º Andar</a:t>
            </a:r>
          </a:p>
        </p:txBody>
      </p:sp>
    </p:spTree>
    <p:extLst>
      <p:ext uri="{BB962C8B-B14F-4D97-AF65-F5344CB8AC3E}">
        <p14:creationId xmlns:p14="http://schemas.microsoft.com/office/powerpoint/2010/main" val="317650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4" y="718788"/>
            <a:ext cx="8795333" cy="663429"/>
          </a:xfrm>
        </p:spPr>
        <p:txBody>
          <a:bodyPr>
            <a:normAutofit/>
          </a:bodyPr>
          <a:lstStyle/>
          <a:p>
            <a:r>
              <a:rPr lang="pt-BR" b="1" dirty="0" err="1">
                <a:latin typeface="+mn-lt"/>
              </a:rPr>
              <a:t>Mapstruct</a:t>
            </a:r>
            <a:r>
              <a:rPr lang="pt-BR" b="1" dirty="0">
                <a:latin typeface="+mn-lt"/>
              </a:rPr>
              <a:t> – Instalação no </a:t>
            </a:r>
            <a:r>
              <a:rPr lang="pt-BR" b="1" dirty="0" err="1">
                <a:latin typeface="+mn-lt"/>
              </a:rPr>
              <a:t>gradle</a:t>
            </a:r>
            <a:r>
              <a:rPr lang="pt-BR" b="1" dirty="0">
                <a:latin typeface="+mn-lt"/>
              </a:rPr>
              <a:t> (</a:t>
            </a:r>
            <a:r>
              <a:rPr lang="pt-BR" b="1" dirty="0" err="1">
                <a:latin typeface="+mn-lt"/>
              </a:rPr>
              <a:t>build.gradle</a:t>
            </a:r>
            <a:r>
              <a:rPr lang="pt-BR" b="1" dirty="0">
                <a:latin typeface="+mn-lt"/>
              </a:rPr>
              <a:t>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C70360B-01A8-8999-6972-4A5D791C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743" y="2644170"/>
            <a:ext cx="6318513" cy="15696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dependencies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'org.mapstruct:mapstruct:1.5.5.Final'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annotationProcessor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'org.mapstruct:mapstruct-processor:1.5.5.Final'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79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4" y="718788"/>
            <a:ext cx="8231783" cy="663429"/>
          </a:xfrm>
        </p:spPr>
        <p:txBody>
          <a:bodyPr/>
          <a:lstStyle/>
          <a:p>
            <a:r>
              <a:rPr lang="pt-BR" b="1" dirty="0" err="1">
                <a:latin typeface="+mn-lt"/>
              </a:rPr>
              <a:t>Mapstruct</a:t>
            </a:r>
            <a:r>
              <a:rPr lang="pt-BR" b="1" dirty="0">
                <a:latin typeface="+mn-lt"/>
              </a:rPr>
              <a:t> – implementação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F574CC-DDFC-1F07-6C49-1F5D04BA5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4" y="1801667"/>
            <a:ext cx="3471644" cy="16754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@Mapper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(componentModel = </a:t>
            </a:r>
            <a:r>
              <a:rPr lang="pt-BR" altLang="pt-BR" sz="1300" dirty="0">
                <a:solidFill>
                  <a:srgbClr val="6A8759"/>
                </a:solidFill>
                <a:latin typeface="JetBrains Mono"/>
              </a:rPr>
              <a:t>"spring"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public interface </a:t>
            </a:r>
            <a:r>
              <a:rPr lang="pt-BR" altLang="pt-BR" sz="1300" dirty="0" err="1">
                <a:solidFill>
                  <a:srgbClr val="A9B7C6"/>
                </a:solidFill>
                <a:latin typeface="JetBrains Mono"/>
              </a:rPr>
              <a:t>PessoaMapperMS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 {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    PessoaDto </a:t>
            </a:r>
            <a:r>
              <a:rPr lang="pt-BR" altLang="pt-BR" sz="1300" dirty="0">
                <a:solidFill>
                  <a:srgbClr val="FFC66D"/>
                </a:solidFill>
                <a:latin typeface="JetBrains Mono"/>
              </a:rPr>
              <a:t>toDto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(Pessoa pessoa)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Pessoa </a:t>
            </a:r>
            <a:r>
              <a:rPr lang="pt-BR" altLang="pt-BR" sz="1300" dirty="0">
                <a:solidFill>
                  <a:srgbClr val="FFC66D"/>
                </a:solidFill>
                <a:latin typeface="JetBrains Mono"/>
              </a:rPr>
              <a:t>toEntity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(PessoaDto </a:t>
            </a:r>
            <a:r>
              <a:rPr lang="pt-BR" altLang="pt-BR" sz="1300" dirty="0" err="1">
                <a:solidFill>
                  <a:srgbClr val="A9B7C6"/>
                </a:solidFill>
                <a:latin typeface="JetBrains Mono"/>
              </a:rPr>
              <a:t>pessoaDto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}</a:t>
            </a:r>
            <a:endParaRPr lang="pt-BR" altLang="pt-BR" sz="2925" dirty="0"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DAAC94-C187-2C45-A3AB-E2E0E172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379" y="1801667"/>
            <a:ext cx="5325612" cy="427617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@RestController</a:t>
            </a:r>
            <a:br>
              <a:rPr lang="pt-BR" altLang="pt-BR" sz="1300" dirty="0">
                <a:solidFill>
                  <a:srgbClr val="BBB529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@RequestMapping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pt-BR" altLang="pt-BR" sz="1300" dirty="0">
                <a:solidFill>
                  <a:srgbClr val="6A8759"/>
                </a:solidFill>
                <a:latin typeface="JetBrains Mono"/>
              </a:rPr>
              <a:t>"/pessoas"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public class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PessoasController {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@Autowired</a:t>
            </a:r>
            <a:br>
              <a:rPr lang="pt-BR" altLang="pt-BR" sz="1300" dirty="0">
                <a:solidFill>
                  <a:srgbClr val="BBB529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private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PessoasRepository </a:t>
            </a:r>
            <a:r>
              <a:rPr lang="pt-BR" altLang="pt-BR" sz="1300" dirty="0" err="1">
                <a:solidFill>
                  <a:srgbClr val="9876AA"/>
                </a:solidFill>
                <a:latin typeface="JetBrains Mono"/>
              </a:rPr>
              <a:t>pessoasRepository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@Autowired</a:t>
            </a:r>
            <a:br>
              <a:rPr lang="pt-BR" altLang="pt-BR" sz="1300" dirty="0">
                <a:solidFill>
                  <a:srgbClr val="BBB529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private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PessoaMapper </a:t>
            </a:r>
            <a:r>
              <a:rPr lang="pt-BR" altLang="pt-BR" sz="1300" dirty="0">
                <a:solidFill>
                  <a:srgbClr val="9876AA"/>
                </a:solidFill>
                <a:latin typeface="JetBrains Mono"/>
              </a:rPr>
              <a:t>pessoaMapper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@GetMapping</a:t>
            </a:r>
            <a:br>
              <a:rPr lang="pt-BR" altLang="pt-BR" sz="1300" dirty="0">
                <a:solidFill>
                  <a:srgbClr val="BBB529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public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ResponseEntity&lt;List&lt;PessoaDto&gt;&gt; </a:t>
            </a:r>
            <a:r>
              <a:rPr lang="pt-BR" altLang="pt-BR" sz="1300" dirty="0">
                <a:solidFill>
                  <a:srgbClr val="FFC66D"/>
                </a:solidFill>
                <a:latin typeface="JetBrains Mono"/>
              </a:rPr>
              <a:t>listar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() {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        List&lt;Pessoa&gt; listaPessoas = </a:t>
            </a:r>
            <a:r>
              <a:rPr lang="pt-BR" altLang="pt-BR" sz="1300" dirty="0">
                <a:solidFill>
                  <a:srgbClr val="9876AA"/>
                </a:solidFill>
                <a:latin typeface="JetBrains Mono"/>
              </a:rPr>
              <a:t>pessoasRepository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.findAll()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        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List&lt;PessoaDto&gt; listaPessoasDto = listaPessoas.stream().map(pessoa -&gt;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                </a:t>
            </a:r>
            <a:r>
              <a:rPr lang="pt-BR" altLang="pt-BR" sz="1300" dirty="0">
                <a:solidFill>
                  <a:srgbClr val="9876AA"/>
                </a:solidFill>
                <a:latin typeface="JetBrains Mono"/>
              </a:rPr>
              <a:t>pessoaMapper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.toDto(pessoa)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        ).toList()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        return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ResponseEntity.</a:t>
            </a:r>
            <a:r>
              <a:rPr lang="pt-BR" altLang="pt-BR" sz="1300" i="1" dirty="0">
                <a:solidFill>
                  <a:srgbClr val="A9B7C6"/>
                </a:solidFill>
                <a:latin typeface="JetBrains Mono"/>
              </a:rPr>
              <a:t>status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pt-BR" altLang="pt-BR" sz="1300" dirty="0">
                <a:solidFill>
                  <a:srgbClr val="6897BB"/>
                </a:solidFill>
                <a:latin typeface="JetBrains Mono"/>
              </a:rPr>
              <a:t>200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).body(listaPessoasDto)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}</a:t>
            </a:r>
            <a:endParaRPr lang="pt-BR" altLang="pt-BR" sz="2925" dirty="0">
              <a:latin typeface="Arial" panose="020B0604020202020204" pitchFamily="3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ED35980-4A23-D7A9-2A36-8853C54E0976}"/>
              </a:ext>
            </a:extLst>
          </p:cNvPr>
          <p:cNvCxnSpPr>
            <a:cxnSpLocks/>
          </p:cNvCxnSpPr>
          <p:nvPr/>
        </p:nvCxnSpPr>
        <p:spPr>
          <a:xfrm>
            <a:off x="1642669" y="3429001"/>
            <a:ext cx="3030435" cy="150078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43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D5F293B-77EE-5FEA-9A41-2CA614D5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30" y="1470543"/>
            <a:ext cx="4860417" cy="1343257"/>
          </a:xfrm>
        </p:spPr>
        <p:txBody>
          <a:bodyPr>
            <a:normAutofit/>
          </a:bodyPr>
          <a:lstStyle/>
          <a:p>
            <a:r>
              <a:rPr lang="pt-BR" sz="1950" dirty="0"/>
              <a:t>Ao lado o código gerado na pasta target pelo processador do </a:t>
            </a:r>
            <a:r>
              <a:rPr lang="pt-BR" sz="1950" dirty="0" err="1"/>
              <a:t>MapStruct</a:t>
            </a:r>
            <a:r>
              <a:rPr lang="pt-BR" sz="1950" dirty="0"/>
              <a:t> da interface </a:t>
            </a:r>
            <a:r>
              <a:rPr lang="pt-BR" sz="1950" dirty="0" err="1"/>
              <a:t>PessoaMapperMS</a:t>
            </a:r>
            <a:r>
              <a:rPr lang="pt-BR" sz="1950" dirty="0"/>
              <a:t>, vista no slide anterior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05FC41-5160-B28A-2717-9F3BAB8E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947" y="1538433"/>
            <a:ext cx="4115892" cy="498405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BBB529"/>
                </a:solidFill>
                <a:latin typeface="JetBrains Mono"/>
              </a:rPr>
              <a:t>@Component</a:t>
            </a:r>
            <a:br>
              <a:rPr lang="pt-BR" altLang="pt-BR" sz="1100" dirty="0">
                <a:solidFill>
                  <a:srgbClr val="BBB529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public class </a:t>
            </a:r>
            <a:r>
              <a:rPr lang="pt-BR" altLang="pt-BR" sz="1100" dirty="0" err="1">
                <a:solidFill>
                  <a:srgbClr val="A9B7C6"/>
                </a:solidFill>
                <a:latin typeface="JetBrains Mono"/>
              </a:rPr>
              <a:t>PessoaMapperMSImpl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pt-BR" altLang="pt-BR" sz="1100" dirty="0" err="1">
                <a:solidFill>
                  <a:srgbClr val="CC7832"/>
                </a:solidFill>
                <a:latin typeface="JetBrains Mono"/>
              </a:rPr>
              <a:t>implements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pt-BR" altLang="pt-BR" sz="1100" dirty="0" err="1">
                <a:solidFill>
                  <a:srgbClr val="A9B7C6"/>
                </a:solidFill>
                <a:latin typeface="JetBrains Mono"/>
              </a:rPr>
              <a:t>PessoaMapperMS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{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public </a:t>
            </a:r>
            <a:r>
              <a:rPr lang="pt-BR" altLang="pt-BR" sz="1100" dirty="0" err="1">
                <a:solidFill>
                  <a:srgbClr val="FFC66D"/>
                </a:solidFill>
                <a:latin typeface="JetBrains Mono"/>
              </a:rPr>
              <a:t>PessoaMapperMSImpl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() {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}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public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PessoaDto </a:t>
            </a:r>
            <a:r>
              <a:rPr lang="pt-BR" altLang="pt-BR" sz="1100" dirty="0">
                <a:solidFill>
                  <a:srgbClr val="FFC66D"/>
                </a:solidFill>
                <a:latin typeface="JetBrains Mono"/>
              </a:rPr>
              <a:t>toDto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(Pessoa pessoa) {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(pessoa ==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null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) {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return null;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}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else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        PessoaDto </a:t>
            </a:r>
            <a:r>
              <a:rPr lang="pt-BR" altLang="pt-BR" sz="1100" dirty="0" err="1">
                <a:solidFill>
                  <a:srgbClr val="A9B7C6"/>
                </a:solidFill>
                <a:latin typeface="JetBrains Mono"/>
              </a:rPr>
              <a:t>pessoaDto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new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PessoaDto()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pt-BR" altLang="pt-BR" sz="1100" dirty="0" err="1">
                <a:solidFill>
                  <a:srgbClr val="A9B7C6"/>
                </a:solidFill>
                <a:latin typeface="JetBrains Mono"/>
              </a:rPr>
              <a:t>pessoaDto.setId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(pessoa.getId())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pt-BR" altLang="pt-BR" sz="1100" dirty="0" err="1">
                <a:solidFill>
                  <a:srgbClr val="A9B7C6"/>
                </a:solidFill>
                <a:latin typeface="JetBrains Mono"/>
              </a:rPr>
              <a:t>pessoaDto.setNome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(pessoa.getNome())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pt-BR" altLang="pt-BR" sz="1100" dirty="0" err="1">
                <a:solidFill>
                  <a:srgbClr val="A9B7C6"/>
                </a:solidFill>
                <a:latin typeface="JetBrains Mono"/>
              </a:rPr>
              <a:t>pessoaDto.setCpf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(pessoa.getCpf())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    return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pessoaDto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}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public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Pessoa </a:t>
            </a:r>
            <a:r>
              <a:rPr lang="pt-BR" altLang="pt-BR" sz="1100" dirty="0">
                <a:solidFill>
                  <a:srgbClr val="FFC66D"/>
                </a:solidFill>
                <a:latin typeface="JetBrains Mono"/>
              </a:rPr>
              <a:t>toEntity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(PessoaDto </a:t>
            </a:r>
            <a:r>
              <a:rPr lang="pt-BR" altLang="pt-BR" sz="1100" dirty="0" err="1">
                <a:solidFill>
                  <a:srgbClr val="A9B7C6"/>
                </a:solidFill>
                <a:latin typeface="JetBrains Mono"/>
              </a:rPr>
              <a:t>pessoaDto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) {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(pessoaDto ==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null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) {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return null;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}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else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        Pessoa pessoa =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new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Pessoa()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pessoa.setId(</a:t>
            </a:r>
            <a:r>
              <a:rPr lang="pt-BR" altLang="pt-BR" sz="1100" dirty="0" err="1">
                <a:solidFill>
                  <a:srgbClr val="A9B7C6"/>
                </a:solidFill>
                <a:latin typeface="JetBrains Mono"/>
              </a:rPr>
              <a:t>pessoaDto.getId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())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pessoa.setNome(</a:t>
            </a:r>
            <a:r>
              <a:rPr lang="pt-BR" altLang="pt-BR" sz="1100" dirty="0" err="1">
                <a:solidFill>
                  <a:srgbClr val="A9B7C6"/>
                </a:solidFill>
                <a:latin typeface="JetBrains Mono"/>
              </a:rPr>
              <a:t>pessoaDto.getNome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())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pessoa.setCpf(</a:t>
            </a:r>
            <a:r>
              <a:rPr lang="pt-BR" altLang="pt-BR" sz="1100" dirty="0" err="1">
                <a:solidFill>
                  <a:srgbClr val="A9B7C6"/>
                </a:solidFill>
                <a:latin typeface="JetBrains Mono"/>
              </a:rPr>
              <a:t>pessoaDto.getCpf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())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    return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pessoa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}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}</a:t>
            </a:r>
            <a:endParaRPr lang="pt-BR" altLang="pt-BR" sz="3200" dirty="0">
              <a:latin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1791544-9D10-61C9-33D6-FAE24B2F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4" y="718788"/>
            <a:ext cx="8231783" cy="663429"/>
          </a:xfrm>
        </p:spPr>
        <p:txBody>
          <a:bodyPr/>
          <a:lstStyle/>
          <a:p>
            <a:r>
              <a:rPr lang="pt-BR" b="1" dirty="0" err="1">
                <a:latin typeface="+mn-lt"/>
              </a:rPr>
              <a:t>Mapstruct</a:t>
            </a:r>
            <a:r>
              <a:rPr lang="pt-BR" b="1" dirty="0">
                <a:latin typeface="+mn-lt"/>
              </a:rPr>
              <a:t> – 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C7E61C-B1B8-2B2E-2742-E2588887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34" y="2813800"/>
            <a:ext cx="2792572" cy="384783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1A7103F-303C-AD73-3610-E6ABAB0434AE}"/>
              </a:ext>
            </a:extLst>
          </p:cNvPr>
          <p:cNvCxnSpPr>
            <a:cxnSpLocks/>
          </p:cNvCxnSpPr>
          <p:nvPr/>
        </p:nvCxnSpPr>
        <p:spPr>
          <a:xfrm flipH="1">
            <a:off x="3344779" y="2061411"/>
            <a:ext cx="1989221" cy="299185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92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80212"/>
            <a:ext cx="8420100" cy="1456267"/>
          </a:xfrm>
        </p:spPr>
        <p:txBody>
          <a:bodyPr/>
          <a:lstStyle/>
          <a:p>
            <a:r>
              <a:rPr lang="pt-BR" b="1" dirty="0" err="1">
                <a:latin typeface="+mn-lt"/>
              </a:rPr>
              <a:t>mapstruct</a:t>
            </a:r>
            <a:endParaRPr lang="pt-BR" b="1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DB47-46E5-A56E-CD2B-BE1007FF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21371"/>
            <a:ext cx="8420100" cy="1125328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/>
              <a:t>Se os atributos da classe origem (</a:t>
            </a:r>
            <a:r>
              <a:rPr lang="pt-BR" sz="2600" dirty="0" err="1"/>
              <a:t>source</a:t>
            </a:r>
            <a:r>
              <a:rPr lang="pt-BR" sz="2600" dirty="0"/>
              <a:t>) e destino (target) possuem nomes iguais, o mapeamento é feito de forma automática, basta chamar o </a:t>
            </a:r>
            <a:r>
              <a:rPr lang="pt-BR" sz="2600" dirty="0" err="1"/>
              <a:t>mapeador</a:t>
            </a:r>
            <a:r>
              <a:rPr lang="pt-BR" sz="2600" dirty="0"/>
              <a:t> e passar a entidade: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0B529F-26DB-4575-ED25-594715E30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674" y="2477638"/>
            <a:ext cx="5542547" cy="427617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@RestController</a:t>
            </a:r>
            <a:br>
              <a:rPr lang="pt-BR" altLang="pt-BR" sz="1300" dirty="0">
                <a:solidFill>
                  <a:srgbClr val="BBB529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@RequestMapping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pt-BR" altLang="pt-BR" sz="1300" dirty="0">
                <a:solidFill>
                  <a:srgbClr val="6A8759"/>
                </a:solidFill>
                <a:latin typeface="JetBrains Mono"/>
              </a:rPr>
              <a:t>"/pessoas"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public class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PessoasController {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@Autowired</a:t>
            </a:r>
            <a:br>
              <a:rPr lang="pt-BR" altLang="pt-BR" sz="1300" dirty="0">
                <a:solidFill>
                  <a:srgbClr val="BBB529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private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PessoasRepository </a:t>
            </a:r>
            <a:r>
              <a:rPr lang="pt-BR" altLang="pt-BR" sz="1300" dirty="0" err="1">
                <a:solidFill>
                  <a:srgbClr val="9876AA"/>
                </a:solidFill>
                <a:latin typeface="JetBrains Mono"/>
              </a:rPr>
              <a:t>pessoasRepository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@Autowired</a:t>
            </a:r>
            <a:br>
              <a:rPr lang="pt-BR" altLang="pt-BR" sz="1300" dirty="0">
                <a:solidFill>
                  <a:srgbClr val="BBB529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private </a:t>
            </a:r>
            <a:r>
              <a:rPr lang="pt-BR" altLang="pt-BR" sz="1300" dirty="0" err="1">
                <a:solidFill>
                  <a:srgbClr val="A9B7C6"/>
                </a:solidFill>
                <a:latin typeface="JetBrains Mono"/>
              </a:rPr>
              <a:t>PessoaMapperMS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pt-BR" altLang="pt-BR" sz="1300" dirty="0" err="1">
                <a:solidFill>
                  <a:srgbClr val="9876AA"/>
                </a:solidFill>
                <a:latin typeface="JetBrains Mono"/>
              </a:rPr>
              <a:t>pessoaMapperMS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@GetMapping</a:t>
            </a:r>
            <a:br>
              <a:rPr lang="pt-BR" altLang="pt-BR" sz="1300" dirty="0">
                <a:solidFill>
                  <a:srgbClr val="BBB529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public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ResponseEntity&lt;List&lt;PessoaDto&gt;&gt; </a:t>
            </a:r>
            <a:r>
              <a:rPr lang="pt-BR" altLang="pt-BR" sz="1300" dirty="0">
                <a:solidFill>
                  <a:srgbClr val="FFC66D"/>
                </a:solidFill>
                <a:latin typeface="JetBrains Mono"/>
              </a:rPr>
              <a:t>listar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() {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        List&lt;Pessoa&gt; listaPessoas = </a:t>
            </a:r>
            <a:r>
              <a:rPr lang="pt-BR" altLang="pt-BR" sz="1300" dirty="0">
                <a:solidFill>
                  <a:srgbClr val="9876AA"/>
                </a:solidFill>
                <a:latin typeface="JetBrains Mono"/>
              </a:rPr>
              <a:t>pessoasRepository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.findAll()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        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List&lt;PessoaDto&gt; listaPessoasDto = listaPessoas.stream().map(pessoa -&gt;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                </a:t>
            </a:r>
            <a:r>
              <a:rPr lang="pt-BR" altLang="pt-BR" sz="1300" dirty="0" err="1">
                <a:solidFill>
                  <a:srgbClr val="9876AA"/>
                </a:solidFill>
                <a:latin typeface="JetBrains Mono"/>
              </a:rPr>
              <a:t>pessoaMapperMS</a:t>
            </a:r>
            <a:r>
              <a:rPr lang="pt-BR" altLang="pt-BR" sz="1300" dirty="0" err="1">
                <a:solidFill>
                  <a:srgbClr val="A9B7C6"/>
                </a:solidFill>
                <a:latin typeface="JetBrains Mono"/>
              </a:rPr>
              <a:t>.toDto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(pessoa)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        ).toList()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        return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ResponseEntity.</a:t>
            </a:r>
            <a:r>
              <a:rPr lang="pt-BR" altLang="pt-BR" sz="1300" i="1" dirty="0">
                <a:solidFill>
                  <a:srgbClr val="A9B7C6"/>
                </a:solidFill>
                <a:latin typeface="JetBrains Mono"/>
              </a:rPr>
              <a:t>status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pt-BR" altLang="pt-BR" sz="1300" dirty="0">
                <a:solidFill>
                  <a:srgbClr val="6897BB"/>
                </a:solidFill>
                <a:latin typeface="JetBrains Mono"/>
              </a:rPr>
              <a:t>200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).body(listaPessoasDto)</a:t>
            </a: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3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pt-BR" altLang="pt-BR" sz="13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300" dirty="0">
                <a:solidFill>
                  <a:srgbClr val="A9B7C6"/>
                </a:solidFill>
                <a:latin typeface="JetBrains Mono"/>
              </a:rPr>
              <a:t>}</a:t>
            </a:r>
            <a:endParaRPr lang="pt-BR" altLang="pt-BR" sz="2925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ED0821-A9C0-279E-9A50-4E34D3A8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79" y="3444479"/>
            <a:ext cx="3221153" cy="181588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@Mapper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(componentModel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"spring"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PessoaMapperMS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PessoaDto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toDto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(Pessoa pessoa)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toEntity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(PessoaDto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B5F339D-F1A8-4CA4-3809-1F4B220D53A2}"/>
              </a:ext>
            </a:extLst>
          </p:cNvPr>
          <p:cNvCxnSpPr>
            <a:cxnSpLocks/>
          </p:cNvCxnSpPr>
          <p:nvPr/>
        </p:nvCxnSpPr>
        <p:spPr>
          <a:xfrm>
            <a:off x="2935705" y="4435642"/>
            <a:ext cx="1515979" cy="113553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01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latin typeface="+mn-lt"/>
              </a:rPr>
              <a:t>mapstruct</a:t>
            </a:r>
            <a:endParaRPr lang="pt-BR" b="1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DB47-46E5-A56E-CD2B-BE1007FF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550761"/>
            <a:ext cx="8420100" cy="1125328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/>
              <a:t>Se os atributos possuem nomes diferentes basta usar a anotação </a:t>
            </a:r>
            <a:r>
              <a:rPr lang="pt-BR" sz="2600" b="1" dirty="0"/>
              <a:t>@Mapping</a:t>
            </a:r>
            <a:r>
              <a:rPr lang="pt-BR" sz="2600" dirty="0"/>
              <a:t> para indicar quem são os atributos origem/destino (</a:t>
            </a:r>
            <a:r>
              <a:rPr lang="pt-BR" sz="2600" dirty="0" err="1"/>
              <a:t>source</a:t>
            </a:r>
            <a:r>
              <a:rPr lang="pt-BR" sz="2600" dirty="0"/>
              <a:t>/target):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9CAF64-F3FF-2C51-E750-2B5ABF08E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300" y="3090527"/>
            <a:ext cx="6246304" cy="258532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@Mapper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(componentModel =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"spring"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PessoaMapperMS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@Mapping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(target =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“sobrenome"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 =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“ultimoNome"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PessoaDto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toDto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(Pessoa pessoa)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toEntity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(PessoaDto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C2360AC-20E9-C56F-A171-9346F36FF6F7}"/>
              </a:ext>
            </a:extLst>
          </p:cNvPr>
          <p:cNvCxnSpPr>
            <a:cxnSpLocks/>
          </p:cNvCxnSpPr>
          <p:nvPr/>
        </p:nvCxnSpPr>
        <p:spPr>
          <a:xfrm flipH="1" flipV="1">
            <a:off x="5717709" y="4289910"/>
            <a:ext cx="923723" cy="7072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9F9773C-7EC5-9721-DBD5-FA826524C2E1}"/>
              </a:ext>
            </a:extLst>
          </p:cNvPr>
          <p:cNvCxnSpPr>
            <a:cxnSpLocks/>
          </p:cNvCxnSpPr>
          <p:nvPr/>
        </p:nvCxnSpPr>
        <p:spPr>
          <a:xfrm flipV="1">
            <a:off x="6641432" y="4289910"/>
            <a:ext cx="753979" cy="7072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03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latin typeface="+mn-lt"/>
              </a:rPr>
              <a:t>mapstruct</a:t>
            </a:r>
            <a:endParaRPr lang="pt-BR" b="1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DB47-46E5-A56E-CD2B-BE1007FF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1863251"/>
            <a:ext cx="8231783" cy="1710460"/>
          </a:xfrm>
        </p:spPr>
        <p:txBody>
          <a:bodyPr>
            <a:normAutofit/>
          </a:bodyPr>
          <a:lstStyle/>
          <a:p>
            <a:r>
              <a:rPr lang="pt-BR" sz="2600" dirty="0"/>
              <a:t>Também auxilia em processos de conversão, caso algum atributo precise, como é o caso das datas que no banco de dados, por exemplo são armazenadas em </a:t>
            </a:r>
            <a:r>
              <a:rPr lang="pt-BR" sz="2600" i="1" dirty="0"/>
              <a:t>yyyy-mm-dd</a:t>
            </a:r>
            <a:r>
              <a:rPr lang="pt-BR" sz="2600" dirty="0"/>
              <a:t> e precisam ser convertidas para mostrar </a:t>
            </a:r>
            <a:r>
              <a:rPr lang="pt-BR" sz="2600" i="1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70148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latin typeface="+mn-lt"/>
              </a:rPr>
              <a:t>mapstruct</a:t>
            </a:r>
            <a:endParaRPr lang="pt-BR" b="1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00717F-2624-0D8D-A700-BA310B232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756" y="1798877"/>
            <a:ext cx="5774487" cy="230832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@Mapper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(componentModel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"spring"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PessoaMapperMS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@Mapping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(target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"nascimento"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dateFormat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"dd/MM/yyyy"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PessoaDto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toDto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(Pessoa pessoa)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toEntity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(PessoaDto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564873E-59BE-59F0-EDE1-1D30767A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46" y="4248860"/>
            <a:ext cx="3361905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3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latin typeface="+mn-lt"/>
              </a:rPr>
              <a:t>mapstruct</a:t>
            </a:r>
            <a:endParaRPr lang="pt-BR" b="1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DB47-46E5-A56E-CD2B-BE1007FF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1863251"/>
            <a:ext cx="8231783" cy="1710460"/>
          </a:xfrm>
        </p:spPr>
        <p:txBody>
          <a:bodyPr>
            <a:normAutofit/>
          </a:bodyPr>
          <a:lstStyle/>
          <a:p>
            <a:r>
              <a:rPr lang="pt-BR" sz="2600" dirty="0"/>
              <a:t>Permite ainda dar nome a um método e chama-lo para fazer uma formatação customizada antes de fazer o mapeamento, como por exemplo a máscara do CPF</a:t>
            </a:r>
            <a:endParaRPr lang="pt-BR" sz="2600" i="1" dirty="0"/>
          </a:p>
        </p:txBody>
      </p:sp>
    </p:spTree>
    <p:extLst>
      <p:ext uri="{BB962C8B-B14F-4D97-AF65-F5344CB8AC3E}">
        <p14:creationId xmlns:p14="http://schemas.microsoft.com/office/powerpoint/2010/main" val="981676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37" y="160423"/>
            <a:ext cx="8420100" cy="48126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latin typeface="+mn-lt"/>
              </a:rPr>
              <a:t>mapstruct</a:t>
            </a:r>
            <a:endParaRPr lang="pt-BR" b="1" dirty="0"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007D1E-A575-B827-22F9-D225F6E6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7" y="3829408"/>
            <a:ext cx="2923809" cy="25142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674CAA-47CA-1DC5-90AA-4C12FC163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77"/>
          <a:stretch/>
        </p:blipFill>
        <p:spPr>
          <a:xfrm>
            <a:off x="471236" y="797281"/>
            <a:ext cx="2923809" cy="2485714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082E0D6A-E70A-A4EA-DF11-BC9396FB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663" y="160423"/>
            <a:ext cx="4700337" cy="655564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@Mapper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(componentModel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spring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PessoaMapperMS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@Mapping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(target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"nascimento"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dateFormat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/MM/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yyyy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@Mapping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(target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"cpf"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qualifiedByName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formatarCpf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PessoaDto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toDto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(Pessoa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toEntity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(PessoaDto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@Named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"formatarCpf"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default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formatarCpf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cpf)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(cpf ==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sBuilder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padLeftZeros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(cpf)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sBuilder.insert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"."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sBuilder.insert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"."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sBuilder.insert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sBuilder.toString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default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padLeftZeros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inputString.length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&gt;=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sb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sb.length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&lt;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inputString.length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sb.append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'0'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sb.append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sb.toString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5EAF00D-EDFE-72B5-33C0-00A5D5A6588D}"/>
              </a:ext>
            </a:extLst>
          </p:cNvPr>
          <p:cNvCxnSpPr>
            <a:cxnSpLocks/>
          </p:cNvCxnSpPr>
          <p:nvPr/>
        </p:nvCxnSpPr>
        <p:spPr>
          <a:xfrm flipH="1" flipV="1">
            <a:off x="8165432" y="1114926"/>
            <a:ext cx="505326" cy="44115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51F267A-4459-09FA-4E2C-F74DD9A9DB52}"/>
              </a:ext>
            </a:extLst>
          </p:cNvPr>
          <p:cNvCxnSpPr>
            <a:cxnSpLocks/>
          </p:cNvCxnSpPr>
          <p:nvPr/>
        </p:nvCxnSpPr>
        <p:spPr>
          <a:xfrm flipH="1">
            <a:off x="6769769" y="1556084"/>
            <a:ext cx="1900989" cy="21656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31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0C86416-A8F3-BE87-80F6-6E491D91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47" y="2170759"/>
            <a:ext cx="6866506" cy="168229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7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1972068"/>
            <a:ext cx="8231783" cy="4096450"/>
          </a:xfrm>
        </p:spPr>
        <p:txBody>
          <a:bodyPr>
            <a:normAutofit fontScale="92500" lnSpcReduction="20000"/>
          </a:bodyPr>
          <a:lstStyle/>
          <a:p>
            <a:r>
              <a:rPr lang="pt-BR" sz="2275" dirty="0"/>
              <a:t>Criando soluções usando o paradigma de Orientação a Objetos, em algum momento após um processamento surgirá a necessidade de retornar dados</a:t>
            </a:r>
          </a:p>
          <a:p>
            <a:endParaRPr lang="pt-BR" sz="2275" dirty="0"/>
          </a:p>
          <a:p>
            <a:r>
              <a:rPr lang="pt-BR" sz="2275" dirty="0"/>
              <a:t>Esses dados existem na forma de atributos contidos em entidades, que são objetos instanciados de classes, modeladas de acordo com o domínio do problema computacional a ser resolvido</a:t>
            </a:r>
          </a:p>
          <a:p>
            <a:endParaRPr lang="pt-BR" sz="2275" dirty="0"/>
          </a:p>
          <a:p>
            <a:r>
              <a:rPr lang="pt-BR" sz="2275" dirty="0"/>
              <a:t>A troca dos dados entre esses objetos, bem como a resposta a um pedido externo, como o acesso a um </a:t>
            </a:r>
            <a:r>
              <a:rPr lang="pt-BR" sz="2275" dirty="0" err="1"/>
              <a:t>endpoint</a:t>
            </a:r>
            <a:r>
              <a:rPr lang="pt-BR" sz="2275" dirty="0"/>
              <a:t> que faz parte de uma API </a:t>
            </a:r>
            <a:r>
              <a:rPr lang="pt-BR" sz="2275" dirty="0" err="1"/>
              <a:t>RESTFull</a:t>
            </a:r>
            <a:r>
              <a:rPr lang="pt-BR" sz="2275" dirty="0"/>
              <a:t>, geralmente, não podem ou não devem ter todos os seus atributos visíveis ou expostos</a:t>
            </a:r>
          </a:p>
          <a:p>
            <a:pPr marL="0" indent="0">
              <a:buNone/>
            </a:pPr>
            <a:r>
              <a:rPr lang="pt-BR" sz="2275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8062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DB47-46E5-A56E-CD2B-BE1007FF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1058780"/>
            <a:ext cx="8231783" cy="5422232"/>
          </a:xfrm>
        </p:spPr>
        <p:txBody>
          <a:bodyPr anchor="t">
            <a:normAutofit/>
          </a:bodyPr>
          <a:lstStyle/>
          <a:p>
            <a:r>
              <a:rPr lang="pt-BR" sz="2400" dirty="0"/>
              <a:t>Projetado para auxiliar de forma fácil no mapeamento de objetos</a:t>
            </a:r>
          </a:p>
          <a:p>
            <a:endParaRPr lang="pt-BR" sz="2400" dirty="0"/>
          </a:p>
          <a:p>
            <a:r>
              <a:rPr lang="pt-BR" sz="2400" dirty="0"/>
              <a:t>Automaticamente determina como um objeto mapeia para o outro objeto, baseado em convenções, do mesmo jeito que um humano faria</a:t>
            </a:r>
          </a:p>
          <a:p>
            <a:endParaRPr lang="pt-BR" sz="2400" dirty="0"/>
          </a:p>
          <a:p>
            <a:r>
              <a:rPr lang="pt-BR" sz="2400" dirty="0"/>
              <a:t>Analisa seu objeto model para determinar inteligentemente como os dados devem ser mapeados</a:t>
            </a:r>
          </a:p>
          <a:p>
            <a:endParaRPr lang="pt-BR" sz="2400" dirty="0"/>
          </a:p>
          <a:p>
            <a:r>
              <a:rPr lang="pt-BR" sz="2400" dirty="0"/>
              <a:t>Não existe necessidade de mapeamento manual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978B5DC-843D-45FE-6AF3-9B52B8D8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55" y="393034"/>
            <a:ext cx="8420100" cy="513345"/>
          </a:xfrm>
        </p:spPr>
        <p:txBody>
          <a:bodyPr>
            <a:normAutofit fontScale="90000"/>
          </a:bodyPr>
          <a:lstStyle/>
          <a:p>
            <a:r>
              <a:rPr lang="pt-BR" sz="3600" b="1" dirty="0">
                <a:latin typeface="+mn-lt"/>
              </a:rPr>
              <a:t>MODELMAPPER</a:t>
            </a:r>
            <a:endParaRPr lang="pt-B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7129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55" y="393034"/>
            <a:ext cx="8420100" cy="513345"/>
          </a:xfrm>
        </p:spPr>
        <p:txBody>
          <a:bodyPr>
            <a:normAutofit fontScale="90000"/>
          </a:bodyPr>
          <a:lstStyle/>
          <a:p>
            <a:r>
              <a:rPr lang="pt-BR" sz="3600" b="1" dirty="0">
                <a:latin typeface="+mn-lt"/>
              </a:rPr>
              <a:t>MODELMAPPER</a:t>
            </a:r>
            <a:endParaRPr lang="pt-BR" b="1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DB47-46E5-A56E-CD2B-BE1007FF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1010653"/>
            <a:ext cx="8231783" cy="5791199"/>
          </a:xfrm>
        </p:spPr>
        <p:txBody>
          <a:bodyPr anchor="t">
            <a:normAutofit lnSpcReduction="10000"/>
          </a:bodyPr>
          <a:lstStyle/>
          <a:p>
            <a:r>
              <a:rPr lang="pt-BR" sz="2000" dirty="0"/>
              <a:t>Usa convenções para determinar como as propriedades e valores são mapeados um para o outro, sendo ainda que o usuário pode criar suas próprias convenções, ou usar uma das convenções fornecidas</a:t>
            </a:r>
          </a:p>
          <a:p>
            <a:endParaRPr lang="pt-BR" sz="2000" dirty="0"/>
          </a:p>
          <a:p>
            <a:r>
              <a:rPr lang="pt-BR" sz="2000" dirty="0"/>
              <a:t>Para ser o mais automático possível, possui 3 tipos de estratégias de atribuição/combinação: </a:t>
            </a:r>
            <a:r>
              <a:rPr lang="pt-BR" sz="2000" b="1" dirty="0"/>
              <a:t>Standard</a:t>
            </a:r>
            <a:r>
              <a:rPr lang="pt-BR" sz="2000" dirty="0"/>
              <a:t>, </a:t>
            </a:r>
            <a:r>
              <a:rPr lang="pt-BR" sz="2000" b="1" dirty="0"/>
              <a:t>Loose</a:t>
            </a:r>
            <a:r>
              <a:rPr lang="pt-BR" sz="2000" dirty="0"/>
              <a:t> e </a:t>
            </a:r>
            <a:r>
              <a:rPr lang="pt-BR" sz="2000" b="1" dirty="0" err="1"/>
              <a:t>Strict</a:t>
            </a:r>
            <a:endParaRPr lang="pt-BR" sz="2000" b="1" dirty="0"/>
          </a:p>
          <a:p>
            <a:endParaRPr lang="pt-BR" sz="2000" dirty="0"/>
          </a:p>
          <a:p>
            <a:r>
              <a:rPr lang="pt-BR" sz="2000" dirty="0"/>
              <a:t>As operação que não são automáticas, como mudanças de formatação, precisam ser mapeadas, ou seja, ensinar o </a:t>
            </a:r>
            <a:r>
              <a:rPr lang="pt-BR" sz="2000" dirty="0" err="1"/>
              <a:t>mapeador</a:t>
            </a:r>
            <a:r>
              <a:rPr lang="pt-BR" sz="2000" dirty="0"/>
              <a:t> a fazer o trabalho</a:t>
            </a:r>
          </a:p>
          <a:p>
            <a:endParaRPr lang="pt-BR" sz="2000" dirty="0"/>
          </a:p>
          <a:p>
            <a:r>
              <a:rPr lang="pt-BR" sz="2000" dirty="0"/>
              <a:t>Para ensinar o </a:t>
            </a:r>
            <a:r>
              <a:rPr lang="pt-BR" sz="2000" dirty="0" err="1"/>
              <a:t>mapeador</a:t>
            </a:r>
            <a:r>
              <a:rPr lang="pt-BR" sz="2000" dirty="0"/>
              <a:t> existem conceitos que precisam ser usados como:</a:t>
            </a:r>
          </a:p>
          <a:p>
            <a:pPr marL="457200" lvl="1" indent="0">
              <a:buNone/>
            </a:pPr>
            <a:r>
              <a:rPr lang="pt-BR" sz="2000" dirty="0"/>
              <a:t>- </a:t>
            </a:r>
            <a:r>
              <a:rPr lang="pt-BR" sz="2000" b="1" dirty="0"/>
              <a:t>Converter</a:t>
            </a:r>
            <a:r>
              <a:rPr lang="pt-BR" sz="2000" dirty="0"/>
              <a:t>: conversores (métodos) que irão auxiliar no mapeamento</a:t>
            </a:r>
          </a:p>
          <a:p>
            <a:pPr marL="457200" lvl="1" indent="0">
              <a:buNone/>
            </a:pPr>
            <a:r>
              <a:rPr lang="pt-BR" sz="2000" dirty="0"/>
              <a:t>- </a:t>
            </a:r>
            <a:r>
              <a:rPr lang="pt-BR" sz="2000" b="1" dirty="0" err="1"/>
              <a:t>TypeMap</a:t>
            </a:r>
            <a:r>
              <a:rPr lang="pt-BR" sz="2000" dirty="0"/>
              <a:t>: tipos de dados usados nos mapeamentos</a:t>
            </a:r>
          </a:p>
          <a:p>
            <a:pPr marL="457200" lvl="1" indent="0">
              <a:buNone/>
            </a:pPr>
            <a:r>
              <a:rPr lang="pt-BR" sz="2000" dirty="0"/>
              <a:t>- </a:t>
            </a:r>
            <a:r>
              <a:rPr lang="pt-BR" sz="2000" b="1" dirty="0" err="1"/>
              <a:t>PropertyMap</a:t>
            </a:r>
            <a:r>
              <a:rPr lang="pt-BR" sz="2000" dirty="0"/>
              <a:t>: propriedade/atributo a ser usado nos mapeamentos</a:t>
            </a:r>
          </a:p>
        </p:txBody>
      </p:sp>
    </p:spTree>
    <p:extLst>
      <p:ext uri="{BB962C8B-B14F-4D97-AF65-F5344CB8AC3E}">
        <p14:creationId xmlns:p14="http://schemas.microsoft.com/office/powerpoint/2010/main" val="343965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4" y="718788"/>
            <a:ext cx="8231783" cy="663429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latin typeface="+mn-lt"/>
              </a:rPr>
              <a:t>modelmapper</a:t>
            </a:r>
            <a:r>
              <a:rPr lang="pt-BR" b="1" dirty="0">
                <a:latin typeface="+mn-lt"/>
              </a:rPr>
              <a:t> – Instalação no </a:t>
            </a:r>
            <a:r>
              <a:rPr lang="pt-BR" b="1" dirty="0" err="1">
                <a:latin typeface="+mn-lt"/>
              </a:rPr>
              <a:t>maven</a:t>
            </a:r>
            <a:r>
              <a:rPr lang="pt-BR" b="1" dirty="0">
                <a:latin typeface="+mn-lt"/>
              </a:rPr>
              <a:t> (pom.xml)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E1EC98E-EE51-C308-DD20-E4CFC768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125" y="2291291"/>
            <a:ext cx="4459706" cy="147732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org.modelmapper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3.2.0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26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4" y="718788"/>
            <a:ext cx="8795333" cy="663429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latin typeface="+mn-lt"/>
              </a:rPr>
              <a:t>modelmapper</a:t>
            </a:r>
            <a:r>
              <a:rPr lang="pt-BR" b="1" dirty="0">
                <a:latin typeface="+mn-lt"/>
              </a:rPr>
              <a:t> – Instalação no </a:t>
            </a:r>
            <a:r>
              <a:rPr lang="pt-BR" b="1" dirty="0" err="1">
                <a:latin typeface="+mn-lt"/>
              </a:rPr>
              <a:t>gradle</a:t>
            </a:r>
            <a:r>
              <a:rPr lang="pt-BR" b="1" dirty="0">
                <a:latin typeface="+mn-lt"/>
              </a:rPr>
              <a:t> (</a:t>
            </a:r>
            <a:r>
              <a:rPr lang="pt-BR" b="1" dirty="0" err="1">
                <a:latin typeface="+mn-lt"/>
              </a:rPr>
              <a:t>build.gradle</a:t>
            </a:r>
            <a:r>
              <a:rPr lang="pt-BR" b="1" dirty="0">
                <a:latin typeface="+mn-lt"/>
              </a:rPr>
              <a:t>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C70360B-01A8-8999-6972-4A5D791C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63" y="2921169"/>
            <a:ext cx="9103895" cy="101566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pt-BR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implementation group: '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org.modelmapper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', name: '</a:t>
            </a:r>
            <a:r>
              <a:rPr kumimoji="0" lang="en-US" altLang="pt-B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</a:t>
            </a:r>
            <a:r>
              <a:rPr kumimoji="0" lang="en-US" altLang="pt-B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', version: '3.2.0’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pt-BR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656305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DB47-46E5-A56E-CD2B-BE1007FF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1414486"/>
            <a:ext cx="8231783" cy="508107"/>
          </a:xfrm>
        </p:spPr>
        <p:txBody>
          <a:bodyPr anchor="t">
            <a:normAutofit/>
          </a:bodyPr>
          <a:lstStyle/>
          <a:p>
            <a:r>
              <a:rPr lang="pt-BR" dirty="0"/>
              <a:t>Exemplos de como usar objeto a objeto: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557DD3-F6E0-FC0A-88EC-B54AC12C2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0" y="4214815"/>
            <a:ext cx="6745705" cy="181588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&lt;PessoaDto&gt; listaPessoasDto = listaPessoas.stream().map(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pessoa -&gt;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modelMapper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(pessoa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).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toList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282BB31-C71A-4D93-501E-F4CC9EF021D9}"/>
              </a:ext>
            </a:extLst>
          </p:cNvPr>
          <p:cNvSpPr txBox="1">
            <a:spLocks/>
          </p:cNvSpPr>
          <p:nvPr/>
        </p:nvSpPr>
        <p:spPr>
          <a:xfrm>
            <a:off x="557213" y="3871505"/>
            <a:ext cx="8231783" cy="508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Exemplos de como usar em lista de objetos: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7897EE-D26D-E899-03DD-055CF79F9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0" y="1768980"/>
            <a:ext cx="6745705" cy="132343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modelMapper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(pessoa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76A69E4-2439-1D30-06A7-CA57FEF36239}"/>
              </a:ext>
            </a:extLst>
          </p:cNvPr>
          <p:cNvSpPr txBox="1">
            <a:spLocks/>
          </p:cNvSpPr>
          <p:nvPr/>
        </p:nvSpPr>
        <p:spPr>
          <a:xfrm>
            <a:off x="463055" y="393034"/>
            <a:ext cx="8420100" cy="5133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>
                <a:latin typeface="+mn-lt"/>
              </a:rPr>
              <a:t>MODELMAPPER</a:t>
            </a:r>
            <a:endParaRPr lang="pt-B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597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37" y="280739"/>
            <a:ext cx="3868153" cy="673766"/>
          </a:xfrm>
        </p:spPr>
        <p:txBody>
          <a:bodyPr/>
          <a:lstStyle/>
          <a:p>
            <a:r>
              <a:rPr lang="pt-BR" sz="3200" b="1" dirty="0">
                <a:latin typeface="+mn-lt"/>
              </a:rPr>
              <a:t>MODELMAPPER</a:t>
            </a:r>
            <a:endParaRPr lang="pt-BR" b="1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DB47-46E5-A56E-CD2B-BE1007FF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37" y="1160605"/>
            <a:ext cx="2897605" cy="3082532"/>
          </a:xfrm>
        </p:spPr>
        <p:txBody>
          <a:bodyPr anchor="t">
            <a:normAutofit lnSpcReduction="10000"/>
          </a:bodyPr>
          <a:lstStyle/>
          <a:p>
            <a:r>
              <a:rPr lang="pt-BR" dirty="0"/>
              <a:t>O código ao lado mostra a configuração do </a:t>
            </a:r>
            <a:r>
              <a:rPr lang="pt-BR" dirty="0" err="1"/>
              <a:t>mapeador</a:t>
            </a:r>
            <a:endParaRPr lang="pt-BR" dirty="0"/>
          </a:p>
          <a:p>
            <a:endParaRPr lang="pt-BR" dirty="0"/>
          </a:p>
          <a:p>
            <a:r>
              <a:rPr lang="pt-BR" dirty="0"/>
              <a:t>Mostra também que o </a:t>
            </a:r>
            <a:r>
              <a:rPr lang="pt-BR" dirty="0" err="1"/>
              <a:t>mapeador</a:t>
            </a:r>
            <a:r>
              <a:rPr lang="pt-BR" dirty="0"/>
              <a:t> é chamado de dentro de uma iteração, executando o conversor sobre cada linha da tabela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635C5B-4744-F43C-1C03-20E5FDD29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243" y="0"/>
            <a:ext cx="5622758" cy="686341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@RestController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"/pessoas"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PessoasController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@Autowired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PessoasRepository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pessoasRepository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@Autowired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PessoaMapperMS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pessoaMapperMS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ResponseEntity&lt;List&lt;PessoaDto&gt;&gt;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listar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List&lt;Pessoa&gt; listaPessoas =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pessoasRepository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.findAll()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Converter&lt;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LocalDate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String&gt;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toStringDate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AbstractConverter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LocalDate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String&gt;()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convert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LocalDate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DateTimeFormatter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DateTimeFormatter.</a:t>
            </a:r>
            <a:r>
              <a:rPr kumimoji="0" lang="pt-BR" altLang="pt-BR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ofPattern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/MM/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yyyy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return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source.format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modelMapper.addConverter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toStringDate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modelMapper.getTypeMap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LocalDate.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setConverter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toStringDate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List&lt;PessoaDto&gt; listaPessoasDto = listaPessoas.stream().map(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pessoa -&gt;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modelMapper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.map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(pessoa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PessoaDto.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).toList()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pt-BR" altLang="pt-BR" sz="11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status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).body(listaPessoasDto)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83D9EC-E8A4-C349-B0B9-0119C855F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2"/>
          <a:stretch/>
        </p:blipFill>
        <p:spPr>
          <a:xfrm>
            <a:off x="677969" y="4154905"/>
            <a:ext cx="3047619" cy="25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1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056" y="1993234"/>
            <a:ext cx="4909887" cy="196916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atin typeface="+mn-lt"/>
              </a:rPr>
              <a:t>Comparações</a:t>
            </a:r>
          </a:p>
        </p:txBody>
      </p:sp>
    </p:spTree>
    <p:extLst>
      <p:ext uri="{BB962C8B-B14F-4D97-AF65-F5344CB8AC3E}">
        <p14:creationId xmlns:p14="http://schemas.microsoft.com/office/powerpoint/2010/main" val="2715530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955" y="545435"/>
            <a:ext cx="3844090" cy="62564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+mn-lt"/>
              </a:rPr>
              <a:t>Principais diferenças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43E50E5-CF1C-8E50-6F7D-153D4D5C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5082" y="1474413"/>
            <a:ext cx="3437281" cy="1160082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D306386-7371-9EFD-72F2-754E902E2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3" y="1511599"/>
            <a:ext cx="4431474" cy="108571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F5D71B0-EDEC-FB96-7157-31C6D832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67" y="2793453"/>
            <a:ext cx="4297370" cy="3174209"/>
          </a:xfrm>
        </p:spPr>
        <p:txBody>
          <a:bodyPr anchor="t">
            <a:normAutofit fontScale="92500" lnSpcReduction="20000"/>
          </a:bodyPr>
          <a:lstStyle/>
          <a:p>
            <a:r>
              <a:rPr lang="pt-BR" dirty="0"/>
              <a:t>Mapeamento por convenção</a:t>
            </a:r>
          </a:p>
          <a:p>
            <a:r>
              <a:rPr lang="pt-BR" dirty="0"/>
              <a:t>Mapeamento por Profundidade (atributos em níveis)</a:t>
            </a:r>
          </a:p>
          <a:p>
            <a:r>
              <a:rPr lang="pt-BR" dirty="0"/>
              <a:t>Mapeamento condicional</a:t>
            </a:r>
          </a:p>
          <a:p>
            <a:r>
              <a:rPr lang="pt-BR" dirty="0"/>
              <a:t>Atributos a serem ignorados podem ser configurados</a:t>
            </a:r>
          </a:p>
          <a:p>
            <a:r>
              <a:rPr lang="pt-BR" dirty="0"/>
              <a:t>Conversores Embutidos</a:t>
            </a:r>
          </a:p>
          <a:p>
            <a:r>
              <a:rPr lang="pt-BR" dirty="0"/>
              <a:t>Estratégias de Atribuição</a:t>
            </a:r>
          </a:p>
          <a:p>
            <a:r>
              <a:rPr lang="pt-BR" dirty="0"/>
              <a:t>Permite fazer mapeamento por expressão (semelhante a manual)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862AA7-FEC6-6E7C-8D16-F3C68F8A7FAF}"/>
              </a:ext>
            </a:extLst>
          </p:cNvPr>
          <p:cNvSpPr txBox="1">
            <a:spLocks/>
          </p:cNvSpPr>
          <p:nvPr/>
        </p:nvSpPr>
        <p:spPr>
          <a:xfrm>
            <a:off x="5991726" y="2793452"/>
            <a:ext cx="3290638" cy="31742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Mapeamento por atributos iguais</a:t>
            </a:r>
          </a:p>
          <a:p>
            <a:r>
              <a:rPr lang="pt-BR" dirty="0"/>
              <a:t>Mapeamento Manual, em caso de nomes de atributos diferentes</a:t>
            </a:r>
          </a:p>
          <a:p>
            <a:r>
              <a:rPr lang="pt-BR" dirty="0"/>
              <a:t>Mapeamento condicional</a:t>
            </a:r>
          </a:p>
          <a:p>
            <a:r>
              <a:rPr lang="pt-BR" dirty="0"/>
              <a:t>Mapeamento por expressão</a:t>
            </a:r>
          </a:p>
          <a:p>
            <a:r>
              <a:rPr lang="pt-BR" dirty="0"/>
              <a:t>Necessário criar uma interface para realizar o mapeamento</a:t>
            </a:r>
          </a:p>
        </p:txBody>
      </p:sp>
    </p:spTree>
    <p:extLst>
      <p:ext uri="{BB962C8B-B14F-4D97-AF65-F5344CB8AC3E}">
        <p14:creationId xmlns:p14="http://schemas.microsoft.com/office/powerpoint/2010/main" val="4011522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955" y="569688"/>
            <a:ext cx="3844090" cy="62564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+mn-lt"/>
              </a:rPr>
              <a:t>Dados do </a:t>
            </a:r>
            <a:r>
              <a:rPr lang="pt-BR" b="1" dirty="0" err="1">
                <a:latin typeface="+mn-lt"/>
              </a:rPr>
              <a:t>Github</a:t>
            </a:r>
            <a:endParaRPr lang="pt-BR" b="1" dirty="0">
              <a:latin typeface="+mn-lt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43E50E5-CF1C-8E50-6F7D-153D4D5C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5082" y="1442328"/>
            <a:ext cx="3437281" cy="1160082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D306386-7371-9EFD-72F2-754E902E2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3" y="1479514"/>
            <a:ext cx="4431474" cy="108571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F5D71B0-EDEC-FB96-7157-31C6D832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67" y="2761369"/>
            <a:ext cx="4297370" cy="2264385"/>
          </a:xfrm>
        </p:spPr>
        <p:txBody>
          <a:bodyPr anchor="t">
            <a:normAutofit fontScale="92500" lnSpcReduction="10000"/>
          </a:bodyPr>
          <a:lstStyle/>
          <a:p>
            <a:r>
              <a:rPr lang="pt-BR" dirty="0"/>
              <a:t>Versão: 3.2.0 </a:t>
            </a:r>
            <a:r>
              <a:rPr lang="pt-BR" sz="1000" dirty="0"/>
              <a:t>(16/10/2023)</a:t>
            </a:r>
          </a:p>
          <a:p>
            <a:r>
              <a:rPr lang="pt-BR" dirty="0"/>
              <a:t>Estrelas: 2.2k</a:t>
            </a:r>
          </a:p>
          <a:p>
            <a:r>
              <a:rPr lang="pt-BR" dirty="0" err="1"/>
              <a:t>Forks</a:t>
            </a:r>
            <a:r>
              <a:rPr lang="pt-BR" dirty="0"/>
              <a:t>: 334</a:t>
            </a:r>
          </a:p>
          <a:p>
            <a:r>
              <a:rPr lang="pt-BR" dirty="0"/>
              <a:t>Primeiro </a:t>
            </a:r>
            <a:r>
              <a:rPr lang="pt-BR" dirty="0" err="1"/>
              <a:t>Commit</a:t>
            </a:r>
            <a:r>
              <a:rPr lang="pt-BR" dirty="0"/>
              <a:t>: 18/07/2011</a:t>
            </a:r>
          </a:p>
          <a:p>
            <a:r>
              <a:rPr lang="pt-BR" dirty="0"/>
              <a:t>Último </a:t>
            </a:r>
            <a:r>
              <a:rPr lang="pt-BR" dirty="0" err="1"/>
              <a:t>Commit</a:t>
            </a:r>
            <a:r>
              <a:rPr lang="pt-BR" dirty="0"/>
              <a:t>: 15/10/2023</a:t>
            </a:r>
          </a:p>
          <a:p>
            <a:r>
              <a:rPr lang="pt-BR" dirty="0"/>
              <a:t>Qualidade do Código: L3*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9B5BB-A9D2-276D-3D88-76BDE45D3052}"/>
              </a:ext>
            </a:extLst>
          </p:cNvPr>
          <p:cNvSpPr txBox="1">
            <a:spLocks/>
          </p:cNvSpPr>
          <p:nvPr/>
        </p:nvSpPr>
        <p:spPr>
          <a:xfrm>
            <a:off x="5991726" y="2761369"/>
            <a:ext cx="3290638" cy="22643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Versão: 1.5.5 </a:t>
            </a:r>
            <a:r>
              <a:rPr lang="pt-BR" sz="1000" dirty="0"/>
              <a:t>(23/04/2023)</a:t>
            </a:r>
          </a:p>
          <a:p>
            <a:r>
              <a:rPr lang="pt-BR" dirty="0"/>
              <a:t>Estrelas: 6.5k</a:t>
            </a:r>
          </a:p>
          <a:p>
            <a:r>
              <a:rPr lang="pt-BR" dirty="0" err="1"/>
              <a:t>Forks</a:t>
            </a:r>
            <a:r>
              <a:rPr lang="pt-BR" dirty="0"/>
              <a:t>: 889</a:t>
            </a:r>
          </a:p>
          <a:p>
            <a:r>
              <a:rPr lang="pt-BR" dirty="0"/>
              <a:t>Primeiro </a:t>
            </a:r>
            <a:r>
              <a:rPr lang="pt-BR" dirty="0" err="1"/>
              <a:t>Commit</a:t>
            </a:r>
            <a:r>
              <a:rPr lang="pt-BR" dirty="0"/>
              <a:t>: 02/06/2013</a:t>
            </a:r>
          </a:p>
          <a:p>
            <a:r>
              <a:rPr lang="pt-BR" dirty="0"/>
              <a:t>Último </a:t>
            </a:r>
            <a:r>
              <a:rPr lang="pt-BR" dirty="0" err="1"/>
              <a:t>Commit</a:t>
            </a:r>
            <a:r>
              <a:rPr lang="pt-BR" dirty="0"/>
              <a:t>: 04/11/2023</a:t>
            </a:r>
          </a:p>
          <a:p>
            <a:r>
              <a:rPr lang="pt-BR" dirty="0"/>
              <a:t>Qualidade do Código: L4*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0844C62-D7F6-8D18-5950-13ED4C25951C}"/>
              </a:ext>
            </a:extLst>
          </p:cNvPr>
          <p:cNvSpPr txBox="1">
            <a:spLocks/>
          </p:cNvSpPr>
          <p:nvPr/>
        </p:nvSpPr>
        <p:spPr>
          <a:xfrm>
            <a:off x="794084" y="6063918"/>
            <a:ext cx="8855242" cy="625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1050" b="1" dirty="0">
                <a:latin typeface="+mn-lt"/>
              </a:rPr>
              <a:t>*</a:t>
            </a:r>
            <a:r>
              <a:rPr lang="pt-BR" sz="1050" b="1" cap="none" dirty="0">
                <a:latin typeface="+mn-lt"/>
              </a:rPr>
              <a:t>Ranqueamento da Qualidade do Código são calculados e fornecidos por </a:t>
            </a:r>
            <a:r>
              <a:rPr lang="pt-BR" sz="1050" b="1" u="sng" cap="none" dirty="0" err="1">
                <a:latin typeface="+mn-lt"/>
              </a:rPr>
              <a:t>Lumnify</a:t>
            </a:r>
            <a:r>
              <a:rPr lang="pt-BR" sz="1050" b="1" cap="none" dirty="0">
                <a:latin typeface="+mn-lt"/>
              </a:rPr>
              <a:t>, sendo que vária de L1 a L5, sendo o L5 o mais alto.</a:t>
            </a:r>
            <a:br>
              <a:rPr lang="pt-BR" sz="1050" b="1" cap="none" dirty="0">
                <a:latin typeface="+mn-lt"/>
              </a:rPr>
            </a:br>
            <a:r>
              <a:rPr lang="pt-BR" sz="1050" b="1" cap="none" dirty="0">
                <a:latin typeface="+mn-lt"/>
                <a:hlinkClick r:id="rId4"/>
              </a:rPr>
              <a:t>https://lumnify.com/grades/?rel=libhunt-cmp</a:t>
            </a:r>
            <a:endParaRPr lang="pt-BR" sz="1050" b="1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2884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9CF3-D86F-78CE-C7AA-8F90E9C5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955" y="401246"/>
            <a:ext cx="3844090" cy="62564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+mn-lt"/>
              </a:rPr>
              <a:t>Performance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43E50E5-CF1C-8E50-6F7D-153D4D5C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9962" y="2204627"/>
            <a:ext cx="3437281" cy="1160082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D306386-7371-9EFD-72F2-754E902E2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3" y="2240208"/>
            <a:ext cx="4431474" cy="108571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F5D71B0-EDEC-FB96-7157-31C6D832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67" y="3522063"/>
            <a:ext cx="4297370" cy="2264385"/>
          </a:xfrm>
        </p:spPr>
        <p:txBody>
          <a:bodyPr anchor="t">
            <a:normAutofit/>
          </a:bodyPr>
          <a:lstStyle/>
          <a:p>
            <a:r>
              <a:rPr lang="pt-BR" dirty="0"/>
              <a:t>Tempo Médio (</a:t>
            </a:r>
            <a:r>
              <a:rPr lang="pt-BR" dirty="0" err="1"/>
              <a:t>ms</a:t>
            </a:r>
            <a:r>
              <a:rPr lang="pt-BR" dirty="0"/>
              <a:t>): 0.002</a:t>
            </a:r>
          </a:p>
          <a:p>
            <a:r>
              <a:rPr lang="pt-BR" dirty="0"/>
              <a:t>Operações por </a:t>
            </a:r>
            <a:r>
              <a:rPr lang="pt-BR" dirty="0" err="1"/>
              <a:t>seg</a:t>
            </a:r>
            <a:r>
              <a:rPr lang="pt-BR" dirty="0"/>
              <a:t>: 379</a:t>
            </a:r>
          </a:p>
          <a:p>
            <a:r>
              <a:rPr lang="pt-BR" dirty="0"/>
              <a:t>Tempo Proc. Oper. Única: 8.788ms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9B5BB-A9D2-276D-3D88-76BDE45D3052}"/>
              </a:ext>
            </a:extLst>
          </p:cNvPr>
          <p:cNvSpPr txBox="1">
            <a:spLocks/>
          </p:cNvSpPr>
          <p:nvPr/>
        </p:nvSpPr>
        <p:spPr>
          <a:xfrm>
            <a:off x="5654841" y="3522063"/>
            <a:ext cx="3750091" cy="2264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Tempo Médio (</a:t>
            </a:r>
            <a:r>
              <a:rPr lang="pt-BR" dirty="0" err="1"/>
              <a:t>ms</a:t>
            </a:r>
            <a:r>
              <a:rPr lang="pt-BR" dirty="0"/>
              <a:t>): 0.00001</a:t>
            </a:r>
            <a:endParaRPr lang="pt-BR" baseline="30000" dirty="0"/>
          </a:p>
          <a:p>
            <a:r>
              <a:rPr lang="pt-BR" dirty="0"/>
              <a:t>Operações por </a:t>
            </a:r>
            <a:r>
              <a:rPr lang="pt-BR" dirty="0" err="1"/>
              <a:t>seg</a:t>
            </a:r>
            <a:r>
              <a:rPr lang="pt-BR" dirty="0"/>
              <a:t>: 58101</a:t>
            </a:r>
          </a:p>
          <a:p>
            <a:r>
              <a:rPr lang="pt-BR" dirty="0"/>
              <a:t>Tempo Proc. Oper. Única: 1.904ms</a:t>
            </a:r>
          </a:p>
          <a:p>
            <a:endParaRPr lang="pt-BR" baseline="30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0844C62-D7F6-8D18-5950-13ED4C25951C}"/>
              </a:ext>
            </a:extLst>
          </p:cNvPr>
          <p:cNvSpPr txBox="1">
            <a:spLocks/>
          </p:cNvSpPr>
          <p:nvPr/>
        </p:nvSpPr>
        <p:spPr>
          <a:xfrm>
            <a:off x="794084" y="6063918"/>
            <a:ext cx="8855242" cy="625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1050" b="1" dirty="0">
                <a:latin typeface="+mn-lt"/>
              </a:rPr>
              <a:t>*</a:t>
            </a:r>
            <a:r>
              <a:rPr lang="pt-BR" sz="1050" b="1" cap="none" dirty="0">
                <a:latin typeface="+mn-lt"/>
              </a:rPr>
              <a:t>Foi usado nesse teste de performance o JMH (Java </a:t>
            </a:r>
            <a:r>
              <a:rPr lang="pt-BR" sz="1050" b="1" cap="none" dirty="0" err="1">
                <a:latin typeface="+mn-lt"/>
              </a:rPr>
              <a:t>Microbenchmark</a:t>
            </a:r>
            <a:r>
              <a:rPr lang="pt-BR" sz="1050" b="1" cap="none" dirty="0">
                <a:latin typeface="+mn-lt"/>
              </a:rPr>
              <a:t> </a:t>
            </a:r>
            <a:r>
              <a:rPr lang="pt-BR" sz="1050" b="1" cap="none" dirty="0" err="1">
                <a:latin typeface="+mn-lt"/>
              </a:rPr>
              <a:t>Harness</a:t>
            </a:r>
            <a:r>
              <a:rPr lang="pt-BR" sz="1050" b="1" cap="none" dirty="0">
                <a:latin typeface="+mn-lt"/>
              </a:rPr>
              <a:t>),  para maiores informações e acesso ao código fonte dos testes:</a:t>
            </a:r>
            <a:br>
              <a:rPr lang="pt-BR" sz="1050" b="1" cap="none" dirty="0">
                <a:latin typeface="+mn-lt"/>
              </a:rPr>
            </a:br>
            <a:r>
              <a:rPr lang="pt-BR" sz="1050" b="1" cap="none" dirty="0">
                <a:latin typeface="+mn-lt"/>
                <a:hlinkClick r:id="rId4"/>
              </a:rPr>
              <a:t>https://www.baeldung.com/java-microbenchmark-harness</a:t>
            </a:r>
            <a:br>
              <a:rPr lang="pt-BR" sz="1050" b="1" cap="none" dirty="0">
                <a:latin typeface="+mn-lt"/>
              </a:rPr>
            </a:br>
            <a:r>
              <a:rPr lang="pt-BR" sz="1050" b="1" cap="none" dirty="0">
                <a:latin typeface="+mn-lt"/>
                <a:hlinkClick r:id="rId5"/>
              </a:rPr>
              <a:t>https://github.com/eugenp/tutorials/tree/master/performance-tests</a:t>
            </a:r>
            <a:endParaRPr lang="pt-BR" sz="1050" b="1" cap="none" dirty="0"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A44E67-040E-AECD-54EF-9C66E0C858F9}"/>
              </a:ext>
            </a:extLst>
          </p:cNvPr>
          <p:cNvSpPr txBox="1"/>
          <p:nvPr/>
        </p:nvSpPr>
        <p:spPr>
          <a:xfrm>
            <a:off x="369926" y="1002223"/>
            <a:ext cx="91510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preocupação aqui e quando se tem aplicações grandes, com muitas entidades e </a:t>
            </a:r>
            <a:r>
              <a:rPr lang="pt-BR" dirty="0" err="1"/>
              <a:t>DTOs</a:t>
            </a:r>
            <a:r>
              <a:rPr lang="pt-BR" dirty="0"/>
              <a:t>, fazendo persistências, recebendo e enviando objetos </a:t>
            </a:r>
            <a:r>
              <a:rPr lang="pt-BR" dirty="0" err="1"/>
              <a:t>JSONs</a:t>
            </a:r>
            <a:r>
              <a:rPr lang="pt-BR" dirty="0"/>
              <a:t>, podendo impactar na performance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238318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77" y="2142470"/>
            <a:ext cx="3881386" cy="3525033"/>
          </a:xfrm>
        </p:spPr>
        <p:txBody>
          <a:bodyPr>
            <a:normAutofit lnSpcReduction="10000"/>
          </a:bodyPr>
          <a:lstStyle/>
          <a:p>
            <a:r>
              <a:rPr lang="pt-BR" sz="2275" dirty="0"/>
              <a:t>Uma entidade Usuario, possuindo 3 atributos básicos: </a:t>
            </a:r>
            <a:br>
              <a:rPr lang="pt-BR" sz="2275" dirty="0"/>
            </a:br>
            <a:r>
              <a:rPr lang="pt-BR" sz="2275" dirty="0"/>
              <a:t>id, nome do usuário e senha</a:t>
            </a:r>
          </a:p>
          <a:p>
            <a:endParaRPr lang="pt-BR" sz="2275" dirty="0"/>
          </a:p>
          <a:p>
            <a:r>
              <a:rPr lang="pt-BR" sz="2275" dirty="0"/>
              <a:t>Num eventual cadastro de usuário pela internet, deve ser devolvido os dados cadastrados, porém a senha não deve aparecer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10CBE8B-B6EE-1069-DDD4-D480045C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463" y="2079210"/>
            <a:ext cx="5430563" cy="3709492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FC789ED-197A-2DE4-8D65-70917DD521D3}"/>
              </a:ext>
            </a:extLst>
          </p:cNvPr>
          <p:cNvCxnSpPr>
            <a:cxnSpLocks/>
          </p:cNvCxnSpPr>
          <p:nvPr/>
        </p:nvCxnSpPr>
        <p:spPr>
          <a:xfrm flipH="1">
            <a:off x="7095271" y="2289015"/>
            <a:ext cx="119986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E8B9A54-A0A5-28F4-DB8D-B20849A036D9}"/>
              </a:ext>
            </a:extLst>
          </p:cNvPr>
          <p:cNvCxnSpPr>
            <a:cxnSpLocks/>
          </p:cNvCxnSpPr>
          <p:nvPr/>
        </p:nvCxnSpPr>
        <p:spPr>
          <a:xfrm>
            <a:off x="4705350" y="5021179"/>
            <a:ext cx="257283" cy="3627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425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906377"/>
          </a:xfrm>
        </p:spPr>
        <p:txBody>
          <a:bodyPr/>
          <a:lstStyle/>
          <a:p>
            <a:r>
              <a:rPr lang="pt-BR" b="1" dirty="0">
                <a:latin typeface="+mn-lt"/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1620253"/>
            <a:ext cx="8634912" cy="4948327"/>
          </a:xfrm>
        </p:spPr>
        <p:txBody>
          <a:bodyPr anchor="t">
            <a:normAutofit/>
          </a:bodyPr>
          <a:lstStyle/>
          <a:p>
            <a:r>
              <a:rPr lang="pt-BR" dirty="0"/>
              <a:t>Existem outras soluções: ORIKA, AUTOMAPPER, DOZER, SELMA, JMAPPER</a:t>
            </a:r>
          </a:p>
          <a:p>
            <a:endParaRPr lang="pt-BR" dirty="0"/>
          </a:p>
          <a:p>
            <a:r>
              <a:rPr lang="pt-BR" dirty="0" err="1"/>
              <a:t>ModelMapper</a:t>
            </a:r>
            <a:r>
              <a:rPr lang="pt-BR" dirty="0"/>
              <a:t> tem vulnerabilidades, e exige instalação do </a:t>
            </a:r>
            <a:r>
              <a:rPr lang="pt-BR" dirty="0" err="1"/>
              <a:t>Dozer</a:t>
            </a:r>
            <a:r>
              <a:rPr lang="pt-BR" dirty="0"/>
              <a:t> como dependência </a:t>
            </a:r>
          </a:p>
          <a:p>
            <a:endParaRPr lang="pt-BR" dirty="0"/>
          </a:p>
          <a:p>
            <a:r>
              <a:rPr lang="pt-BR" dirty="0" err="1"/>
              <a:t>Dozer</a:t>
            </a:r>
            <a:r>
              <a:rPr lang="pt-BR" dirty="0"/>
              <a:t> está inativo, e recomenda-se no site do </a:t>
            </a:r>
            <a:r>
              <a:rPr lang="pt-BR" dirty="0" err="1"/>
              <a:t>Dozer</a:t>
            </a:r>
            <a:r>
              <a:rPr lang="pt-BR" dirty="0"/>
              <a:t> usar o </a:t>
            </a:r>
            <a:r>
              <a:rPr lang="pt-BR" dirty="0" err="1"/>
              <a:t>ModelMapper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MapStruct</a:t>
            </a:r>
            <a:r>
              <a:rPr lang="pt-BR" dirty="0"/>
              <a:t> é simples e performático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ModelMapper</a:t>
            </a:r>
            <a:r>
              <a:rPr lang="pt-BR" dirty="0"/>
              <a:t> é muito poderoso (canivete suíço para resolver problemas), porém a performance é baixa, sem falar na curva de aprendizagem/uso eficaz que é muito acentuada</a:t>
            </a:r>
          </a:p>
        </p:txBody>
      </p:sp>
    </p:spTree>
    <p:extLst>
      <p:ext uri="{BB962C8B-B14F-4D97-AF65-F5344CB8AC3E}">
        <p14:creationId xmlns:p14="http://schemas.microsoft.com/office/powerpoint/2010/main" val="3710724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906377"/>
          </a:xfrm>
        </p:spPr>
        <p:txBody>
          <a:bodyPr/>
          <a:lstStyle/>
          <a:p>
            <a:r>
              <a:rPr lang="pt-BR" b="1" dirty="0">
                <a:latin typeface="+mn-lt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1620253"/>
            <a:ext cx="8634912" cy="4948327"/>
          </a:xfrm>
        </p:spPr>
        <p:txBody>
          <a:bodyPr anchor="t">
            <a:normAutofit/>
          </a:bodyPr>
          <a:lstStyle/>
          <a:p>
            <a:r>
              <a:rPr lang="pt-BR" dirty="0">
                <a:hlinkClick r:id="rId2"/>
              </a:rPr>
              <a:t>https://mapstruct.org/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https://modelmapper.org/</a:t>
            </a:r>
            <a:endParaRPr lang="pt-BR" dirty="0"/>
          </a:p>
          <a:p>
            <a:endParaRPr lang="pt-BR" dirty="0"/>
          </a:p>
          <a:p>
            <a:r>
              <a:rPr lang="pt-BR" sz="1800" cap="none" dirty="0">
                <a:latin typeface="+mn-lt"/>
                <a:hlinkClick r:id="rId4"/>
              </a:rPr>
              <a:t>https://www.baeldung.com/java-microbenchmark-harness</a:t>
            </a:r>
            <a:endParaRPr lang="pt-BR" sz="1800" cap="none" dirty="0">
              <a:latin typeface="+mn-lt"/>
            </a:endParaRPr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005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44"/>
          <p:cNvSpPr/>
          <p:nvPr/>
        </p:nvSpPr>
        <p:spPr>
          <a:xfrm>
            <a:off x="670932" y="2663623"/>
            <a:ext cx="8707959" cy="163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8438" tIns="44219" rIns="88438" bIns="44219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575" b="1" dirty="0">
                <a:ea typeface="+mj-ea"/>
                <a:cs typeface="+mj-cs"/>
              </a:rPr>
              <a:t>Fim</a:t>
            </a:r>
          </a:p>
          <a:p>
            <a:pPr algn="ctr">
              <a:lnSpc>
                <a:spcPct val="100000"/>
              </a:lnSpc>
              <a:buNone/>
            </a:pPr>
            <a:endParaRPr lang="pt-BR" sz="3575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2600" dirty="0">
                <a:latin typeface="+mj-lt"/>
                <a:ea typeface="+mj-ea"/>
                <a:cs typeface="+mj-cs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44228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2131172"/>
            <a:ext cx="3872173" cy="2758167"/>
          </a:xfrm>
        </p:spPr>
        <p:txBody>
          <a:bodyPr>
            <a:normAutofit/>
          </a:bodyPr>
          <a:lstStyle/>
          <a:p>
            <a:r>
              <a:rPr lang="pt-BR" sz="2600" dirty="0"/>
              <a:t>Código de cadastro de usuário (/sign-up) devolvendo a entidade usuario com todos os seus atributos</a:t>
            </a:r>
            <a:endParaRPr lang="pt-BR" sz="2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E78439-5A38-3BB5-9F30-BAA1867BD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1687317"/>
            <a:ext cx="5024787" cy="464550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BBB529"/>
                </a:solidFill>
                <a:latin typeface="JetBrains Mono"/>
              </a:rPr>
              <a:t>@RestController</a:t>
            </a:r>
            <a:br>
              <a:rPr lang="pt-BR" altLang="pt-BR" sz="1100" dirty="0">
                <a:solidFill>
                  <a:srgbClr val="BBB529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BBB529"/>
                </a:solidFill>
                <a:latin typeface="JetBrains Mono"/>
              </a:rPr>
              <a:t>@RequestMapping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pt-BR" altLang="pt-BR" sz="1100" dirty="0">
                <a:solidFill>
                  <a:srgbClr val="6A8759"/>
                </a:solidFill>
                <a:latin typeface="JetBrains Mono"/>
              </a:rPr>
              <a:t>"/sign-up"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public class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UsuariosController {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pt-BR" altLang="pt-BR" sz="1100" dirty="0">
                <a:solidFill>
                  <a:srgbClr val="BBB529"/>
                </a:solidFill>
                <a:latin typeface="JetBrains Mono"/>
              </a:rPr>
              <a:t>@Autowired</a:t>
            </a:r>
            <a:br>
              <a:rPr lang="pt-BR" altLang="pt-BR" sz="1100" dirty="0">
                <a:solidFill>
                  <a:srgbClr val="BBB529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private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UsuariosRepository </a:t>
            </a:r>
            <a:r>
              <a:rPr lang="pt-BR" altLang="pt-BR" sz="1100" dirty="0">
                <a:solidFill>
                  <a:srgbClr val="9876AA"/>
                </a:solidFill>
                <a:latin typeface="JetBrains Mono"/>
              </a:rPr>
              <a:t>usuariosRepository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public </a:t>
            </a:r>
            <a:r>
              <a:rPr lang="pt-BR" altLang="pt-BR" sz="1100" dirty="0">
                <a:solidFill>
                  <a:srgbClr val="FFC66D"/>
                </a:solidFill>
                <a:latin typeface="JetBrains Mono"/>
              </a:rPr>
              <a:t>UsuariosController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(UsuariosRepository usuariosRepository) {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this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pt-BR" altLang="pt-BR" sz="1100" dirty="0">
                <a:solidFill>
                  <a:srgbClr val="9876AA"/>
                </a:solidFill>
                <a:latin typeface="JetBrains Mono"/>
              </a:rPr>
              <a:t>usuariosRepository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= usuariosRepository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pt-BR" altLang="pt-BR" sz="1100" dirty="0">
                <a:solidFill>
                  <a:srgbClr val="BBB529"/>
                </a:solidFill>
                <a:latin typeface="JetBrains Mono"/>
              </a:rPr>
              <a:t>@PostMapping</a:t>
            </a:r>
            <a:br>
              <a:rPr lang="pt-BR" altLang="pt-BR" sz="1100" dirty="0">
                <a:solidFill>
                  <a:srgbClr val="BBB529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public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ResponseEntity&lt;Usuario&gt; </a:t>
            </a:r>
            <a:r>
              <a:rPr lang="pt-BR" altLang="pt-BR" sz="1100" dirty="0">
                <a:solidFill>
                  <a:srgbClr val="FFC66D"/>
                </a:solidFill>
                <a:latin typeface="JetBrains Mono"/>
              </a:rPr>
              <a:t>criar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pt-BR" altLang="pt-BR" sz="1100" dirty="0">
                <a:solidFill>
                  <a:srgbClr val="BBB529"/>
                </a:solidFill>
                <a:latin typeface="JetBrains Mono"/>
              </a:rPr>
              <a:t>@RequestBody @Valid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Usuario usuario) {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        BCryptPasswordEncoder bcrypt = 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new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BCryptPasswordEncoder()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String senhaCriptografada = bcrypt.encode(usuario.getSenha())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usuario.setId(UUID.</a:t>
            </a:r>
            <a:r>
              <a:rPr lang="pt-BR" altLang="pt-BR" sz="1100" i="1" dirty="0">
                <a:solidFill>
                  <a:srgbClr val="A9B7C6"/>
                </a:solidFill>
                <a:latin typeface="JetBrains Mono"/>
              </a:rPr>
              <a:t>randomUUID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().toString())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usuario.setSenha(senhaCriptografada)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pt-BR" altLang="pt-BR" sz="1100" dirty="0">
                <a:solidFill>
                  <a:srgbClr val="9876AA"/>
                </a:solidFill>
                <a:latin typeface="JetBrains Mono"/>
              </a:rPr>
              <a:t>usuariosRepository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.save(usuario)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    return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ResponseEntity.</a:t>
            </a:r>
            <a:r>
              <a:rPr lang="pt-BR" altLang="pt-BR" sz="1100" i="1" dirty="0">
                <a:solidFill>
                  <a:srgbClr val="A9B7C6"/>
                </a:solidFill>
                <a:latin typeface="JetBrains Mono"/>
              </a:rPr>
              <a:t>status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pt-BR" altLang="pt-BR" sz="1100" dirty="0">
                <a:solidFill>
                  <a:srgbClr val="6897BB"/>
                </a:solidFill>
                <a:latin typeface="JetBrains Mono"/>
              </a:rPr>
              <a:t>201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).body(usuario)</a:t>
            </a: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pt-BR" altLang="pt-BR" sz="1100" dirty="0">
                <a:solidFill>
                  <a:srgbClr val="CC7832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br>
              <a:rPr lang="pt-BR" altLang="pt-BR" sz="1100" dirty="0">
                <a:solidFill>
                  <a:srgbClr val="A9B7C6"/>
                </a:solidFill>
                <a:latin typeface="JetBrains Mono"/>
              </a:rPr>
            </a:br>
            <a:r>
              <a:rPr lang="pt-BR" altLang="pt-BR" sz="1100" dirty="0">
                <a:solidFill>
                  <a:srgbClr val="A9B7C6"/>
                </a:solidFill>
                <a:latin typeface="JetBrains Mono"/>
              </a:rPr>
              <a:t>}</a:t>
            </a:r>
            <a:endParaRPr lang="pt-BR" altLang="pt-BR" sz="3200" dirty="0">
              <a:latin typeface="Arial" panose="020B0604020202020204" pitchFamily="34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C3846D4-CD8D-6EDB-2D0B-38401CDA205C}"/>
              </a:ext>
            </a:extLst>
          </p:cNvPr>
          <p:cNvCxnSpPr/>
          <p:nvPr/>
        </p:nvCxnSpPr>
        <p:spPr>
          <a:xfrm flipH="1">
            <a:off x="7903479" y="5359123"/>
            <a:ext cx="1260970" cy="2249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2E9B5-A379-D530-9DC2-CAA21BA5CE21}"/>
              </a:ext>
            </a:extLst>
          </p:cNvPr>
          <p:cNvCxnSpPr>
            <a:cxnSpLocks/>
          </p:cNvCxnSpPr>
          <p:nvPr/>
        </p:nvCxnSpPr>
        <p:spPr>
          <a:xfrm flipH="1" flipV="1">
            <a:off x="7082589" y="5269832"/>
            <a:ext cx="2081860" cy="8929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8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O padrão Data Transfer Object (DTO)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2383368"/>
            <a:ext cx="5803349" cy="3664702"/>
          </a:xfrm>
        </p:spPr>
        <p:txBody>
          <a:bodyPr>
            <a:normAutofit/>
          </a:bodyPr>
          <a:lstStyle/>
          <a:p>
            <a:r>
              <a:rPr lang="pt-BR" sz="1950" dirty="0"/>
              <a:t>DTO ou Objeto de Transferência de Dados</a:t>
            </a:r>
          </a:p>
          <a:p>
            <a:endParaRPr lang="pt-BR" sz="1950" i="1" dirty="0"/>
          </a:p>
          <a:p>
            <a:r>
              <a:rPr lang="pt-BR" sz="1950" i="1" dirty="0"/>
              <a:t>O DTO carrega os dados recuperados de ou persistidos em um banco de dados através das camadas lógicas</a:t>
            </a:r>
          </a:p>
          <a:p>
            <a:endParaRPr lang="pt-BR" sz="1950" i="1" dirty="0"/>
          </a:p>
          <a:p>
            <a:r>
              <a:rPr lang="pt-BR" sz="1950" i="1" dirty="0"/>
              <a:t>Algumas vezes nem todos os dados recuperados de um banco de dados são necessários na camada web ou em qualquer que seja a camada  que necessite usar os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653830-0BEF-DFA1-E4EF-130090C3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958" y="2260548"/>
            <a:ext cx="1864881" cy="233690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0441BC-F2F1-5386-48E3-0537A94E26A3}"/>
              </a:ext>
            </a:extLst>
          </p:cNvPr>
          <p:cNvSpPr txBox="1">
            <a:spLocks/>
          </p:cNvSpPr>
          <p:nvPr/>
        </p:nvSpPr>
        <p:spPr>
          <a:xfrm>
            <a:off x="6747895" y="4597452"/>
            <a:ext cx="2918454" cy="524836"/>
          </a:xfrm>
          <a:prstGeom prst="rect">
            <a:avLst/>
          </a:prstGeom>
        </p:spPr>
        <p:txBody>
          <a:bodyPr vert="horz" lIns="74295" tIns="37148" rIns="74295" bIns="37148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1300" dirty="0"/>
              <a:t>Professional Java EE Design </a:t>
            </a:r>
            <a:r>
              <a:rPr lang="pt-BR" sz="1300" dirty="0" err="1"/>
              <a:t>Patterns</a:t>
            </a:r>
            <a:br>
              <a:rPr lang="pt-BR" sz="1300" dirty="0"/>
            </a:br>
            <a:r>
              <a:rPr lang="pt-BR" sz="1300" dirty="0"/>
              <a:t>Murat </a:t>
            </a:r>
            <a:r>
              <a:rPr lang="pt-BR" sz="1300" dirty="0" err="1"/>
              <a:t>Yener</a:t>
            </a:r>
            <a:r>
              <a:rPr lang="pt-BR" sz="1300" dirty="0"/>
              <a:t>, Alex </a:t>
            </a:r>
            <a:r>
              <a:rPr lang="pt-BR" sz="1300" dirty="0" err="1"/>
              <a:t>Theedom</a:t>
            </a:r>
            <a:br>
              <a:rPr lang="pt-BR" sz="1300" dirty="0"/>
            </a:br>
            <a:r>
              <a:rPr lang="pt-BR" sz="1300" dirty="0"/>
              <a:t>(</a:t>
            </a:r>
            <a:r>
              <a:rPr lang="pt-BR" sz="1300" i="1" dirty="0"/>
              <a:t>página 155</a:t>
            </a:r>
            <a:r>
              <a:rPr lang="pt-BR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392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Mapeamento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4" y="2383367"/>
            <a:ext cx="8231783" cy="3569278"/>
          </a:xfrm>
        </p:spPr>
        <p:txBody>
          <a:bodyPr>
            <a:normAutofit/>
          </a:bodyPr>
          <a:lstStyle/>
          <a:p>
            <a:r>
              <a:rPr lang="pt-BR" sz="1950" dirty="0"/>
              <a:t>Para resolver o problema citado anteriormente (os dados expostos) pode-se utilizar o padrão DTO</a:t>
            </a:r>
          </a:p>
          <a:p>
            <a:endParaRPr lang="pt-BR" sz="1950" dirty="0"/>
          </a:p>
          <a:p>
            <a:r>
              <a:rPr lang="pt-BR" sz="1950" u="sng" dirty="0"/>
              <a:t>Na prática</a:t>
            </a:r>
            <a:r>
              <a:rPr lang="pt-BR" sz="1950" dirty="0"/>
              <a:t>: a solução consiste em mapear (copiar) os dados do objeto completo para um outro objeto contendo somente os atributos que devem ser devolvidos ou expostos durante um processamento</a:t>
            </a:r>
          </a:p>
          <a:p>
            <a:endParaRPr lang="pt-BR" sz="1950" dirty="0"/>
          </a:p>
          <a:p>
            <a:r>
              <a:rPr lang="pt-BR" sz="1950" dirty="0"/>
              <a:t>Para ajudar a identificar essas classes mapeadoras, convencionou-se que as mesmas tenham o termo DTO em seu nome, seja como prefixo ou sufixo</a:t>
            </a:r>
          </a:p>
          <a:p>
            <a:endParaRPr lang="pt-BR" sz="1950" dirty="0"/>
          </a:p>
        </p:txBody>
      </p:sp>
    </p:spTree>
    <p:extLst>
      <p:ext uri="{BB962C8B-B14F-4D97-AF65-F5344CB8AC3E}">
        <p14:creationId xmlns:p14="http://schemas.microsoft.com/office/powerpoint/2010/main" val="23455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Mapeamento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58" y="1763814"/>
            <a:ext cx="8231783" cy="1045633"/>
          </a:xfrm>
        </p:spPr>
        <p:txBody>
          <a:bodyPr anchor="t">
            <a:normAutofit/>
          </a:bodyPr>
          <a:lstStyle/>
          <a:p>
            <a:r>
              <a:rPr lang="pt-BR" sz="1950" dirty="0"/>
              <a:t>Classe da Entidade </a:t>
            </a:r>
            <a:r>
              <a:rPr lang="pt-BR" sz="1950" dirty="0" err="1"/>
              <a:t>Usuario</a:t>
            </a:r>
            <a:r>
              <a:rPr lang="pt-BR" sz="1950" dirty="0"/>
              <a:t>, bem como o seu DTO</a:t>
            </a:r>
          </a:p>
          <a:p>
            <a:endParaRPr lang="pt-BR" sz="195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251E68-0161-EB22-2015-807030A9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58" y="3028892"/>
            <a:ext cx="3533363" cy="28931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@Entity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@Table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usuarios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Usuario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@Id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@NotEmpty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@Column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nome_usuario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nomeUsuario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@NotEmpty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senha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7BF792D-1636-CB08-4457-68BA2252D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321" y="3998388"/>
            <a:ext cx="2843463" cy="95410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UsuarioDto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nomeUsuario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6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06A3-9A4E-99F2-ADD6-C9A3BF39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Problema: entidades grandes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70EE4-6AFA-A5C1-7E15-C6CCF873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950" dirty="0"/>
              <a:t>A transferência dos dados de um objeto para outro é feita por meio de </a:t>
            </a:r>
            <a:r>
              <a:rPr lang="pt-BR" sz="1950" b="1" dirty="0"/>
              <a:t>getters</a:t>
            </a:r>
            <a:r>
              <a:rPr lang="pt-BR" sz="1950" dirty="0"/>
              <a:t> e </a:t>
            </a:r>
            <a:r>
              <a:rPr lang="pt-BR" sz="1950" b="1" dirty="0"/>
              <a:t>setters</a:t>
            </a:r>
            <a:r>
              <a:rPr lang="pt-BR" sz="1950" dirty="0"/>
              <a:t>, ou ainda, via </a:t>
            </a:r>
            <a:r>
              <a:rPr lang="pt-BR" sz="1950" b="1" dirty="0" err="1"/>
              <a:t>constructor</a:t>
            </a:r>
            <a:r>
              <a:rPr lang="pt-BR" sz="1950" dirty="0"/>
              <a:t> durante o processo de instanciação</a:t>
            </a:r>
            <a:endParaRPr lang="pt-BR" sz="1950" b="1" dirty="0"/>
          </a:p>
          <a:p>
            <a:endParaRPr lang="pt-BR" sz="1950" dirty="0"/>
          </a:p>
          <a:p>
            <a:r>
              <a:rPr lang="pt-BR" sz="1950" dirty="0"/>
              <a:t>Desta forma em aplicações simples onde temos poucos atributos é tranquilo fazer mapeamento de dados com </a:t>
            </a:r>
            <a:r>
              <a:rPr lang="pt-BR" sz="1950" dirty="0" err="1"/>
              <a:t>DTOs</a:t>
            </a:r>
            <a:endParaRPr lang="pt-BR" sz="1950" dirty="0"/>
          </a:p>
          <a:p>
            <a:endParaRPr lang="pt-BR" sz="1950" dirty="0"/>
          </a:p>
          <a:p>
            <a:r>
              <a:rPr lang="pt-BR" sz="1950" dirty="0"/>
              <a:t>Mas em algumas aplicações, onde existem 2 ou mais entidades, e cada uma contendo mais de 10 atributos, é necessário se pensar em alguma outra solução</a:t>
            </a:r>
          </a:p>
        </p:txBody>
      </p:sp>
    </p:spTree>
    <p:extLst>
      <p:ext uri="{BB962C8B-B14F-4D97-AF65-F5344CB8AC3E}">
        <p14:creationId xmlns:p14="http://schemas.microsoft.com/office/powerpoint/2010/main" val="3710875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1744</TotalTime>
  <Words>3635</Words>
  <Application>Microsoft Office PowerPoint</Application>
  <PresentationFormat>Papel A4 (210 x 297 mm)</PresentationFormat>
  <Paragraphs>219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Arial Black</vt:lpstr>
      <vt:lpstr>Calibri</vt:lpstr>
      <vt:lpstr>Calibri Light</vt:lpstr>
      <vt:lpstr>JetBrains Mono</vt:lpstr>
      <vt:lpstr>Celestial</vt:lpstr>
      <vt:lpstr>Frameworks de Mapeamento  para java</vt:lpstr>
      <vt:lpstr>Apresentação do PowerPoint</vt:lpstr>
      <vt:lpstr>INTRODUÇÃO</vt:lpstr>
      <vt:lpstr>na prática</vt:lpstr>
      <vt:lpstr>na prática</vt:lpstr>
      <vt:lpstr>O padrão Data Transfer Object (DTO)</vt:lpstr>
      <vt:lpstr>Mapeamento de dados</vt:lpstr>
      <vt:lpstr>Mapeamento de dados</vt:lpstr>
      <vt:lpstr>Problema: entidades grandes</vt:lpstr>
      <vt:lpstr>Problema: entidades grandes – na prática</vt:lpstr>
      <vt:lpstr>Problema: entidades grandes – na prática</vt:lpstr>
      <vt:lpstr>Problema: entidades grandes – na prática</vt:lpstr>
      <vt:lpstr>Problema: entidades grandes – na prática</vt:lpstr>
      <vt:lpstr>Problema: entidades grandes – na prática</vt:lpstr>
      <vt:lpstr>SOLUÇÃO</vt:lpstr>
      <vt:lpstr>Apresentação do PowerPoint</vt:lpstr>
      <vt:lpstr>mapstruct</vt:lpstr>
      <vt:lpstr>mapstruct</vt:lpstr>
      <vt:lpstr>Mapstruct – Instalação no maven (pom.xml)</vt:lpstr>
      <vt:lpstr>Mapstruct – Instalação no gradle (build.gradle)</vt:lpstr>
      <vt:lpstr>Mapstruct – implementação</vt:lpstr>
      <vt:lpstr>Mapstruct – implementação</vt:lpstr>
      <vt:lpstr>mapstruct</vt:lpstr>
      <vt:lpstr>mapstruct</vt:lpstr>
      <vt:lpstr>mapstruct</vt:lpstr>
      <vt:lpstr>mapstruct</vt:lpstr>
      <vt:lpstr>mapstruct</vt:lpstr>
      <vt:lpstr>mapstruct</vt:lpstr>
      <vt:lpstr>Apresentação do PowerPoint</vt:lpstr>
      <vt:lpstr>MODELMAPPER</vt:lpstr>
      <vt:lpstr>MODELMAPPER</vt:lpstr>
      <vt:lpstr>modelmapper – Instalação no maven (pom.xml)</vt:lpstr>
      <vt:lpstr>modelmapper – Instalação no gradle (build.gradle)</vt:lpstr>
      <vt:lpstr>Apresentação do PowerPoint</vt:lpstr>
      <vt:lpstr>MODELMAPPER</vt:lpstr>
      <vt:lpstr>Comparações</vt:lpstr>
      <vt:lpstr>Principais diferenças</vt:lpstr>
      <vt:lpstr>Dados do Github</vt:lpstr>
      <vt:lpstr>Performance</vt:lpstr>
      <vt:lpstr>Considerações finais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Mapeamento de Dados no Java</dc:title>
  <dc:creator>Office</dc:creator>
  <cp:lastModifiedBy>Office</cp:lastModifiedBy>
  <cp:revision>427</cp:revision>
  <dcterms:created xsi:type="dcterms:W3CDTF">2023-11-02T13:51:30Z</dcterms:created>
  <dcterms:modified xsi:type="dcterms:W3CDTF">2023-11-12T01:29:57Z</dcterms:modified>
</cp:coreProperties>
</file>