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5" r:id="rId6"/>
    <p:sldId id="267" r:id="rId7"/>
    <p:sldId id="266" r:id="rId8"/>
    <p:sldId id="271" r:id="rId9"/>
    <p:sldId id="269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9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EF48-875E-924C-8A0B-F4853D9EA5CB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59EA1-5DD9-CF43-9224-027B671AE3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03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59EA1-5DD9-CF43-9224-027B671AE3EA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793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67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39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5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78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710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761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9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75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676C7C2-8059-8A4E-8F07-7F2BBC30A0EF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2F2BBBC-D9AA-884F-9BC1-471CBC87C099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studio/cheatsheets/blob/main/plumber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0Th2QRZ7Rk&amp;ab_channel=PositPBC" TargetMode="External"/><Relationship Id="rId2" Type="http://schemas.openxmlformats.org/officeDocument/2006/relationships/hyperlink" Target="https://www.rstudio.com/resources/webinars/plumbing-apis-with-plumbe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github.com/rstudio/cheatsheets/blob/main/plumber.pdf" TargetMode="External"/><Relationship Id="rId4" Type="http://schemas.openxmlformats.org/officeDocument/2006/relationships/hyperlink" Target="https://github.com/sol-eng/plumberExamp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ian.co.uk/business/api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66AC-0B76-2FA3-BA3D-14C16B3CF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web APIs </a:t>
            </a:r>
            <a:br>
              <a:rPr lang="en-GB" dirty="0"/>
            </a:br>
            <a:r>
              <a:rPr lang="en-GB" dirty="0"/>
              <a:t>with plumber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F9AEE-0E0B-F255-7F83-E75F3BAA8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Alvaro </a:t>
            </a:r>
            <a:r>
              <a:rPr lang="en-GB" dirty="0" err="1"/>
              <a:t>Guijarro</a:t>
            </a:r>
            <a:r>
              <a:rPr lang="en-GB" dirty="0"/>
              <a:t> May </a:t>
            </a:r>
            <a:br>
              <a:rPr lang="en-GB" dirty="0"/>
            </a:br>
            <a:r>
              <a:rPr lang="en-GB" dirty="0"/>
              <a:t>Finn Krueger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6829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Endpoint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256708-5ABE-72A5-1CD1-3E895116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4" y="3872404"/>
            <a:ext cx="7772400" cy="1575806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5581FB-B67F-17A3-8E3F-78254E33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3" y="4660307"/>
            <a:ext cx="3624308" cy="18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2CCA0-D0D4-BD23-194B-1CA401EF0400}"/>
              </a:ext>
            </a:extLst>
          </p:cNvPr>
          <p:cNvSpPr txBox="1"/>
          <p:nvPr/>
        </p:nvSpPr>
        <p:spPr>
          <a:xfrm>
            <a:off x="1083679" y="5448210"/>
            <a:ext cx="195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redit: </a:t>
            </a:r>
            <a:r>
              <a:rPr lang="en-GB" sz="1200" b="0" i="0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Plumber Cheat Sheet</a:t>
            </a:r>
            <a:endParaRPr lang="en-GB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DE" sz="12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60443-A743-E637-EC7A-55450080DC0B}"/>
              </a:ext>
            </a:extLst>
          </p:cNvPr>
          <p:cNvSpPr txBox="1"/>
          <p:nvPr/>
        </p:nvSpPr>
        <p:spPr>
          <a:xfrm>
            <a:off x="419573" y="1703509"/>
            <a:ext cx="95583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A4B4E"/>
                </a:solidFill>
                <a:effectLst/>
              </a:rPr>
              <a:t>Endpoints </a:t>
            </a:r>
            <a:r>
              <a:rPr lang="en-GB" b="1" i="0" dirty="0">
                <a:solidFill>
                  <a:srgbClr val="4A4B4E"/>
                </a:solidFill>
                <a:effectLst/>
              </a:rPr>
              <a:t>define the R code that is executed in response to incoming requests. </a:t>
            </a:r>
            <a:br>
              <a:rPr lang="en-GB" b="1" i="0" dirty="0">
                <a:solidFill>
                  <a:srgbClr val="4A4B4E"/>
                </a:solidFill>
                <a:effectLst/>
              </a:rPr>
            </a:br>
            <a:endParaRPr lang="en-GB" b="1" i="0" dirty="0">
              <a:solidFill>
                <a:srgbClr val="4A4B4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A4B4E"/>
                </a:solidFill>
                <a:effectLst/>
              </a:rPr>
              <a:t>These endpoints correspond to HTTP methods and respond to incoming by matching the defined method. </a:t>
            </a:r>
            <a:br>
              <a:rPr lang="en-GB" i="0" dirty="0">
                <a:solidFill>
                  <a:srgbClr val="4A4B4E"/>
                </a:solidFill>
                <a:effectLst/>
              </a:rPr>
            </a:br>
            <a:endParaRPr lang="en-GB" i="0" dirty="0">
              <a:solidFill>
                <a:srgbClr val="4A4B4E"/>
              </a:solidFill>
              <a:effectLst/>
            </a:endParaRPr>
          </a:p>
          <a:p>
            <a:endParaRPr lang="en-GB" i="0" dirty="0">
              <a:solidFill>
                <a:srgbClr val="4A4B4E"/>
              </a:solidFill>
              <a:effectLst/>
              <a:latin typeface="IBMPlexSans-Regular"/>
            </a:endParaRPr>
          </a:p>
          <a:p>
            <a:r>
              <a:rPr lang="en-GB" sz="2800" b="1" dirty="0">
                <a:solidFill>
                  <a:srgbClr val="4A4B4E"/>
                </a:solidFill>
                <a:latin typeface="IBMPlexSans-Regular"/>
              </a:rPr>
              <a:t>Endpoint Methods: </a:t>
            </a:r>
            <a:endParaRPr lang="en-GB" sz="2800" b="1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A4B4E"/>
              </a:solidFill>
              <a:latin typeface="IBMPlex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413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Plumber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DF584-8D4A-0B8B-88D1-B38999C58402}"/>
              </a:ext>
            </a:extLst>
          </p:cNvPr>
          <p:cNvSpPr txBox="1"/>
          <p:nvPr/>
        </p:nvSpPr>
        <p:spPr>
          <a:xfrm>
            <a:off x="249702" y="1470466"/>
            <a:ext cx="58462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</a:rPr>
              <a:t>a Plumber router will </a:t>
            </a:r>
            <a:r>
              <a:rPr lang="en-GB" b="1" i="0" dirty="0">
                <a:solidFill>
                  <a:srgbClr val="2E3A45"/>
                </a:solidFill>
                <a:effectLst/>
              </a:rPr>
              <a:t>pass a request through</a:t>
            </a:r>
            <a:br>
              <a:rPr lang="en-GB" b="1" i="0" dirty="0">
                <a:solidFill>
                  <a:srgbClr val="2E3A45"/>
                </a:solidFill>
                <a:effectLst/>
              </a:rPr>
            </a:br>
            <a:r>
              <a:rPr lang="en-GB" b="1" i="0" dirty="0">
                <a:solidFill>
                  <a:srgbClr val="2E3A45"/>
                </a:solidFill>
                <a:effectLst/>
              </a:rPr>
              <a:t> all the defined filters</a:t>
            </a:r>
            <a:r>
              <a:rPr lang="en-GB" b="0" i="0" dirty="0">
                <a:solidFill>
                  <a:srgbClr val="2E3A45"/>
                </a:solidFill>
                <a:effectLst/>
              </a:rPr>
              <a:t> before it attempts to find</a:t>
            </a:r>
            <a:br>
              <a:rPr lang="en-GB" b="0" i="0" dirty="0">
                <a:solidFill>
                  <a:srgbClr val="2E3A45"/>
                </a:solidFill>
                <a:effectLst/>
              </a:rPr>
            </a:br>
            <a:r>
              <a:rPr lang="en-GB" b="0" i="0" dirty="0">
                <a:solidFill>
                  <a:srgbClr val="2E3A45"/>
                </a:solidFill>
                <a:effectLst/>
              </a:rPr>
              <a:t> an endpoint</a:t>
            </a:r>
            <a:br>
              <a:rPr lang="en-GB" b="0" i="0" dirty="0">
                <a:solidFill>
                  <a:srgbClr val="2E3A45"/>
                </a:solidFill>
                <a:effectLst/>
              </a:rPr>
            </a:br>
            <a:endParaRPr lang="en-GB" b="0" i="0" dirty="0">
              <a:solidFill>
                <a:srgbClr val="2E3A45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</a:rPr>
              <a:t>Often, filter pass on the request to the next handler </a:t>
            </a:r>
            <a:r>
              <a:rPr lang="en-GB" b="1" i="0" dirty="0">
                <a:solidFill>
                  <a:srgbClr val="2E3A45"/>
                </a:solidFill>
                <a:effectLst/>
              </a:rPr>
              <a:t>after mutating the incoming request </a:t>
            </a:r>
          </a:p>
          <a:p>
            <a:pPr lvl="1"/>
            <a:endParaRPr lang="en-GB" b="0" i="0" dirty="0">
              <a:solidFill>
                <a:srgbClr val="2E3A45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</a:rPr>
              <a:t>Plumber filters can be used to define a “</a:t>
            </a:r>
            <a:r>
              <a:rPr lang="en-GB" b="1" i="0" dirty="0">
                <a:solidFill>
                  <a:srgbClr val="2E3A45"/>
                </a:solidFill>
                <a:effectLst/>
              </a:rPr>
              <a:t>pipeline”</a:t>
            </a:r>
            <a:br>
              <a:rPr lang="en-GB" b="0" i="0" dirty="0">
                <a:solidFill>
                  <a:srgbClr val="2E3A45"/>
                </a:solidFill>
                <a:effectLst/>
              </a:rPr>
            </a:br>
            <a:r>
              <a:rPr lang="en-GB" b="0" i="0" dirty="0">
                <a:solidFill>
                  <a:srgbClr val="2E3A45"/>
                </a:solidFill>
                <a:effectLst/>
              </a:rPr>
              <a:t> for handling incoming requests. </a:t>
            </a:r>
            <a:br>
              <a:rPr lang="en-GB" b="0" i="0" dirty="0">
                <a:solidFill>
                  <a:srgbClr val="2E3A45"/>
                </a:solidFill>
                <a:effectLst/>
              </a:rPr>
            </a:br>
            <a:endParaRPr lang="en-GB" dirty="0">
              <a:solidFill>
                <a:srgbClr val="2E3A4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</a:rPr>
              <a:t>a filter also could be used to check that </a:t>
            </a:r>
            <a:r>
              <a:rPr lang="en-GB" b="1" i="0" dirty="0">
                <a:solidFill>
                  <a:srgbClr val="2E3A45"/>
                </a:solidFill>
                <a:effectLst/>
              </a:rPr>
              <a:t>a user has authenticated</a:t>
            </a:r>
            <a:endParaRPr lang="en-GB" b="1" dirty="0">
              <a:solidFill>
                <a:srgbClr val="2E3A4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B632E-65DC-A565-85CA-1C54D0F691A2}"/>
              </a:ext>
            </a:extLst>
          </p:cNvPr>
          <p:cNvSpPr txBox="1"/>
          <p:nvPr/>
        </p:nvSpPr>
        <p:spPr>
          <a:xfrm>
            <a:off x="6796312" y="2136338"/>
            <a:ext cx="63253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#* @filter checkAuth</a:t>
            </a:r>
          </a:p>
          <a:p>
            <a:r>
              <a:rPr lang="en-DE" dirty="0"/>
              <a:t>function(req, res){</a:t>
            </a:r>
          </a:p>
          <a:p>
            <a:r>
              <a:rPr lang="en-DE" dirty="0"/>
              <a:t>  if (is.null(req$username)){</a:t>
            </a:r>
          </a:p>
          <a:p>
            <a:r>
              <a:rPr lang="en-DE" dirty="0"/>
              <a:t>    res$status &lt;- 401 # Unauthorized</a:t>
            </a:r>
          </a:p>
          <a:p>
            <a:r>
              <a:rPr lang="en-DE" dirty="0"/>
              <a:t>    return(list(error="Authentication required"))</a:t>
            </a:r>
          </a:p>
          <a:p>
            <a:r>
              <a:rPr lang="en-DE" dirty="0"/>
              <a:t>  } else {</a:t>
            </a:r>
          </a:p>
          <a:p>
            <a:r>
              <a:rPr lang="en-DE" dirty="0"/>
              <a:t>    plumber::forward()</a:t>
            </a:r>
          </a:p>
          <a:p>
            <a:r>
              <a:rPr lang="en-DE" dirty="0"/>
              <a:t>  }</a:t>
            </a:r>
          </a:p>
          <a:p>
            <a:r>
              <a:rPr lang="en-DE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0D22E-5542-4B2A-F97C-5191BD9B58CA}"/>
              </a:ext>
            </a:extLst>
          </p:cNvPr>
          <p:cNvSpPr txBox="1"/>
          <p:nvPr/>
        </p:nvSpPr>
        <p:spPr>
          <a:xfrm>
            <a:off x="7696645" y="1593166"/>
            <a:ext cx="374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/>
              <a:t>filter to check Authentication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4D39D8E-AB14-9E90-FCBD-92962C16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3" y="4660307"/>
            <a:ext cx="3624308" cy="18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6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Parser &amp; Serializer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CD3B-92DE-A3DC-6CA9-996EE04F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2074239"/>
            <a:ext cx="7772400" cy="605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4458F-A486-DDEA-89C3-5DCA416D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4252179"/>
            <a:ext cx="7772400" cy="1494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AC0E09-B61F-A553-F2DE-A854D46B4DFB}"/>
              </a:ext>
            </a:extLst>
          </p:cNvPr>
          <p:cNvSpPr txBox="1"/>
          <p:nvPr/>
        </p:nvSpPr>
        <p:spPr>
          <a:xfrm>
            <a:off x="211016" y="1505392"/>
            <a:ext cx="7005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4A4B4E"/>
                </a:solidFill>
              </a:rPr>
              <a:t>Parser:   </a:t>
            </a:r>
            <a:r>
              <a:rPr lang="de-DE" sz="2000" dirty="0" err="1">
                <a:solidFill>
                  <a:srgbClr val="4A4B4E"/>
                </a:solidFill>
              </a:rPr>
              <a:t>determine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the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format</a:t>
            </a:r>
            <a:r>
              <a:rPr lang="de-DE" sz="2000" dirty="0">
                <a:solidFill>
                  <a:srgbClr val="4A4B4E"/>
                </a:solidFill>
              </a:rPr>
              <a:t> in </a:t>
            </a:r>
            <a:r>
              <a:rPr lang="de-DE" sz="2000" dirty="0" err="1">
                <a:solidFill>
                  <a:srgbClr val="4A4B4E"/>
                </a:solidFill>
              </a:rPr>
              <a:t>which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the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request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is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read</a:t>
            </a:r>
            <a:endParaRPr lang="en-D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5039-2D01-F09C-71CA-4AF9DDB339DF}"/>
              </a:ext>
            </a:extLst>
          </p:cNvPr>
          <p:cNvSpPr txBox="1"/>
          <p:nvPr/>
        </p:nvSpPr>
        <p:spPr>
          <a:xfrm>
            <a:off x="-353450" y="3678503"/>
            <a:ext cx="731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2000" b="1" dirty="0" err="1">
                <a:solidFill>
                  <a:srgbClr val="4A4B4E"/>
                </a:solidFill>
              </a:rPr>
              <a:t>Serializer</a:t>
            </a:r>
            <a:r>
              <a:rPr lang="de-DE" sz="2000" b="1" dirty="0">
                <a:solidFill>
                  <a:srgbClr val="4A4B4E"/>
                </a:solidFill>
              </a:rPr>
              <a:t>: </a:t>
            </a:r>
            <a:r>
              <a:rPr lang="de-DE" sz="2000" dirty="0" err="1">
                <a:solidFill>
                  <a:srgbClr val="4A4B4E"/>
                </a:solidFill>
              </a:rPr>
              <a:t>determine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the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format</a:t>
            </a:r>
            <a:r>
              <a:rPr lang="de-DE" sz="2000" dirty="0">
                <a:solidFill>
                  <a:srgbClr val="4A4B4E"/>
                </a:solidFill>
              </a:rPr>
              <a:t> in </a:t>
            </a:r>
            <a:r>
              <a:rPr lang="de-DE" sz="2000" dirty="0" err="1">
                <a:solidFill>
                  <a:srgbClr val="4A4B4E"/>
                </a:solidFill>
              </a:rPr>
              <a:t>which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the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response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is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  <a:r>
              <a:rPr lang="de-DE" sz="2000" dirty="0" err="1">
                <a:solidFill>
                  <a:srgbClr val="4A4B4E"/>
                </a:solidFill>
              </a:rPr>
              <a:t>given</a:t>
            </a:r>
            <a:r>
              <a:rPr lang="de-DE" sz="2000" dirty="0">
                <a:solidFill>
                  <a:srgbClr val="4A4B4E"/>
                </a:solidFill>
              </a:rPr>
              <a:t> </a:t>
            </a:r>
          </a:p>
        </p:txBody>
      </p:sp>
      <p:pic>
        <p:nvPicPr>
          <p:cNvPr id="17410" name="Picture 2" descr="Plumber: Getting R ready for production environments? - Data Scientists">
            <a:extLst>
              <a:ext uri="{FF2B5EF4-FFF2-40B4-BE49-F238E27FC236}">
                <a16:creationId xmlns:a16="http://schemas.microsoft.com/office/drawing/2014/main" id="{2250B0B2-0430-7C4B-BC9D-D77651A23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967" y="2741834"/>
            <a:ext cx="1617882" cy="18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6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Further Readings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37EAB-B114-14B0-90F4-459DC39B92B5}"/>
              </a:ext>
            </a:extLst>
          </p:cNvPr>
          <p:cNvSpPr txBox="1"/>
          <p:nvPr/>
        </p:nvSpPr>
        <p:spPr>
          <a:xfrm>
            <a:off x="1123628" y="1808726"/>
            <a:ext cx="11068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Basics of Plumber and walk through the creation of a web API from scratch</a:t>
            </a:r>
            <a:b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Integrating R with Plumber APIs on YouTube</a:t>
            </a:r>
            <a:b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APIs examples built in R</a:t>
            </a:r>
            <a:br>
              <a:rPr lang="en-GB" u="none" strike="noStrike" dirty="0">
                <a:solidFill>
                  <a:srgbClr val="24292F"/>
                </a:solidFill>
                <a:latin typeface="-apple-system"/>
              </a:rPr>
            </a:br>
            <a:endParaRPr lang="en-GB" u="none" strike="noStrike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Plumber Cheat Sheet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br>
              <a:rPr lang="en-GB" dirty="0"/>
            </a:br>
            <a:endParaRPr lang="en-GB" b="1" dirty="0">
              <a:solidFill>
                <a:srgbClr val="4A4B4E"/>
              </a:solidFill>
              <a:latin typeface="IBMPlexSans-Regular"/>
            </a:endParaRPr>
          </a:p>
        </p:txBody>
      </p:sp>
      <p:pic>
        <p:nvPicPr>
          <p:cNvPr id="18434" name="Picture 2" descr="How to make your machine learning model available as an API with the plumber  package">
            <a:extLst>
              <a:ext uri="{FF2B5EF4-FFF2-40B4-BE49-F238E27FC236}">
                <a16:creationId xmlns:a16="http://schemas.microsoft.com/office/drawing/2014/main" id="{87470E8D-C272-EF8C-03D4-46E86E9F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832" y="2839018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8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84214-0A44-71F4-2027-165FB224FC6C}"/>
              </a:ext>
            </a:extLst>
          </p:cNvPr>
          <p:cNvSpPr txBox="1"/>
          <p:nvPr/>
        </p:nvSpPr>
        <p:spPr>
          <a:xfrm>
            <a:off x="1295400" y="1499121"/>
            <a:ext cx="4800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Recap on API’s</a:t>
            </a:r>
            <a:br>
              <a:rPr lang="en-DE" sz="2400" dirty="0"/>
            </a:b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Introduction to Plumber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Annotations in Plumber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Plumber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More on Annotations	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DE" sz="2400" dirty="0"/>
              <a:t>Endpoint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DE" sz="2400" dirty="0"/>
              <a:t>Plumber Filter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DE" sz="2400" dirty="0"/>
              <a:t>Parser &amp; Serializer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DE" sz="2400" dirty="0"/>
              <a:t>Further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10" name="Picture 2" descr="How to make your machine learning model available as an API with the plumber  package">
            <a:extLst>
              <a:ext uri="{FF2B5EF4-FFF2-40B4-BE49-F238E27FC236}">
                <a16:creationId xmlns:a16="http://schemas.microsoft.com/office/drawing/2014/main" id="{CE2F923B-4968-1D0D-5A76-C423CC2A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03" y="217087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2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109182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Introduction to 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84214-0A44-71F4-2027-165FB224FC6C}"/>
              </a:ext>
            </a:extLst>
          </p:cNvPr>
          <p:cNvSpPr txBox="1"/>
          <p:nvPr/>
        </p:nvSpPr>
        <p:spPr>
          <a:xfrm>
            <a:off x="700087" y="1640919"/>
            <a:ext cx="95583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A4B4E"/>
                </a:solidFill>
                <a:effectLst/>
                <a:latin typeface="IBMPlexSans-Regular"/>
              </a:rPr>
              <a:t>Application Programming Interface (API)  </a:t>
            </a:r>
            <a:r>
              <a:rPr lang="en-GB" i="0" dirty="0">
                <a:solidFill>
                  <a:srgbClr val="4A4B4E"/>
                </a:solidFill>
                <a:effectLst/>
                <a:latin typeface="IBMPlexSans-Regular"/>
              </a:rPr>
              <a:t>is an interactive</a:t>
            </a:r>
            <a:br>
              <a:rPr lang="en-GB" i="0" dirty="0">
                <a:solidFill>
                  <a:srgbClr val="4A4B4E"/>
                </a:solidFill>
                <a:effectLst/>
                <a:latin typeface="IBMPlexSans-Regular"/>
              </a:rPr>
            </a:br>
            <a:r>
              <a:rPr lang="en-GB" i="0" dirty="0">
                <a:solidFill>
                  <a:srgbClr val="4A4B4E"/>
                </a:solidFill>
                <a:effectLst/>
                <a:latin typeface="IBMPlexSans-Regular"/>
              </a:rPr>
              <a:t>medium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through which users can requests specified data from</a:t>
            </a:r>
            <a:br>
              <a:rPr lang="en-GB" dirty="0">
                <a:solidFill>
                  <a:srgbClr val="4A4B4E"/>
                </a:solidFill>
                <a:latin typeface="IBMPlexSans-Regular"/>
              </a:rPr>
            </a:br>
            <a:r>
              <a:rPr lang="en-GB" dirty="0">
                <a:solidFill>
                  <a:srgbClr val="4A4B4E"/>
                </a:solidFill>
                <a:latin typeface="IBMPlexSans-Regular"/>
              </a:rPr>
              <a:t>a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A4B4E"/>
                </a:solidFill>
                <a:latin typeface="IBMPlexSans-Regular"/>
              </a:rPr>
              <a:t>Think of a waiter: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A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waiter </a:t>
            </a: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takes orders from customers and brings those orders</a:t>
            </a:r>
            <a:b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</a:b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to the kitchen. After preparation, the waiter then brings</a:t>
            </a:r>
            <a:b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</a:b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the customers their food. </a:t>
            </a:r>
            <a:b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</a:br>
            <a:endParaRPr lang="en-GB" b="0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Equally,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clients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 (customers) make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requests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 (orders) to </a:t>
            </a:r>
            <a:br>
              <a:rPr lang="en-GB" dirty="0">
                <a:solidFill>
                  <a:srgbClr val="4A4B4E"/>
                </a:solidFill>
                <a:latin typeface="IBMPlexSans-Regular"/>
              </a:rPr>
            </a:br>
            <a:r>
              <a:rPr lang="en-GB" dirty="0">
                <a:solidFill>
                  <a:srgbClr val="4A4B4E"/>
                </a:solidFill>
                <a:latin typeface="IBMPlexSans-Regular"/>
              </a:rPr>
              <a:t>the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server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 (kitchen) in the form of a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protocol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(by speaking) and</a:t>
            </a:r>
            <a:br>
              <a:rPr lang="en-GB" dirty="0">
                <a:solidFill>
                  <a:srgbClr val="4A4B4E"/>
                </a:solidFill>
                <a:latin typeface="IBMPlexSans-Regular"/>
              </a:rPr>
            </a:br>
            <a:r>
              <a:rPr lang="en-GB" dirty="0">
                <a:solidFill>
                  <a:srgbClr val="4A4B4E"/>
                </a:solidFill>
                <a:latin typeface="IBMPlexSans-Regular"/>
              </a:rPr>
              <a:t>get delivered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responses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 (the food) by the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API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 (waiter)</a:t>
            </a:r>
            <a:endParaRPr lang="en-GB" b="0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lvl="1"/>
            <a:endParaRPr lang="en-GB" b="1" dirty="0">
              <a:solidFill>
                <a:srgbClr val="4A4B4E"/>
              </a:solidFill>
              <a:latin typeface="IBMPlexSans-Regular"/>
            </a:endParaRPr>
          </a:p>
        </p:txBody>
      </p:sp>
      <p:pic>
        <p:nvPicPr>
          <p:cNvPr id="1026" name="Picture 2" descr="TipTheBillChallenge- the latest fad on social media">
            <a:extLst>
              <a:ext uri="{FF2B5EF4-FFF2-40B4-BE49-F238E27FC236}">
                <a16:creationId xmlns:a16="http://schemas.microsoft.com/office/drawing/2014/main" id="{E94C89E0-9477-CEFE-0111-2A7562571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/>
          <a:stretch/>
        </p:blipFill>
        <p:spPr bwMode="auto">
          <a:xfrm>
            <a:off x="7643813" y="1107996"/>
            <a:ext cx="4601249" cy="57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21A2EE07-50FF-D692-3215-AD9FE2418C1C}"/>
              </a:ext>
            </a:extLst>
          </p:cNvPr>
          <p:cNvSpPr/>
          <p:nvPr/>
        </p:nvSpPr>
        <p:spPr>
          <a:xfrm flipH="1">
            <a:off x="7905749" y="1512331"/>
            <a:ext cx="2314575" cy="1030844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  <a:r>
              <a:rPr lang="en-DE" sz="1600" dirty="0"/>
              <a:t>on </a:t>
            </a:r>
            <a:r>
              <a:rPr lang="en-DE" sz="2000" dirty="0"/>
              <a:t>API</a:t>
            </a:r>
            <a:r>
              <a:rPr lang="en-DE" sz="1600" dirty="0"/>
              <a:t>tite</a:t>
            </a:r>
          </a:p>
        </p:txBody>
      </p:sp>
    </p:spTree>
    <p:extLst>
      <p:ext uri="{BB962C8B-B14F-4D97-AF65-F5344CB8AC3E}">
        <p14:creationId xmlns:p14="http://schemas.microsoft.com/office/powerpoint/2010/main" val="271525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Introduction to 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4098" name="Picture 2" descr="Die Programmierschnittstelle (API - Application Programming Interface)  erklärt">
            <a:extLst>
              <a:ext uri="{FF2B5EF4-FFF2-40B4-BE49-F238E27FC236}">
                <a16:creationId xmlns:a16="http://schemas.microsoft.com/office/drawing/2014/main" id="{B10A0B28-ECF1-C313-04EC-F6FB55DE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44" y="2643981"/>
            <a:ext cx="5967182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90B8B-D306-BBAB-8CA8-72BA64C46335}"/>
              </a:ext>
            </a:extLst>
          </p:cNvPr>
          <p:cNvSpPr txBox="1"/>
          <p:nvPr/>
        </p:nvSpPr>
        <p:spPr>
          <a:xfrm>
            <a:off x="6354671" y="244502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8BB88-21E6-901B-314A-9039145CD483}"/>
              </a:ext>
            </a:extLst>
          </p:cNvPr>
          <p:cNvSpPr txBox="1"/>
          <p:nvPr/>
        </p:nvSpPr>
        <p:spPr>
          <a:xfrm>
            <a:off x="8678891" y="2543175"/>
            <a:ext cx="96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49310-B0BE-287F-FB25-6C0B3D9373F2}"/>
              </a:ext>
            </a:extLst>
          </p:cNvPr>
          <p:cNvSpPr txBox="1"/>
          <p:nvPr/>
        </p:nvSpPr>
        <p:spPr>
          <a:xfrm>
            <a:off x="11064877" y="2349553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C96BD-E654-AC73-C440-9CA139092704}"/>
              </a:ext>
            </a:extLst>
          </p:cNvPr>
          <p:cNvSpPr txBox="1"/>
          <p:nvPr/>
        </p:nvSpPr>
        <p:spPr>
          <a:xfrm>
            <a:off x="8613969" y="4079160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Responses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9E0DD-ACCC-FA63-FF3B-B210CE246F40}"/>
              </a:ext>
            </a:extLst>
          </p:cNvPr>
          <p:cNvSpPr txBox="1"/>
          <p:nvPr/>
        </p:nvSpPr>
        <p:spPr>
          <a:xfrm>
            <a:off x="10204969" y="4314824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1" dirty="0">
                <a:solidFill>
                  <a:srgbClr val="86939E"/>
                </a:solidFill>
                <a:effectLst/>
                <a:latin typeface="Open Sans" panose="020B0606030504020204" pitchFamily="34" charset="0"/>
              </a:rPr>
              <a:t>Credits: </a:t>
            </a:r>
            <a:r>
              <a:rPr lang="en-GB" b="0" i="1" u="none" strike="noStrike" dirty="0">
                <a:solidFill>
                  <a:srgbClr val="3B7ED5"/>
                </a:solidFill>
                <a:effectLst/>
                <a:latin typeface="Open Sans" panose="020B0606030504020204" pitchFamily="34" charset="0"/>
                <a:hlinkClick r:id="rId3"/>
              </a:rPr>
              <a:t>Experian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0D5FB-EBDB-ADF1-DE4F-900D532B2FF3}"/>
              </a:ext>
            </a:extLst>
          </p:cNvPr>
          <p:cNvSpPr txBox="1"/>
          <p:nvPr/>
        </p:nvSpPr>
        <p:spPr>
          <a:xfrm>
            <a:off x="7505596" y="2828647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3539B-8511-1EA8-7E43-2894E2A2F452}"/>
              </a:ext>
            </a:extLst>
          </p:cNvPr>
          <p:cNvSpPr txBox="1"/>
          <p:nvPr/>
        </p:nvSpPr>
        <p:spPr>
          <a:xfrm>
            <a:off x="301179" y="1314451"/>
            <a:ext cx="59633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r>
              <a:rPr lang="en-GB" b="1" dirty="0">
                <a:solidFill>
                  <a:srgbClr val="4A4B4E"/>
                </a:solidFill>
                <a:latin typeface="IBMPlexSans-Regular"/>
              </a:rPr>
              <a:t>Additional Concepts</a:t>
            </a:r>
            <a:br>
              <a:rPr lang="en-GB" b="1" dirty="0">
                <a:solidFill>
                  <a:srgbClr val="4A4B4E"/>
                </a:solidFill>
                <a:latin typeface="IBMPlexSans-Regular"/>
              </a:rPr>
            </a:br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u="sng" dirty="0">
                <a:solidFill>
                  <a:srgbClr val="4A4B4E"/>
                </a:solidFill>
                <a:effectLst/>
                <a:latin typeface="IBMPlexSans-Regular"/>
              </a:rPr>
              <a:t>Endpoint</a:t>
            </a: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: specified URLS that query the requests to the API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i="0" u="sng" dirty="0">
                <a:solidFill>
                  <a:srgbClr val="4A4B4E"/>
                </a:solidFill>
                <a:effectLst/>
                <a:latin typeface="IBMPlexSans-Regular"/>
              </a:rPr>
              <a:t>Protocol</a:t>
            </a: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: the language that computers use to communicate is </a:t>
            </a:r>
            <a:r>
              <a:rPr lang="en-GB" b="1" i="0" dirty="0">
                <a:solidFill>
                  <a:srgbClr val="4A4B4E"/>
                </a:solidFill>
                <a:effectLst/>
                <a:latin typeface="IBMPlexSans-Regular"/>
              </a:rPr>
              <a:t>HTTP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Action verbs determine the type of responses to requests (GET, POST)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More on that later that later</a:t>
            </a:r>
            <a:br>
              <a:rPr lang="en-GB" dirty="0">
                <a:solidFill>
                  <a:srgbClr val="4A4B4E"/>
                </a:solidFill>
                <a:latin typeface="IBMPlexSans-Regular"/>
              </a:rPr>
            </a:br>
            <a:endParaRPr lang="en-GB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Responses are normally delivered in JavaScript Object Notation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JSON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(see also the workshop on JSON)</a:t>
            </a:r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A4B4E"/>
              </a:solidFill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lvl="1"/>
            <a:endParaRPr lang="en-GB" b="1" dirty="0">
              <a:solidFill>
                <a:srgbClr val="4A4B4E"/>
              </a:solidFill>
              <a:latin typeface="IBMPlexSans-Regular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C30C7D-0FCB-2FA5-5FC2-89B4F8EAABC1}"/>
              </a:ext>
            </a:extLst>
          </p:cNvPr>
          <p:cNvSpPr txBox="1"/>
          <p:nvPr/>
        </p:nvSpPr>
        <p:spPr>
          <a:xfrm>
            <a:off x="11051547" y="262059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23367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Introduction to 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026" name="Picture 2" descr="TipTheBillChallenge- the latest fad on social media">
            <a:extLst>
              <a:ext uri="{FF2B5EF4-FFF2-40B4-BE49-F238E27FC236}">
                <a16:creationId xmlns:a16="http://schemas.microsoft.com/office/drawing/2014/main" id="{E94C89E0-9477-CEFE-0111-2A7562571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/>
          <a:stretch/>
        </p:blipFill>
        <p:spPr bwMode="auto">
          <a:xfrm>
            <a:off x="7643813" y="1107996"/>
            <a:ext cx="4601249" cy="57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>
            <a:extLst>
              <a:ext uri="{FF2B5EF4-FFF2-40B4-BE49-F238E27FC236}">
                <a16:creationId xmlns:a16="http://schemas.microsoft.com/office/drawing/2014/main" id="{5C80F737-666D-8B75-CF83-AED0668A37B6}"/>
              </a:ext>
            </a:extLst>
          </p:cNvPr>
          <p:cNvSpPr/>
          <p:nvPr/>
        </p:nvSpPr>
        <p:spPr>
          <a:xfrm flipH="1">
            <a:off x="7905749" y="1512331"/>
            <a:ext cx="2314575" cy="1030844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Do you speak any </a:t>
            </a:r>
            <a:r>
              <a:rPr lang="en-DE" sz="1600" b="1" dirty="0"/>
              <a:t>HTTPS</a:t>
            </a:r>
            <a:r>
              <a:rPr lang="en-DE" sz="1600" dirty="0"/>
              <a:t>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1A040-F7A9-5857-D403-84307BD01D03}"/>
              </a:ext>
            </a:extLst>
          </p:cNvPr>
          <p:cNvSpPr txBox="1"/>
          <p:nvPr/>
        </p:nvSpPr>
        <p:spPr>
          <a:xfrm>
            <a:off x="290822" y="1221273"/>
            <a:ext cx="583733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4A4B4E"/>
                </a:solidFill>
                <a:effectLst/>
                <a:latin typeface="IBMPlexSans-Regular"/>
              </a:rPr>
              <a:t>What’s the fuzz about APIs?</a:t>
            </a:r>
          </a:p>
          <a:p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A4B4E"/>
                </a:solidFill>
                <a:effectLst/>
                <a:latin typeface="IBMPlexSans-Regular"/>
              </a:rPr>
              <a:t>APIs </a:t>
            </a:r>
            <a:r>
              <a:rPr lang="en-GB" b="1" i="0" dirty="0">
                <a:solidFill>
                  <a:srgbClr val="4A4B4E"/>
                </a:solidFill>
                <a:effectLst/>
                <a:latin typeface="IBMPlexSans-Regular"/>
              </a:rPr>
              <a:t>deliver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access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to (large amounts of)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structured data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saving users the time to do manual web scraping</a:t>
            </a:r>
            <a:br>
              <a:rPr lang="en-GB" dirty="0">
                <a:solidFill>
                  <a:srgbClr val="4A4B4E"/>
                </a:solidFill>
                <a:latin typeface="IBMPlexSans-Regular"/>
              </a:rPr>
            </a:br>
            <a:endParaRPr lang="en-GB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APIs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regulate the data that can be retrieved 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from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Data as well as code (e.g. in the form of functions) can be easily stored and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accessed from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APIs are another way companies can </a:t>
            </a:r>
            <a:r>
              <a:rPr lang="en-GB" b="1" dirty="0">
                <a:solidFill>
                  <a:srgbClr val="4A4B4E"/>
                </a:solidFill>
                <a:latin typeface="IBMPlexSans-Regular"/>
              </a:rPr>
              <a:t>serve their tools and services.</a:t>
            </a:r>
          </a:p>
          <a:p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A4B4E"/>
                </a:solidFill>
                <a:latin typeface="IBMPlexSans-Regular"/>
              </a:rPr>
              <a:t>Examples: </a:t>
            </a:r>
            <a:endParaRPr lang="en-GB" b="0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YouTube to MP3 converter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Log-In Using Googl</a:t>
            </a:r>
            <a:r>
              <a:rPr lang="en-GB" dirty="0">
                <a:solidFill>
                  <a:srgbClr val="4A4B4E"/>
                </a:solidFill>
                <a:latin typeface="IBMPlexSans-Regular"/>
              </a:rPr>
              <a:t>e / </a:t>
            </a: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Facebook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  <a:t>Pay with PayPal</a:t>
            </a:r>
            <a:br>
              <a:rPr lang="en-GB" b="0" i="0" dirty="0">
                <a:solidFill>
                  <a:srgbClr val="4A4B4E"/>
                </a:solidFill>
                <a:effectLst/>
                <a:latin typeface="IBMPlexSans-Regular"/>
              </a:rPr>
            </a:br>
            <a:br>
              <a:rPr lang="en-GB" b="1" dirty="0">
                <a:solidFill>
                  <a:srgbClr val="4A4B4E"/>
                </a:solidFill>
                <a:latin typeface="IBMPlexSans-Regular"/>
              </a:rPr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424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Introduction to 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1026" name="Picture 2" descr="TipTheBillChallenge- the latest fad on social media">
            <a:extLst>
              <a:ext uri="{FF2B5EF4-FFF2-40B4-BE49-F238E27FC236}">
                <a16:creationId xmlns:a16="http://schemas.microsoft.com/office/drawing/2014/main" id="{E94C89E0-9477-CEFE-0111-2A7562571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/>
          <a:stretch/>
        </p:blipFill>
        <p:spPr bwMode="auto">
          <a:xfrm>
            <a:off x="7590751" y="1107996"/>
            <a:ext cx="4601249" cy="57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>
            <a:extLst>
              <a:ext uri="{FF2B5EF4-FFF2-40B4-BE49-F238E27FC236}">
                <a16:creationId xmlns:a16="http://schemas.microsoft.com/office/drawing/2014/main" id="{5C80F737-666D-8B75-CF83-AED0668A37B6}"/>
              </a:ext>
            </a:extLst>
          </p:cNvPr>
          <p:cNvSpPr/>
          <p:nvPr/>
        </p:nvSpPr>
        <p:spPr>
          <a:xfrm flipH="1">
            <a:off x="6191909" y="1186464"/>
            <a:ext cx="4069578" cy="1541377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What did I do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4EB4D-66AB-558F-74F9-343CE189CA73}"/>
              </a:ext>
            </a:extLst>
          </p:cNvPr>
          <p:cNvSpPr txBox="1"/>
          <p:nvPr/>
        </p:nvSpPr>
        <p:spPr>
          <a:xfrm>
            <a:off x="216597" y="1153465"/>
            <a:ext cx="72167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/>
              <a:t>Case</a:t>
            </a:r>
            <a:br>
              <a:rPr lang="en-DE" dirty="0"/>
            </a:br>
            <a:br>
              <a:rPr lang="en-DE" dirty="0"/>
            </a:br>
            <a:r>
              <a:rPr lang="en-DE" dirty="0"/>
              <a:t>Google the weatherforecast for Berlin and </a:t>
            </a:r>
          </a:p>
          <a:p>
            <a:r>
              <a:rPr lang="en-DE" dirty="0"/>
              <a:t>look at what Google responses. 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166D5EE-5C07-3419-1518-805E9D7E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546" y="3994771"/>
            <a:ext cx="413721" cy="4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B56F4-3436-8FF3-C84B-41A656BB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97" y="2727841"/>
            <a:ext cx="7457166" cy="3958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42F8B-9471-E2D5-03A5-F73C43D2E921}"/>
              </a:ext>
            </a:extLst>
          </p:cNvPr>
          <p:cNvSpPr txBox="1"/>
          <p:nvPr/>
        </p:nvSpPr>
        <p:spPr>
          <a:xfrm>
            <a:off x="617017" y="6547600"/>
            <a:ext cx="21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CREDITS: GOOGLE</a:t>
            </a:r>
          </a:p>
        </p:txBody>
      </p:sp>
    </p:spTree>
    <p:extLst>
      <p:ext uri="{BB962C8B-B14F-4D97-AF65-F5344CB8AC3E}">
        <p14:creationId xmlns:p14="http://schemas.microsoft.com/office/powerpoint/2010/main" val="333158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Introduction to Plumber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0DCE5-7F3D-D532-8E2D-E963B4EF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268" y="3794641"/>
            <a:ext cx="4648200" cy="255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96221-475A-1B23-3BBA-6927926F184E}"/>
              </a:ext>
            </a:extLst>
          </p:cNvPr>
          <p:cNvSpPr txBox="1"/>
          <p:nvPr/>
        </p:nvSpPr>
        <p:spPr>
          <a:xfrm>
            <a:off x="446869" y="1604010"/>
            <a:ext cx="11068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A4B4E"/>
                </a:solidFill>
                <a:effectLst/>
                <a:latin typeface="IBMPlexSans-Regular"/>
              </a:rPr>
              <a:t>Plumber </a:t>
            </a:r>
            <a:r>
              <a:rPr lang="en-GB" i="0" dirty="0">
                <a:solidFill>
                  <a:srgbClr val="4A4B4E"/>
                </a:solidFill>
                <a:effectLst/>
                <a:latin typeface="IBMPlexSans-Regular"/>
              </a:rPr>
              <a:t>is an easy to use package for R that </a:t>
            </a: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allows you to create a web API through which you can share your R code 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endParaRPr lang="en-GB" b="1" i="0" dirty="0">
              <a:solidFill>
                <a:srgbClr val="4A4B4E"/>
              </a:solidFill>
              <a:effectLst/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A4B4E"/>
                </a:solidFill>
                <a:latin typeface="IBMPlexSans-Regular"/>
              </a:rPr>
              <a:t>How does it work </a:t>
            </a:r>
            <a:br>
              <a:rPr lang="en-GB" b="1" dirty="0">
                <a:solidFill>
                  <a:srgbClr val="4A4B4E"/>
                </a:solidFill>
                <a:latin typeface="IBMPlexSans-Regular"/>
              </a:rPr>
            </a:br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Write the code that you would like to share beyond collaborators and yourself collaborators</a:t>
            </a:r>
            <a:br>
              <a:rPr lang="en-GB" dirty="0">
                <a:solidFill>
                  <a:srgbClr val="4A4B4E"/>
                </a:solidFill>
                <a:latin typeface="IBMPlexSans-Regular"/>
              </a:rPr>
            </a:br>
            <a:endParaRPr lang="en-GB" dirty="0">
              <a:solidFill>
                <a:srgbClr val="4A4B4E"/>
              </a:solidFill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  <a:latin typeface="IBMPlexSans-Regular"/>
              </a:rPr>
              <a:t>Annotate the code that you would like to share with ‘roxygen2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‘ type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comments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using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</a:t>
            </a:r>
            <a:r>
              <a:rPr lang="de-DE" b="1" dirty="0">
                <a:solidFill>
                  <a:srgbClr val="4A4B4E"/>
                </a:solidFill>
                <a:latin typeface="IBMPlexSans-Regular"/>
              </a:rPr>
              <a:t>‘#*‘ </a:t>
            </a:r>
            <a:br>
              <a:rPr lang="de-DE" dirty="0">
                <a:solidFill>
                  <a:srgbClr val="4A4B4E"/>
                </a:solidFill>
                <a:latin typeface="IBMPlexSans-Regular"/>
              </a:rPr>
            </a:br>
            <a:endParaRPr lang="de-DE" dirty="0">
              <a:solidFill>
                <a:srgbClr val="4A4B4E"/>
              </a:solidFill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4A4B4E"/>
                </a:solidFill>
                <a:latin typeface="IBMPlexSans-Regular"/>
              </a:rPr>
              <a:t>Run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the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API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to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share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the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4A4B4E"/>
                </a:solidFill>
                <a:latin typeface="IBMPlexSans-Regular"/>
              </a:rPr>
              <a:t>potentially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: deploy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the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API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to</a:t>
            </a:r>
            <a:r>
              <a:rPr lang="de-DE" dirty="0">
                <a:solidFill>
                  <a:srgbClr val="4A4B4E"/>
                </a:solidFill>
                <a:latin typeface="IBMPlexSans-Regular"/>
              </a:rPr>
              <a:t> a web </a:t>
            </a:r>
            <a:r>
              <a:rPr lang="de-DE" dirty="0" err="1">
                <a:solidFill>
                  <a:srgbClr val="4A4B4E"/>
                </a:solidFill>
                <a:latin typeface="IBMPlexSans-Regular"/>
              </a:rPr>
              <a:t>server</a:t>
            </a:r>
            <a:endParaRPr lang="en-GB" dirty="0">
              <a:solidFill>
                <a:srgbClr val="4A4B4E"/>
              </a:solidFill>
              <a:latin typeface="IBMPlexSans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A4B4E"/>
              </a:solidFill>
              <a:latin typeface="IBMPlexSans-Regular"/>
            </a:endParaRPr>
          </a:p>
          <a:p>
            <a:pPr lvl="1"/>
            <a:endParaRPr lang="en-GB" b="1" dirty="0">
              <a:solidFill>
                <a:srgbClr val="4A4B4E"/>
              </a:solidFill>
              <a:latin typeface="IBMPlexSans-Regul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5B9D1D-3E23-7306-6DE4-F7EE4CF2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540" y="3860669"/>
            <a:ext cx="4648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21974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Annotations in Plumber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C5D69-95A9-A4F6-AAF0-ADE74C28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71" y="2911340"/>
            <a:ext cx="5568927" cy="775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96221-475A-1B23-3BBA-6927926F184E}"/>
              </a:ext>
            </a:extLst>
          </p:cNvPr>
          <p:cNvSpPr txBox="1"/>
          <p:nvPr/>
        </p:nvSpPr>
        <p:spPr>
          <a:xfrm>
            <a:off x="446869" y="1604010"/>
            <a:ext cx="95583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A4B4E"/>
                </a:solidFill>
                <a:effectLst/>
              </a:rPr>
              <a:t>In response to an HTTP </a:t>
            </a:r>
            <a:r>
              <a:rPr lang="en-GB" b="1" i="1" dirty="0">
                <a:solidFill>
                  <a:srgbClr val="4A4B4E"/>
                </a:solidFill>
                <a:effectLst/>
              </a:rPr>
              <a:t>request</a:t>
            </a:r>
            <a:r>
              <a:rPr lang="en-GB" b="1" i="0" dirty="0">
                <a:solidFill>
                  <a:srgbClr val="4A4B4E"/>
                </a:solidFill>
                <a:effectLst/>
              </a:rPr>
              <a:t> </a:t>
            </a:r>
            <a:r>
              <a:rPr lang="en-GB" i="0" dirty="0">
                <a:solidFill>
                  <a:srgbClr val="4A4B4E"/>
                </a:solidFill>
                <a:effectLst/>
              </a:rPr>
              <a:t>to the Plumber Endpoints the selected R code is executed. </a:t>
            </a:r>
          </a:p>
          <a:p>
            <a:endParaRPr lang="en-GB" i="0" dirty="0">
              <a:solidFill>
                <a:srgbClr val="4A4B4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4A4B4E"/>
                </a:solidFill>
                <a:effectLst/>
              </a:rPr>
              <a:t>Incoming </a:t>
            </a:r>
            <a:r>
              <a:rPr lang="en-GB" b="1" i="1" dirty="0">
                <a:solidFill>
                  <a:srgbClr val="4A4B4E"/>
                </a:solidFill>
                <a:effectLst/>
              </a:rPr>
              <a:t>requests</a:t>
            </a:r>
            <a:r>
              <a:rPr lang="en-GB" i="0" dirty="0">
                <a:solidFill>
                  <a:srgbClr val="4A4B4E"/>
                </a:solidFill>
                <a:effectLst/>
              </a:rPr>
              <a:t> pass through a </a:t>
            </a:r>
            <a:r>
              <a:rPr lang="en-GB" b="1" i="0" dirty="0">
                <a:solidFill>
                  <a:srgbClr val="4A4B4E"/>
                </a:solidFill>
                <a:effectLst/>
              </a:rPr>
              <a:t>set of mechanisms </a:t>
            </a:r>
            <a:r>
              <a:rPr lang="en-GB" i="0" dirty="0">
                <a:solidFill>
                  <a:srgbClr val="4A4B4E"/>
                </a:solidFill>
                <a:effectLst/>
              </a:rPr>
              <a:t>before a response is returned to the client. </a:t>
            </a:r>
          </a:p>
          <a:p>
            <a:endParaRPr lang="en-GB" b="1" i="0" dirty="0">
              <a:solidFill>
                <a:srgbClr val="4A4B4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A4B4E"/>
                </a:solidFill>
              </a:rPr>
              <a:t>The set of mechanisms as well as the main characteristics are determined through plumber </a:t>
            </a:r>
            <a:r>
              <a:rPr lang="en-GB" b="1" dirty="0">
                <a:solidFill>
                  <a:srgbClr val="4A4B4E"/>
                </a:solidFill>
              </a:rPr>
              <a:t>annotations</a:t>
            </a:r>
            <a:r>
              <a:rPr lang="en-GB" dirty="0">
                <a:solidFill>
                  <a:srgbClr val="4A4B4E"/>
                </a:solidFill>
              </a:rPr>
              <a:t> such as: </a:t>
            </a:r>
            <a:br>
              <a:rPr lang="de-DE" b="1" dirty="0">
                <a:solidFill>
                  <a:srgbClr val="4A4B4E"/>
                </a:solidFill>
              </a:rPr>
            </a:br>
            <a:br>
              <a:rPr lang="de-DE" b="1" dirty="0">
                <a:solidFill>
                  <a:srgbClr val="4A4B4E"/>
                </a:solidFill>
              </a:rPr>
            </a:br>
            <a:endParaRPr lang="de-DE" b="1" dirty="0">
              <a:solidFill>
                <a:srgbClr val="4A4B4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4A4B4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4A4B4E"/>
                </a:solidFill>
              </a:rPr>
              <a:t>Annotations</a:t>
            </a:r>
            <a:r>
              <a:rPr lang="de-DE" b="1" dirty="0">
                <a:solidFill>
                  <a:srgbClr val="4A4B4E"/>
                </a:solidFill>
              </a:rPr>
              <a:t> </a:t>
            </a:r>
            <a:endParaRPr lang="de-DE" dirty="0">
              <a:solidFill>
                <a:srgbClr val="4A4B4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A4B4E"/>
                </a:solidFill>
              </a:rPr>
              <a:t>Parameters: </a:t>
            </a:r>
            <a:r>
              <a:rPr lang="de-DE" sz="1600" dirty="0" err="1">
                <a:solidFill>
                  <a:srgbClr val="4A4B4E"/>
                </a:solidFill>
              </a:rPr>
              <a:t>define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input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that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is</a:t>
            </a:r>
            <a:r>
              <a:rPr lang="de-DE" sz="1600" dirty="0">
                <a:solidFill>
                  <a:srgbClr val="4A4B4E"/>
                </a:solidFill>
              </a:rPr>
              <a:t> send </a:t>
            </a:r>
            <a:r>
              <a:rPr lang="de-DE" sz="1600" dirty="0" err="1">
                <a:solidFill>
                  <a:srgbClr val="4A4B4E"/>
                </a:solidFill>
              </a:rPr>
              <a:t>to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API, </a:t>
            </a:r>
            <a:r>
              <a:rPr lang="de-DE" sz="1600" dirty="0" err="1">
                <a:solidFill>
                  <a:srgbClr val="4A4B4E"/>
                </a:solidFill>
              </a:rPr>
              <a:t>enable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users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to</a:t>
            </a:r>
            <a:r>
              <a:rPr lang="de-DE" sz="1600" dirty="0">
                <a:solidFill>
                  <a:srgbClr val="4A4B4E"/>
                </a:solidFill>
              </a:rPr>
              <a:t> send </a:t>
            </a:r>
            <a:r>
              <a:rPr lang="de-DE" sz="1600" dirty="0" err="1">
                <a:solidFill>
                  <a:srgbClr val="4A4B4E"/>
                </a:solidFill>
              </a:rPr>
              <a:t>data</a:t>
            </a:r>
            <a:endParaRPr lang="de-DE" b="1" dirty="0">
              <a:solidFill>
                <a:srgbClr val="4A4B4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A4B4E"/>
                </a:solidFill>
              </a:rPr>
              <a:t>Filter</a:t>
            </a:r>
            <a:r>
              <a:rPr lang="de-DE" sz="1600" dirty="0">
                <a:solidFill>
                  <a:srgbClr val="4A4B4E"/>
                </a:solidFill>
              </a:rPr>
              <a:t>: </a:t>
            </a:r>
            <a:r>
              <a:rPr lang="de-DE" sz="1600" dirty="0" err="1">
                <a:solidFill>
                  <a:srgbClr val="4A4B4E"/>
                </a:solidFill>
              </a:rPr>
              <a:t>filter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incoming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requests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before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passing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requests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to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endpoint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endParaRPr lang="de-DE" dirty="0">
              <a:solidFill>
                <a:srgbClr val="4A4B4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A4B4E"/>
                </a:solidFill>
              </a:rPr>
              <a:t>Parser: </a:t>
            </a:r>
            <a:r>
              <a:rPr lang="de-DE" sz="1600" dirty="0" err="1">
                <a:solidFill>
                  <a:srgbClr val="4A4B4E"/>
                </a:solidFill>
              </a:rPr>
              <a:t>determine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format</a:t>
            </a:r>
            <a:r>
              <a:rPr lang="de-DE" sz="1600" dirty="0">
                <a:solidFill>
                  <a:srgbClr val="4A4B4E"/>
                </a:solidFill>
              </a:rPr>
              <a:t> in </a:t>
            </a:r>
            <a:r>
              <a:rPr lang="de-DE" sz="1600" dirty="0" err="1">
                <a:solidFill>
                  <a:srgbClr val="4A4B4E"/>
                </a:solidFill>
              </a:rPr>
              <a:t>which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request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is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read</a:t>
            </a:r>
            <a:r>
              <a:rPr lang="de-DE" sz="1600" dirty="0">
                <a:solidFill>
                  <a:srgbClr val="4A4B4E"/>
                </a:solidFill>
              </a:rPr>
              <a:t> (</a:t>
            </a:r>
            <a:r>
              <a:rPr lang="de-DE" sz="1600" dirty="0" err="1">
                <a:solidFill>
                  <a:srgbClr val="4A4B4E"/>
                </a:solidFill>
              </a:rPr>
              <a:t>csv</a:t>
            </a:r>
            <a:r>
              <a:rPr lang="de-DE" sz="1600" dirty="0">
                <a:solidFill>
                  <a:srgbClr val="4A4B4E"/>
                </a:solidFill>
              </a:rPr>
              <a:t>/</a:t>
            </a:r>
            <a:r>
              <a:rPr lang="de-DE" sz="1600" dirty="0" err="1">
                <a:solidFill>
                  <a:srgbClr val="4A4B4E"/>
                </a:solidFill>
              </a:rPr>
              <a:t>text</a:t>
            </a:r>
            <a:r>
              <a:rPr lang="de-DE" sz="1600" dirty="0">
                <a:solidFill>
                  <a:srgbClr val="4A4B4E"/>
                </a:solidFill>
              </a:rPr>
              <a:t>)</a:t>
            </a:r>
            <a:br>
              <a:rPr lang="de-DE" sz="1600" dirty="0">
                <a:solidFill>
                  <a:srgbClr val="4A4B4E"/>
                </a:solidFill>
              </a:rPr>
            </a:br>
            <a:endParaRPr lang="de-DE" sz="1600" b="1" dirty="0">
              <a:solidFill>
                <a:srgbClr val="4A4B4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4A4B4E"/>
                </a:solidFill>
              </a:rPr>
              <a:t>Endpoint</a:t>
            </a:r>
            <a:r>
              <a:rPr lang="de-DE" b="1" dirty="0">
                <a:solidFill>
                  <a:srgbClr val="4A4B4E"/>
                </a:solidFill>
              </a:rPr>
              <a:t> Method: </a:t>
            </a:r>
            <a:r>
              <a:rPr lang="de-DE" sz="1600" dirty="0" err="1">
                <a:solidFill>
                  <a:srgbClr val="4A4B4E"/>
                </a:solidFill>
              </a:rPr>
              <a:t>determines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Method </a:t>
            </a:r>
            <a:r>
              <a:rPr lang="de-DE" sz="1600" dirty="0" err="1">
                <a:solidFill>
                  <a:srgbClr val="4A4B4E"/>
                </a:solidFill>
              </a:rPr>
              <a:t>of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response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to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requests</a:t>
            </a:r>
            <a:br>
              <a:rPr lang="de-DE" b="1" dirty="0">
                <a:solidFill>
                  <a:srgbClr val="4A4B4E"/>
                </a:solidFill>
              </a:rPr>
            </a:br>
            <a:endParaRPr lang="de-DE" b="1" dirty="0">
              <a:solidFill>
                <a:srgbClr val="4A4B4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4A4B4E"/>
                </a:solidFill>
              </a:rPr>
              <a:t>Serializer</a:t>
            </a:r>
            <a:r>
              <a:rPr lang="de-DE" b="1" dirty="0">
                <a:solidFill>
                  <a:srgbClr val="4A4B4E"/>
                </a:solidFill>
              </a:rPr>
              <a:t>: </a:t>
            </a:r>
            <a:r>
              <a:rPr lang="de-DE" sz="1600" dirty="0" err="1">
                <a:solidFill>
                  <a:srgbClr val="4A4B4E"/>
                </a:solidFill>
              </a:rPr>
              <a:t>determine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format</a:t>
            </a:r>
            <a:r>
              <a:rPr lang="de-DE" sz="1600" dirty="0">
                <a:solidFill>
                  <a:srgbClr val="4A4B4E"/>
                </a:solidFill>
              </a:rPr>
              <a:t> in </a:t>
            </a:r>
            <a:r>
              <a:rPr lang="de-DE" sz="1600" dirty="0" err="1">
                <a:solidFill>
                  <a:srgbClr val="4A4B4E"/>
                </a:solidFill>
              </a:rPr>
              <a:t>which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the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response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is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r>
              <a:rPr lang="de-DE" sz="1600" dirty="0" err="1">
                <a:solidFill>
                  <a:srgbClr val="4A4B4E"/>
                </a:solidFill>
              </a:rPr>
              <a:t>given</a:t>
            </a:r>
            <a:r>
              <a:rPr lang="de-DE" sz="1600" dirty="0">
                <a:solidFill>
                  <a:srgbClr val="4A4B4E"/>
                </a:solidFill>
              </a:rPr>
              <a:t> </a:t>
            </a:r>
            <a:endParaRPr lang="de-DE" dirty="0">
              <a:solidFill>
                <a:srgbClr val="4A4B4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4A4B4E"/>
              </a:solidFill>
              <a:latin typeface="IBMPlexSans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4A4B4E"/>
              </a:solidFill>
              <a:latin typeface="IBMPlexSans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815A7-52FC-B3F8-9513-1F362C4C9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1" t="9524"/>
          <a:stretch/>
        </p:blipFill>
        <p:spPr>
          <a:xfrm>
            <a:off x="6463675" y="6074540"/>
            <a:ext cx="1787207" cy="24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54290-8454-9703-B516-C3C8B911B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44" t="5000"/>
          <a:stretch/>
        </p:blipFill>
        <p:spPr>
          <a:xfrm>
            <a:off x="7198159" y="5530074"/>
            <a:ext cx="855062" cy="241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0E62CB-99D1-1B0D-B74C-8A9B7F95E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821" y="4711803"/>
            <a:ext cx="1520045" cy="241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96DCEE-6B74-536D-4CEE-2ADADAA7A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5110" y="5008316"/>
            <a:ext cx="1282700" cy="24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AB53B4-B709-7404-6C0E-B9A8DBB20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5631" y="4443735"/>
            <a:ext cx="1295400" cy="254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9B4C0B-1E18-CD95-B888-252C4B92BD3A}"/>
              </a:ext>
            </a:extLst>
          </p:cNvPr>
          <p:cNvSpPr txBox="1"/>
          <p:nvPr/>
        </p:nvSpPr>
        <p:spPr>
          <a:xfrm>
            <a:off x="9237511" y="464778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DE" dirty="0"/>
              <a:t>ncoming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098DAF-0FDC-9A76-EE90-481168B25003}"/>
              </a:ext>
            </a:extLst>
          </p:cNvPr>
          <p:cNvSpPr txBox="1"/>
          <p:nvPr/>
        </p:nvSpPr>
        <p:spPr>
          <a:xfrm>
            <a:off x="9237511" y="599043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Outgoing</a:t>
            </a:r>
            <a:r>
              <a:rPr lang="en-DE" dirty="0"/>
              <a:t>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95EAAE-69B1-2DFB-9472-A9F2DF301831}"/>
              </a:ext>
            </a:extLst>
          </p:cNvPr>
          <p:cNvSpPr txBox="1"/>
          <p:nvPr/>
        </p:nvSpPr>
        <p:spPr>
          <a:xfrm>
            <a:off x="9237511" y="5328467"/>
            <a:ext cx="20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Method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7491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E860-735B-EC3E-AFCC-F471BD79AF94}"/>
              </a:ext>
            </a:extLst>
          </p:cNvPr>
          <p:cNvSpPr txBox="1"/>
          <p:nvPr/>
        </p:nvSpPr>
        <p:spPr>
          <a:xfrm>
            <a:off x="0" y="0"/>
            <a:ext cx="1235868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6600" dirty="0">
                <a:solidFill>
                  <a:schemeClr val="bg1"/>
                </a:solidFill>
              </a:rPr>
              <a:t>Plumber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AEA6-5E0A-2B1D-5F5B-028E337E1F68}"/>
              </a:ext>
            </a:extLst>
          </p:cNvPr>
          <p:cNvSpPr txBox="1"/>
          <p:nvPr/>
        </p:nvSpPr>
        <p:spPr>
          <a:xfrm>
            <a:off x="2543175" y="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80A75-337D-7B7B-BE22-DD5335C2C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" r="15011"/>
          <a:stretch/>
        </p:blipFill>
        <p:spPr>
          <a:xfrm>
            <a:off x="-5531" y="1107996"/>
            <a:ext cx="5375434" cy="576411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045E63-38F4-A8F3-8CE7-B52CCE187FCC}"/>
              </a:ext>
            </a:extLst>
          </p:cNvPr>
          <p:cNvSpPr/>
          <p:nvPr/>
        </p:nvSpPr>
        <p:spPr>
          <a:xfrm>
            <a:off x="553901" y="1511260"/>
            <a:ext cx="4438475" cy="552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2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43BFDF-F966-2812-54E9-D1799B7BAA0F}"/>
              </a:ext>
            </a:extLst>
          </p:cNvPr>
          <p:cNvSpPr/>
          <p:nvPr/>
        </p:nvSpPr>
        <p:spPr>
          <a:xfrm>
            <a:off x="553903" y="2155971"/>
            <a:ext cx="4438474" cy="688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2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0BDCF2-F340-2CB8-4073-106ED8F09070}"/>
              </a:ext>
            </a:extLst>
          </p:cNvPr>
          <p:cNvSpPr/>
          <p:nvPr/>
        </p:nvSpPr>
        <p:spPr>
          <a:xfrm>
            <a:off x="577880" y="3627719"/>
            <a:ext cx="4438474" cy="688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2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177C78-47EE-1D16-DA27-F0C3215918A3}"/>
              </a:ext>
            </a:extLst>
          </p:cNvPr>
          <p:cNvSpPr/>
          <p:nvPr/>
        </p:nvSpPr>
        <p:spPr>
          <a:xfrm>
            <a:off x="557115" y="5356369"/>
            <a:ext cx="4438474" cy="833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502E3-6ED0-F166-5537-F928DBEDEAE3}"/>
              </a:ext>
            </a:extLst>
          </p:cNvPr>
          <p:cNvSpPr txBox="1"/>
          <p:nvPr/>
        </p:nvSpPr>
        <p:spPr>
          <a:xfrm>
            <a:off x="5276611" y="1521922"/>
            <a:ext cx="215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Annotaions: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64065-D8CC-98F5-E930-30542A5D89B0}"/>
              </a:ext>
            </a:extLst>
          </p:cNvPr>
          <p:cNvSpPr txBox="1"/>
          <p:nvPr/>
        </p:nvSpPr>
        <p:spPr>
          <a:xfrm>
            <a:off x="5183092" y="2127725"/>
            <a:ext cx="3278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@param: define a message input</a:t>
            </a:r>
          </a:p>
          <a:p>
            <a:r>
              <a:rPr lang="en-GB" dirty="0"/>
              <a:t>@get: request a source</a:t>
            </a:r>
          </a:p>
          <a:p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C7D7C-44C8-774A-61AB-5AA22BD1EE15}"/>
              </a:ext>
            </a:extLst>
          </p:cNvPr>
          <p:cNvSpPr txBox="1"/>
          <p:nvPr/>
        </p:nvSpPr>
        <p:spPr>
          <a:xfrm>
            <a:off x="5183092" y="3590764"/>
            <a:ext cx="4030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@serializer: provide output in png format</a:t>
            </a:r>
          </a:p>
          <a:p>
            <a:r>
              <a:rPr lang="en-GB" dirty="0"/>
              <a:t>@get: request a source</a:t>
            </a:r>
          </a:p>
          <a:p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5F092-3BF1-52DA-F92D-1417B547E15A}"/>
              </a:ext>
            </a:extLst>
          </p:cNvPr>
          <p:cNvSpPr txBox="1"/>
          <p:nvPr/>
        </p:nvSpPr>
        <p:spPr>
          <a:xfrm>
            <a:off x="5276611" y="5356369"/>
            <a:ext cx="3165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@param: define a number input</a:t>
            </a:r>
          </a:p>
          <a:p>
            <a:r>
              <a:rPr lang="en-DE" dirty="0"/>
              <a:t>@param: define a number input</a:t>
            </a:r>
          </a:p>
          <a:p>
            <a:r>
              <a:rPr lang="en-GB" dirty="0"/>
              <a:t>@post: send data in body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340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{FB9B5E2D-6640-D849-BC05-7BEF2D82E868}tf10001061</Template>
  <TotalTime>1783</TotalTime>
  <Words>853</Words>
  <Application>Microsoft Macintosh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IBMPlexSans-Regular</vt:lpstr>
      <vt:lpstr>Open Sans</vt:lpstr>
      <vt:lpstr>Source Sans Pro</vt:lpstr>
      <vt:lpstr>Tw Cen MT</vt:lpstr>
      <vt:lpstr>Tw Cen MT Condensed</vt:lpstr>
      <vt:lpstr>Wingdings 3</vt:lpstr>
      <vt:lpstr>Integral</vt:lpstr>
      <vt:lpstr>Creating web APIs  with plumber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web APIs with plumber</dc:title>
  <dc:creator>Finn Krüger</dc:creator>
  <cp:lastModifiedBy>Finn Krüger</cp:lastModifiedBy>
  <cp:revision>29</cp:revision>
  <dcterms:created xsi:type="dcterms:W3CDTF">2022-11-15T13:39:05Z</dcterms:created>
  <dcterms:modified xsi:type="dcterms:W3CDTF">2022-11-16T19:30:39Z</dcterms:modified>
</cp:coreProperties>
</file>