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111A7-94CC-4F7D-BF89-E4BA45363BF5}" v="1" dt="2023-12-04T11:10:49.2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aro Guijarro" userId="dda39ef004021ca5" providerId="LiveId" clId="{574111A7-94CC-4F7D-BF89-E4BA45363BF5}"/>
    <pc:docChg chg="modSld">
      <pc:chgData name="Alvaro Guijarro" userId="dda39ef004021ca5" providerId="LiveId" clId="{574111A7-94CC-4F7D-BF89-E4BA45363BF5}" dt="2023-12-04T11:12:03.065" v="2" actId="1076"/>
      <pc:docMkLst>
        <pc:docMk/>
      </pc:docMkLst>
      <pc:sldChg chg="modAnim">
        <pc:chgData name="Alvaro Guijarro" userId="dda39ef004021ca5" providerId="LiveId" clId="{574111A7-94CC-4F7D-BF89-E4BA45363BF5}" dt="2023-12-04T11:10:49.227" v="0"/>
        <pc:sldMkLst>
          <pc:docMk/>
          <pc:sldMk cId="1078955071" sldId="257"/>
        </pc:sldMkLst>
      </pc:sldChg>
      <pc:sldChg chg="modSp mod">
        <pc:chgData name="Alvaro Guijarro" userId="dda39ef004021ca5" providerId="LiveId" clId="{574111A7-94CC-4F7D-BF89-E4BA45363BF5}" dt="2023-12-04T11:12:03.065" v="2" actId="1076"/>
        <pc:sldMkLst>
          <pc:docMk/>
          <pc:sldMk cId="820975654" sldId="259"/>
        </pc:sldMkLst>
        <pc:picChg chg="mod">
          <ac:chgData name="Alvaro Guijarro" userId="dda39ef004021ca5" providerId="LiveId" clId="{574111A7-94CC-4F7D-BF89-E4BA45363BF5}" dt="2023-12-04T11:12:03.065" v="2" actId="1076"/>
          <ac:picMkLst>
            <pc:docMk/>
            <pc:sldMk cId="820975654" sldId="259"/>
            <ac:picMk id="48" creationId="{26FA49FF-A72A-EF74-11DE-F380F0BAD9B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04-Dec-23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04-Dec-23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04-Dec-23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04-Dec-23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04-Dec-23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04-Dec-23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04-Dec-23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04-Dec-23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04-Dec-23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04-Dec-23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04-Dec-23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04-Dec-23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esidency_of_Barack_Obama" TargetMode="Externa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jpg"/><Relationship Id="rId12" Type="http://schemas.openxmlformats.org/officeDocument/2006/relationships/hyperlink" Target="https://es.wikipedia.org/wiki/Joe_Biden"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commons.wikimedia.org/wiki/File:George-W-Bush.jpeg" TargetMode="External"/><Relationship Id="rId11" Type="http://schemas.openxmlformats.org/officeDocument/2006/relationships/image" Target="../media/image7.jpg"/><Relationship Id="rId5" Type="http://schemas.openxmlformats.org/officeDocument/2006/relationships/image" Target="../media/image4.jpeg"/><Relationship Id="rId10" Type="http://schemas.openxmlformats.org/officeDocument/2006/relationships/hyperlink" Target="https://commons.wikimedia.org/wiki/Creator:Donald_Trump" TargetMode="External"/><Relationship Id="rId4" Type="http://schemas.openxmlformats.org/officeDocument/2006/relationships/image" Target="../media/image3.png"/><Relationship Id="rId9" Type="http://schemas.openxmlformats.org/officeDocument/2006/relationships/image" Target="../media/image6.jp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hyperlink" Target="https://www.presidency.ucsb.edu/"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www.brookings.edu/articles/what-is-the-trump-administrations-track-record-on-the-environment/"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A8780-D9FF-2D51-E28B-A00F048C4BED}"/>
              </a:ext>
            </a:extLst>
          </p:cNvPr>
          <p:cNvSpPr>
            <a:spLocks noGrp="1"/>
          </p:cNvSpPr>
          <p:nvPr>
            <p:ph type="ctrTitle"/>
          </p:nvPr>
        </p:nvSpPr>
        <p:spPr/>
        <p:txBody>
          <a:bodyPr/>
          <a:lstStyle/>
          <a:p>
            <a:r>
              <a:rPr lang="en-US" sz="3200" dirty="0"/>
              <a:t>How has the sentiment of US presidential speeches about Climate change evolved in the last 20 years? </a:t>
            </a:r>
          </a:p>
        </p:txBody>
      </p:sp>
      <p:sp>
        <p:nvSpPr>
          <p:cNvPr id="3" name="Subtítulo 2">
            <a:extLst>
              <a:ext uri="{FF2B5EF4-FFF2-40B4-BE49-F238E27FC236}">
                <a16:creationId xmlns:a16="http://schemas.microsoft.com/office/drawing/2014/main" id="{06969F8F-F2AA-AB59-0B7C-58B1B0A9FBE7}"/>
              </a:ext>
            </a:extLst>
          </p:cNvPr>
          <p:cNvSpPr>
            <a:spLocks noGrp="1"/>
          </p:cNvSpPr>
          <p:nvPr>
            <p:ph type="subTitle" idx="1"/>
          </p:nvPr>
        </p:nvSpPr>
        <p:spPr/>
        <p:txBody>
          <a:bodyPr/>
          <a:lstStyle/>
          <a:p>
            <a:r>
              <a:rPr lang="en-US" dirty="0"/>
              <a:t>Luke Smith, Augusto Fonseca, Jorge </a:t>
            </a:r>
            <a:r>
              <a:rPr lang="en-US" dirty="0" err="1"/>
              <a:t>Roa</a:t>
            </a:r>
            <a:r>
              <a:rPr lang="en-US" dirty="0"/>
              <a:t>, Alvaro Guijarro</a:t>
            </a:r>
          </a:p>
        </p:txBody>
      </p:sp>
    </p:spTree>
    <p:extLst>
      <p:ext uri="{BB962C8B-B14F-4D97-AF65-F5344CB8AC3E}">
        <p14:creationId xmlns:p14="http://schemas.microsoft.com/office/powerpoint/2010/main" val="333369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3" name="Picture 65">
            <a:extLst>
              <a:ext uri="{FF2B5EF4-FFF2-40B4-BE49-F238E27FC236}">
                <a16:creationId xmlns:a16="http://schemas.microsoft.com/office/drawing/2014/main" id="{0942FCB7-D1B7-4F20-8B70-9735A08EB9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8" name="Picture 67">
            <a:extLst>
              <a:ext uri="{FF2B5EF4-FFF2-40B4-BE49-F238E27FC236}">
                <a16:creationId xmlns:a16="http://schemas.microsoft.com/office/drawing/2014/main" id="{6E82EE6F-2374-4443-8A3F-F342A1FEE3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0" name="Picture 69">
            <a:extLst>
              <a:ext uri="{FF2B5EF4-FFF2-40B4-BE49-F238E27FC236}">
                <a16:creationId xmlns:a16="http://schemas.microsoft.com/office/drawing/2014/main" id="{978818C7-5520-4AA4-B8C8-1E29137E3A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2" name="Rectangle 71">
            <a:extLst>
              <a:ext uri="{FF2B5EF4-FFF2-40B4-BE49-F238E27FC236}">
                <a16:creationId xmlns:a16="http://schemas.microsoft.com/office/drawing/2014/main" id="{EE2923D5-2453-48AE-84D0-4F20C2817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7B2F32A-3C1B-4881-BDC9-094804BD2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76" name="Group 75">
            <a:extLst>
              <a:ext uri="{FF2B5EF4-FFF2-40B4-BE49-F238E27FC236}">
                <a16:creationId xmlns:a16="http://schemas.microsoft.com/office/drawing/2014/main" id="{D0216C70-B474-4E7F-BC86-D8924C71FA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7" name="Rectangle 76">
              <a:extLst>
                <a:ext uri="{FF2B5EF4-FFF2-40B4-BE49-F238E27FC236}">
                  <a16:creationId xmlns:a16="http://schemas.microsoft.com/office/drawing/2014/main" id="{1A48A0E1-99D6-46E0-B545-939DF48CD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A0A1FC21-CF7D-41A2-B280-8F5CD4A74CB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80" name="Rectangle 79">
            <a:extLst>
              <a:ext uri="{FF2B5EF4-FFF2-40B4-BE49-F238E27FC236}">
                <a16:creationId xmlns:a16="http://schemas.microsoft.com/office/drawing/2014/main" id="{138FBA86-9EB7-4930-9037-593598624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12987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ítulo 1">
            <a:extLst>
              <a:ext uri="{FF2B5EF4-FFF2-40B4-BE49-F238E27FC236}">
                <a16:creationId xmlns:a16="http://schemas.microsoft.com/office/drawing/2014/main" id="{50C3DB58-5455-A0CC-218C-9827E415BB2F}"/>
              </a:ext>
            </a:extLst>
          </p:cNvPr>
          <p:cNvSpPr>
            <a:spLocks noGrp="1"/>
          </p:cNvSpPr>
          <p:nvPr>
            <p:ph type="title"/>
          </p:nvPr>
        </p:nvSpPr>
        <p:spPr>
          <a:xfrm>
            <a:off x="690908" y="4710483"/>
            <a:ext cx="7284680" cy="940240"/>
          </a:xfrm>
        </p:spPr>
        <p:txBody>
          <a:bodyPr vert="horz" lIns="91440" tIns="45720" rIns="91440" bIns="45720" rtlCol="0" anchor="b">
            <a:normAutofit/>
          </a:bodyPr>
          <a:lstStyle/>
          <a:p>
            <a:pPr algn="r"/>
            <a:r>
              <a:rPr lang="en-US" sz="3000" dirty="0"/>
              <a:t>Has there been a change in narrative?</a:t>
            </a:r>
          </a:p>
        </p:txBody>
      </p:sp>
      <p:pic>
        <p:nvPicPr>
          <p:cNvPr id="13" name="Imagen 12" descr="Un hombre con traje y corbata sonriendo&#10;&#10;Descripción generada automáticamente">
            <a:extLst>
              <a:ext uri="{FF2B5EF4-FFF2-40B4-BE49-F238E27FC236}">
                <a16:creationId xmlns:a16="http://schemas.microsoft.com/office/drawing/2014/main" id="{C1F703EF-602A-126E-1E61-E58E469ADBFD}"/>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5819" r="2" b="2"/>
          <a:stretch/>
        </p:blipFill>
        <p:spPr>
          <a:xfrm>
            <a:off x="794549" y="640078"/>
            <a:ext cx="2566341" cy="3609141"/>
          </a:xfrm>
          <a:prstGeom prst="rect">
            <a:avLst/>
          </a:prstGeom>
          <a:ln>
            <a:noFill/>
          </a:ln>
          <a:effectLst>
            <a:outerShdw blurRad="76200" dist="63500" dir="5040000" algn="tl" rotWithShape="0">
              <a:srgbClr val="000000">
                <a:alpha val="41000"/>
              </a:srgbClr>
            </a:outerShdw>
          </a:effectLst>
        </p:spPr>
      </p:pic>
      <p:pic>
        <p:nvPicPr>
          <p:cNvPr id="10" name="Imagen 9" descr="Un hombre con traje y corbata">
            <a:extLst>
              <a:ext uri="{FF2B5EF4-FFF2-40B4-BE49-F238E27FC236}">
                <a16:creationId xmlns:a16="http://schemas.microsoft.com/office/drawing/2014/main" id="{71BDA408-5E9F-E7BF-338A-B5693B03E4AF}"/>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3376" r="2" b="2"/>
          <a:stretch/>
        </p:blipFill>
        <p:spPr>
          <a:xfrm>
            <a:off x="3528945" y="640077"/>
            <a:ext cx="2563166" cy="3609142"/>
          </a:xfrm>
          <a:prstGeom prst="rect">
            <a:avLst/>
          </a:prstGeom>
          <a:ln>
            <a:noFill/>
          </a:ln>
          <a:effectLst>
            <a:outerShdw blurRad="76200" dist="63500" dir="5040000" algn="tl" rotWithShape="0">
              <a:srgbClr val="000000">
                <a:alpha val="41000"/>
              </a:srgbClr>
            </a:outerShdw>
          </a:effectLst>
        </p:spPr>
      </p:pic>
      <p:pic>
        <p:nvPicPr>
          <p:cNvPr id="7" name="Imagen 6" descr="Un hombre con traje y corbata sonriendo&#10;&#10;Descripción generada automáticamente">
            <a:extLst>
              <a:ext uri="{FF2B5EF4-FFF2-40B4-BE49-F238E27FC236}">
                <a16:creationId xmlns:a16="http://schemas.microsoft.com/office/drawing/2014/main" id="{5F6EDAAD-1FD1-F893-8FA8-0655C0503346}"/>
              </a:ext>
            </a:extLst>
          </p:cNvPr>
          <p:cNvPicPr>
            <a:picLocks noChangeAspect="1"/>
          </p:cNvPicPr>
          <p:nvPr/>
        </p:nvPicPr>
        <p:blipFill rotWithShape="1">
          <a:blip r:embed="rId9">
            <a:extLst>
              <a:ext uri="{837473B0-CC2E-450A-ABE3-18F120FF3D39}">
                <a1611:picAttrSrcUrl xmlns:a1611="http://schemas.microsoft.com/office/drawing/2016/11/main" r:id="rId10"/>
              </a:ext>
            </a:extLst>
          </a:blip>
          <a:srcRect l="5382" r="4548" b="-1"/>
          <a:stretch/>
        </p:blipFill>
        <p:spPr>
          <a:xfrm>
            <a:off x="6256988" y="640078"/>
            <a:ext cx="2566342" cy="3609141"/>
          </a:xfrm>
          <a:prstGeom prst="rect">
            <a:avLst/>
          </a:prstGeom>
          <a:ln>
            <a:noFill/>
          </a:ln>
          <a:effectLst>
            <a:outerShdw blurRad="76200" dist="63500" dir="5040000" algn="tl" rotWithShape="0">
              <a:srgbClr val="000000">
                <a:alpha val="41000"/>
              </a:srgbClr>
            </a:outerShdw>
          </a:effectLst>
        </p:spPr>
      </p:pic>
      <p:pic>
        <p:nvPicPr>
          <p:cNvPr id="4" name="Imagen 3" descr="Un hombre con traje y corbata sonriendo&#10;&#10;Descripción generada automáticamente">
            <a:extLst>
              <a:ext uri="{FF2B5EF4-FFF2-40B4-BE49-F238E27FC236}">
                <a16:creationId xmlns:a16="http://schemas.microsoft.com/office/drawing/2014/main" id="{D2A5CE81-E178-9C51-0499-7A47B141FB60}"/>
              </a:ext>
            </a:extLst>
          </p:cNvPr>
          <p:cNvPicPr>
            <a:picLocks noChangeAspect="1"/>
          </p:cNvPicPr>
          <p:nvPr/>
        </p:nvPicPr>
        <p:blipFill rotWithShape="1">
          <a:blip r:embed="rId11">
            <a:extLst>
              <a:ext uri="{837473B0-CC2E-450A-ABE3-18F120FF3D39}">
                <a1611:picAttrSrcUrl xmlns:a1611="http://schemas.microsoft.com/office/drawing/2016/11/main" r:id="rId12"/>
              </a:ext>
            </a:extLst>
          </a:blip>
          <a:srcRect l="5714" r="5404" b="2"/>
          <a:stretch/>
        </p:blipFill>
        <p:spPr>
          <a:xfrm flipH="1">
            <a:off x="8988208" y="640078"/>
            <a:ext cx="2566341" cy="3609141"/>
          </a:xfrm>
          <a:prstGeom prst="rect">
            <a:avLst/>
          </a:prstGeom>
          <a:ln>
            <a:noFill/>
          </a:ln>
          <a:effectLst>
            <a:outerShdw blurRad="76200" dist="63500" dir="5040000" algn="tl" rotWithShape="0">
              <a:srgbClr val="000000">
                <a:alpha val="41000"/>
              </a:srgbClr>
            </a:outerShdw>
          </a:effectLst>
        </p:spPr>
      </p:pic>
      <p:sp>
        <p:nvSpPr>
          <p:cNvPr id="82" name="Rectangle 81">
            <a:extLst>
              <a:ext uri="{FF2B5EF4-FFF2-40B4-BE49-F238E27FC236}">
                <a16:creationId xmlns:a16="http://schemas.microsoft.com/office/drawing/2014/main" id="{492174FA-36EE-4978-9C32-5268F4534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503" y="4557357"/>
            <a:ext cx="39259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4" name="Rectangle 83">
            <a:extLst>
              <a:ext uri="{FF2B5EF4-FFF2-40B4-BE49-F238E27FC236}">
                <a16:creationId xmlns:a16="http://schemas.microsoft.com/office/drawing/2014/main" id="{72C3282A-4194-4E08-B865-BE828A0F0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119287" cy="275942"/>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2323414F-54FD-491F-BDA4-622678BD7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4159" y="6210130"/>
            <a:ext cx="3918428" cy="275942"/>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95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788AA1B3-B550-4293-AFAE-9F844E518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4" name="Picture 53">
            <a:extLst>
              <a:ext uri="{FF2B5EF4-FFF2-40B4-BE49-F238E27FC236}">
                <a16:creationId xmlns:a16="http://schemas.microsoft.com/office/drawing/2014/main" id="{1BC6ED49-FE9D-40E5-B5C8-6674E3690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6" name="Picture 55">
            <a:extLst>
              <a:ext uri="{FF2B5EF4-FFF2-40B4-BE49-F238E27FC236}">
                <a16:creationId xmlns:a16="http://schemas.microsoft.com/office/drawing/2014/main" id="{4A71D742-784E-4215-B79D-1BA74CDEAE5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8" name="Rectangle 57">
            <a:extLst>
              <a:ext uri="{FF2B5EF4-FFF2-40B4-BE49-F238E27FC236}">
                <a16:creationId xmlns:a16="http://schemas.microsoft.com/office/drawing/2014/main" id="{C745E79F-C788-4095-B47D-18ED4B45E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EB423749-E657-4939-9195-422E2100F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62" name="Group 61">
            <a:extLst>
              <a:ext uri="{FF2B5EF4-FFF2-40B4-BE49-F238E27FC236}">
                <a16:creationId xmlns:a16="http://schemas.microsoft.com/office/drawing/2014/main" id="{A00FF9E7-8E46-4DC0-93DA-60BE0E460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63" name="Rectangle 62">
              <a:extLst>
                <a:ext uri="{FF2B5EF4-FFF2-40B4-BE49-F238E27FC236}">
                  <a16:creationId xmlns:a16="http://schemas.microsoft.com/office/drawing/2014/main" id="{956701A1-F27E-4182-9578-B57ACF9D3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CBC19C67-025A-4A22-BDB0-4CE8FD806F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66" name="Rectangle 65">
            <a:extLst>
              <a:ext uri="{FF2B5EF4-FFF2-40B4-BE49-F238E27FC236}">
                <a16:creationId xmlns:a16="http://schemas.microsoft.com/office/drawing/2014/main" id="{CD913264-54ED-4FC1-AD22-DAD435060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ítulo 1">
            <a:extLst>
              <a:ext uri="{FF2B5EF4-FFF2-40B4-BE49-F238E27FC236}">
                <a16:creationId xmlns:a16="http://schemas.microsoft.com/office/drawing/2014/main" id="{6B01893F-291B-9E70-0EFF-C9D48D5E40C2}"/>
              </a:ext>
            </a:extLst>
          </p:cNvPr>
          <p:cNvSpPr>
            <a:spLocks noGrp="1"/>
          </p:cNvSpPr>
          <p:nvPr>
            <p:ph type="title"/>
          </p:nvPr>
        </p:nvSpPr>
        <p:spPr>
          <a:xfrm>
            <a:off x="680321" y="753228"/>
            <a:ext cx="5632247" cy="1080938"/>
          </a:xfrm>
        </p:spPr>
        <p:txBody>
          <a:bodyPr vert="horz" lIns="91440" tIns="45720" rIns="91440" bIns="45720" rtlCol="0" anchor="ctr">
            <a:normAutofit/>
          </a:bodyPr>
          <a:lstStyle/>
          <a:p>
            <a:r>
              <a:rPr lang="en-US" sz="3600" dirty="0"/>
              <a:t>The Data – </a:t>
            </a:r>
            <a:br>
              <a:rPr lang="en-US" sz="3600" dirty="0"/>
            </a:br>
            <a:r>
              <a:rPr lang="en-US" sz="3600" dirty="0"/>
              <a:t>Web Scrapping</a:t>
            </a:r>
          </a:p>
        </p:txBody>
      </p:sp>
      <p:pic>
        <p:nvPicPr>
          <p:cNvPr id="68" name="Picture 67">
            <a:extLst>
              <a:ext uri="{FF2B5EF4-FFF2-40B4-BE49-F238E27FC236}">
                <a16:creationId xmlns:a16="http://schemas.microsoft.com/office/drawing/2014/main" id="{8E6B0E65-BA50-47AD-B2B4-9FEB58F4B7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Marcador de texto 2">
            <a:extLst>
              <a:ext uri="{FF2B5EF4-FFF2-40B4-BE49-F238E27FC236}">
                <a16:creationId xmlns:a16="http://schemas.microsoft.com/office/drawing/2014/main" id="{4E2E907A-1DB4-3867-0D4E-CC7E5FA50E5B}"/>
              </a:ext>
            </a:extLst>
          </p:cNvPr>
          <p:cNvSpPr>
            <a:spLocks noGrp="1"/>
          </p:cNvSpPr>
          <p:nvPr>
            <p:ph type="body" sz="half" idx="2"/>
          </p:nvPr>
        </p:nvSpPr>
        <p:spPr>
          <a:xfrm>
            <a:off x="241431" y="2427478"/>
            <a:ext cx="4349617" cy="3599316"/>
          </a:xfrm>
        </p:spPr>
        <p:txBody>
          <a:bodyPr vert="horz" lIns="91440" tIns="45720" rIns="91440" bIns="45720" rtlCol="0">
            <a:normAutofit lnSpcReduction="10000"/>
          </a:bodyPr>
          <a:lstStyle/>
          <a:p>
            <a:pPr indent="-228600" algn="just">
              <a:buFont typeface="Arial" panose="020B0604020202020204" pitchFamily="34" charset="0"/>
              <a:buChar char="•"/>
            </a:pPr>
            <a:r>
              <a:rPr lang="en-US" sz="2000" b="1" i="0" dirty="0">
                <a:effectLst/>
              </a:rPr>
              <a:t>160,314</a:t>
            </a:r>
            <a:r>
              <a:rPr lang="en-US" sz="2000" b="0" i="0" dirty="0">
                <a:effectLst/>
              </a:rPr>
              <a:t> Presidential and Non-Presidential Records (Hosted in </a:t>
            </a:r>
            <a:r>
              <a:rPr lang="en-US" sz="2000" b="0" i="0" dirty="0">
                <a:effectLst/>
                <a:hlinkClick r:id="rId5"/>
              </a:rPr>
              <a:t>UC Santa Barbara</a:t>
            </a:r>
            <a:r>
              <a:rPr lang="en-US" sz="2000" b="0" i="0" dirty="0">
                <a:effectLst/>
              </a:rPr>
              <a:t>)</a:t>
            </a:r>
          </a:p>
          <a:p>
            <a:pPr indent="-228600" algn="just">
              <a:buFont typeface="Arial" panose="020B0604020202020204" pitchFamily="34" charset="0"/>
              <a:buChar char="•"/>
            </a:pPr>
            <a:r>
              <a:rPr lang="en-US" sz="2000" dirty="0">
                <a:effectLst/>
              </a:rPr>
              <a:t>Scraped all the speeches given by U.S Presidents since 2000 using Selenium &amp; Beautiful Soup. </a:t>
            </a:r>
          </a:p>
          <a:p>
            <a:pPr indent="-228600" algn="just">
              <a:buFont typeface="Arial" panose="020B0604020202020204" pitchFamily="34" charset="0"/>
              <a:buChar char="•"/>
            </a:pPr>
            <a:r>
              <a:rPr lang="en-US" sz="2000" b="0" i="0" dirty="0">
                <a:effectLst/>
              </a:rPr>
              <a:t>Identifie</a:t>
            </a:r>
            <a:r>
              <a:rPr lang="en-US" sz="2000" dirty="0">
                <a:effectLst/>
              </a:rPr>
              <a:t>d climate related keywords to filter climate related speeches</a:t>
            </a:r>
            <a:endParaRPr lang="en-US" sz="2000" b="0" i="0" dirty="0">
              <a:effectLst/>
            </a:endParaRPr>
          </a:p>
          <a:p>
            <a:pPr indent="-228600" algn="just">
              <a:buFont typeface="Arial" panose="020B0604020202020204" pitchFamily="34" charset="0"/>
              <a:buChar char="•"/>
            </a:pPr>
            <a:r>
              <a:rPr lang="en-US" sz="2000" dirty="0">
                <a:effectLst/>
              </a:rPr>
              <a:t>Created a joint data base with Spoken Addresses, Remarks, and Statements.</a:t>
            </a:r>
            <a:endParaRPr lang="en-US" sz="2000" b="0" i="0" dirty="0">
              <a:effectLst/>
            </a:endParaRPr>
          </a:p>
          <a:p>
            <a:pPr indent="-228600">
              <a:buFont typeface="Arial" panose="020B0604020202020204" pitchFamily="34" charset="0"/>
              <a:buChar char="•"/>
            </a:pPr>
            <a:endParaRPr lang="en-US" sz="2000" dirty="0"/>
          </a:p>
        </p:txBody>
      </p:sp>
      <p:pic>
        <p:nvPicPr>
          <p:cNvPr id="7" name="Imagen 6">
            <a:extLst>
              <a:ext uri="{FF2B5EF4-FFF2-40B4-BE49-F238E27FC236}">
                <a16:creationId xmlns:a16="http://schemas.microsoft.com/office/drawing/2014/main" id="{B0E1A65A-3D6D-2E9C-4256-3E63E591846E}"/>
              </a:ext>
            </a:extLst>
          </p:cNvPr>
          <p:cNvPicPr>
            <a:picLocks noChangeAspect="1"/>
          </p:cNvPicPr>
          <p:nvPr/>
        </p:nvPicPr>
        <p:blipFill rotWithShape="1">
          <a:blip r:embed="rId6"/>
          <a:srcRect t="-3864" r="4442" b="4603"/>
          <a:stretch/>
        </p:blipFill>
        <p:spPr>
          <a:xfrm>
            <a:off x="4832479" y="4064885"/>
            <a:ext cx="5946707" cy="2625253"/>
          </a:xfrm>
          <a:prstGeom prst="rect">
            <a:avLst/>
          </a:prstGeom>
          <a:ln>
            <a:noFill/>
          </a:ln>
          <a:effectLst>
            <a:outerShdw blurRad="76200" dist="63500" dir="5040000" algn="tl" rotWithShape="0">
              <a:srgbClr val="000000">
                <a:alpha val="41000"/>
              </a:srgbClr>
            </a:outerShdw>
          </a:effectLst>
        </p:spPr>
      </p:pic>
      <p:pic>
        <p:nvPicPr>
          <p:cNvPr id="5" name="Imagen 4">
            <a:extLst>
              <a:ext uri="{FF2B5EF4-FFF2-40B4-BE49-F238E27FC236}">
                <a16:creationId xmlns:a16="http://schemas.microsoft.com/office/drawing/2014/main" id="{9C670E65-E051-8D1E-2A04-20E8B121B9E3}"/>
              </a:ext>
            </a:extLst>
          </p:cNvPr>
          <p:cNvPicPr>
            <a:picLocks noChangeAspect="1"/>
          </p:cNvPicPr>
          <p:nvPr/>
        </p:nvPicPr>
        <p:blipFill rotWithShape="1">
          <a:blip r:embed="rId7"/>
          <a:srcRect l="6624" t="-1101" r="6926" b="1098"/>
          <a:stretch/>
        </p:blipFill>
        <p:spPr>
          <a:xfrm>
            <a:off x="4832480" y="548683"/>
            <a:ext cx="5946707" cy="3485442"/>
          </a:xfrm>
          <a:prstGeom prst="rect">
            <a:avLst/>
          </a:prstGeom>
          <a:ln>
            <a:noFill/>
          </a:ln>
          <a:effectLst>
            <a:outerShdw blurRad="76200" dist="63500" dir="5040000" algn="tl" rotWithShape="0">
              <a:srgbClr val="000000">
                <a:alpha val="41000"/>
              </a:srgbClr>
            </a:outerShdw>
          </a:effectLst>
        </p:spPr>
      </p:pic>
      <p:pic>
        <p:nvPicPr>
          <p:cNvPr id="9" name="Imagen 8">
            <a:extLst>
              <a:ext uri="{FF2B5EF4-FFF2-40B4-BE49-F238E27FC236}">
                <a16:creationId xmlns:a16="http://schemas.microsoft.com/office/drawing/2014/main" id="{2AF1544B-5FE5-F57F-A259-7E68191A97AD}"/>
              </a:ext>
            </a:extLst>
          </p:cNvPr>
          <p:cNvPicPr>
            <a:picLocks noChangeAspect="1"/>
          </p:cNvPicPr>
          <p:nvPr/>
        </p:nvPicPr>
        <p:blipFill>
          <a:blip r:embed="rId8"/>
          <a:stretch>
            <a:fillRect/>
          </a:stretch>
        </p:blipFill>
        <p:spPr>
          <a:xfrm>
            <a:off x="10897521" y="0"/>
            <a:ext cx="1172966" cy="6858000"/>
          </a:xfrm>
          <a:prstGeom prst="rect">
            <a:avLst/>
          </a:prstGeom>
        </p:spPr>
      </p:pic>
    </p:spTree>
    <p:extLst>
      <p:ext uri="{BB962C8B-B14F-4D97-AF65-F5344CB8AC3E}">
        <p14:creationId xmlns:p14="http://schemas.microsoft.com/office/powerpoint/2010/main" val="341751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5" name="Rectangle 2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ítulo 1">
            <a:extLst>
              <a:ext uri="{FF2B5EF4-FFF2-40B4-BE49-F238E27FC236}">
                <a16:creationId xmlns:a16="http://schemas.microsoft.com/office/drawing/2014/main" id="{295BDA9D-6C9B-586D-0BCF-958EEE5BD119}"/>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dirty="0"/>
              <a:t>Analysis</a:t>
            </a:r>
            <a:endParaRPr lang="en-US" sz="3000" dirty="0"/>
          </a:p>
        </p:txBody>
      </p:sp>
      <p:pic>
        <p:nvPicPr>
          <p:cNvPr id="29" name="Picture 2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Marcador de contenido 3">
            <a:extLst>
              <a:ext uri="{FF2B5EF4-FFF2-40B4-BE49-F238E27FC236}">
                <a16:creationId xmlns:a16="http://schemas.microsoft.com/office/drawing/2014/main" id="{CDF9A9EA-3DD8-CF0F-C936-848684EBF32E}"/>
              </a:ext>
            </a:extLst>
          </p:cNvPr>
          <p:cNvSpPr>
            <a:spLocks noGrp="1"/>
          </p:cNvSpPr>
          <p:nvPr>
            <p:ph sz="half" idx="2"/>
          </p:nvPr>
        </p:nvSpPr>
        <p:spPr>
          <a:xfrm>
            <a:off x="491384" y="5175620"/>
            <a:ext cx="3656289" cy="1315171"/>
          </a:xfrm>
        </p:spPr>
        <p:txBody>
          <a:bodyPr vert="horz" lIns="91440" tIns="45720" rIns="91440" bIns="45720" rtlCol="0">
            <a:normAutofit/>
          </a:bodyPr>
          <a:lstStyle/>
          <a:p>
            <a:pPr algn="just"/>
            <a:r>
              <a:rPr lang="en-US" sz="1400" b="1" dirty="0"/>
              <a:t>First Finding</a:t>
            </a:r>
            <a:r>
              <a:rPr lang="en-US" sz="1400" dirty="0"/>
              <a:t>: President Trump relation with climate change topics. </a:t>
            </a:r>
            <a:r>
              <a:rPr lang="en-US" sz="1400" dirty="0">
                <a:hlinkClick r:id="rId5"/>
              </a:rPr>
              <a:t>74 Actions by the Trump </a:t>
            </a:r>
            <a:r>
              <a:rPr lang="en-US" sz="1400" dirty="0"/>
              <a:t>administration to weaken environmental protection.</a:t>
            </a:r>
          </a:p>
        </p:txBody>
      </p:sp>
      <p:graphicFrame>
        <p:nvGraphicFramePr>
          <p:cNvPr id="20" name="Tabla 19">
            <a:extLst>
              <a:ext uri="{FF2B5EF4-FFF2-40B4-BE49-F238E27FC236}">
                <a16:creationId xmlns:a16="http://schemas.microsoft.com/office/drawing/2014/main" id="{A27702F8-8554-A105-A34C-30B4EA9E7075}"/>
              </a:ext>
            </a:extLst>
          </p:cNvPr>
          <p:cNvGraphicFramePr>
            <a:graphicFrameLocks noGrp="1"/>
          </p:cNvGraphicFramePr>
          <p:nvPr>
            <p:extLst>
              <p:ext uri="{D42A27DB-BD31-4B8C-83A1-F6EECF244321}">
                <p14:modId xmlns:p14="http://schemas.microsoft.com/office/powerpoint/2010/main" val="809221439"/>
              </p:ext>
            </p:extLst>
          </p:nvPr>
        </p:nvGraphicFramePr>
        <p:xfrm>
          <a:off x="331197" y="3105308"/>
          <a:ext cx="4118922" cy="1854200"/>
        </p:xfrm>
        <a:graphic>
          <a:graphicData uri="http://schemas.openxmlformats.org/drawingml/2006/table">
            <a:tbl>
              <a:tblPr firstRow="1" bandRow="1">
                <a:tableStyleId>{5C22544A-7EE6-4342-B048-85BDC9FD1C3A}</a:tableStyleId>
              </a:tblPr>
              <a:tblGrid>
                <a:gridCol w="2059461">
                  <a:extLst>
                    <a:ext uri="{9D8B030D-6E8A-4147-A177-3AD203B41FA5}">
                      <a16:colId xmlns:a16="http://schemas.microsoft.com/office/drawing/2014/main" val="2370780469"/>
                    </a:ext>
                  </a:extLst>
                </a:gridCol>
                <a:gridCol w="2059461">
                  <a:extLst>
                    <a:ext uri="{9D8B030D-6E8A-4147-A177-3AD203B41FA5}">
                      <a16:colId xmlns:a16="http://schemas.microsoft.com/office/drawing/2014/main" val="864014824"/>
                    </a:ext>
                  </a:extLst>
                </a:gridCol>
              </a:tblGrid>
              <a:tr h="370840">
                <a:tc>
                  <a:txBody>
                    <a:bodyPr/>
                    <a:lstStyle/>
                    <a:p>
                      <a:r>
                        <a:rPr lang="en-US" dirty="0"/>
                        <a:t>President </a:t>
                      </a:r>
                    </a:p>
                  </a:txBody>
                  <a:tcPr/>
                </a:tc>
                <a:tc>
                  <a:txBody>
                    <a:bodyPr/>
                    <a:lstStyle/>
                    <a:p>
                      <a:r>
                        <a:rPr lang="en-US" dirty="0"/>
                        <a:t>Speeches</a:t>
                      </a:r>
                    </a:p>
                  </a:txBody>
                  <a:tcPr/>
                </a:tc>
                <a:extLst>
                  <a:ext uri="{0D108BD9-81ED-4DB2-BD59-A6C34878D82A}">
                    <a16:rowId xmlns:a16="http://schemas.microsoft.com/office/drawing/2014/main" val="122852817"/>
                  </a:ext>
                </a:extLst>
              </a:tr>
              <a:tr h="370840">
                <a:tc>
                  <a:txBody>
                    <a:bodyPr/>
                    <a:lstStyle/>
                    <a:p>
                      <a:pPr algn="ctr"/>
                      <a:r>
                        <a:rPr lang="en-US" dirty="0"/>
                        <a:t>George W. Bush</a:t>
                      </a:r>
                    </a:p>
                  </a:txBody>
                  <a:tcPr/>
                </a:tc>
                <a:tc>
                  <a:txBody>
                    <a:bodyPr/>
                    <a:lstStyle/>
                    <a:p>
                      <a:pPr algn="ctr"/>
                      <a:r>
                        <a:rPr lang="en-US" dirty="0"/>
                        <a:t>72</a:t>
                      </a:r>
                    </a:p>
                  </a:txBody>
                  <a:tcPr/>
                </a:tc>
                <a:extLst>
                  <a:ext uri="{0D108BD9-81ED-4DB2-BD59-A6C34878D82A}">
                    <a16:rowId xmlns:a16="http://schemas.microsoft.com/office/drawing/2014/main" val="3779728509"/>
                  </a:ext>
                </a:extLst>
              </a:tr>
              <a:tr h="370840">
                <a:tc>
                  <a:txBody>
                    <a:bodyPr/>
                    <a:lstStyle/>
                    <a:p>
                      <a:pPr algn="ctr"/>
                      <a:r>
                        <a:rPr lang="en-US" dirty="0"/>
                        <a:t>Barack Obama</a:t>
                      </a:r>
                    </a:p>
                  </a:txBody>
                  <a:tcPr/>
                </a:tc>
                <a:tc>
                  <a:txBody>
                    <a:bodyPr/>
                    <a:lstStyle/>
                    <a:p>
                      <a:pPr algn="ctr"/>
                      <a:r>
                        <a:rPr lang="en-US" dirty="0"/>
                        <a:t>345</a:t>
                      </a:r>
                    </a:p>
                  </a:txBody>
                  <a:tcPr/>
                </a:tc>
                <a:extLst>
                  <a:ext uri="{0D108BD9-81ED-4DB2-BD59-A6C34878D82A}">
                    <a16:rowId xmlns:a16="http://schemas.microsoft.com/office/drawing/2014/main" val="241680297"/>
                  </a:ext>
                </a:extLst>
              </a:tr>
              <a:tr h="370840">
                <a:tc>
                  <a:txBody>
                    <a:bodyPr/>
                    <a:lstStyle/>
                    <a:p>
                      <a:pPr algn="ctr"/>
                      <a:r>
                        <a:rPr lang="en-US" dirty="0"/>
                        <a:t>Donald Trump *</a:t>
                      </a:r>
                    </a:p>
                  </a:txBody>
                  <a:tcPr/>
                </a:tc>
                <a:tc>
                  <a:txBody>
                    <a:bodyPr/>
                    <a:lstStyle/>
                    <a:p>
                      <a:pPr algn="ctr"/>
                      <a:r>
                        <a:rPr lang="en-US" dirty="0"/>
                        <a:t>3</a:t>
                      </a:r>
                    </a:p>
                  </a:txBody>
                  <a:tcPr/>
                </a:tc>
                <a:extLst>
                  <a:ext uri="{0D108BD9-81ED-4DB2-BD59-A6C34878D82A}">
                    <a16:rowId xmlns:a16="http://schemas.microsoft.com/office/drawing/2014/main" val="5535403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Joe Biden</a:t>
                      </a:r>
                    </a:p>
                  </a:txBody>
                  <a:tcPr/>
                </a:tc>
                <a:tc>
                  <a:txBody>
                    <a:bodyPr/>
                    <a:lstStyle/>
                    <a:p>
                      <a:pPr algn="ctr"/>
                      <a:r>
                        <a:rPr lang="en-US" dirty="0"/>
                        <a:t>75</a:t>
                      </a:r>
                    </a:p>
                  </a:txBody>
                  <a:tcPr/>
                </a:tc>
                <a:extLst>
                  <a:ext uri="{0D108BD9-81ED-4DB2-BD59-A6C34878D82A}">
                    <a16:rowId xmlns:a16="http://schemas.microsoft.com/office/drawing/2014/main" val="111447012"/>
                  </a:ext>
                </a:extLst>
              </a:tr>
            </a:tbl>
          </a:graphicData>
        </a:graphic>
      </p:graphicFrame>
      <p:sp>
        <p:nvSpPr>
          <p:cNvPr id="22" name="Marcador de contenido 3">
            <a:extLst>
              <a:ext uri="{FF2B5EF4-FFF2-40B4-BE49-F238E27FC236}">
                <a16:creationId xmlns:a16="http://schemas.microsoft.com/office/drawing/2014/main" id="{0C445EC1-75BD-8FC8-917E-00A6D25566D8}"/>
              </a:ext>
            </a:extLst>
          </p:cNvPr>
          <p:cNvSpPr txBox="1">
            <a:spLocks/>
          </p:cNvSpPr>
          <p:nvPr/>
        </p:nvSpPr>
        <p:spPr>
          <a:xfrm>
            <a:off x="331197" y="6598541"/>
            <a:ext cx="3656289" cy="613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100" dirty="0"/>
              <a:t>* This dataset doesn’t contain DT rallies</a:t>
            </a:r>
          </a:p>
        </p:txBody>
      </p:sp>
      <p:sp>
        <p:nvSpPr>
          <p:cNvPr id="28" name="Marcador de contenido 3">
            <a:extLst>
              <a:ext uri="{FF2B5EF4-FFF2-40B4-BE49-F238E27FC236}">
                <a16:creationId xmlns:a16="http://schemas.microsoft.com/office/drawing/2014/main" id="{4235F92D-BB94-24DE-38FE-C9F1625C9B27}"/>
              </a:ext>
            </a:extLst>
          </p:cNvPr>
          <p:cNvSpPr txBox="1">
            <a:spLocks/>
          </p:cNvSpPr>
          <p:nvPr/>
        </p:nvSpPr>
        <p:spPr>
          <a:xfrm>
            <a:off x="491384" y="2254665"/>
            <a:ext cx="3656289" cy="1315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sz="1400" dirty="0"/>
              <a:t>President Obama was the most vocal about climate change, having address it at least 345 times during his 2 terms. </a:t>
            </a:r>
          </a:p>
        </p:txBody>
      </p:sp>
      <p:sp>
        <p:nvSpPr>
          <p:cNvPr id="40" name="CuadroTexto 39">
            <a:extLst>
              <a:ext uri="{FF2B5EF4-FFF2-40B4-BE49-F238E27FC236}">
                <a16:creationId xmlns:a16="http://schemas.microsoft.com/office/drawing/2014/main" id="{AFBEAB91-F211-90DF-BFC2-DBB88CD3F6A7}"/>
              </a:ext>
            </a:extLst>
          </p:cNvPr>
          <p:cNvSpPr txBox="1"/>
          <p:nvPr/>
        </p:nvSpPr>
        <p:spPr>
          <a:xfrm>
            <a:off x="4816445" y="4354276"/>
            <a:ext cx="4622840" cy="2739211"/>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effectLst>
                  <a:outerShdw blurRad="228600" algn="ctr" rotWithShape="0">
                    <a:prstClr val="black">
                      <a:alpha val="53000"/>
                    </a:prstClr>
                  </a:outerShdw>
                </a:effectLst>
              </a:rPr>
              <a:t>Second Finding</a:t>
            </a:r>
            <a:r>
              <a:rPr lang="en-US" sz="1400" dirty="0">
                <a:effectLst>
                  <a:outerShdw blurRad="228600" algn="ctr" rotWithShape="0">
                    <a:prstClr val="black">
                      <a:alpha val="53000"/>
                    </a:prstClr>
                  </a:outerShdw>
                </a:effectLst>
              </a:rPr>
              <a:t>: Data set is not balanced. Analyzed sentiment scores for each speaker.</a:t>
            </a:r>
          </a:p>
          <a:p>
            <a:pPr algn="just">
              <a:buFont typeface="+mj-lt"/>
              <a:buAutoNum type="arabicPeriod"/>
            </a:pPr>
            <a:r>
              <a:rPr lang="en-US" sz="1400" b="1" dirty="0">
                <a:effectLst>
                  <a:outerShdw blurRad="228600" algn="ctr" rotWithShape="0">
                    <a:prstClr val="black">
                      <a:alpha val="53000"/>
                    </a:prstClr>
                  </a:outerShdw>
                </a:effectLst>
              </a:rPr>
              <a:t>Independence of Observations: </a:t>
            </a:r>
            <a:r>
              <a:rPr lang="en-US" sz="1400" b="1" dirty="0">
                <a:solidFill>
                  <a:schemeClr val="bg2">
                    <a:lumMod val="75000"/>
                  </a:schemeClr>
                </a:solidFill>
                <a:effectLst>
                  <a:outerShdw blurRad="228600" algn="ctr" rotWithShape="0">
                    <a:prstClr val="black">
                      <a:alpha val="53000"/>
                    </a:prstClr>
                  </a:outerShdw>
                </a:effectLst>
              </a:rPr>
              <a:t>Passed</a:t>
            </a:r>
            <a:r>
              <a:rPr lang="en-US" sz="1400" dirty="0">
                <a:effectLst>
                  <a:outerShdw blurRad="228600" algn="ctr" rotWithShape="0">
                    <a:prstClr val="black">
                      <a:alpha val="53000"/>
                    </a:prstClr>
                  </a:outerShdw>
                </a:effectLst>
              </a:rPr>
              <a:t>, Speeches are independent of each other.</a:t>
            </a:r>
          </a:p>
          <a:p>
            <a:pPr algn="just">
              <a:buFont typeface="+mj-lt"/>
              <a:buAutoNum type="arabicPeriod"/>
            </a:pPr>
            <a:r>
              <a:rPr lang="en-US" sz="1400" b="1" dirty="0">
                <a:effectLst>
                  <a:outerShdw blurRad="228600" algn="ctr" rotWithShape="0">
                    <a:prstClr val="black">
                      <a:alpha val="53000"/>
                    </a:prstClr>
                  </a:outerShdw>
                </a:effectLst>
              </a:rPr>
              <a:t>Homogeneity of Variances: </a:t>
            </a:r>
            <a:r>
              <a:rPr lang="en-US" sz="1400" b="1" dirty="0">
                <a:solidFill>
                  <a:schemeClr val="bg2">
                    <a:lumMod val="75000"/>
                  </a:schemeClr>
                </a:solidFill>
                <a:effectLst>
                  <a:outerShdw blurRad="228600" algn="ctr" rotWithShape="0">
                    <a:prstClr val="black">
                      <a:alpha val="53000"/>
                    </a:prstClr>
                  </a:outerShdw>
                </a:effectLst>
              </a:rPr>
              <a:t>Passed</a:t>
            </a:r>
            <a:r>
              <a:rPr lang="en-US" sz="1400" dirty="0">
                <a:effectLst>
                  <a:outerShdw blurRad="228600" algn="ctr" rotWithShape="0">
                    <a:prstClr val="black">
                      <a:alpha val="53000"/>
                    </a:prstClr>
                  </a:outerShdw>
                </a:effectLst>
              </a:rPr>
              <a:t>, as </a:t>
            </a:r>
            <a:r>
              <a:rPr lang="en-US" sz="1400" dirty="0" err="1">
                <a:effectLst>
                  <a:outerShdw blurRad="228600" algn="ctr" rotWithShape="0">
                    <a:prstClr val="black">
                      <a:alpha val="53000"/>
                    </a:prstClr>
                  </a:outerShdw>
                </a:effectLst>
              </a:rPr>
              <a:t>Levene's</a:t>
            </a:r>
            <a:r>
              <a:rPr lang="en-US" sz="1400" dirty="0">
                <a:effectLst>
                  <a:outerShdw blurRad="228600" algn="ctr" rotWithShape="0">
                    <a:prstClr val="black">
                      <a:alpha val="53000"/>
                    </a:prstClr>
                  </a:outerShdw>
                </a:effectLst>
              </a:rPr>
              <a:t> test resulted in a p-value of 0.327, indicating no significant difference in variances between groups.</a:t>
            </a:r>
          </a:p>
          <a:p>
            <a:pPr algn="just">
              <a:buFont typeface="+mj-lt"/>
              <a:buAutoNum type="arabicPeriod"/>
            </a:pPr>
            <a:r>
              <a:rPr lang="en-US" sz="1400" b="1" dirty="0">
                <a:effectLst>
                  <a:outerShdw blurRad="228600" algn="ctr" rotWithShape="0">
                    <a:prstClr val="black">
                      <a:alpha val="53000"/>
                    </a:prstClr>
                  </a:outerShdw>
                </a:effectLst>
              </a:rPr>
              <a:t>Normal Distribution of Residuals: </a:t>
            </a:r>
            <a:r>
              <a:rPr lang="en-US" sz="1400" b="1" dirty="0">
                <a:solidFill>
                  <a:schemeClr val="accent4">
                    <a:lumMod val="75000"/>
                  </a:schemeClr>
                </a:solidFill>
                <a:effectLst>
                  <a:outerShdw blurRad="228600" algn="ctr" rotWithShape="0">
                    <a:prstClr val="black">
                      <a:alpha val="53000"/>
                    </a:prstClr>
                  </a:outerShdw>
                </a:effectLst>
              </a:rPr>
              <a:t>Failed</a:t>
            </a:r>
            <a:r>
              <a:rPr lang="en-US" sz="1400" dirty="0">
                <a:effectLst>
                  <a:outerShdw blurRad="228600" algn="ctr" rotWithShape="0">
                    <a:prstClr val="black">
                      <a:alpha val="53000"/>
                    </a:prstClr>
                  </a:outerShdw>
                </a:effectLst>
              </a:rPr>
              <a:t>, as the Shapiro-Wilk test yielded a p-value of 5.138e-05, suggesting the residuals do not follow a normal distribution.</a:t>
            </a:r>
          </a:p>
          <a:p>
            <a:pPr marL="742950" lvl="1" indent="-285750" algn="just">
              <a:buFont typeface="Arial" panose="020B0604020202020204" pitchFamily="34" charset="0"/>
              <a:buChar char="•"/>
            </a:pPr>
            <a:endParaRPr lang="en-US" b="1" dirty="0"/>
          </a:p>
        </p:txBody>
      </p:sp>
      <p:pic>
        <p:nvPicPr>
          <p:cNvPr id="42" name="Imagen 41">
            <a:extLst>
              <a:ext uri="{FF2B5EF4-FFF2-40B4-BE49-F238E27FC236}">
                <a16:creationId xmlns:a16="http://schemas.microsoft.com/office/drawing/2014/main" id="{BE3323EF-5CE2-0AD2-9D79-D22637AC93E2}"/>
              </a:ext>
            </a:extLst>
          </p:cNvPr>
          <p:cNvPicPr>
            <a:picLocks noChangeAspect="1"/>
          </p:cNvPicPr>
          <p:nvPr/>
        </p:nvPicPr>
        <p:blipFill>
          <a:blip r:embed="rId6"/>
          <a:stretch>
            <a:fillRect/>
          </a:stretch>
        </p:blipFill>
        <p:spPr>
          <a:xfrm>
            <a:off x="9880909" y="4325161"/>
            <a:ext cx="1915208" cy="1279882"/>
          </a:xfrm>
          <a:prstGeom prst="rect">
            <a:avLst/>
          </a:prstGeom>
        </p:spPr>
      </p:pic>
      <p:pic>
        <p:nvPicPr>
          <p:cNvPr id="44" name="Imagen 43">
            <a:extLst>
              <a:ext uri="{FF2B5EF4-FFF2-40B4-BE49-F238E27FC236}">
                <a16:creationId xmlns:a16="http://schemas.microsoft.com/office/drawing/2014/main" id="{AD3A0FDA-BC63-D82C-3E64-73703E917474}"/>
              </a:ext>
            </a:extLst>
          </p:cNvPr>
          <p:cNvPicPr>
            <a:picLocks noChangeAspect="1"/>
          </p:cNvPicPr>
          <p:nvPr/>
        </p:nvPicPr>
        <p:blipFill>
          <a:blip r:embed="rId7"/>
          <a:stretch>
            <a:fillRect/>
          </a:stretch>
        </p:blipFill>
        <p:spPr>
          <a:xfrm>
            <a:off x="9880909" y="5599474"/>
            <a:ext cx="1915208" cy="1248395"/>
          </a:xfrm>
          <a:prstGeom prst="rect">
            <a:avLst/>
          </a:prstGeom>
        </p:spPr>
      </p:pic>
      <p:sp>
        <p:nvSpPr>
          <p:cNvPr id="45" name="Flecha: a la derecha 44">
            <a:extLst>
              <a:ext uri="{FF2B5EF4-FFF2-40B4-BE49-F238E27FC236}">
                <a16:creationId xmlns:a16="http://schemas.microsoft.com/office/drawing/2014/main" id="{6226D6F3-E158-E4DC-3278-7DD41611DC64}"/>
              </a:ext>
            </a:extLst>
          </p:cNvPr>
          <p:cNvSpPr/>
          <p:nvPr/>
        </p:nvSpPr>
        <p:spPr>
          <a:xfrm rot="2210196">
            <a:off x="9431888" y="5847310"/>
            <a:ext cx="438448" cy="42103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sp>
        <p:nvSpPr>
          <p:cNvPr id="46" name="Flecha: a la derecha 45">
            <a:extLst>
              <a:ext uri="{FF2B5EF4-FFF2-40B4-BE49-F238E27FC236}">
                <a16:creationId xmlns:a16="http://schemas.microsoft.com/office/drawing/2014/main" id="{2484CA79-6203-BB3A-5E93-1B7002708AC6}"/>
              </a:ext>
            </a:extLst>
          </p:cNvPr>
          <p:cNvSpPr/>
          <p:nvPr/>
        </p:nvSpPr>
        <p:spPr>
          <a:xfrm rot="19353990">
            <a:off x="9405570" y="4965102"/>
            <a:ext cx="438448" cy="42103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pic>
        <p:nvPicPr>
          <p:cNvPr id="48" name="Imagen 47">
            <a:extLst>
              <a:ext uri="{FF2B5EF4-FFF2-40B4-BE49-F238E27FC236}">
                <a16:creationId xmlns:a16="http://schemas.microsoft.com/office/drawing/2014/main" id="{26FA49FF-A72A-EF74-11DE-F380F0BAD9B4}"/>
              </a:ext>
            </a:extLst>
          </p:cNvPr>
          <p:cNvPicPr>
            <a:picLocks noChangeAspect="1"/>
          </p:cNvPicPr>
          <p:nvPr/>
        </p:nvPicPr>
        <p:blipFill rotWithShape="1">
          <a:blip r:embed="rId8"/>
          <a:srcRect t="488"/>
          <a:stretch/>
        </p:blipFill>
        <p:spPr>
          <a:xfrm>
            <a:off x="4652744" y="223452"/>
            <a:ext cx="7525568" cy="3814739"/>
          </a:xfrm>
          <a:prstGeom prst="rect">
            <a:avLst/>
          </a:prstGeom>
        </p:spPr>
      </p:pic>
    </p:spTree>
    <p:extLst>
      <p:ext uri="{BB962C8B-B14F-4D97-AF65-F5344CB8AC3E}">
        <p14:creationId xmlns:p14="http://schemas.microsoft.com/office/powerpoint/2010/main" val="82097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868A0-4602-4AB5-323A-F95C9D6A9462}"/>
              </a:ext>
            </a:extLst>
          </p:cNvPr>
          <p:cNvSpPr>
            <a:spLocks noGrp="1"/>
          </p:cNvSpPr>
          <p:nvPr>
            <p:ph type="title"/>
          </p:nvPr>
        </p:nvSpPr>
        <p:spPr/>
        <p:txBody>
          <a:bodyPr/>
          <a:lstStyle/>
          <a:p>
            <a:r>
              <a:rPr lang="en-US" dirty="0"/>
              <a:t>How are the presidents referring to </a:t>
            </a:r>
            <a:br>
              <a:rPr lang="en-US" dirty="0"/>
            </a:br>
            <a:r>
              <a:rPr lang="en-US" dirty="0"/>
              <a:t>climate change?</a:t>
            </a:r>
          </a:p>
        </p:txBody>
      </p:sp>
      <p:pic>
        <p:nvPicPr>
          <p:cNvPr id="8" name="Marcador de contenido 7" descr="Texto&#10;&#10;Descripción generada automáticamente">
            <a:extLst>
              <a:ext uri="{FF2B5EF4-FFF2-40B4-BE49-F238E27FC236}">
                <a16:creationId xmlns:a16="http://schemas.microsoft.com/office/drawing/2014/main" id="{6A5C4FCE-ABCC-60D0-2C0A-3F8D500D4C01}"/>
              </a:ext>
            </a:extLst>
          </p:cNvPr>
          <p:cNvPicPr>
            <a:picLocks noGrp="1" noChangeAspect="1"/>
          </p:cNvPicPr>
          <p:nvPr>
            <p:ph sz="half" idx="2"/>
          </p:nvPr>
        </p:nvPicPr>
        <p:blipFill rotWithShape="1">
          <a:blip r:embed="rId2"/>
          <a:srcRect l="1" r="66677"/>
          <a:stretch/>
        </p:blipFill>
        <p:spPr>
          <a:xfrm>
            <a:off x="9171582" y="617368"/>
            <a:ext cx="3020418" cy="1807157"/>
          </a:xfrm>
        </p:spPr>
      </p:pic>
      <p:pic>
        <p:nvPicPr>
          <p:cNvPr id="11" name="Marcador de contenido 7" descr="Texto&#10;&#10;Descripción generada automáticamente">
            <a:extLst>
              <a:ext uri="{FF2B5EF4-FFF2-40B4-BE49-F238E27FC236}">
                <a16:creationId xmlns:a16="http://schemas.microsoft.com/office/drawing/2014/main" id="{B9B474A1-EDDD-5C6F-565D-3B28AFC5F6BA}"/>
              </a:ext>
            </a:extLst>
          </p:cNvPr>
          <p:cNvPicPr>
            <a:picLocks noChangeAspect="1"/>
          </p:cNvPicPr>
          <p:nvPr/>
        </p:nvPicPr>
        <p:blipFill rotWithShape="1">
          <a:blip r:embed="rId2"/>
          <a:srcRect l="66645"/>
          <a:stretch/>
        </p:blipFill>
        <p:spPr>
          <a:xfrm>
            <a:off x="9171582" y="2694626"/>
            <a:ext cx="3020418" cy="1805447"/>
          </a:xfrm>
          <a:prstGeom prst="rect">
            <a:avLst/>
          </a:prstGeom>
        </p:spPr>
      </p:pic>
      <p:pic>
        <p:nvPicPr>
          <p:cNvPr id="12" name="Marcador de contenido 7" descr="Texto&#10;&#10;Descripción generada automáticamente">
            <a:extLst>
              <a:ext uri="{FF2B5EF4-FFF2-40B4-BE49-F238E27FC236}">
                <a16:creationId xmlns:a16="http://schemas.microsoft.com/office/drawing/2014/main" id="{5A03EEF9-11BD-BE08-7E6A-6274052573AF}"/>
              </a:ext>
            </a:extLst>
          </p:cNvPr>
          <p:cNvPicPr>
            <a:picLocks noChangeAspect="1"/>
          </p:cNvPicPr>
          <p:nvPr/>
        </p:nvPicPr>
        <p:blipFill rotWithShape="1">
          <a:blip r:embed="rId2"/>
          <a:srcRect l="33430" r="33355"/>
          <a:stretch/>
        </p:blipFill>
        <p:spPr>
          <a:xfrm>
            <a:off x="9171582" y="4770174"/>
            <a:ext cx="3020418" cy="1812972"/>
          </a:xfrm>
          <a:prstGeom prst="rect">
            <a:avLst/>
          </a:prstGeom>
        </p:spPr>
      </p:pic>
      <p:sp>
        <p:nvSpPr>
          <p:cNvPr id="14" name="CuadroTexto 13">
            <a:extLst>
              <a:ext uri="{FF2B5EF4-FFF2-40B4-BE49-F238E27FC236}">
                <a16:creationId xmlns:a16="http://schemas.microsoft.com/office/drawing/2014/main" id="{867371C1-65D7-8951-6947-4FD305D47EC5}"/>
              </a:ext>
            </a:extLst>
          </p:cNvPr>
          <p:cNvSpPr txBox="1"/>
          <p:nvPr/>
        </p:nvSpPr>
        <p:spPr>
          <a:xfrm>
            <a:off x="190793" y="5844482"/>
            <a:ext cx="5791303" cy="830997"/>
          </a:xfrm>
          <a:prstGeom prst="rect">
            <a:avLst/>
          </a:prstGeom>
          <a:noFill/>
        </p:spPr>
        <p:txBody>
          <a:bodyPr wrap="square" rtlCol="0">
            <a:spAutoFit/>
          </a:bodyPr>
          <a:lstStyle/>
          <a:p>
            <a:pPr algn="just"/>
            <a:r>
              <a:rPr lang="en-US" sz="1200" dirty="0"/>
              <a:t>Emotions were introduced in our analysis with </a:t>
            </a:r>
            <a:r>
              <a:rPr lang="en-US" sz="1200" dirty="0" err="1"/>
              <a:t>NRCLex</a:t>
            </a:r>
            <a:r>
              <a:rPr lang="en-US" sz="1200" dirty="0"/>
              <a:t> library, that will measure emotional affect from a body of text. Affect dictionary contains approximately 27,000 words, and is based on the National Research Council Canada (NRC) affect lexicon and the NLTK library's WordNet synonym sets.</a:t>
            </a:r>
          </a:p>
        </p:txBody>
      </p:sp>
      <p:pic>
        <p:nvPicPr>
          <p:cNvPr id="20" name="Marcador de contenido 7" descr="Gráfico, Gráfico de barras&#10;&#10;Descripción generada automáticamente">
            <a:extLst>
              <a:ext uri="{FF2B5EF4-FFF2-40B4-BE49-F238E27FC236}">
                <a16:creationId xmlns:a16="http://schemas.microsoft.com/office/drawing/2014/main" id="{6C3B2455-765F-8DB8-DF73-23D53556BF17}"/>
              </a:ext>
            </a:extLst>
          </p:cNvPr>
          <p:cNvPicPr>
            <a:picLocks noChangeAspect="1"/>
          </p:cNvPicPr>
          <p:nvPr/>
        </p:nvPicPr>
        <p:blipFill>
          <a:blip r:embed="rId3"/>
          <a:stretch>
            <a:fillRect/>
          </a:stretch>
        </p:blipFill>
        <p:spPr>
          <a:xfrm>
            <a:off x="190793" y="1970026"/>
            <a:ext cx="5791303" cy="3860868"/>
          </a:xfrm>
          <a:prstGeom prst="rect">
            <a:avLst/>
          </a:prstGeom>
        </p:spPr>
      </p:pic>
      <p:sp>
        <p:nvSpPr>
          <p:cNvPr id="22" name="CuadroTexto 21">
            <a:extLst>
              <a:ext uri="{FF2B5EF4-FFF2-40B4-BE49-F238E27FC236}">
                <a16:creationId xmlns:a16="http://schemas.microsoft.com/office/drawing/2014/main" id="{43860FDB-30B0-28B1-7FE5-A61E45C603E1}"/>
              </a:ext>
            </a:extLst>
          </p:cNvPr>
          <p:cNvSpPr txBox="1"/>
          <p:nvPr/>
        </p:nvSpPr>
        <p:spPr>
          <a:xfrm>
            <a:off x="5982096" y="3127916"/>
            <a:ext cx="309216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Third Finding: Positive, Trust, Anticipation, and Joy  </a:t>
            </a:r>
            <a:r>
              <a:rPr lang="en-US" dirty="0"/>
              <a:t>emotions were called up more in the speeches than </a:t>
            </a:r>
            <a:r>
              <a:rPr lang="en-US" b="1" dirty="0"/>
              <a:t>Negative, Fear, Surprise, Anger, Sadness, Disgust. </a:t>
            </a:r>
          </a:p>
        </p:txBody>
      </p:sp>
    </p:spTree>
    <p:extLst>
      <p:ext uri="{BB962C8B-B14F-4D97-AF65-F5344CB8AC3E}">
        <p14:creationId xmlns:p14="http://schemas.microsoft.com/office/powerpoint/2010/main" val="14269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B0DBF-C740-FFA2-BF69-18109A5DA90E}"/>
              </a:ext>
            </a:extLst>
          </p:cNvPr>
          <p:cNvSpPr>
            <a:spLocks noGrp="1"/>
          </p:cNvSpPr>
          <p:nvPr>
            <p:ph type="title"/>
          </p:nvPr>
        </p:nvSpPr>
        <p:spPr/>
        <p:txBody>
          <a:bodyPr/>
          <a:lstStyle/>
          <a:p>
            <a:r>
              <a:rPr lang="en-US" dirty="0"/>
              <a:t>How are the presidents referring to </a:t>
            </a:r>
            <a:br>
              <a:rPr lang="en-US" dirty="0"/>
            </a:br>
            <a:r>
              <a:rPr lang="en-US" dirty="0"/>
              <a:t>climate change?</a:t>
            </a:r>
          </a:p>
        </p:txBody>
      </p:sp>
      <p:sp>
        <p:nvSpPr>
          <p:cNvPr id="10" name="CuadroTexto 9">
            <a:extLst>
              <a:ext uri="{FF2B5EF4-FFF2-40B4-BE49-F238E27FC236}">
                <a16:creationId xmlns:a16="http://schemas.microsoft.com/office/drawing/2014/main" id="{892DCAA2-BF2E-E1BC-6ECD-471CA65FD4D9}"/>
              </a:ext>
            </a:extLst>
          </p:cNvPr>
          <p:cNvSpPr txBox="1"/>
          <p:nvPr/>
        </p:nvSpPr>
        <p:spPr>
          <a:xfrm>
            <a:off x="6827004" y="2335418"/>
            <a:ext cx="4788976"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Fourth Finding: </a:t>
            </a:r>
            <a:r>
              <a:rPr lang="en-US" sz="1600" dirty="0"/>
              <a:t>Positive sentiment has generally been dominant compared to negative sentiment, suggesting a more positive portrayal or discussion of climate change issues in the analyzed speeches.</a:t>
            </a:r>
            <a:br>
              <a:rPr lang="en-US" sz="1600" dirty="0"/>
            </a:br>
            <a:endParaRPr lang="en-US" sz="1600" dirty="0"/>
          </a:p>
          <a:p>
            <a:pPr marL="285750" indent="-285750" algn="just">
              <a:buFont typeface="Arial" panose="020B0604020202020204" pitchFamily="34" charset="0"/>
              <a:buChar char="•"/>
            </a:pPr>
            <a:r>
              <a:rPr lang="en-US" sz="1600" dirty="0"/>
              <a:t>The neutral sentiment line shows fewer fluctuations than the positive and negative, and proportionally this type of language is always used in over 70% of the speeches’ contents, indicating a consistent use of neutral language throughout the speeches.</a:t>
            </a:r>
            <a:br>
              <a:rPr lang="en-US" sz="1600" dirty="0"/>
            </a:br>
            <a:endParaRPr lang="en-US" sz="1600" dirty="0"/>
          </a:p>
          <a:p>
            <a:pPr marL="285750" indent="-285750" algn="just">
              <a:buFont typeface="Arial" panose="020B0604020202020204" pitchFamily="34" charset="0"/>
              <a:buChar char="•"/>
            </a:pPr>
            <a:r>
              <a:rPr lang="en-US" sz="1600" dirty="0"/>
              <a:t>This might suggest a </a:t>
            </a:r>
            <a:r>
              <a:rPr lang="en-US" sz="1600" b="1" dirty="0"/>
              <a:t>measured approach</a:t>
            </a:r>
            <a:r>
              <a:rPr lang="en-US" sz="1600" dirty="0"/>
              <a:t> to discussing climate change, potentially aiming to inform rather than evoke strong emotion.  </a:t>
            </a:r>
          </a:p>
        </p:txBody>
      </p:sp>
      <p:pic>
        <p:nvPicPr>
          <p:cNvPr id="17" name="Imagen 16">
            <a:extLst>
              <a:ext uri="{FF2B5EF4-FFF2-40B4-BE49-F238E27FC236}">
                <a16:creationId xmlns:a16="http://schemas.microsoft.com/office/drawing/2014/main" id="{6E276ECA-5EFC-3188-3983-10DF59873DBB}"/>
              </a:ext>
            </a:extLst>
          </p:cNvPr>
          <p:cNvPicPr>
            <a:picLocks noChangeAspect="1"/>
          </p:cNvPicPr>
          <p:nvPr/>
        </p:nvPicPr>
        <p:blipFill rotWithShape="1">
          <a:blip r:embed="rId2"/>
          <a:srcRect t="1269" b="2123"/>
          <a:stretch/>
        </p:blipFill>
        <p:spPr>
          <a:xfrm>
            <a:off x="421702" y="2219181"/>
            <a:ext cx="6163825" cy="3885591"/>
          </a:xfrm>
          <a:prstGeom prst="rect">
            <a:avLst/>
          </a:prstGeom>
        </p:spPr>
      </p:pic>
      <p:sp>
        <p:nvSpPr>
          <p:cNvPr id="18" name="CuadroTexto 17">
            <a:extLst>
              <a:ext uri="{FF2B5EF4-FFF2-40B4-BE49-F238E27FC236}">
                <a16:creationId xmlns:a16="http://schemas.microsoft.com/office/drawing/2014/main" id="{978B2D54-A311-D37A-238B-D06620CDABD4}"/>
              </a:ext>
            </a:extLst>
          </p:cNvPr>
          <p:cNvSpPr txBox="1"/>
          <p:nvPr/>
        </p:nvSpPr>
        <p:spPr>
          <a:xfrm>
            <a:off x="516942" y="6104772"/>
            <a:ext cx="5973344" cy="646331"/>
          </a:xfrm>
          <a:prstGeom prst="rect">
            <a:avLst/>
          </a:prstGeom>
          <a:noFill/>
        </p:spPr>
        <p:txBody>
          <a:bodyPr wrap="square" rtlCol="0">
            <a:spAutoFit/>
          </a:bodyPr>
          <a:lstStyle/>
          <a:p>
            <a:pPr algn="just"/>
            <a:r>
              <a:rPr lang="en-US" sz="1200" dirty="0"/>
              <a:t>The VADER sentiment analysis tool is specifically attuned to sentiments expressed in social media and similar texts. It is useful for capturing the emotional tone of texts, making it suited for analyzing speeches where emotional appeal is significant.</a:t>
            </a:r>
          </a:p>
        </p:txBody>
      </p:sp>
    </p:spTree>
    <p:extLst>
      <p:ext uri="{BB962C8B-B14F-4D97-AF65-F5344CB8AC3E}">
        <p14:creationId xmlns:p14="http://schemas.microsoft.com/office/powerpoint/2010/main" val="3360487205"/>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326</TotalTime>
  <Words>485</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Trebuchet MS</vt:lpstr>
      <vt:lpstr>Berlín</vt:lpstr>
      <vt:lpstr>How has the sentiment of US presidential speeches about Climate change evolved in the last 20 years? </vt:lpstr>
      <vt:lpstr>Has there been a change in narrative?</vt:lpstr>
      <vt:lpstr>The Data –  Web Scrapping</vt:lpstr>
      <vt:lpstr>Analysis</vt:lpstr>
      <vt:lpstr>How are the presidents referring to  climate change?</vt:lpstr>
      <vt:lpstr>How are the presidents referring to  climate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has the sentiment of US presidential speeches about Climate change evolved in the last 20 years?</dc:title>
  <dc:creator>Alvaro Guijarro</dc:creator>
  <cp:lastModifiedBy>Alvaro Guijarro</cp:lastModifiedBy>
  <cp:revision>2</cp:revision>
  <dcterms:created xsi:type="dcterms:W3CDTF">2023-12-04T05:44:17Z</dcterms:created>
  <dcterms:modified xsi:type="dcterms:W3CDTF">2023-12-04T11:12:08Z</dcterms:modified>
</cp:coreProperties>
</file>