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1" r:id="rId2"/>
    <p:sldId id="308" r:id="rId3"/>
    <p:sldId id="268" r:id="rId4"/>
    <p:sldId id="269" r:id="rId5"/>
    <p:sldId id="273" r:id="rId6"/>
    <p:sldId id="274" r:id="rId7"/>
    <p:sldId id="272" r:id="rId8"/>
    <p:sldId id="304" r:id="rId9"/>
    <p:sldId id="307" r:id="rId10"/>
    <p:sldId id="291" r:id="rId11"/>
    <p:sldId id="315" r:id="rId12"/>
    <p:sldId id="267" r:id="rId13"/>
    <p:sldId id="292" r:id="rId14"/>
    <p:sldId id="305" r:id="rId15"/>
    <p:sldId id="314" r:id="rId16"/>
    <p:sldId id="306" r:id="rId17"/>
    <p:sldId id="276" r:id="rId18"/>
    <p:sldId id="294" r:id="rId19"/>
    <p:sldId id="290" r:id="rId20"/>
    <p:sldId id="296" r:id="rId21"/>
    <p:sldId id="298" r:id="rId22"/>
    <p:sldId id="300" r:id="rId23"/>
    <p:sldId id="299" r:id="rId24"/>
    <p:sldId id="302" r:id="rId25"/>
    <p:sldId id="288" r:id="rId26"/>
    <p:sldId id="311" r:id="rId27"/>
    <p:sldId id="312" r:id="rId28"/>
    <p:sldId id="313" r:id="rId29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144" y="240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6CD9C-BC2E-413C-BF6A-CECF8A87D33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testest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40FE8-B956-4A25-95B2-710A824B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7754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1642F-5FDF-4A10-90E4-4BF493B34F0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testest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E8E2D-4F48-4795-8861-DA375791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67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CA08E3-6DDD-46FC-8E7F-DDE934068B6A}"/>
              </a:ext>
            </a:extLst>
          </p:cNvPr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7711"/>
            <a:ext cx="11520488" cy="6487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" y="-7711"/>
            <a:ext cx="6734175" cy="6487886"/>
          </a:xfrm>
          <a:solidFill>
            <a:schemeClr val="accent4">
              <a:lumMod val="50000"/>
              <a:alpha val="59000"/>
            </a:schemeClr>
          </a:solidFill>
          <a:ln>
            <a:noFill/>
          </a:ln>
          <a:effectLst/>
        </p:spPr>
        <p:txBody>
          <a:bodyPr anchor="b">
            <a:noAutofit/>
          </a:bodyPr>
          <a:lstStyle>
            <a:lvl1pPr algn="l">
              <a:defRPr sz="6000">
                <a:noFill/>
                <a:latin typeface="+mn-lt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1398" y="0"/>
            <a:ext cx="4825994" cy="1206499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57176" y="220050"/>
            <a:ext cx="6226168" cy="2389800"/>
          </a:xfrm>
        </p:spPr>
        <p:txBody>
          <a:bodyPr anchor="t">
            <a:noAutofit/>
          </a:bodyPr>
          <a:lstStyle>
            <a:lvl1pPr algn="l">
              <a:defRPr lang="en-US" sz="4000" b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dirty="0" smtClean="0"/>
              <a:t>Session Title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54276" y="3712694"/>
            <a:ext cx="6229068" cy="905205"/>
          </a:xfrm>
        </p:spPr>
        <p:txBody>
          <a:bodyPr anchor="t">
            <a:noAutofit/>
          </a:bodyPr>
          <a:lstStyle>
            <a:lvl1pPr algn="l">
              <a:defRPr lang="en-US" sz="3200" b="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 Speaker Name</a:t>
            </a:r>
          </a:p>
          <a:p>
            <a:pPr lvl="0"/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54276" y="4617899"/>
            <a:ext cx="6226168" cy="905205"/>
          </a:xfrm>
        </p:spPr>
        <p:txBody>
          <a:bodyPr anchor="t">
            <a:noAutofit/>
          </a:bodyPr>
          <a:lstStyle>
            <a:lvl1pPr algn="l">
              <a:defRPr lang="en-US" sz="2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dirty="0" smtClean="0"/>
              <a:t>Contact details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474568" y="1206499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#</a:t>
            </a:r>
            <a:r>
              <a:rPr lang="es-ES" dirty="0" err="1" smtClean="0">
                <a:solidFill>
                  <a:schemeClr val="bg1"/>
                </a:solidFill>
              </a:rPr>
              <a:t>SQLSatMadrid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88DF83-7FCE-4CC1-A5F8-7A5AD66AF570}"/>
              </a:ext>
            </a:extLst>
          </p:cNvPr>
          <p:cNvSpPr>
            <a:spLocks noChangeAspect="1"/>
          </p:cNvSpPr>
          <p:nvPr userDrawn="1"/>
        </p:nvSpPr>
        <p:spPr>
          <a:xfrm>
            <a:off x="10914429" y="0"/>
            <a:ext cx="606059" cy="446276"/>
          </a:xfrm>
          <a:prstGeom prst="rect">
            <a:avLst/>
          </a:prstGeom>
          <a:blipFill>
            <a:blip r:embed="rId2" cstate="email">
              <a:alphaModFix am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i="0" kern="1200" cap="all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# 904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9D292-D8E4-419B-97D5-71FFD275F27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885" y="1367103"/>
            <a:ext cx="4224698" cy="42246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6" name="TextBox 5"/>
          <p:cNvSpPr txBox="1"/>
          <p:nvPr userDrawn="1"/>
        </p:nvSpPr>
        <p:spPr>
          <a:xfrm>
            <a:off x="8482097" y="6119263"/>
            <a:ext cx="215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4"/>
                </a:solidFill>
              </a:rPr>
              <a:t>Sigue</a:t>
            </a:r>
            <a:r>
              <a:rPr lang="en-US" sz="1600" dirty="0" smtClean="0">
                <a:solidFill>
                  <a:schemeClr val="accent4"/>
                </a:solidFill>
              </a:rPr>
              <a:t> #</a:t>
            </a:r>
            <a:r>
              <a:rPr lang="en-US" sz="1600" dirty="0" err="1" smtClean="0">
                <a:solidFill>
                  <a:schemeClr val="accent4"/>
                </a:solidFill>
              </a:rPr>
              <a:t>SQLSatMadrid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62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9D292-D8E4-419B-97D5-71FFD275F2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885" y="1367103"/>
            <a:ext cx="4224698" cy="42246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6" name="TextBox 5"/>
          <p:cNvSpPr txBox="1"/>
          <p:nvPr userDrawn="1"/>
        </p:nvSpPr>
        <p:spPr>
          <a:xfrm>
            <a:off x="8482097" y="6119263"/>
            <a:ext cx="215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4"/>
                </a:solidFill>
              </a:rPr>
              <a:t>Sigue</a:t>
            </a:r>
            <a:r>
              <a:rPr lang="en-US" sz="1600" dirty="0" smtClean="0">
                <a:solidFill>
                  <a:schemeClr val="accent4"/>
                </a:solidFill>
              </a:rPr>
              <a:t> #</a:t>
            </a:r>
            <a:r>
              <a:rPr lang="en-US" sz="1600" dirty="0" err="1" smtClean="0">
                <a:solidFill>
                  <a:schemeClr val="accent4"/>
                </a:solidFill>
              </a:rPr>
              <a:t>SQLSatMadrid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9D292-D8E4-419B-97D5-71FFD275F2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885" y="1367103"/>
            <a:ext cx="4224698" cy="42246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6" name="TextBox 5"/>
          <p:cNvSpPr txBox="1"/>
          <p:nvPr userDrawn="1"/>
        </p:nvSpPr>
        <p:spPr>
          <a:xfrm>
            <a:off x="8482097" y="6119263"/>
            <a:ext cx="215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1"/>
                </a:solidFill>
              </a:rPr>
              <a:t>Sigue</a:t>
            </a:r>
            <a:r>
              <a:rPr lang="en-US" sz="1600" dirty="0" smtClean="0">
                <a:solidFill>
                  <a:schemeClr val="accent1"/>
                </a:solidFill>
              </a:rPr>
              <a:t> #</a:t>
            </a:r>
            <a:r>
              <a:rPr lang="en-US" sz="1600" dirty="0" err="1" smtClean="0">
                <a:solidFill>
                  <a:schemeClr val="accent1"/>
                </a:solidFill>
              </a:rPr>
              <a:t>SQLSatMadrid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5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93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BIG Thanks to </a:t>
            </a:r>
            <a:r>
              <a:rPr lang="en-US" dirty="0" err="1" smtClean="0"/>
              <a:t>SQLSatMadrid</a:t>
            </a:r>
            <a:r>
              <a:rPr lang="en-US" dirty="0" smtClean="0"/>
              <a:t> sponsors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8172" y="4340740"/>
            <a:ext cx="3307101" cy="1216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52" y="3522882"/>
            <a:ext cx="1603562" cy="456049"/>
          </a:xfrm>
          <a:prstGeom prst="rect">
            <a:avLst/>
          </a:prstGeom>
        </p:spPr>
      </p:pic>
      <p:pic>
        <p:nvPicPr>
          <p:cNvPr id="6" name="Picture 8" descr="Resultado de imagen de plainconcepts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356" b="-1"/>
          <a:stretch/>
        </p:blipFill>
        <p:spPr bwMode="auto">
          <a:xfrm>
            <a:off x="653936" y="1462344"/>
            <a:ext cx="1690740" cy="122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0516" y="5398029"/>
            <a:ext cx="802412" cy="8505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30205" y="1256327"/>
            <a:ext cx="430887" cy="1564843"/>
          </a:xfrm>
          <a:prstGeom prst="rect">
            <a:avLst/>
          </a:prstGeom>
          <a:solidFill>
            <a:schemeClr val="accent4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Platinum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9866" y="3009087"/>
            <a:ext cx="1907402" cy="11953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6797" y="1584740"/>
            <a:ext cx="2417231" cy="8952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6320" y="3462665"/>
            <a:ext cx="1920508" cy="5764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8172" y="1772949"/>
            <a:ext cx="3414607" cy="580348"/>
          </a:xfrm>
          <a:prstGeom prst="rect">
            <a:avLst/>
          </a:prstGeom>
        </p:spPr>
      </p:pic>
      <p:pic>
        <p:nvPicPr>
          <p:cNvPr id="2052" name="Picture 4" descr="https://sqlsaturdayfiles.blob.core.windows.net/904/EventSponsor_14165.png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98838" y="1768773"/>
            <a:ext cx="2030829" cy="71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qlsaturdayfiles.blob.core.windows.net/904/EventSponsor_14005.jpg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95880" y="3360051"/>
            <a:ext cx="2129628" cy="75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qlsaturdayfiles.blob.core.windows.net/904/EventSponsor_13867.png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37124" y="3393034"/>
            <a:ext cx="1790037" cy="80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0279" y="4461760"/>
            <a:ext cx="2635340" cy="1599055"/>
          </a:xfrm>
          <a:prstGeom prst="rect">
            <a:avLst/>
          </a:prstGeom>
        </p:spPr>
      </p:pic>
      <p:pic>
        <p:nvPicPr>
          <p:cNvPr id="2058" name="Picture 10" descr="https://sqlsaturdayfiles.blob.core.windows.net/904/EventSponsor_14172.png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6534" y="4711486"/>
            <a:ext cx="1314327" cy="33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sqlsaturdayfiles.blob.core.windows.net/904/EventSponsor_14121.png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1741" y="5300499"/>
            <a:ext cx="1712893" cy="34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 userDrawn="1"/>
        </p:nvSpPr>
        <p:spPr>
          <a:xfrm>
            <a:off x="130204" y="2862229"/>
            <a:ext cx="430887" cy="1564843"/>
          </a:xfrm>
          <a:prstGeom prst="rect">
            <a:avLst/>
          </a:prstGeom>
          <a:solidFill>
            <a:schemeClr val="accent4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Gold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30203" y="4461760"/>
            <a:ext cx="430887" cy="1564843"/>
          </a:xfrm>
          <a:prstGeom prst="rect">
            <a:avLst/>
          </a:prstGeom>
          <a:solidFill>
            <a:schemeClr val="accent4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Silver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3647726" y="4461760"/>
            <a:ext cx="430887" cy="1564843"/>
          </a:xfrm>
          <a:prstGeom prst="rect">
            <a:avLst/>
          </a:prstGeom>
          <a:solidFill>
            <a:schemeClr val="accent4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Venue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7832728" y="4478009"/>
            <a:ext cx="430887" cy="1564843"/>
          </a:xfrm>
          <a:prstGeom prst="rect">
            <a:avLst/>
          </a:prstGeom>
          <a:solidFill>
            <a:schemeClr val="accent4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Global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361038" y="356761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BIG Thanks to </a:t>
            </a:r>
            <a:r>
              <a:rPr lang="en-US" dirty="0" err="1" smtClean="0"/>
              <a:t>SQLSatMadrid</a:t>
            </a:r>
            <a:r>
              <a:rPr lang="en-US" dirty="0" smtClean="0"/>
              <a:t> sponsors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71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str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8482097" y="6119263"/>
            <a:ext cx="215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1"/>
                </a:solidFill>
              </a:rPr>
              <a:t>Sigue</a:t>
            </a:r>
            <a:r>
              <a:rPr lang="en-US" sz="1600" baseline="0" dirty="0" smtClean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chemeClr val="accent1"/>
                </a:solidFill>
              </a:rPr>
              <a:t>#</a:t>
            </a:r>
            <a:r>
              <a:rPr lang="en-US" sz="1600" dirty="0" err="1" smtClean="0">
                <a:solidFill>
                  <a:schemeClr val="accent1"/>
                </a:solidFill>
              </a:rPr>
              <a:t>SQLSatMadrid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29D292-D8E4-419B-97D5-71FFD275F2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885" y="1367103"/>
            <a:ext cx="4224698" cy="42246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64668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29D292-D8E4-419B-97D5-71FFD275F2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885" y="1367103"/>
            <a:ext cx="4224698" cy="42246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5" name="TextBox 4"/>
          <p:cNvSpPr txBox="1"/>
          <p:nvPr userDrawn="1"/>
        </p:nvSpPr>
        <p:spPr>
          <a:xfrm>
            <a:off x="8482097" y="6119263"/>
            <a:ext cx="215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1"/>
                </a:solidFill>
              </a:rPr>
              <a:t>Sigue</a:t>
            </a:r>
            <a:r>
              <a:rPr lang="en-US" sz="1600" dirty="0" smtClean="0">
                <a:solidFill>
                  <a:schemeClr val="accent1"/>
                </a:solidFill>
              </a:rPr>
              <a:t> #</a:t>
            </a:r>
            <a:r>
              <a:rPr lang="en-US" sz="1600" dirty="0" err="1" smtClean="0">
                <a:solidFill>
                  <a:schemeClr val="accent1"/>
                </a:solidFill>
              </a:rPr>
              <a:t>SQLSatMadrid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29D292-D8E4-419B-97D5-71FFD275F2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4217" y="1000125"/>
            <a:ext cx="4676821" cy="4676821"/>
          </a:xfrm>
          <a:prstGeom prst="rect">
            <a:avLst/>
          </a:prstGeom>
        </p:spPr>
      </p:pic>
      <p:sp>
        <p:nvSpPr>
          <p:cNvPr id="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905000"/>
            <a:ext cx="11529317" cy="3076575"/>
          </a:xfrm>
          <a:solidFill>
            <a:schemeClr val="accent1">
              <a:alpha val="9000"/>
            </a:schemeClr>
          </a:solidFill>
        </p:spPr>
        <p:txBody>
          <a:bodyPr anchor="ctr">
            <a:noAutofit/>
          </a:bodyPr>
          <a:lstStyle>
            <a:lvl1pPr algn="l">
              <a:defRPr lang="en-US" sz="4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257175" y="2105025"/>
            <a:ext cx="3334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4"/>
                </a:solidFill>
              </a:rPr>
              <a:t>DEMO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57175" y="2887866"/>
            <a:ext cx="6097130" cy="1977993"/>
          </a:xfrm>
        </p:spPr>
        <p:txBody>
          <a:bodyPr lIns="91440" anchor="t">
            <a:noAutofit/>
          </a:bodyPr>
          <a:lstStyle>
            <a:lvl1pPr algn="l">
              <a:defRPr lang="en-US" sz="3200" b="0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592453" y="6119263"/>
            <a:ext cx="215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accent4"/>
                </a:solidFill>
              </a:rPr>
              <a:t>Sigue</a:t>
            </a:r>
            <a:r>
              <a:rPr lang="es-ES" sz="1600" baseline="0" dirty="0" smtClean="0">
                <a:solidFill>
                  <a:schemeClr val="accent4"/>
                </a:solidFill>
              </a:rPr>
              <a:t> </a:t>
            </a:r>
            <a:r>
              <a:rPr lang="en-US" sz="1600" dirty="0" smtClean="0">
                <a:solidFill>
                  <a:schemeClr val="accent4"/>
                </a:solidFill>
              </a:rPr>
              <a:t>#</a:t>
            </a:r>
            <a:r>
              <a:rPr lang="en-US" sz="1600" dirty="0" err="1" smtClean="0">
                <a:solidFill>
                  <a:schemeClr val="accent4"/>
                </a:solidFill>
              </a:rPr>
              <a:t>SQLSatMadrid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4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905000"/>
            <a:ext cx="11529317" cy="3076575"/>
          </a:xfrm>
          <a:solidFill>
            <a:schemeClr val="accent1">
              <a:alpha val="9000"/>
            </a:schemeClr>
          </a:solidFill>
        </p:spPr>
        <p:txBody>
          <a:bodyPr anchor="ctr">
            <a:noAutofit/>
          </a:bodyPr>
          <a:lstStyle>
            <a:lvl1pPr algn="l">
              <a:defRPr lang="en-US" sz="4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57175" y="2371725"/>
            <a:ext cx="10077450" cy="2191489"/>
          </a:xfrm>
        </p:spPr>
        <p:txBody>
          <a:bodyPr lIns="91440" anchor="ctr">
            <a:noAutofit/>
          </a:bodyPr>
          <a:lstStyle>
            <a:lvl1pPr algn="l">
              <a:defRPr lang="en-US" sz="3200" b="0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592453" y="6119263"/>
            <a:ext cx="215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accent4"/>
                </a:solidFill>
              </a:rPr>
              <a:t>Sigue</a:t>
            </a:r>
            <a:r>
              <a:rPr lang="es-ES" sz="1600" baseline="0" dirty="0" smtClean="0">
                <a:solidFill>
                  <a:schemeClr val="accent4"/>
                </a:solidFill>
              </a:rPr>
              <a:t> </a:t>
            </a:r>
            <a:r>
              <a:rPr lang="en-US" sz="1600" dirty="0" smtClean="0">
                <a:solidFill>
                  <a:schemeClr val="accent4"/>
                </a:solidFill>
              </a:rPr>
              <a:t>#</a:t>
            </a:r>
            <a:r>
              <a:rPr lang="en-US" sz="1600" dirty="0" err="1" smtClean="0">
                <a:solidFill>
                  <a:schemeClr val="accent4"/>
                </a:solidFill>
              </a:rPr>
              <a:t>SQLSatMadrid</a:t>
            </a:r>
            <a:endParaRPr lang="en-US" sz="1600" dirty="0">
              <a:solidFill>
                <a:schemeClr val="accent4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29D292-D8E4-419B-97D5-71FFD275F2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84217" y="1000125"/>
            <a:ext cx="4676821" cy="467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38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29D292-D8E4-419B-97D5-71FFD275F2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885" y="1367103"/>
            <a:ext cx="4224698" cy="42246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4" name="TextBox 3"/>
          <p:cNvSpPr txBox="1"/>
          <p:nvPr userDrawn="1"/>
        </p:nvSpPr>
        <p:spPr>
          <a:xfrm>
            <a:off x="8482097" y="6119263"/>
            <a:ext cx="215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1"/>
                </a:solidFill>
              </a:rPr>
              <a:t>Sigue</a:t>
            </a:r>
            <a:r>
              <a:rPr lang="en-US" sz="1600" dirty="0" smtClean="0">
                <a:solidFill>
                  <a:schemeClr val="accent1"/>
                </a:solidFill>
              </a:rPr>
              <a:t> #</a:t>
            </a:r>
            <a:r>
              <a:rPr lang="en-US" sz="1600" dirty="0" err="1" smtClean="0">
                <a:solidFill>
                  <a:schemeClr val="accent1"/>
                </a:solidFill>
              </a:rPr>
              <a:t>SQLSatMadrid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29D292-D8E4-419B-97D5-71FFD275F2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885" y="1367103"/>
            <a:ext cx="4224698" cy="42246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4" name="TextBox 3"/>
          <p:cNvSpPr txBox="1"/>
          <p:nvPr userDrawn="1"/>
        </p:nvSpPr>
        <p:spPr>
          <a:xfrm>
            <a:off x="8482097" y="6119263"/>
            <a:ext cx="215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4"/>
                </a:solidFill>
              </a:rPr>
              <a:t>Sigue</a:t>
            </a:r>
            <a:r>
              <a:rPr lang="en-US" sz="1600" dirty="0" smtClean="0">
                <a:solidFill>
                  <a:schemeClr val="accent4"/>
                </a:solidFill>
              </a:rPr>
              <a:t> #</a:t>
            </a:r>
            <a:r>
              <a:rPr lang="en-US" sz="1600" dirty="0" err="1" smtClean="0">
                <a:solidFill>
                  <a:schemeClr val="accent4"/>
                </a:solidFill>
              </a:rPr>
              <a:t>SQLSatMadrid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196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88DF83-7FCE-4CC1-A5F8-7A5AD66AF570}"/>
              </a:ext>
            </a:extLst>
          </p:cNvPr>
          <p:cNvSpPr>
            <a:spLocks noChangeAspect="1"/>
          </p:cNvSpPr>
          <p:nvPr userDrawn="1"/>
        </p:nvSpPr>
        <p:spPr>
          <a:xfrm>
            <a:off x="10914429" y="0"/>
            <a:ext cx="606059" cy="446276"/>
          </a:xfrm>
          <a:prstGeom prst="rect">
            <a:avLst/>
          </a:prstGeom>
          <a:blipFill>
            <a:blip r:embed="rId2" cstate="email">
              <a:alphaModFix am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i="0" kern="1200" cap="all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# 904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9D292-D8E4-419B-97D5-71FFD275F27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885" y="1367103"/>
            <a:ext cx="4224698" cy="42246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6" name="TextBox 5"/>
          <p:cNvSpPr txBox="1"/>
          <p:nvPr userDrawn="1"/>
        </p:nvSpPr>
        <p:spPr>
          <a:xfrm>
            <a:off x="8482097" y="6119263"/>
            <a:ext cx="215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1"/>
                </a:solidFill>
              </a:rPr>
              <a:t>Sigue</a:t>
            </a:r>
            <a:r>
              <a:rPr lang="en-US" sz="1600" dirty="0" smtClean="0">
                <a:solidFill>
                  <a:schemeClr val="accent1"/>
                </a:solidFill>
              </a:rPr>
              <a:t> #</a:t>
            </a:r>
            <a:r>
              <a:rPr lang="en-US" sz="1600" dirty="0" err="1" smtClean="0">
                <a:solidFill>
                  <a:schemeClr val="accent1"/>
                </a:solidFill>
              </a:rPr>
              <a:t>SQLSatMadrid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794634974"/>
              </p:ext>
            </p:extLst>
          </p:nvPr>
        </p:nvGraphicFramePr>
        <p:xfrm>
          <a:off x="10902701" y="6119263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Image" r:id="rId16" imgW="2279520" imgH="1310400" progId="Photoshop.Image.18">
                  <p:embed/>
                </p:oleObj>
              </mc:Choice>
              <mc:Fallback>
                <p:oleObj name="Image" r:id="rId16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902701" y="6119263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6" r:id="rId4"/>
    <p:sldLayoutId id="2147483660" r:id="rId5"/>
    <p:sldLayoutId id="2147483665" r:id="rId6"/>
    <p:sldLayoutId id="2147483654" r:id="rId7"/>
    <p:sldLayoutId id="2147483668" r:id="rId8"/>
    <p:sldLayoutId id="2147483650" r:id="rId9"/>
    <p:sldLayoutId id="2147483667" r:id="rId10"/>
    <p:sldLayoutId id="2147483652" r:id="rId11"/>
    <p:sldLayoutId id="2147483669" r:id="rId12"/>
    <p:sldLayoutId id="2147483670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abulareditor.github.io/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axstudio.org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pertusa.com/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rpertusalopez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pertusa.com/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rpertusalopez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b="0" dirty="0" smtClean="0"/>
              <a:t>Convirtiéndonos en masters de </a:t>
            </a:r>
            <a:r>
              <a:rPr lang="es-ES" b="0" dirty="0" err="1" smtClean="0"/>
              <a:t>PowerBI</a:t>
            </a:r>
            <a:r>
              <a:rPr lang="es-ES" b="0" dirty="0" smtClean="0"/>
              <a:t> con DAX Studio y más.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Rubén Pertusa López</a:t>
            </a:r>
          </a:p>
          <a:p>
            <a:r>
              <a:rPr lang="es-ES" sz="2000" dirty="0" smtClean="0"/>
              <a:t>Global BI Big Data Manager – Data Lead </a:t>
            </a:r>
            <a:r>
              <a:rPr lang="es-ES" sz="2000" dirty="0" err="1" smtClean="0"/>
              <a:t>Architect</a:t>
            </a:r>
            <a:r>
              <a:rPr lang="es-ES" sz="2000" dirty="0" smtClean="0"/>
              <a:t> @DUFRY</a:t>
            </a:r>
            <a:endParaRPr lang="es-ES" dirty="0" smtClean="0"/>
          </a:p>
          <a:p>
            <a:r>
              <a:rPr lang="es-ES" dirty="0" smtClean="0"/>
              <a:t>Miguel Egea</a:t>
            </a:r>
          </a:p>
          <a:p>
            <a:r>
              <a:rPr lang="es-ES" sz="2400" dirty="0" err="1" smtClean="0"/>
              <a:t>Technical</a:t>
            </a:r>
            <a:r>
              <a:rPr lang="es-ES" sz="2400" dirty="0" smtClean="0"/>
              <a:t> </a:t>
            </a:r>
            <a:r>
              <a:rPr lang="es-ES" sz="2400" dirty="0" err="1" smtClean="0"/>
              <a:t>Advisor</a:t>
            </a:r>
            <a:r>
              <a:rPr lang="es-ES" sz="2400" dirty="0" smtClean="0"/>
              <a:t> @ </a:t>
            </a:r>
            <a:r>
              <a:rPr lang="es-ES" sz="2400" dirty="0" err="1" smtClean="0"/>
              <a:t>SolidQ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8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¿Por qué tabular editor?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78" y="1751139"/>
            <a:ext cx="8905875" cy="449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415" y="1858962"/>
            <a:ext cx="7696200" cy="2762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857" y="2641600"/>
            <a:ext cx="59531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0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Tabular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Gratuita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 smtClean="0"/>
              <a:t>Offline</a:t>
            </a:r>
            <a:endParaRPr lang="en-US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disponible</a:t>
            </a:r>
            <a:r>
              <a:rPr lang="en-US" dirty="0" smtClean="0"/>
              <a:t> el </a:t>
            </a:r>
            <a:r>
              <a:rPr lang="en-US" dirty="0" err="1" smtClean="0"/>
              <a:t>modo</a:t>
            </a:r>
            <a:r>
              <a:rPr lang="en-US" dirty="0" smtClean="0"/>
              <a:t> de </a:t>
            </a:r>
            <a:r>
              <a:rPr lang="en-US" dirty="0" err="1" smtClean="0"/>
              <a:t>compatibilidad</a:t>
            </a:r>
            <a:r>
              <a:rPr lang="en-US" dirty="0" smtClean="0"/>
              <a:t> 1500 (SSAS 2019)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 err="1" smtClean="0"/>
              <a:t>Habilita</a:t>
            </a:r>
            <a:r>
              <a:rPr lang="en-US" b="1" dirty="0" smtClean="0"/>
              <a:t> DevOps </a:t>
            </a:r>
            <a:r>
              <a:rPr lang="en-US" b="1" dirty="0" err="1" smtClean="0"/>
              <a:t>en</a:t>
            </a:r>
            <a:r>
              <a:rPr lang="en-US" b="1" dirty="0" smtClean="0"/>
              <a:t> SSAS</a:t>
            </a:r>
          </a:p>
          <a:p>
            <a:endParaRPr lang="en-US" dirty="0"/>
          </a:p>
          <a:p>
            <a:r>
              <a:rPr lang="en-US" dirty="0" err="1" smtClean="0"/>
              <a:t>Descargar</a:t>
            </a:r>
            <a:r>
              <a:rPr lang="en-US" dirty="0"/>
              <a:t>: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https://tabulareditor.github.io/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7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57175" y="2778138"/>
            <a:ext cx="5174362" cy="197799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s-ES" dirty="0" smtClean="0"/>
              <a:t>Quick </a:t>
            </a:r>
            <a:r>
              <a:rPr lang="es-ES" dirty="0" err="1" smtClean="0"/>
              <a:t>Calcs</a:t>
            </a:r>
            <a:r>
              <a:rPr lang="es-ES" dirty="0" smtClean="0"/>
              <a:t> vs </a:t>
            </a:r>
            <a:r>
              <a:rPr lang="es-ES" dirty="0" err="1" smtClean="0"/>
              <a:t>Calculated</a:t>
            </a:r>
            <a:r>
              <a:rPr lang="es-ES" dirty="0" smtClean="0"/>
              <a:t> </a:t>
            </a:r>
            <a:r>
              <a:rPr lang="es-ES" dirty="0" err="1" smtClean="0"/>
              <a:t>groups</a:t>
            </a:r>
            <a:r>
              <a:rPr lang="es-ES" dirty="0" smtClean="0"/>
              <a:t> vs Tabular Editor</a:t>
            </a:r>
          </a:p>
          <a:p>
            <a:pPr marL="514350" indent="-514350">
              <a:buAutoNum type="arabicPeriod"/>
            </a:pPr>
            <a:r>
              <a:rPr lang="es-ES" dirty="0" err="1" smtClean="0"/>
              <a:t>Camel</a:t>
            </a:r>
            <a:endParaRPr lang="es-ES" dirty="0" smtClean="0"/>
          </a:p>
          <a:p>
            <a:pPr marL="514350" indent="-514350">
              <a:buAutoNum type="arabicPeriod"/>
            </a:pPr>
            <a:r>
              <a:rPr lang="es-ES" dirty="0" smtClean="0"/>
              <a:t>Formato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2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s://cwebbbi.files.wordpress.com/2018/07/imag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989" y="1510294"/>
            <a:ext cx="2573305" cy="467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9863" y="2217904"/>
            <a:ext cx="4620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Nueva </a:t>
            </a:r>
            <a:r>
              <a:rPr lang="en-US" sz="2800" dirty="0" err="1" smtClean="0"/>
              <a:t>propiedad</a:t>
            </a:r>
            <a:r>
              <a:rPr lang="en-US" sz="2800" dirty="0" smtClean="0"/>
              <a:t> de </a:t>
            </a:r>
            <a:r>
              <a:rPr lang="en-US" sz="2800" dirty="0" err="1" smtClean="0"/>
              <a:t>columna</a:t>
            </a:r>
            <a:r>
              <a:rPr lang="en-US" sz="2800" dirty="0" smtClean="0"/>
              <a:t>:</a:t>
            </a:r>
          </a:p>
          <a:p>
            <a:r>
              <a:rPr lang="en-US" sz="2800" b="1" dirty="0" err="1" smtClean="0"/>
              <a:t>IsAvailableInMDX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5522976" y="3255427"/>
            <a:ext cx="841248" cy="347472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823" y="2792450"/>
            <a:ext cx="650527" cy="173736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60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OPTIMIZANDO EL RENDIMIENTO</a:t>
            </a:r>
          </a:p>
          <a:p>
            <a:r>
              <a:rPr lang="es-ES" dirty="0" smtClean="0"/>
              <a:t>DE LO DESARROLLADO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7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Microsoft se ha puesto las pilas  ¿?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¿Qué encontramos al optimizar?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 smtClean="0"/>
              <a:t>Agregaciones (…)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 smtClean="0"/>
              <a:t>Modelos </a:t>
            </a:r>
            <a:r>
              <a:rPr lang="es-ES" dirty="0" err="1" smtClean="0"/>
              <a:t>Composite</a:t>
            </a:r>
            <a:r>
              <a:rPr lang="es-ES" dirty="0" smtClean="0"/>
              <a:t> (…)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Performance Analyzer </a:t>
            </a:r>
          </a:p>
          <a:p>
            <a:r>
              <a:rPr lang="es-ES" dirty="0" smtClean="0"/>
              <a:t>dentro de </a:t>
            </a:r>
            <a:r>
              <a:rPr lang="es-ES" dirty="0" err="1" smtClean="0"/>
              <a:t>PowerBI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Y ya.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944" y="2124278"/>
            <a:ext cx="4627150" cy="416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DAX Studio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0125" y="1429738"/>
            <a:ext cx="10800000" cy="468000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Gratuita</a:t>
            </a: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200" dirty="0"/>
              <a:t>Integración con </a:t>
            </a:r>
            <a:r>
              <a:rPr lang="es-ES" sz="3200" dirty="0" err="1"/>
              <a:t>Perf</a:t>
            </a:r>
            <a:r>
              <a:rPr lang="es-ES" sz="3200" dirty="0"/>
              <a:t> </a:t>
            </a:r>
            <a:r>
              <a:rPr lang="es-ES" sz="3200" dirty="0" err="1"/>
              <a:t>Analyzer</a:t>
            </a:r>
            <a:r>
              <a:rPr lang="es-ES" sz="3200" dirty="0"/>
              <a:t> </a:t>
            </a:r>
            <a:r>
              <a:rPr lang="es-ES" sz="3200" dirty="0" smtClean="0"/>
              <a:t>(</a:t>
            </a:r>
            <a:r>
              <a:rPr lang="es-ES" sz="3200" dirty="0" err="1" smtClean="0"/>
              <a:t>PowerBI</a:t>
            </a:r>
            <a:r>
              <a:rPr lang="es-ES" sz="3200" dirty="0" smtClean="0"/>
              <a:t>)</a:t>
            </a: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200" dirty="0" smtClean="0"/>
              <a:t>Función de </a:t>
            </a:r>
            <a:r>
              <a:rPr lang="es-ES" sz="3200" dirty="0" err="1" smtClean="0"/>
              <a:t>Query</a:t>
            </a:r>
            <a:r>
              <a:rPr lang="es-ES" sz="3200" dirty="0" smtClean="0"/>
              <a:t>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200" dirty="0" smtClean="0"/>
              <a:t>Función de captura de consultas DAX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200" dirty="0" smtClean="0"/>
              <a:t>Función de Server </a:t>
            </a:r>
            <a:r>
              <a:rPr lang="es-ES" sz="3200" dirty="0" err="1" smtClean="0"/>
              <a:t>Timings</a:t>
            </a:r>
            <a:endParaRPr lang="es-ES" sz="3200" dirty="0" smtClean="0"/>
          </a:p>
          <a:p>
            <a:endParaRPr lang="en-US" sz="3200" dirty="0"/>
          </a:p>
          <a:p>
            <a:r>
              <a:rPr lang="en-US" sz="3200" dirty="0" err="1"/>
              <a:t>Descargar</a:t>
            </a:r>
            <a:r>
              <a:rPr lang="en-US" sz="3200" dirty="0"/>
              <a:t>:</a:t>
            </a:r>
          </a:p>
          <a:p>
            <a:r>
              <a:rPr lang="en-US" sz="3200" dirty="0">
                <a:hlinkClick r:id="rId2"/>
              </a:rPr>
              <a:t>https://daxstudio.org/</a:t>
            </a:r>
            <a:endParaRPr lang="en-US" sz="3200" dirty="0"/>
          </a:p>
        </p:txBody>
      </p:sp>
      <p:pic>
        <p:nvPicPr>
          <p:cNvPr id="6" name="Picture 2" descr="Resultado de imagen de dax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765" y="83413"/>
            <a:ext cx="19939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392" y="3529583"/>
            <a:ext cx="4529646" cy="286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8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Performance </a:t>
            </a:r>
            <a:r>
              <a:rPr lang="es-ES" dirty="0" err="1" smtClean="0"/>
              <a:t>Analyzer</a:t>
            </a:r>
            <a:r>
              <a:rPr lang="es-ES" dirty="0" smtClean="0"/>
              <a:t> integrado en DAX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 que nos chiva </a:t>
            </a:r>
            <a:r>
              <a:rPr lang="es-ES" dirty="0" err="1" smtClean="0"/>
              <a:t>Perf</a:t>
            </a:r>
            <a:r>
              <a:rPr lang="es-ES" dirty="0" smtClean="0"/>
              <a:t> </a:t>
            </a:r>
            <a:r>
              <a:rPr lang="es-ES" dirty="0" err="1" smtClean="0"/>
              <a:t>Analyzer</a:t>
            </a:r>
            <a:r>
              <a:rPr lang="es-ES" dirty="0" smtClean="0"/>
              <a:t> de la arquitectura de </a:t>
            </a:r>
            <a:r>
              <a:rPr lang="es-ES" dirty="0" err="1" smtClean="0"/>
              <a:t>PowerBI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99041" y="3462773"/>
            <a:ext cx="4003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Evalúa la consulta semántica y genera</a:t>
            </a:r>
          </a:p>
          <a:p>
            <a:r>
              <a:rPr lang="es-ES" dirty="0" smtClean="0"/>
              <a:t>Una o mas consultas DAX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35574" y="2048540"/>
            <a:ext cx="46508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Diseñado con tecnologías web. Contiene las</a:t>
            </a:r>
          </a:p>
          <a:p>
            <a:r>
              <a:rPr lang="es-ES" dirty="0" err="1" smtClean="0"/>
              <a:t>Visualizaciónes</a:t>
            </a:r>
            <a:r>
              <a:rPr lang="es-ES" dirty="0" smtClean="0"/>
              <a:t> y los filtros y envía consultas</a:t>
            </a:r>
          </a:p>
          <a:p>
            <a:r>
              <a:rPr lang="es-ES" dirty="0" err="1" smtClean="0"/>
              <a:t>Semanticas</a:t>
            </a:r>
            <a:r>
              <a:rPr lang="es-ES" dirty="0" smtClean="0"/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99041" y="4647386"/>
            <a:ext cx="3074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Hosting: SSAS, AAS, </a:t>
            </a:r>
            <a:r>
              <a:rPr lang="es-ES" dirty="0" err="1" smtClean="0"/>
              <a:t>PowerBI</a:t>
            </a:r>
            <a:endParaRPr lang="es-ES" dirty="0" smtClean="0"/>
          </a:p>
          <a:p>
            <a:r>
              <a:rPr lang="es-ES" dirty="0" err="1" smtClean="0"/>
              <a:t>DirectQuery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60454" y="1528202"/>
            <a:ext cx="6574536" cy="4645152"/>
            <a:chOff x="790806" y="1463362"/>
            <a:chExt cx="6574536" cy="4645152"/>
          </a:xfrm>
        </p:grpSpPr>
        <p:grpSp>
          <p:nvGrpSpPr>
            <p:cNvPr id="26" name="Group 25"/>
            <p:cNvGrpSpPr/>
            <p:nvPr/>
          </p:nvGrpSpPr>
          <p:grpSpPr>
            <a:xfrm>
              <a:off x="790806" y="1463362"/>
              <a:ext cx="6574536" cy="4645152"/>
              <a:chOff x="361038" y="1512473"/>
              <a:chExt cx="6574536" cy="464515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61038" y="1512473"/>
                <a:ext cx="6574536" cy="464515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lIns="0" tIns="0" rIns="0" bIns="0" rtlCol="0" anchor="ctr">
                <a:spAutoFit/>
              </a:bodyPr>
              <a:lstStyle/>
              <a:p>
                <a:pPr algn="l"/>
                <a:endParaRPr lang="en-US" sz="2400" dirty="0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3334" y="2071705"/>
                <a:ext cx="6409944" cy="830997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ES" sz="2400" dirty="0" err="1" smtClean="0"/>
                  <a:t>Report</a:t>
                </a:r>
                <a:r>
                  <a:rPr lang="es-ES" sz="2400" dirty="0" smtClean="0"/>
                  <a:t> </a:t>
                </a:r>
                <a:r>
                  <a:rPr lang="es-ES" sz="2400" dirty="0" err="1" smtClean="0"/>
                  <a:t>Canvas</a:t>
                </a:r>
                <a:endParaRPr lang="es-ES" sz="2400" dirty="0" smtClean="0"/>
              </a:p>
              <a:p>
                <a:pPr algn="ctr"/>
                <a:endParaRPr lang="en-US" sz="2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43334" y="3307325"/>
                <a:ext cx="6409944" cy="830997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ES" sz="2400" dirty="0" smtClean="0"/>
                  <a:t>Data </a:t>
                </a:r>
                <a:r>
                  <a:rPr lang="es-ES" sz="2400" dirty="0" err="1" smtClean="0"/>
                  <a:t>Shape</a:t>
                </a:r>
                <a:r>
                  <a:rPr lang="es-ES" sz="2400" dirty="0" smtClean="0"/>
                  <a:t> </a:t>
                </a:r>
                <a:r>
                  <a:rPr lang="es-ES" sz="2400" dirty="0" err="1" smtClean="0"/>
                  <a:t>Engine</a:t>
                </a:r>
                <a:r>
                  <a:rPr lang="es-ES" sz="2400" dirty="0" smtClean="0"/>
                  <a:t> (DSE)</a:t>
                </a:r>
              </a:p>
              <a:p>
                <a:pPr algn="ctr"/>
                <a:endParaRPr lang="es-ES" sz="2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43334" y="4570432"/>
                <a:ext cx="6409944" cy="830997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ES" sz="2400" dirty="0" smtClean="0"/>
                  <a:t>Data </a:t>
                </a:r>
                <a:r>
                  <a:rPr lang="es-ES" sz="2400" dirty="0" err="1" smtClean="0"/>
                  <a:t>Model</a:t>
                </a:r>
                <a:r>
                  <a:rPr lang="es-ES" sz="2400" dirty="0" smtClean="0"/>
                  <a:t> </a:t>
                </a:r>
                <a:r>
                  <a:rPr lang="es-ES" sz="2400" dirty="0" err="1" smtClean="0"/>
                  <a:t>Engine</a:t>
                </a:r>
                <a:endParaRPr lang="es-ES" sz="2400" dirty="0" smtClean="0"/>
              </a:p>
              <a:p>
                <a:pPr algn="ctr"/>
                <a:endParaRPr lang="en-US" sz="2400" dirty="0"/>
              </a:p>
            </p:txBody>
          </p:sp>
          <p:cxnSp>
            <p:nvCxnSpPr>
              <p:cNvPr id="23" name="Straight Arrow Connector 22"/>
              <p:cNvCxnSpPr>
                <a:stCxn id="17" idx="2"/>
                <a:endCxn id="18" idx="0"/>
              </p:cNvCxnSpPr>
              <p:nvPr/>
            </p:nvCxnSpPr>
            <p:spPr>
              <a:xfrm>
                <a:off x="3648306" y="2902702"/>
                <a:ext cx="0" cy="404623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3648306" y="4165809"/>
                <a:ext cx="0" cy="404623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861271" y="1528202"/>
              <a:ext cx="100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/>
                <a:t>PowerBI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755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0" y="-114756"/>
            <a:ext cx="10800000" cy="720000"/>
          </a:xfrm>
        </p:spPr>
        <p:txBody>
          <a:bodyPr/>
          <a:lstStyle/>
          <a:p>
            <a:r>
              <a:rPr lang="es-ES" dirty="0" smtClean="0"/>
              <a:t>Arquitectura Final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1311" y="2226308"/>
            <a:ext cx="4212876" cy="38821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7745" y="1888027"/>
            <a:ext cx="91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Tabular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56308" y="605244"/>
            <a:ext cx="6574536" cy="5916168"/>
            <a:chOff x="4993484" y="484632"/>
            <a:chExt cx="6574536" cy="5916168"/>
          </a:xfrm>
        </p:grpSpPr>
        <p:grpSp>
          <p:nvGrpSpPr>
            <p:cNvPr id="20" name="Group 19"/>
            <p:cNvGrpSpPr/>
            <p:nvPr/>
          </p:nvGrpSpPr>
          <p:grpSpPr>
            <a:xfrm>
              <a:off x="4993484" y="484632"/>
              <a:ext cx="6574536" cy="5916168"/>
              <a:chOff x="790806" y="1463362"/>
              <a:chExt cx="6574536" cy="4645152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790806" y="1463362"/>
                <a:ext cx="6574536" cy="4645152"/>
                <a:chOff x="361038" y="1512473"/>
                <a:chExt cx="6574536" cy="4645152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361038" y="1512473"/>
                  <a:ext cx="6574536" cy="4645152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lIns="0" tIns="0" rIns="0" bIns="0" rtlCol="0" anchor="ctr">
                  <a:spAutoFit/>
                </a:bodyPr>
                <a:lstStyle/>
                <a:p>
                  <a:pPr algn="l"/>
                  <a:endParaRPr lang="en-US" sz="2400" dirty="0" smtClean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43334" y="1857955"/>
                  <a:ext cx="6409944" cy="265820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s-ES" sz="1600" dirty="0" err="1" smtClean="0"/>
                    <a:t>Report</a:t>
                  </a:r>
                  <a:r>
                    <a:rPr lang="es-ES" sz="1600" dirty="0" smtClean="0"/>
                    <a:t> </a:t>
                  </a:r>
                  <a:r>
                    <a:rPr lang="es-ES" sz="1600" dirty="0" err="1" smtClean="0"/>
                    <a:t>Canvas</a:t>
                  </a:r>
                  <a:endParaRPr lang="es-ES" sz="1600" dirty="0" smtClean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43334" y="2331925"/>
                  <a:ext cx="6409944" cy="265820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s-ES" sz="1600" dirty="0" smtClean="0"/>
                    <a:t>Data </a:t>
                  </a:r>
                  <a:r>
                    <a:rPr lang="es-ES" sz="1600" dirty="0" err="1" smtClean="0"/>
                    <a:t>Shape</a:t>
                  </a:r>
                  <a:r>
                    <a:rPr lang="es-ES" sz="1600" dirty="0" smtClean="0"/>
                    <a:t> </a:t>
                  </a:r>
                  <a:r>
                    <a:rPr lang="es-ES" sz="1600" dirty="0" err="1" smtClean="0"/>
                    <a:t>Engine</a:t>
                  </a:r>
                  <a:r>
                    <a:rPr lang="es-ES" sz="1600" dirty="0" smtClean="0"/>
                    <a:t> (DSE)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46881" y="2811902"/>
                  <a:ext cx="6409944" cy="3262337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s-ES" dirty="0" smtClean="0"/>
                    <a:t>Data </a:t>
                  </a:r>
                  <a:r>
                    <a:rPr lang="es-ES" dirty="0" err="1" smtClean="0"/>
                    <a:t>Model</a:t>
                  </a:r>
                  <a:r>
                    <a:rPr lang="es-ES" dirty="0" smtClean="0"/>
                    <a:t> </a:t>
                  </a:r>
                  <a:r>
                    <a:rPr lang="es-ES" dirty="0" err="1" smtClean="0"/>
                    <a:t>Engine</a:t>
                  </a:r>
                  <a:r>
                    <a:rPr lang="es-ES" dirty="0" smtClean="0"/>
                    <a:t> (</a:t>
                  </a:r>
                  <a:r>
                    <a:rPr lang="es-ES" dirty="0" err="1" smtClean="0"/>
                    <a:t>Analysis</a:t>
                  </a:r>
                  <a:r>
                    <a:rPr lang="es-ES" dirty="0" smtClean="0"/>
                    <a:t> Services)</a:t>
                  </a:r>
                </a:p>
                <a:p>
                  <a:pPr algn="ctr"/>
                  <a:endParaRPr lang="es-ES" sz="2400" dirty="0" smtClean="0"/>
                </a:p>
                <a:p>
                  <a:pPr algn="ctr"/>
                  <a:endParaRPr lang="es-ES" sz="2400" dirty="0"/>
                </a:p>
                <a:p>
                  <a:pPr algn="ctr"/>
                  <a:endParaRPr lang="es-ES" sz="2400" dirty="0" smtClean="0"/>
                </a:p>
                <a:p>
                  <a:pPr algn="ctr"/>
                  <a:endParaRPr lang="es-ES" sz="2400" dirty="0"/>
                </a:p>
                <a:p>
                  <a:pPr algn="ctr"/>
                  <a:endParaRPr lang="es-ES" sz="2400" dirty="0" smtClean="0"/>
                </a:p>
                <a:p>
                  <a:pPr algn="ctr"/>
                  <a:endParaRPr lang="es-ES" sz="2400" dirty="0"/>
                </a:p>
                <a:p>
                  <a:pPr algn="ctr"/>
                  <a:endParaRPr lang="es-ES" sz="2400" dirty="0" smtClean="0"/>
                </a:p>
                <a:p>
                  <a:pPr algn="ctr"/>
                  <a:endParaRPr lang="es-ES" sz="2400" dirty="0"/>
                </a:p>
                <a:p>
                  <a:pPr algn="ctr"/>
                  <a:endParaRPr lang="es-ES" sz="2400" dirty="0" smtClean="0"/>
                </a:p>
                <a:p>
                  <a:pPr algn="ctr"/>
                  <a:endParaRPr lang="es-ES" sz="2400" dirty="0"/>
                </a:p>
              </p:txBody>
            </p:sp>
            <p:cxnSp>
              <p:nvCxnSpPr>
                <p:cNvPr id="27" name="Straight Arrow Connector 26"/>
                <p:cNvCxnSpPr>
                  <a:stCxn id="24" idx="2"/>
                  <a:endCxn id="25" idx="0"/>
                </p:cNvCxnSpPr>
                <p:nvPr/>
              </p:nvCxnSpPr>
              <p:spPr>
                <a:xfrm>
                  <a:off x="3648306" y="2123774"/>
                  <a:ext cx="0" cy="20815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endCxn id="26" idx="0"/>
                </p:cNvCxnSpPr>
                <p:nvPr/>
              </p:nvCxnSpPr>
              <p:spPr>
                <a:xfrm>
                  <a:off x="3647640" y="2587706"/>
                  <a:ext cx="4213" cy="224196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/>
              <p:cNvSpPr txBox="1"/>
              <p:nvPr/>
            </p:nvSpPr>
            <p:spPr>
              <a:xfrm>
                <a:off x="861271" y="1528202"/>
                <a:ext cx="1000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err="1" smtClean="0"/>
                  <a:t>PowerBI</a:t>
                </a:r>
                <a:endParaRPr lang="en-US" dirty="0"/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6445107" y="3518375"/>
              <a:ext cx="3669957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Formula Engine (FE)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449320" y="4158473"/>
              <a:ext cx="3669957" cy="1477328"/>
            </a:xfrm>
            <a:prstGeom prst="rect">
              <a:avLst/>
            </a:prstGeom>
            <a:solidFill>
              <a:srgbClr val="C00000"/>
            </a:solidFill>
          </p:spPr>
          <p:txBody>
            <a:bodyPr lIns="0" tIns="0" rIns="0" bIns="0" rtlCol="0" anchor="ctr">
              <a:sp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Storage Engine (SE)</a:t>
              </a:r>
            </a:p>
            <a:p>
              <a:pPr algn="ctr"/>
              <a:r>
                <a:rPr lang="es-ES" sz="2400" dirty="0" err="1" smtClean="0">
                  <a:solidFill>
                    <a:schemeClr val="bg1"/>
                  </a:solidFill>
                </a:rPr>
                <a:t>Vertipaq</a:t>
              </a:r>
              <a:r>
                <a:rPr lang="es-ES" sz="2400" dirty="0" smtClean="0">
                  <a:solidFill>
                    <a:schemeClr val="bg1"/>
                  </a:solidFill>
                </a:rPr>
                <a:t> In </a:t>
              </a:r>
              <a:r>
                <a:rPr lang="es-ES" sz="2400" dirty="0" err="1" smtClean="0">
                  <a:solidFill>
                    <a:schemeClr val="bg1"/>
                  </a:solidFill>
                </a:rPr>
                <a:t>Memory</a:t>
              </a:r>
              <a:endParaRPr lang="en-US" sz="2400" dirty="0" smtClean="0">
                <a:solidFill>
                  <a:schemeClr val="bg1"/>
                </a:solidFill>
              </a:endParaRPr>
            </a:p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357542" y="2550064"/>
              <a:ext cx="1853514" cy="4086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bg1"/>
                  </a:solidFill>
                </a:rPr>
                <a:t>MDX </a:t>
              </a:r>
              <a:r>
                <a:rPr lang="en-US" sz="2400" dirty="0" smtClean="0">
                  <a:solidFill>
                    <a:schemeClr val="bg1"/>
                  </a:solidFill>
                </a:rPr>
                <a:t>/ DAX</a:t>
              </a:r>
            </a:p>
          </p:txBody>
        </p:sp>
        <p:cxnSp>
          <p:nvCxnSpPr>
            <p:cNvPr id="8" name="Straight Arrow Connector 7"/>
            <p:cNvCxnSpPr>
              <a:endCxn id="4" idx="0"/>
            </p:cNvCxnSpPr>
            <p:nvPr/>
          </p:nvCxnSpPr>
          <p:spPr>
            <a:xfrm>
              <a:off x="8272111" y="2946214"/>
              <a:ext cx="7975" cy="572161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8462115" y="5321929"/>
              <a:ext cx="1371600" cy="276999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Cache</a:t>
              </a:r>
            </a:p>
          </p:txBody>
        </p:sp>
        <p:pic>
          <p:nvPicPr>
            <p:cNvPr id="12" name="Picture 76" descr="Serv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50449" y="3091936"/>
              <a:ext cx="668213" cy="756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69" descr="Database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912464" y="4917884"/>
              <a:ext cx="806198" cy="624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77" descr="Security_Security0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413072" y="2859579"/>
              <a:ext cx="398341" cy="676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Straight Arrow Connector 8"/>
            <p:cNvCxnSpPr>
              <a:endCxn id="5" idx="0"/>
            </p:cNvCxnSpPr>
            <p:nvPr/>
          </p:nvCxnSpPr>
          <p:spPr>
            <a:xfrm>
              <a:off x="8284299" y="3914525"/>
              <a:ext cx="0" cy="243948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7485847" y="1521561"/>
            <a:ext cx="39968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Single </a:t>
            </a:r>
            <a:r>
              <a:rPr lang="es-ES" dirty="0" err="1" smtClean="0"/>
              <a:t>Threaded</a:t>
            </a:r>
            <a:r>
              <a:rPr lang="es-ES" dirty="0"/>
              <a:t> </a:t>
            </a:r>
            <a:r>
              <a:rPr lang="es-ES" dirty="0" smtClean="0"/>
              <a:t>(</a:t>
            </a:r>
            <a:r>
              <a:rPr lang="es-ES" b="1" dirty="0" smtClean="0"/>
              <a:t>No siempre!</a:t>
            </a:r>
            <a:r>
              <a:rPr lang="es-ES" dirty="0" smtClean="0"/>
              <a:t>)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Operaciones complejas. </a:t>
            </a:r>
            <a:r>
              <a:rPr lang="es-ES" dirty="0" err="1" smtClean="0"/>
              <a:t>Joins</a:t>
            </a:r>
            <a:r>
              <a:rPr lang="es-ES" dirty="0" smtClean="0"/>
              <a:t> , </a:t>
            </a:r>
          </a:p>
          <a:p>
            <a:r>
              <a:rPr lang="es-ES" dirty="0" err="1" smtClean="0"/>
              <a:t>Lookups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Lee los data caches creados por SE</a:t>
            </a:r>
          </a:p>
          <a:p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389735" y="1063402"/>
            <a:ext cx="3669957" cy="369332"/>
          </a:xfrm>
          <a:prstGeom prst="rect">
            <a:avLst/>
          </a:prstGeom>
          <a:solidFill>
            <a:srgbClr val="00B0F0"/>
          </a:solidFill>
        </p:spPr>
        <p:txBody>
          <a:bodyPr lIns="0" tIns="0" rIns="0" bIns="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Formula Engine (FE)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33493" y="3561168"/>
            <a:ext cx="33858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Multi</a:t>
            </a:r>
            <a:r>
              <a:rPr lang="es-ES" dirty="0" smtClean="0"/>
              <a:t> </a:t>
            </a:r>
            <a:r>
              <a:rPr lang="es-ES" dirty="0" err="1" smtClean="0"/>
              <a:t>Threaded</a:t>
            </a:r>
            <a:r>
              <a:rPr lang="es-E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Operaciones Simples. </a:t>
            </a:r>
            <a:r>
              <a:rPr lang="es-ES" dirty="0" err="1" smtClean="0"/>
              <a:t>Joins</a:t>
            </a:r>
            <a:r>
              <a:rPr lang="es-ES" dirty="0" smtClean="0"/>
              <a:t> , </a:t>
            </a:r>
          </a:p>
          <a:p>
            <a:r>
              <a:rPr lang="es-ES" dirty="0" err="1" smtClean="0"/>
              <a:t>Lookups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Import</a:t>
            </a:r>
            <a:r>
              <a:rPr lang="en-US" dirty="0" smtClean="0"/>
              <a:t>/</a:t>
            </a:r>
            <a:r>
              <a:rPr lang="en-US" dirty="0" err="1" smtClean="0"/>
              <a:t>DirectQuery</a:t>
            </a:r>
            <a:r>
              <a:rPr lang="en-US" dirty="0" smtClean="0"/>
              <a:t>/Dual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Tiene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437381" y="3103009"/>
            <a:ext cx="3669957" cy="369332"/>
          </a:xfrm>
          <a:prstGeom prst="rect">
            <a:avLst/>
          </a:prstGeom>
          <a:solidFill>
            <a:srgbClr val="C00000"/>
          </a:solidFill>
        </p:spPr>
        <p:txBody>
          <a:bodyPr lIns="0" tIns="0" rIns="0" bIns="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Storage Engine </a:t>
            </a:r>
            <a:r>
              <a:rPr lang="en-US" sz="2400" dirty="0" smtClean="0">
                <a:solidFill>
                  <a:schemeClr val="bg1"/>
                </a:solidFill>
              </a:rPr>
              <a:t>(SE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79046" y="5415326"/>
            <a:ext cx="3828292" cy="5232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Optimizando</a:t>
            </a:r>
            <a:r>
              <a:rPr lang="en-US" sz="2800" dirty="0" smtClean="0">
                <a:solidFill>
                  <a:schemeClr val="bg1"/>
                </a:solidFill>
              </a:rPr>
              <a:t>: + SE - FE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Rubén Pertusa López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33601" y="1334176"/>
            <a:ext cx="10004544" cy="4335303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ES" sz="2223" dirty="0">
                <a:cs typeface="Gotham-Book"/>
              </a:rPr>
              <a:t>Microsoft Data </a:t>
            </a:r>
            <a:r>
              <a:rPr lang="es-ES" sz="2223" dirty="0" err="1">
                <a:cs typeface="Gotham-Book"/>
              </a:rPr>
              <a:t>Platform</a:t>
            </a:r>
            <a:r>
              <a:rPr lang="es-ES" sz="2223" dirty="0">
                <a:cs typeface="Gotham-Book"/>
              </a:rPr>
              <a:t> MVP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223" dirty="0">
                <a:cs typeface="Gotham-Book"/>
              </a:rPr>
              <a:t>BI Big Data Lead </a:t>
            </a:r>
            <a:r>
              <a:rPr lang="es-ES" sz="2223" dirty="0" err="1">
                <a:cs typeface="Gotham-Book"/>
              </a:rPr>
              <a:t>Architect</a:t>
            </a:r>
            <a:r>
              <a:rPr lang="es-ES" sz="2223" dirty="0">
                <a:cs typeface="Gotham-Book"/>
              </a:rPr>
              <a:t> &amp; Global BI Manager @ DUFRY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223" b="1" dirty="0" smtClean="0">
                <a:solidFill>
                  <a:srgbClr val="23BEC0"/>
                </a:solidFill>
                <a:cs typeface="Gotham-Book"/>
              </a:rPr>
              <a:t>www.sqlpass.es</a:t>
            </a:r>
            <a:r>
              <a:rPr lang="es-ES" sz="2223" dirty="0" smtClean="0">
                <a:cs typeface="Gotham-Book"/>
              </a:rPr>
              <a:t> </a:t>
            </a:r>
            <a:r>
              <a:rPr lang="es-ES" sz="2223" dirty="0">
                <a:cs typeface="Gotham-Book"/>
              </a:rPr>
              <a:t>, </a:t>
            </a:r>
            <a:r>
              <a:rPr lang="es-ES" sz="2223" dirty="0" err="1">
                <a:cs typeface="Gotham-Book"/>
              </a:rPr>
              <a:t>SQLSaturday</a:t>
            </a:r>
            <a:r>
              <a:rPr lang="es-ES" sz="2223" dirty="0">
                <a:cs typeface="Gotham-Book"/>
              </a:rPr>
              <a:t> Madrid/Barcelona </a:t>
            </a:r>
            <a:r>
              <a:rPr lang="es-ES" sz="2223" dirty="0" err="1">
                <a:cs typeface="Gotham-Book"/>
              </a:rPr>
              <a:t>founder</a:t>
            </a:r>
            <a:endParaRPr lang="es-ES" sz="2223" dirty="0">
              <a:cs typeface="Gotham-Book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2223" dirty="0">
                <a:cs typeface="Gotham-Book"/>
              </a:rPr>
              <a:t>Speaker: PASS BA Chicago, </a:t>
            </a:r>
            <a:r>
              <a:rPr lang="es-ES" sz="2223" dirty="0" err="1">
                <a:cs typeface="Gotham-Book"/>
              </a:rPr>
              <a:t>SQLSaturdays</a:t>
            </a:r>
            <a:r>
              <a:rPr lang="es-ES" sz="2223" dirty="0">
                <a:cs typeface="Gotham-Book"/>
              </a:rPr>
              <a:t>, </a:t>
            </a:r>
            <a:r>
              <a:rPr lang="es-ES" sz="2223" dirty="0" err="1">
                <a:cs typeface="Gotham-Book"/>
              </a:rPr>
              <a:t>Codemotions</a:t>
            </a:r>
            <a:r>
              <a:rPr lang="es-ES" sz="2223" dirty="0">
                <a:cs typeface="Gotham-Book"/>
              </a:rPr>
              <a:t>, </a:t>
            </a:r>
            <a:r>
              <a:rPr lang="es-ES" sz="2223" dirty="0" err="1">
                <a:cs typeface="Gotham-Book"/>
              </a:rPr>
              <a:t>TechDays</a:t>
            </a:r>
            <a:r>
              <a:rPr lang="es-ES" sz="2223" dirty="0">
                <a:cs typeface="Gotham-Book"/>
              </a:rPr>
              <a:t>, </a:t>
            </a:r>
            <a:r>
              <a:rPr lang="es-ES" sz="2223" dirty="0" err="1">
                <a:cs typeface="Gotham-Book"/>
              </a:rPr>
              <a:t>Sharepoint</a:t>
            </a:r>
            <a:r>
              <a:rPr lang="es-ES" sz="2223" dirty="0">
                <a:cs typeface="Gotham-Book"/>
              </a:rPr>
              <a:t> </a:t>
            </a:r>
            <a:r>
              <a:rPr lang="es-ES" sz="2223" dirty="0" err="1">
                <a:cs typeface="Gotham-Book"/>
              </a:rPr>
              <a:t>Conferences</a:t>
            </a:r>
            <a:r>
              <a:rPr lang="es-ES" sz="2223" dirty="0">
                <a:cs typeface="Gotham-Book"/>
              </a:rPr>
              <a:t>…</a:t>
            </a:r>
          </a:p>
          <a:p>
            <a:endParaRPr lang="en-US" sz="4076" dirty="0"/>
          </a:p>
        </p:txBody>
      </p:sp>
      <p:pic>
        <p:nvPicPr>
          <p:cNvPr id="4" name="Picture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2" r="16862"/>
          <a:stretch>
            <a:fillRect/>
          </a:stretch>
        </p:blipFill>
        <p:spPr>
          <a:xfrm rot="240000">
            <a:off x="8506855" y="-355535"/>
            <a:ext cx="2320475" cy="2320475"/>
          </a:xfrm>
          <a:prstGeom prst="rect">
            <a:avLst/>
          </a:prstGeom>
        </p:spPr>
      </p:pic>
      <p:sp>
        <p:nvSpPr>
          <p:cNvPr id="5" name="Text Placeholder 4"/>
          <p:cNvSpPr txBox="1">
            <a:spLocks/>
          </p:cNvSpPr>
          <p:nvPr/>
        </p:nvSpPr>
        <p:spPr>
          <a:xfrm>
            <a:off x="1807338" y="4793044"/>
            <a:ext cx="8100549" cy="1252694"/>
          </a:xfrm>
          <a:prstGeom prst="rect">
            <a:avLst/>
          </a:prstGeom>
          <a:noFill/>
        </p:spPr>
        <p:txBody>
          <a:bodyPr vert="horz" wrap="square" lIns="120058" tIns="120058" rIns="0" bIns="0" numCol="2" rtlCol="0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kern="1200" spc="-1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s-ES" sz="2451" b="1" dirty="0">
                <a:solidFill>
                  <a:srgbClr val="23BEC0">
                    <a:alpha val="99000"/>
                  </a:srgbClr>
                </a:solidFill>
                <a:latin typeface="+mn-lt"/>
                <a:hlinkClick r:id="rId3"/>
              </a:rPr>
              <a:t>www.rpertusa.com</a:t>
            </a:r>
            <a:r>
              <a:rPr lang="es-ES" sz="2451" b="1" dirty="0">
                <a:solidFill>
                  <a:srgbClr val="23BEC0">
                    <a:alpha val="99000"/>
                  </a:srgbClr>
                </a:solidFill>
                <a:latin typeface="+mn-lt"/>
              </a:rPr>
              <a:t>  </a:t>
            </a:r>
            <a:r>
              <a:rPr lang="es-ES" sz="2451" b="1" dirty="0">
                <a:solidFill>
                  <a:srgbClr val="23BEC0">
                    <a:alpha val="99000"/>
                  </a:srgbClr>
                </a:solidFill>
                <a:latin typeface="+mn-lt"/>
                <a:hlinkClick r:id="rId4"/>
              </a:rPr>
              <a:t>rpertusalopez@gmail.com</a:t>
            </a:r>
            <a:endParaRPr lang="es-ES" sz="2451" b="1" dirty="0">
              <a:solidFill>
                <a:srgbClr val="23BEC0">
                  <a:alpha val="99000"/>
                </a:srgbClr>
              </a:solidFill>
              <a:latin typeface="+mn-lt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51" dirty="0">
                <a:latin typeface="+mn-lt"/>
              </a:rPr>
              <a:t>Twitter: </a:t>
            </a:r>
            <a:r>
              <a:rPr lang="en-US" sz="2451" b="1" dirty="0">
                <a:solidFill>
                  <a:srgbClr val="23BEC0">
                    <a:alpha val="99000"/>
                  </a:srgbClr>
                </a:solidFill>
                <a:latin typeface="+mn-lt"/>
              </a:rPr>
              <a:t>@</a:t>
            </a:r>
            <a:r>
              <a:rPr lang="en-US" sz="2451" b="1" dirty="0" err="1">
                <a:solidFill>
                  <a:srgbClr val="23BEC0">
                    <a:alpha val="99000"/>
                  </a:srgbClr>
                </a:solidFill>
                <a:latin typeface="+mn-lt"/>
              </a:rPr>
              <a:t>rpertusa</a:t>
            </a:r>
            <a:endParaRPr lang="es-ES" sz="2451" b="1" dirty="0">
              <a:solidFill>
                <a:srgbClr val="23BEC0">
                  <a:alpha val="99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146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 puntos que no hay que dejar de analizar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 smtClean="0"/>
              <a:t>Filtros dinámicos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 smtClean="0"/>
              <a:t>Cuidado con la versatilidad de DAX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 err="1" smtClean="0"/>
              <a:t>Callbacks</a:t>
            </a:r>
            <a:endParaRPr lang="es-E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 smtClean="0"/>
              <a:t>Tamaño de tablas intermedias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7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Filtros dinámicos</a:t>
            </a:r>
          </a:p>
          <a:p>
            <a:r>
              <a:rPr lang="en-US" dirty="0" smtClean="0"/>
              <a:t>+</a:t>
            </a:r>
          </a:p>
          <a:p>
            <a:r>
              <a:rPr lang="es-ES" dirty="0" smtClean="0"/>
              <a:t>Versatilidad de DAX</a:t>
            </a:r>
          </a:p>
        </p:txBody>
      </p:sp>
    </p:spTree>
    <p:extLst>
      <p:ext uri="{BB962C8B-B14F-4D97-AF65-F5344CB8AC3E}">
        <p14:creationId xmlns:p14="http://schemas.microsoft.com/office/powerpoint/2010/main" val="33169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un </a:t>
            </a:r>
            <a:r>
              <a:rPr lang="es-ES" dirty="0" err="1" smtClean="0"/>
              <a:t>callback</a:t>
            </a:r>
            <a:r>
              <a:rPr lang="es-ES" dirty="0" smtClean="0"/>
              <a:t>?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588147" y="3761954"/>
            <a:ext cx="3072154" cy="309171"/>
          </a:xfrm>
          <a:prstGeom prst="rect">
            <a:avLst/>
          </a:prstGeom>
          <a:solidFill>
            <a:srgbClr val="00B0F0"/>
          </a:solidFill>
        </p:spPr>
        <p:txBody>
          <a:bodyPr lIns="0" tIns="0" rIns="0" bIns="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Formula Engine (FE)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993428" y="3701793"/>
            <a:ext cx="3072154" cy="369332"/>
          </a:xfrm>
          <a:prstGeom prst="rect">
            <a:avLst/>
          </a:prstGeom>
          <a:solidFill>
            <a:srgbClr val="C00000"/>
          </a:solidFill>
        </p:spPr>
        <p:txBody>
          <a:bodyPr lIns="0" tIns="0" rIns="0" bIns="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Storage Engine (SE)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64690" y="1361009"/>
            <a:ext cx="575945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80"/>
                </a:solidFill>
              </a:rPr>
              <a:t>MEASURE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'Internet Sales'[test]</a:t>
            </a:r>
            <a:r>
              <a:rPr lang="en-US" dirty="0"/>
              <a:t> =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SUMX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</a:rPr>
              <a:t>'Internet Sales</a:t>
            </a:r>
            <a:r>
              <a:rPr lang="en-US" dirty="0" smtClean="0">
                <a:solidFill>
                  <a:srgbClr val="000000"/>
                </a:solidFill>
              </a:rPr>
              <a:t>'</a:t>
            </a:r>
            <a:r>
              <a:rPr lang="en-US" dirty="0" smtClean="0"/>
              <a:t>,</a:t>
            </a:r>
          </a:p>
          <a:p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IF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</a:rPr>
              <a:t>'Internet Sales'[</a:t>
            </a:r>
            <a:r>
              <a:rPr lang="en-US" dirty="0" err="1">
                <a:solidFill>
                  <a:srgbClr val="000000"/>
                </a:solidFill>
              </a:rPr>
              <a:t>SalesAmount</a:t>
            </a:r>
            <a:r>
              <a:rPr lang="en-US" dirty="0">
                <a:solidFill>
                  <a:srgbClr val="000000"/>
                </a:solidFill>
              </a:rPr>
              <a:t>]</a:t>
            </a:r>
            <a:r>
              <a:rPr lang="en-US" dirty="0"/>
              <a:t> &gt; </a:t>
            </a:r>
            <a:r>
              <a:rPr lang="en-US" dirty="0">
                <a:solidFill>
                  <a:srgbClr val="191970"/>
                </a:solidFill>
              </a:rPr>
              <a:t>10</a:t>
            </a:r>
            <a:r>
              <a:rPr lang="en-US" dirty="0" smtClean="0"/>
              <a:t>,</a:t>
            </a:r>
          </a:p>
          <a:p>
            <a:r>
              <a:rPr lang="en-US" dirty="0">
                <a:solidFill>
                  <a:srgbClr val="191970"/>
                </a:solidFill>
              </a:rPr>
              <a:t>	</a:t>
            </a:r>
            <a:r>
              <a:rPr lang="en-US" dirty="0" smtClean="0">
                <a:solidFill>
                  <a:srgbClr val="191970"/>
                </a:solidFill>
              </a:rPr>
              <a:t>	1</a:t>
            </a:r>
            <a:r>
              <a:rPr lang="en-US" dirty="0" smtClean="0"/>
              <a:t>,</a:t>
            </a:r>
          </a:p>
          <a:p>
            <a:r>
              <a:rPr lang="en-US" dirty="0">
                <a:solidFill>
                  <a:srgbClr val="191970"/>
                </a:solidFill>
              </a:rPr>
              <a:t>	</a:t>
            </a:r>
            <a:r>
              <a:rPr lang="en-US" dirty="0" smtClean="0">
                <a:solidFill>
                  <a:srgbClr val="191970"/>
                </a:solidFill>
              </a:rPr>
              <a:t>	0</a:t>
            </a:r>
          </a:p>
          <a:p>
            <a:r>
              <a:rPr lang="en-US" dirty="0">
                <a:solidFill>
                  <a:srgbClr val="191970"/>
                </a:solidFill>
              </a:rPr>
              <a:t>	</a:t>
            </a:r>
            <a:r>
              <a:rPr lang="en-US" dirty="0" smtClean="0"/>
              <a:t>)</a:t>
            </a:r>
          </a:p>
          <a:p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026489"/>
              </p:ext>
            </p:extLst>
          </p:nvPr>
        </p:nvGraphicFramePr>
        <p:xfrm>
          <a:off x="1334865" y="4307473"/>
          <a:ext cx="4389280" cy="1748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640">
                  <a:extLst>
                    <a:ext uri="{9D8B030D-6E8A-4147-A177-3AD203B41FA5}">
                      <a16:colId xmlns:a16="http://schemas.microsoft.com/office/drawing/2014/main" val="3762929662"/>
                    </a:ext>
                  </a:extLst>
                </a:gridCol>
                <a:gridCol w="2194640">
                  <a:extLst>
                    <a:ext uri="{9D8B030D-6E8A-4147-A177-3AD203B41FA5}">
                      <a16:colId xmlns:a16="http://schemas.microsoft.com/office/drawing/2014/main" val="1686819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TicketId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SalesAmount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2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8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07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841415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7378573" y="4679459"/>
            <a:ext cx="400570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00"/>
                </a:solidFill>
              </a:rPr>
              <a:t>'Internet Sales'[</a:t>
            </a:r>
            <a:r>
              <a:rPr lang="en-US" sz="1600" dirty="0" err="1">
                <a:solidFill>
                  <a:srgbClr val="000000"/>
                </a:solidFill>
              </a:rPr>
              <a:t>SalesAmount</a:t>
            </a:r>
            <a:r>
              <a:rPr lang="en-US" sz="1600" dirty="0">
                <a:solidFill>
                  <a:srgbClr val="000000"/>
                </a:solidFill>
              </a:rPr>
              <a:t>]</a:t>
            </a:r>
            <a:r>
              <a:rPr lang="en-US" sz="1600" dirty="0"/>
              <a:t> &gt; </a:t>
            </a:r>
            <a:r>
              <a:rPr lang="en-US" sz="1600" dirty="0" smtClean="0">
                <a:solidFill>
                  <a:srgbClr val="191970"/>
                </a:solidFill>
              </a:rPr>
              <a:t>10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rgbClr val="191970"/>
                </a:solidFill>
              </a:rPr>
              <a:t>1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rgbClr val="191970"/>
                </a:solidFill>
              </a:rPr>
              <a:t>0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8" name="Right Arrow 27"/>
          <p:cNvSpPr/>
          <p:nvPr/>
        </p:nvSpPr>
        <p:spPr>
          <a:xfrm>
            <a:off x="5952744" y="4828032"/>
            <a:ext cx="1033272" cy="18288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5952744" y="5308847"/>
            <a:ext cx="1033272" cy="18288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952744" y="5789662"/>
            <a:ext cx="1033272" cy="18288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78572" y="5170413"/>
            <a:ext cx="400570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00"/>
                </a:solidFill>
              </a:rPr>
              <a:t>'Internet Sales'[</a:t>
            </a:r>
            <a:r>
              <a:rPr lang="en-US" sz="1600" dirty="0" err="1">
                <a:solidFill>
                  <a:srgbClr val="000000"/>
                </a:solidFill>
              </a:rPr>
              <a:t>SalesAmount</a:t>
            </a:r>
            <a:r>
              <a:rPr lang="en-US" sz="1600" dirty="0">
                <a:solidFill>
                  <a:srgbClr val="000000"/>
                </a:solidFill>
              </a:rPr>
              <a:t>]</a:t>
            </a:r>
            <a:r>
              <a:rPr lang="en-US" sz="1600" dirty="0"/>
              <a:t> &gt; </a:t>
            </a:r>
            <a:r>
              <a:rPr lang="en-US" sz="1600" dirty="0" smtClean="0">
                <a:solidFill>
                  <a:srgbClr val="191970"/>
                </a:solidFill>
              </a:rPr>
              <a:t>10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rgbClr val="191970"/>
                </a:solidFill>
              </a:rPr>
              <a:t>1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rgbClr val="191970"/>
                </a:solidFill>
              </a:rPr>
              <a:t>0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7378573" y="5633988"/>
            <a:ext cx="400570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00"/>
                </a:solidFill>
              </a:rPr>
              <a:t>'Internet Sales'[</a:t>
            </a:r>
            <a:r>
              <a:rPr lang="en-US" sz="1600" dirty="0" err="1">
                <a:solidFill>
                  <a:srgbClr val="000000"/>
                </a:solidFill>
              </a:rPr>
              <a:t>SalesAmount</a:t>
            </a:r>
            <a:r>
              <a:rPr lang="en-US" sz="1600" dirty="0">
                <a:solidFill>
                  <a:srgbClr val="000000"/>
                </a:solidFill>
              </a:rPr>
              <a:t>]</a:t>
            </a:r>
            <a:r>
              <a:rPr lang="en-US" sz="1600" dirty="0"/>
              <a:t> &gt; </a:t>
            </a:r>
            <a:r>
              <a:rPr lang="en-US" sz="1600" dirty="0" smtClean="0">
                <a:solidFill>
                  <a:srgbClr val="191970"/>
                </a:solidFill>
              </a:rPr>
              <a:t>10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rgbClr val="191970"/>
                </a:solidFill>
              </a:rPr>
              <a:t>1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rgbClr val="191970"/>
                </a:solidFill>
              </a:rPr>
              <a:t>0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9346350" y="3282671"/>
            <a:ext cx="20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Ojo! </a:t>
            </a:r>
            <a:r>
              <a:rPr lang="es-ES" dirty="0" err="1" smtClean="0"/>
              <a:t>MultiThread</a:t>
            </a:r>
            <a:r>
              <a:rPr lang="es-ES" dirty="0" smtClean="0"/>
              <a:t>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 smtClean="0"/>
              <a:t>Callbacks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 que viene en SSAS 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27" y="1330085"/>
            <a:ext cx="10800000" cy="4680000"/>
          </a:xfrm>
        </p:spPr>
        <p:txBody>
          <a:bodyPr/>
          <a:lstStyle/>
          <a:p>
            <a:r>
              <a:rPr lang="en-US" dirty="0" err="1" smtClean="0"/>
              <a:t>Necesidad</a:t>
            </a:r>
            <a:r>
              <a:rPr lang="en-US" dirty="0" smtClean="0"/>
              <a:t> de </a:t>
            </a:r>
            <a:r>
              <a:rPr lang="en-US" dirty="0" err="1" smtClean="0"/>
              <a:t>ser</a:t>
            </a:r>
            <a:r>
              <a:rPr lang="en-US" dirty="0" smtClean="0"/>
              <a:t> m</a:t>
            </a:r>
            <a:r>
              <a:rPr lang="es-ES" dirty="0" err="1" smtClean="0"/>
              <a:t>ás</a:t>
            </a:r>
            <a:r>
              <a:rPr lang="es-ES" dirty="0" smtClean="0"/>
              <a:t> Enterprise.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 err="1" smtClean="0"/>
              <a:t>Query</a:t>
            </a:r>
            <a:r>
              <a:rPr lang="es-ES" dirty="0" smtClean="0"/>
              <a:t> </a:t>
            </a:r>
            <a:r>
              <a:rPr lang="es-ES" dirty="0" err="1" smtClean="0"/>
              <a:t>Interleaving</a:t>
            </a:r>
            <a:endParaRPr lang="es-E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Resource Governor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Memory\</a:t>
            </a:r>
            <a:r>
              <a:rPr lang="en-US" sz="2800" dirty="0" err="1" smtClean="0"/>
              <a:t>QueryMemoryLimit</a:t>
            </a:r>
            <a:r>
              <a:rPr lang="en-US" dirty="0"/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89" y="2736217"/>
            <a:ext cx="5062046" cy="1199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282" y="2728391"/>
            <a:ext cx="5372035" cy="121468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451398" y="3335731"/>
            <a:ext cx="502920" cy="184709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73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 pueden faltar en vuestra librería personal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147" y="1942132"/>
            <a:ext cx="1971116" cy="25143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8" y="1885155"/>
            <a:ext cx="2078575" cy="25713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911" y="1536675"/>
            <a:ext cx="37052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2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PREGUNTAS?</a:t>
            </a:r>
          </a:p>
        </p:txBody>
      </p:sp>
    </p:spTree>
    <p:extLst>
      <p:ext uri="{BB962C8B-B14F-4D97-AF65-F5344CB8AC3E}">
        <p14:creationId xmlns:p14="http://schemas.microsoft.com/office/powerpoint/2010/main" val="2841169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1516680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Rubén Pertusa López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33601" y="1334176"/>
            <a:ext cx="10004544" cy="4335303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ES" sz="2223" dirty="0">
                <a:cs typeface="Gotham-Book"/>
              </a:rPr>
              <a:t>Microsoft Data </a:t>
            </a:r>
            <a:r>
              <a:rPr lang="es-ES" sz="2223" dirty="0" err="1">
                <a:cs typeface="Gotham-Book"/>
              </a:rPr>
              <a:t>Platform</a:t>
            </a:r>
            <a:r>
              <a:rPr lang="es-ES" sz="2223" dirty="0">
                <a:cs typeface="Gotham-Book"/>
              </a:rPr>
              <a:t> MVP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223" dirty="0">
                <a:cs typeface="Gotham-Book"/>
              </a:rPr>
              <a:t>BI Big Data Lead </a:t>
            </a:r>
            <a:r>
              <a:rPr lang="es-ES" sz="2223" dirty="0" err="1">
                <a:cs typeface="Gotham-Book"/>
              </a:rPr>
              <a:t>Architect</a:t>
            </a:r>
            <a:r>
              <a:rPr lang="es-ES" sz="2223" dirty="0">
                <a:cs typeface="Gotham-Book"/>
              </a:rPr>
              <a:t> &amp; Global BI Manager @ DUFRY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223" b="1" dirty="0" smtClean="0">
                <a:solidFill>
                  <a:srgbClr val="23BEC0"/>
                </a:solidFill>
                <a:cs typeface="Gotham-Book"/>
              </a:rPr>
              <a:t>www.sqlpass.es</a:t>
            </a:r>
            <a:r>
              <a:rPr lang="es-ES" sz="2223" dirty="0" smtClean="0">
                <a:cs typeface="Gotham-Book"/>
              </a:rPr>
              <a:t> </a:t>
            </a:r>
            <a:r>
              <a:rPr lang="es-ES" sz="2223" dirty="0">
                <a:cs typeface="Gotham-Book"/>
              </a:rPr>
              <a:t>, </a:t>
            </a:r>
            <a:r>
              <a:rPr lang="es-ES" sz="2223" dirty="0" err="1">
                <a:cs typeface="Gotham-Book"/>
              </a:rPr>
              <a:t>SQLSaturday</a:t>
            </a:r>
            <a:r>
              <a:rPr lang="es-ES" sz="2223" dirty="0">
                <a:cs typeface="Gotham-Book"/>
              </a:rPr>
              <a:t> Madrid/Barcelona </a:t>
            </a:r>
            <a:r>
              <a:rPr lang="es-ES" sz="2223" dirty="0" err="1">
                <a:cs typeface="Gotham-Book"/>
              </a:rPr>
              <a:t>founder</a:t>
            </a:r>
            <a:endParaRPr lang="es-ES" sz="2223" dirty="0">
              <a:cs typeface="Gotham-Book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2223" dirty="0">
                <a:cs typeface="Gotham-Book"/>
              </a:rPr>
              <a:t>Speaker: PASS BA Chicago, </a:t>
            </a:r>
            <a:r>
              <a:rPr lang="es-ES" sz="2223" dirty="0" err="1">
                <a:cs typeface="Gotham-Book"/>
              </a:rPr>
              <a:t>SQLSaturdays</a:t>
            </a:r>
            <a:r>
              <a:rPr lang="es-ES" sz="2223" dirty="0">
                <a:cs typeface="Gotham-Book"/>
              </a:rPr>
              <a:t>, </a:t>
            </a:r>
            <a:r>
              <a:rPr lang="es-ES" sz="2223" dirty="0" err="1">
                <a:cs typeface="Gotham-Book"/>
              </a:rPr>
              <a:t>Codemotions</a:t>
            </a:r>
            <a:r>
              <a:rPr lang="es-ES" sz="2223" dirty="0">
                <a:cs typeface="Gotham-Book"/>
              </a:rPr>
              <a:t>, </a:t>
            </a:r>
            <a:r>
              <a:rPr lang="es-ES" sz="2223" dirty="0" err="1">
                <a:cs typeface="Gotham-Book"/>
              </a:rPr>
              <a:t>TechDays</a:t>
            </a:r>
            <a:r>
              <a:rPr lang="es-ES" sz="2223" dirty="0">
                <a:cs typeface="Gotham-Book"/>
              </a:rPr>
              <a:t>, </a:t>
            </a:r>
            <a:r>
              <a:rPr lang="es-ES" sz="2223" dirty="0" err="1">
                <a:cs typeface="Gotham-Book"/>
              </a:rPr>
              <a:t>Sharepoint</a:t>
            </a:r>
            <a:r>
              <a:rPr lang="es-ES" sz="2223" dirty="0">
                <a:cs typeface="Gotham-Book"/>
              </a:rPr>
              <a:t> </a:t>
            </a:r>
            <a:r>
              <a:rPr lang="es-ES" sz="2223" dirty="0" err="1">
                <a:cs typeface="Gotham-Book"/>
              </a:rPr>
              <a:t>Conferences</a:t>
            </a:r>
            <a:r>
              <a:rPr lang="es-ES" sz="2223" dirty="0">
                <a:cs typeface="Gotham-Book"/>
              </a:rPr>
              <a:t>…</a:t>
            </a:r>
          </a:p>
          <a:p>
            <a:endParaRPr lang="en-US" sz="4076" dirty="0"/>
          </a:p>
        </p:txBody>
      </p:sp>
      <p:pic>
        <p:nvPicPr>
          <p:cNvPr id="4" name="Picture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2" r="16862"/>
          <a:stretch>
            <a:fillRect/>
          </a:stretch>
        </p:blipFill>
        <p:spPr>
          <a:xfrm rot="240000">
            <a:off x="8506855" y="-355535"/>
            <a:ext cx="2320475" cy="2320475"/>
          </a:xfrm>
          <a:prstGeom prst="rect">
            <a:avLst/>
          </a:prstGeom>
        </p:spPr>
      </p:pic>
      <p:sp>
        <p:nvSpPr>
          <p:cNvPr id="5" name="Text Placeholder 4"/>
          <p:cNvSpPr txBox="1">
            <a:spLocks/>
          </p:cNvSpPr>
          <p:nvPr/>
        </p:nvSpPr>
        <p:spPr>
          <a:xfrm>
            <a:off x="1807338" y="4793044"/>
            <a:ext cx="8100549" cy="1252694"/>
          </a:xfrm>
          <a:prstGeom prst="rect">
            <a:avLst/>
          </a:prstGeom>
          <a:noFill/>
        </p:spPr>
        <p:txBody>
          <a:bodyPr vert="horz" wrap="square" lIns="120058" tIns="120058" rIns="0" bIns="0" numCol="2" rtlCol="0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kern="1200" spc="-1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s-ES" sz="2451" b="1" dirty="0">
                <a:solidFill>
                  <a:srgbClr val="23BEC0">
                    <a:alpha val="99000"/>
                  </a:srgbClr>
                </a:solidFill>
                <a:latin typeface="+mn-lt"/>
                <a:hlinkClick r:id="rId3"/>
              </a:rPr>
              <a:t>www.rpertusa.com</a:t>
            </a:r>
            <a:r>
              <a:rPr lang="es-ES" sz="2451" b="1" dirty="0">
                <a:solidFill>
                  <a:srgbClr val="23BEC0">
                    <a:alpha val="99000"/>
                  </a:srgbClr>
                </a:solidFill>
                <a:latin typeface="+mn-lt"/>
              </a:rPr>
              <a:t>  </a:t>
            </a:r>
            <a:r>
              <a:rPr lang="es-ES" sz="2451" b="1" dirty="0">
                <a:solidFill>
                  <a:srgbClr val="23BEC0">
                    <a:alpha val="99000"/>
                  </a:srgbClr>
                </a:solidFill>
                <a:latin typeface="+mn-lt"/>
                <a:hlinkClick r:id="rId4"/>
              </a:rPr>
              <a:t>rpertusalopez@gmail.com</a:t>
            </a:r>
            <a:endParaRPr lang="es-ES" sz="2451" b="1" dirty="0">
              <a:solidFill>
                <a:srgbClr val="23BEC0">
                  <a:alpha val="99000"/>
                </a:srgbClr>
              </a:solidFill>
              <a:latin typeface="+mn-lt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51" dirty="0">
                <a:latin typeface="+mn-lt"/>
              </a:rPr>
              <a:t>Twitter: </a:t>
            </a:r>
            <a:r>
              <a:rPr lang="en-US" sz="2451" b="1" dirty="0">
                <a:solidFill>
                  <a:srgbClr val="23BEC0">
                    <a:alpha val="99000"/>
                  </a:srgbClr>
                </a:solidFill>
                <a:latin typeface="+mn-lt"/>
              </a:rPr>
              <a:t>@</a:t>
            </a:r>
            <a:r>
              <a:rPr lang="en-US" sz="2451" b="1" dirty="0" err="1">
                <a:solidFill>
                  <a:srgbClr val="23BEC0">
                    <a:alpha val="99000"/>
                  </a:srgbClr>
                </a:solidFill>
                <a:latin typeface="+mn-lt"/>
              </a:rPr>
              <a:t>rpertusa</a:t>
            </a:r>
            <a:endParaRPr lang="es-ES" sz="2451" b="1" dirty="0">
              <a:solidFill>
                <a:srgbClr val="23BEC0">
                  <a:alpha val="99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899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5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 de los próximos 50 minutos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mas </a:t>
            </a:r>
            <a:r>
              <a:rPr lang="es-ES" dirty="0" smtClean="0"/>
              <a:t>óptimos trabajando con </a:t>
            </a:r>
            <a:r>
              <a:rPr lang="es-ES" dirty="0" err="1" smtClean="0"/>
              <a:t>PowerBI</a:t>
            </a:r>
            <a:r>
              <a:rPr lang="es-ES" dirty="0" smtClean="0"/>
              <a:t> y </a:t>
            </a:r>
            <a:r>
              <a:rPr lang="es-ES" dirty="0" err="1" smtClean="0"/>
              <a:t>Analysis</a:t>
            </a:r>
            <a:r>
              <a:rPr lang="es-ES" dirty="0" smtClean="0"/>
              <a:t> Services en entornos Enterprise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 smtClean="0"/>
              <a:t>Aprender algunas buenas prácticas en DAX</a:t>
            </a:r>
            <a:r>
              <a:rPr lang="en-US" dirty="0" smtClean="0"/>
              <a:t>/Tabular/</a:t>
            </a:r>
            <a:r>
              <a:rPr lang="en-US" dirty="0" err="1" smtClean="0"/>
              <a:t>PowerBI</a:t>
            </a:r>
            <a:endParaRPr lang="es-E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359152" y="5001768"/>
            <a:ext cx="6269348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No mas noches sin dormir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915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742950" indent="-742950">
              <a:buAutoNum type="arabicPeriod"/>
            </a:pPr>
            <a:r>
              <a:rPr lang="es-ES" dirty="0" smtClean="0"/>
              <a:t>Optimizando nuestro tiempo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s-ES" dirty="0" smtClean="0"/>
              <a:t>Tabular Editor</a:t>
            </a:r>
          </a:p>
          <a:p>
            <a:endParaRPr lang="es-ES" dirty="0" smtClean="0"/>
          </a:p>
          <a:p>
            <a:r>
              <a:rPr lang="es-ES" dirty="0" smtClean="0"/>
              <a:t>2. Optimizando Rendimiento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s-ES" dirty="0" smtClean="0"/>
              <a:t>DAX Studio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 smtClean="0"/>
              <a:t>3. Lo que viene en SSAS 2019 / </a:t>
            </a:r>
            <a:r>
              <a:rPr lang="es-ES" dirty="0" err="1" smtClean="0"/>
              <a:t>PowerBI</a:t>
            </a:r>
            <a:r>
              <a:rPr lang="es-ES" dirty="0" smtClean="0"/>
              <a:t>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7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</a:t>
            </a:r>
            <a:r>
              <a:rPr lang="es-ES" dirty="0"/>
              <a:t>é hacemos en </a:t>
            </a:r>
            <a:r>
              <a:rPr lang="es-ES" dirty="0">
                <a:solidFill>
                  <a:srgbClr val="FF0000"/>
                </a:solidFill>
              </a:rPr>
              <a:t>DUFRY</a:t>
            </a:r>
            <a:r>
              <a:rPr lang="es-ES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Travel Retail Leader</a:t>
            </a:r>
          </a:p>
          <a:p>
            <a:r>
              <a:rPr lang="en-US" dirty="0"/>
              <a:t>63 </a:t>
            </a:r>
            <a:r>
              <a:rPr lang="en-US" dirty="0" err="1"/>
              <a:t>Paises</a:t>
            </a:r>
            <a:endParaRPr lang="en-US" dirty="0"/>
          </a:p>
          <a:p>
            <a:r>
              <a:rPr lang="en-US" dirty="0"/>
              <a:t>2.200 </a:t>
            </a:r>
            <a:r>
              <a:rPr lang="en-US" dirty="0" err="1"/>
              <a:t>tiendas</a:t>
            </a:r>
            <a:endParaRPr lang="en-US" dirty="0"/>
          </a:p>
          <a:p>
            <a:r>
              <a:rPr lang="en-US" dirty="0" err="1"/>
              <a:t>Varios</a:t>
            </a:r>
            <a:r>
              <a:rPr lang="en-US" dirty="0"/>
              <a:t> miles de </a:t>
            </a:r>
            <a:r>
              <a:rPr lang="en-US" dirty="0" err="1"/>
              <a:t>millones</a:t>
            </a:r>
            <a:r>
              <a:rPr lang="en-US" dirty="0"/>
              <a:t> de Tickets al a</a:t>
            </a:r>
            <a:r>
              <a:rPr lang="es-ES" dirty="0" err="1"/>
              <a:t>ño</a:t>
            </a:r>
            <a:r>
              <a:rPr lang="es-ES" dirty="0" smtClean="0"/>
              <a:t>. </a:t>
            </a:r>
            <a:endParaRPr lang="es-ES" dirty="0"/>
          </a:p>
          <a:p>
            <a:r>
              <a:rPr lang="es-ES" dirty="0"/>
              <a:t>Varios miles de millones de movimientos de Stock al año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2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 </a:t>
            </a:r>
            <a:r>
              <a:rPr lang="es-ES" b="1" dirty="0" smtClean="0"/>
              <a:t>imprescindibles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0125" y="1429738"/>
            <a:ext cx="10800000" cy="4680000"/>
          </a:xfrm>
        </p:spPr>
        <p:txBody>
          <a:bodyPr>
            <a:normAutofit/>
          </a:bodyPr>
          <a:lstStyle/>
          <a:p>
            <a:r>
              <a:rPr lang="es-ES" sz="3200" dirty="0"/>
              <a:t>Gratuitas</a:t>
            </a:r>
          </a:p>
          <a:p>
            <a:r>
              <a:rPr lang="es-ES" sz="3200" dirty="0"/>
              <a:t>Mantenidas por la comunidad</a:t>
            </a:r>
          </a:p>
          <a:p>
            <a:r>
              <a:rPr lang="es-ES" sz="3200" dirty="0"/>
              <a:t>Mejora la experiencia de desarrollo en VS</a:t>
            </a:r>
            <a:endParaRPr lang="en-US" sz="3200" dirty="0"/>
          </a:p>
          <a:p>
            <a:endParaRPr lang="es-E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200" dirty="0" smtClean="0"/>
              <a:t>Tabular Editor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200" dirty="0" smtClean="0"/>
              <a:t>DAX Studio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200" dirty="0" err="1" smtClean="0"/>
              <a:t>Vertipaq</a:t>
            </a:r>
            <a:r>
              <a:rPr lang="es-ES" sz="3200" dirty="0" smtClean="0"/>
              <a:t> </a:t>
            </a:r>
            <a:r>
              <a:rPr lang="es-ES" sz="3200" dirty="0" err="1" smtClean="0"/>
              <a:t>Analyzer</a:t>
            </a:r>
            <a:endParaRPr lang="en-US" sz="3200" dirty="0"/>
          </a:p>
        </p:txBody>
      </p:sp>
      <p:pic>
        <p:nvPicPr>
          <p:cNvPr id="6" name="Picture 2" descr="Resultado de imagen de dax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461" y="3536777"/>
            <a:ext cx="19939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829" y="4093965"/>
            <a:ext cx="2676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9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OPTIMIZANDO NUESTRO TIEMPO</a:t>
            </a:r>
          </a:p>
          <a:p>
            <a:r>
              <a:rPr lang="es-ES" dirty="0" smtClean="0"/>
              <a:t>AL DESARROLLAR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Microsoft se ha puesto las pilas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encontramos al desarrollar?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Quick Measures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Nuevo </a:t>
            </a:r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Modelado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XMLA </a:t>
            </a:r>
            <a:r>
              <a:rPr lang="en-US" dirty="0" err="1" smtClean="0"/>
              <a:t>EndPoint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 smtClean="0"/>
              <a:t>¡</a:t>
            </a:r>
            <a:r>
              <a:rPr lang="es-ES" b="1" dirty="0" smtClean="0"/>
              <a:t>Nuevo SSAS 2019</a:t>
            </a:r>
            <a:r>
              <a:rPr lang="es-ES" dirty="0" smtClean="0"/>
              <a:t>! </a:t>
            </a:r>
            <a:r>
              <a:rPr lang="es-ES" dirty="0" err="1" smtClean="0"/>
              <a:t>Calculated</a:t>
            </a:r>
            <a:r>
              <a:rPr lang="es-ES" dirty="0" smtClean="0"/>
              <a:t> </a:t>
            </a:r>
            <a:r>
              <a:rPr lang="es-ES" dirty="0" err="1" smtClean="0"/>
              <a:t>groups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165" y="1153515"/>
            <a:ext cx="4182323" cy="3306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32" y="3310572"/>
            <a:ext cx="1676400" cy="59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517" y="5289550"/>
            <a:ext cx="49339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SatOslo Madrid 2019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QLSatMadrid2019_Template.potx" id="{C56D2080-6762-4164-BEC4-3E0435C3555F}" vid="{988F845F-19DF-4AFD-8493-8A50A5E48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SQLSatMadrid2019_Template</Template>
  <TotalTime>8332</TotalTime>
  <Words>638</Words>
  <Application>Microsoft Office PowerPoint</Application>
  <PresentationFormat>Custom</PresentationFormat>
  <Paragraphs>176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Gotham-Book</vt:lpstr>
      <vt:lpstr>Segoe UI</vt:lpstr>
      <vt:lpstr>Wingdings</vt:lpstr>
      <vt:lpstr>SQLSatOslo Madrid 2019</vt:lpstr>
      <vt:lpstr>Image</vt:lpstr>
      <vt:lpstr>PowerPoint Presentation</vt:lpstr>
      <vt:lpstr>Rubén Pertusa López</vt:lpstr>
      <vt:lpstr>PowerPoint Presentation</vt:lpstr>
      <vt:lpstr>Objetivo de los próximos 50 minutos</vt:lpstr>
      <vt:lpstr>Agenda</vt:lpstr>
      <vt:lpstr>Qué hacemos en DUFRY?</vt:lpstr>
      <vt:lpstr>Herramientas imprescindibles</vt:lpstr>
      <vt:lpstr>PowerPoint Presentation</vt:lpstr>
      <vt:lpstr>Microsoft se ha puesto las pilas</vt:lpstr>
      <vt:lpstr>¿Por qué tabular editor?</vt:lpstr>
      <vt:lpstr>Tabular Editor</vt:lpstr>
      <vt:lpstr>PowerPoint Presentation</vt:lpstr>
      <vt:lpstr>PowerPoint Presentation</vt:lpstr>
      <vt:lpstr>PowerPoint Presentation</vt:lpstr>
      <vt:lpstr>Microsoft se ha puesto las pilas  ¿?</vt:lpstr>
      <vt:lpstr>DAX Studio</vt:lpstr>
      <vt:lpstr>PowerPoint Presentation</vt:lpstr>
      <vt:lpstr>Lo que nos chiva Perf Analyzer de la arquitectura de PowerBI</vt:lpstr>
      <vt:lpstr>Arquitectura Final</vt:lpstr>
      <vt:lpstr>4 puntos que no hay que dejar de analizar</vt:lpstr>
      <vt:lpstr>PowerPoint Presentation</vt:lpstr>
      <vt:lpstr>¿Qué es un callback?</vt:lpstr>
      <vt:lpstr>PowerPoint Presentation</vt:lpstr>
      <vt:lpstr>Lo que viene en SSAS 2019</vt:lpstr>
      <vt:lpstr>No pueden faltar en vuestra librería personal</vt:lpstr>
      <vt:lpstr>PowerPoint Presentation</vt:lpstr>
      <vt:lpstr>PowerPoint Presentation</vt:lpstr>
      <vt:lpstr>Rubén Pertusa López</vt:lpstr>
    </vt:vector>
  </TitlesOfParts>
  <Company>Dufry Group of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Pertusa-Lopez</dc:creator>
  <cp:lastModifiedBy>Ruben Pertusa-Lopez</cp:lastModifiedBy>
  <cp:revision>42</cp:revision>
  <dcterms:created xsi:type="dcterms:W3CDTF">2019-09-01T16:06:50Z</dcterms:created>
  <dcterms:modified xsi:type="dcterms:W3CDTF">2019-10-01T14:07:36Z</dcterms:modified>
</cp:coreProperties>
</file>