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1" r:id="rId4"/>
    <p:sldId id="272" r:id="rId5"/>
    <p:sldId id="274" r:id="rId6"/>
    <p:sldId id="269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0" r:id="rId17"/>
  </p:sldIdLst>
  <p:sldSz cx="12192000" cy="6858000"/>
  <p:notesSz cx="6858000" cy="9144000"/>
  <p:embeddedFontLst>
    <p:embeddedFont>
      <p:font typeface="ALS Sector Bold" pitchFamily="2" charset="0"/>
      <p:bold r:id="rId19"/>
    </p:embeddedFont>
    <p:embeddedFont>
      <p:font typeface="ALS Sector Regular" panose="02000000000000000000" pitchFamily="2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b="1" strike="noStrike" spc="-1" dirty="0">
                <a:solidFill>
                  <a:srgbClr val="FFFFFF"/>
                </a:solidFill>
                <a:latin typeface="Times New Roman"/>
              </a:rPr>
              <a:t>ВЫПУСКНАЯ КВАЛИФИКАЦИОННАЯ РАБОТА</a:t>
            </a:r>
            <a:br>
              <a:rPr lang="ru-RU" dirty="0"/>
            </a:br>
            <a:r>
              <a:rPr lang="ru-RU" sz="4400" b="1" strike="noStrike" spc="-1" dirty="0">
                <a:solidFill>
                  <a:srgbClr val="FFFFFF"/>
                </a:solidFill>
                <a:latin typeface="Times New Roman"/>
              </a:rPr>
              <a:t>по курсу «Data Science»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sz="2800" b="0" strike="noStrike" spc="-1" dirty="0">
                <a:solidFill>
                  <a:srgbClr val="FFFFFF"/>
                </a:solidFill>
                <a:latin typeface="Times New Roman"/>
                <a:ea typeface="Open Sans"/>
              </a:rPr>
              <a:t>Васильев Александр Иванович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241040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нейронной сети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3" name="PlaceHolder 2">
            <a:extLst>
              <a:ext uri="{FF2B5EF4-FFF2-40B4-BE49-F238E27FC236}">
                <a16:creationId xmlns:a16="http://schemas.microsoft.com/office/drawing/2014/main" id="{790FE784-B61C-4F2A-B15A-75A4A832CAA9}"/>
              </a:ext>
            </a:extLst>
          </p:cNvPr>
          <p:cNvSpPr txBox="1">
            <a:spLocks/>
          </p:cNvSpPr>
          <p:nvPr/>
        </p:nvSpPr>
        <p:spPr>
          <a:xfrm>
            <a:off x="843936" y="5400000"/>
            <a:ext cx="10679903" cy="82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algn="just">
              <a:spcBef>
                <a:spcPts val="600"/>
              </a:spcBef>
            </a:pPr>
            <a:r>
              <a:rPr lang="ru-RU" sz="1800" spc="-1" dirty="0">
                <a:latin typeface="Arial"/>
              </a:rPr>
              <a:t>Разработаем нейронную сеть для рекомендации соотношения матрица-наполнитель.</a:t>
            </a:r>
          </a:p>
          <a:p>
            <a:pPr marL="0" algn="just">
              <a:spcBef>
                <a:spcPts val="600"/>
              </a:spcBef>
            </a:pPr>
            <a:r>
              <a:rPr lang="ru-RU" sz="1800" spc="-1" dirty="0">
                <a:latin typeface="Arial"/>
              </a:rPr>
              <a:t>Для этого проведём разбиение датасета на входные (Х) и целевые (у) данные.</a:t>
            </a:r>
          </a:p>
          <a:p>
            <a:pPr marL="0" algn="just">
              <a:spcBef>
                <a:spcPts val="600"/>
              </a:spcBef>
            </a:pPr>
            <a:r>
              <a:rPr lang="ru-RU" sz="1800" spc="-1" dirty="0">
                <a:latin typeface="Arial"/>
              </a:rPr>
              <a:t>Далее масштабируем входные данные.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CA926B-C6F0-427F-93C1-3EFE3012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69" y="1332000"/>
            <a:ext cx="8557502" cy="318274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05A382-908B-4036-8C2B-D7222AD6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46" y="4464000"/>
            <a:ext cx="4594548" cy="8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241040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нейронной сети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0" name="PlaceHolder 2">
            <a:extLst>
              <a:ext uri="{FF2B5EF4-FFF2-40B4-BE49-F238E27FC236}">
                <a16:creationId xmlns:a16="http://schemas.microsoft.com/office/drawing/2014/main" id="{02D91DA0-1BB1-4BFE-937C-5BA82E280A65}"/>
              </a:ext>
            </a:extLst>
          </p:cNvPr>
          <p:cNvSpPr txBox="1">
            <a:spLocks/>
          </p:cNvSpPr>
          <p:nvPr/>
        </p:nvSpPr>
        <p:spPr>
          <a:xfrm>
            <a:off x="5760720" y="4644000"/>
            <a:ext cx="6119280" cy="200231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9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algn="just">
              <a:spcBef>
                <a:spcPts val="1417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 данной работе используется последовательная модель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() из библиотеки «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 с пятью полносвязными слоями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(), четырьмя вспомогательными слоями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 Во входном и внутренних слоях используется функция активации «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», в выходном слое –«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pPr marL="0" algn="just">
              <a:spcBef>
                <a:spcPts val="1417"/>
              </a:spcBef>
            </a:pPr>
            <a:r>
              <a:rPr lang="ru-RU" sz="1800" spc="-1" dirty="0">
                <a:latin typeface="Arial" panose="020B0604020202020204" pitchFamily="34" charset="0"/>
                <a:cs typeface="Arial" panose="020B0604020202020204" pitchFamily="34" charset="0"/>
              </a:rPr>
              <a:t>В обучении модели используется метод </a:t>
            </a:r>
            <a:r>
              <a:rPr lang="en-US" sz="1800" spc="-1" dirty="0" err="1">
                <a:latin typeface="Arial" panose="020B0604020202020204" pitchFamily="34" charset="0"/>
                <a:cs typeface="Arial" panose="020B0604020202020204" pitchFamily="34" charset="0"/>
              </a:rPr>
              <a:t>EarlyStopping</a:t>
            </a:r>
            <a:r>
              <a:rPr lang="ru-RU" sz="1800" spc="-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ECF311-DBEC-46EE-870D-67CAA069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0" y="1332000"/>
            <a:ext cx="4944165" cy="46964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7FC204-0711-45DD-A147-2A94511D3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196" y="1332000"/>
            <a:ext cx="493844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241040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нейронной сети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9" name="PlaceHolder 2">
            <a:extLst>
              <a:ext uri="{FF2B5EF4-FFF2-40B4-BE49-F238E27FC236}">
                <a16:creationId xmlns:a16="http://schemas.microsoft.com/office/drawing/2014/main" id="{270620C7-E71F-4A16-8AE5-84E4FD9566E8}"/>
              </a:ext>
            </a:extLst>
          </p:cNvPr>
          <p:cNvSpPr txBox="1">
            <a:spLocks/>
          </p:cNvSpPr>
          <p:nvPr/>
        </p:nvSpPr>
        <p:spPr>
          <a:xfrm>
            <a:off x="529920" y="5328000"/>
            <a:ext cx="11224440" cy="96344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algn="just">
              <a:spcBef>
                <a:spcPts val="1417"/>
              </a:spcBef>
            </a:pPr>
            <a:r>
              <a:rPr lang="ru-RU" sz="1800" spc="-1" dirty="0">
                <a:latin typeface="Arial" panose="020B0604020202020204" pitchFamily="34" charset="0"/>
                <a:cs typeface="Arial" panose="020B0604020202020204" pitchFamily="34" charset="0"/>
              </a:rPr>
              <a:t>График показывает уменьшение метрик </a:t>
            </a:r>
            <a:r>
              <a:rPr lang="en-US" sz="1800" spc="-1" dirty="0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ru-RU" sz="1800" spc="-1" dirty="0">
                <a:latin typeface="Arial" panose="020B0604020202020204" pitchFamily="34" charset="0"/>
                <a:cs typeface="Arial" panose="020B0604020202020204" pitchFamily="34" charset="0"/>
              </a:rPr>
              <a:t> и</a:t>
            </a:r>
            <a:r>
              <a:rPr lang="en-US" sz="1800" spc="-1" dirty="0">
                <a:latin typeface="Arial" panose="020B0604020202020204" pitchFamily="34" charset="0"/>
                <a:cs typeface="Arial" panose="020B0604020202020204" pitchFamily="34" charset="0"/>
              </a:rPr>
              <a:t> MAE</a:t>
            </a:r>
            <a:r>
              <a:rPr lang="ru-RU" sz="1800" spc="-1" dirty="0">
                <a:latin typeface="Arial" panose="020B0604020202020204" pitchFamily="34" charset="0"/>
                <a:cs typeface="Arial" panose="020B0604020202020204" pitchFamily="34" charset="0"/>
              </a:rPr>
              <a:t> в процессе обучения.</a:t>
            </a:r>
          </a:p>
          <a:p>
            <a:pPr marL="0" algn="just">
              <a:spcBef>
                <a:spcPts val="1417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При применении модели на тестовой выборке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составил 1.08, а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составил 0.83</a:t>
            </a:r>
            <a:endParaRPr lang="ru-RU" sz="1800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1041FD9-42ED-455D-A3D7-9C34DADE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1260000"/>
            <a:ext cx="7763958" cy="34866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60F548-E7E9-446B-B3AF-E291F154C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078" y="4752000"/>
            <a:ext cx="7230484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241040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приложения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0" name="PlaceHolder 2">
            <a:extLst>
              <a:ext uri="{FF2B5EF4-FFF2-40B4-BE49-F238E27FC236}">
                <a16:creationId xmlns:a16="http://schemas.microsoft.com/office/drawing/2014/main" id="{9C34968B-76A0-471F-88BB-50876D7303BD}"/>
              </a:ext>
            </a:extLst>
          </p:cNvPr>
          <p:cNvSpPr txBox="1">
            <a:spLocks/>
          </p:cNvSpPr>
          <p:nvPr/>
        </p:nvSpPr>
        <p:spPr>
          <a:xfrm>
            <a:off x="4180904" y="3888000"/>
            <a:ext cx="7889176" cy="257571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algn="just"/>
            <a:r>
              <a:rPr lang="en-US" sz="1400" spc="-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ru-RU" sz="1400" spc="-1" dirty="0" err="1">
                <a:latin typeface="Arial" panose="020B0604020202020204" pitchFamily="34" charset="0"/>
                <a:cs typeface="Arial" panose="020B0604020202020204" pitchFamily="34" charset="0"/>
              </a:rPr>
              <a:t>eb</a:t>
            </a:r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-приложение с использованием библиотеки </a:t>
            </a:r>
            <a:r>
              <a:rPr lang="ru-RU" sz="1400" spc="-1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n-US" sz="1400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для применения наших моделей</a:t>
            </a:r>
            <a:r>
              <a:rPr lang="en-US" sz="1400" spc="-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на практике.</a:t>
            </a:r>
            <a:endParaRPr lang="en-US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/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запускается локально в браузере из среды Python.</a:t>
            </a:r>
            <a:endParaRPr lang="en-US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/>
            <a:r>
              <a:rPr lang="en-US" sz="1400" spc="-1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выполнено по многостраничной схеме. </a:t>
            </a:r>
          </a:p>
          <a:p>
            <a:pPr marL="0"/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На стартовой странице выбирается признак для расчета.</a:t>
            </a:r>
            <a:endParaRPr lang="en-US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/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После выбора признака пользователь перенаправляется на соответствующую страницу</a:t>
            </a:r>
            <a:r>
              <a:rPr lang="en-US" sz="1400" spc="-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/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Для расчета необходимо ввести данные в соответствующие поля и нажать на кнопку «Рассчитать» в нижней части формы ввода данных.</a:t>
            </a:r>
          </a:p>
          <a:p>
            <a:pPr marL="0"/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Кнопка «Сбросить» в нижней части формы ввода данных очищает поля.</a:t>
            </a:r>
          </a:p>
          <a:p>
            <a:pPr marL="0"/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Результат расчета отображается ниже формы ввода данных.</a:t>
            </a:r>
          </a:p>
          <a:p>
            <a:pPr marL="0"/>
            <a:r>
              <a:rPr lang="ru-RU" sz="1400" spc="-1" dirty="0">
                <a:latin typeface="Arial" panose="020B0604020202020204" pitchFamily="34" charset="0"/>
                <a:cs typeface="Arial" panose="020B0604020202020204" pitchFamily="34" charset="0"/>
              </a:rPr>
              <a:t>Для возврата на стартовую страницу нажмите на кнопку «Назад» в верхнем левом углу.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A4C649-CAFC-4422-9A29-11A63752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0" y="1296000"/>
            <a:ext cx="3367889" cy="25440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BC995DB-C732-457B-B024-4283FAC5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681" y="1296000"/>
            <a:ext cx="3494638" cy="25892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AC82AC-9D72-45C8-A03A-29FEE6E76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951" y="1296000"/>
            <a:ext cx="3476531" cy="257571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B5A36EB-3CB5-44F2-B924-7831AFDDA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60" y="3888000"/>
            <a:ext cx="3512745" cy="25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241040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Репозиторий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57B305B-53C6-433D-8142-9B66C5DF50D1}"/>
              </a:ext>
            </a:extLst>
          </p:cNvPr>
          <p:cNvSpPr txBox="1"/>
          <p:nvPr/>
        </p:nvSpPr>
        <p:spPr>
          <a:xfrm>
            <a:off x="1692000" y="1980000"/>
            <a:ext cx="8784000" cy="143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1417"/>
              </a:spcBef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Файлы исследования и приложение размещены в репозитории:</a:t>
            </a:r>
          </a:p>
          <a:p>
            <a:pPr marL="0" indent="0" algn="ctr">
              <a:spcBef>
                <a:spcPts val="1417"/>
              </a:spcBef>
              <a:buNone/>
            </a:pPr>
            <a:endParaRPr lang="ru-RU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1417"/>
              </a:spcBef>
              <a:buNone/>
            </a:pPr>
            <a:r>
              <a:rPr lang="ru-RU" sz="2800" b="0" i="0" u="none" strike="noStrike" baseline="0" dirty="0">
                <a:solidFill>
                  <a:srgbClr val="046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https://github.com/Alvas01/BMSTU</a:t>
            </a:r>
            <a:endParaRPr lang="ru-RU" sz="2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241040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Заключение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68F34F-E3A0-48C0-8C3C-3B6D6C0E31BF}"/>
              </a:ext>
            </a:extLst>
          </p:cNvPr>
          <p:cNvSpPr txBox="1"/>
          <p:nvPr/>
        </p:nvSpPr>
        <p:spPr>
          <a:xfrm>
            <a:off x="843937" y="2351336"/>
            <a:ext cx="1048125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Примененные нами методы машинного обучения и нейронная сеть показали невысокую эффективность.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Разведочный анализ данных показал низкую (околонулевую) корреляцию признаков в датасете. Думаю, что это стало причиной низкой эффективности моделей, которые строят свою работу на выявлении взаимосвязей в данных.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Предполагаю, что в предоставленных данных имеются скрытые недостатки. Для повышения эффективности моделей необходима дополнительная информация и, возможно, более тонкая и трудоемкая настройка моделей.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5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420000" y="469293"/>
            <a:ext cx="5515200" cy="720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Начальные условия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82F8C2-9153-4D85-8FF9-60AF38C7C532}"/>
              </a:ext>
            </a:extLst>
          </p:cNvPr>
          <p:cNvSpPr txBox="1"/>
          <p:nvPr/>
        </p:nvSpPr>
        <p:spPr>
          <a:xfrm>
            <a:off x="843937" y="1517400"/>
            <a:ext cx="10438352" cy="4426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417"/>
              </a:spcBef>
            </a:pPr>
            <a:r>
              <a:rPr lang="ru-RU" sz="2000" b="0" strike="noStrike" spc="-1" dirty="0">
                <a:latin typeface="Arial"/>
              </a:rPr>
              <a:t>Даны два датасета X_bp.xlsx и X_nup.xlsx.</a:t>
            </a:r>
          </a:p>
          <a:p>
            <a:pPr algn="just">
              <a:spcBef>
                <a:spcPts val="1417"/>
              </a:spcBef>
            </a:pPr>
            <a:r>
              <a:rPr lang="ru-RU" sz="2000" b="0" strike="noStrike" spc="-1" dirty="0">
                <a:latin typeface="Arial"/>
              </a:rPr>
              <a:t>Датасет X_bp.xlsx содержит 11 столбцов (10 признаков) и 1023 строки.</a:t>
            </a:r>
          </a:p>
          <a:p>
            <a:pPr algn="just">
              <a:spcBef>
                <a:spcPts val="1417"/>
              </a:spcBef>
            </a:pPr>
            <a:r>
              <a:rPr lang="ru-RU" sz="2000" b="0" strike="noStrike" spc="-1" dirty="0">
                <a:latin typeface="Arial"/>
                <a:ea typeface="Microsoft YaHei"/>
              </a:rPr>
              <a:t>Датасет </a:t>
            </a:r>
            <a:r>
              <a:rPr lang="ru-RU" sz="2000" b="0" strike="noStrike" spc="-1" dirty="0">
                <a:latin typeface="Arial"/>
              </a:rPr>
              <a:t>X_nup.xlsx содержит 4 столбца (3 признака) и 1040 строк.</a:t>
            </a:r>
          </a:p>
          <a:p>
            <a:pPr algn="just">
              <a:spcBef>
                <a:spcPts val="1417"/>
              </a:spcBef>
            </a:pPr>
            <a:r>
              <a:rPr lang="ru-RU" sz="2000" b="0" strike="noStrike" spc="-1" dirty="0">
                <a:latin typeface="Arial"/>
              </a:rPr>
              <a:t>Необходимо объединить датасеты по </a:t>
            </a:r>
            <a:r>
              <a:rPr lang="ru-RU" sz="2000" spc="-1" dirty="0">
                <a:latin typeface="Arial"/>
              </a:rPr>
              <a:t>индексу (</a:t>
            </a:r>
            <a:r>
              <a:rPr lang="ru-RU" sz="2000" b="0" strike="noStrike" spc="-1" dirty="0">
                <a:latin typeface="Arial"/>
              </a:rPr>
              <a:t>тип объединения INNER). </a:t>
            </a:r>
          </a:p>
          <a:p>
            <a:pPr algn="just">
              <a:spcBef>
                <a:spcPts val="1417"/>
              </a:spcBef>
            </a:pPr>
            <a:r>
              <a:rPr lang="ru-RU" sz="2000" spc="-1" dirty="0">
                <a:latin typeface="Arial"/>
              </a:rPr>
              <a:t>В результате объединения получен датасет с 13 признаками и 1023 строками.</a:t>
            </a:r>
          </a:p>
          <a:p>
            <a:pPr algn="just">
              <a:spcBef>
                <a:spcPts val="1417"/>
              </a:spcBef>
            </a:pPr>
            <a:r>
              <a:rPr lang="ru-RU" sz="2000" spc="-1" dirty="0">
                <a:latin typeface="Arial"/>
              </a:rPr>
              <a:t>Все признаки содержат значения float64, за исключением признака «Угол нашивки, град», у которого целочисленный тип int64, качественные характеристики отсутствуют, пропусков нет.</a:t>
            </a:r>
          </a:p>
          <a:p>
            <a:pPr algn="just">
              <a:spcBef>
                <a:spcPts val="1417"/>
              </a:spcBef>
            </a:pPr>
            <a:r>
              <a:rPr lang="ru-RU" sz="2000" spc="-1" dirty="0">
                <a:latin typeface="Arial"/>
              </a:rPr>
              <a:t>Признак «Угол нашивки, град» имеет два уникальных значения: 0 и 90.</a:t>
            </a:r>
          </a:p>
          <a:p>
            <a:pPr algn="just">
              <a:spcBef>
                <a:spcPts val="1417"/>
              </a:spcBef>
            </a:pPr>
            <a:r>
              <a:rPr lang="ru-RU" sz="2000" spc="-1" dirty="0">
                <a:latin typeface="Arial"/>
              </a:rPr>
              <a:t>Данные в датасете представлены в разном масштабе.</a:t>
            </a: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420000" y="469292"/>
            <a:ext cx="5514535" cy="718286"/>
            <a:chOff x="1476754" y="3499669"/>
            <a:chExt cx="4619246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994606" y="3499669"/>
              <a:ext cx="3665393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8AB38C-0280-47E0-A4E1-B455F862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52" y="1258344"/>
            <a:ext cx="4684863" cy="360820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CD6EEB6-F2C8-4EC6-B75C-388BA854E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07" b="28731"/>
          <a:stretch/>
        </p:blipFill>
        <p:spPr>
          <a:xfrm>
            <a:off x="6519556" y="1258344"/>
            <a:ext cx="5071217" cy="3486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2D7CFF-54F4-4AE4-A748-3E9A44DC8509}"/>
              </a:ext>
            </a:extLst>
          </p:cNvPr>
          <p:cNvSpPr txBox="1"/>
          <p:nvPr/>
        </p:nvSpPr>
        <p:spPr>
          <a:xfrm rot="10800000" flipV="1">
            <a:off x="1225751" y="4937315"/>
            <a:ext cx="4684863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Гистограмма распределения параметров</a:t>
            </a:r>
            <a:r>
              <a:rPr lang="ru-RU" sz="14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400" b="0" strike="noStrike" spc="-1" dirty="0">
                <a:latin typeface="Arial"/>
              </a:rPr>
              <a:t>Распределение величин близко к нормальному для большей части признаков,  за исключением поверхностной плотности – большое смещением влево и  угла нашивки – дискретная величина.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6C90D-5697-4B0A-B46C-754F0E6686E9}"/>
              </a:ext>
            </a:extLst>
          </p:cNvPr>
          <p:cNvSpPr txBox="1"/>
          <p:nvPr/>
        </p:nvSpPr>
        <p:spPr>
          <a:xfrm rot="10800000" flipV="1">
            <a:off x="6519554" y="4893399"/>
            <a:ext cx="5071217" cy="113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417"/>
              </a:spcBef>
            </a:pPr>
            <a:r>
              <a:rPr lang="ru-RU" sz="1400" b="0" strike="noStrike" spc="-1" dirty="0">
                <a:latin typeface="Arial"/>
              </a:rPr>
              <a:t>Тепловая карта коэффициентов корреляции.</a:t>
            </a:r>
          </a:p>
          <a:p>
            <a:pPr algn="just">
              <a:spcBef>
                <a:spcPts val="1417"/>
              </a:spcBef>
            </a:pPr>
            <a:r>
              <a:rPr lang="ru-RU" sz="1400" b="0" strike="noStrike" spc="-1" dirty="0">
                <a:latin typeface="Arial"/>
              </a:rPr>
              <a:t>Коэффициенты корреляции предварительно показывают, что явная зависимость между переменными датасета отсутствует.</a:t>
            </a: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5413412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A6D78D-30D3-4961-BE99-56295835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92" y="1692000"/>
            <a:ext cx="6644615" cy="23720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852E1B-BB92-4F50-BDDF-840FB0A2F37B}"/>
              </a:ext>
            </a:extLst>
          </p:cNvPr>
          <p:cNvSpPr txBox="1"/>
          <p:nvPr/>
        </p:nvSpPr>
        <p:spPr>
          <a:xfrm rot="10800000" flipV="1">
            <a:off x="1434904" y="4418929"/>
            <a:ext cx="9242473" cy="110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Кодирование категориальных данных</a:t>
            </a:r>
          </a:p>
          <a:p>
            <a:pPr marL="0" indent="0" algn="just">
              <a:spcBef>
                <a:spcPts val="1417"/>
              </a:spcBef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результате кодирования с помощью метода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LabelEncoder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мы получили признак «Угол нашивки, град» со значениями 0 и 1.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5413412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852E1B-BB92-4F50-BDDF-840FB0A2F37B}"/>
              </a:ext>
            </a:extLst>
          </p:cNvPr>
          <p:cNvSpPr txBox="1"/>
          <p:nvPr/>
        </p:nvSpPr>
        <p:spPr>
          <a:xfrm rot="10800000" flipV="1">
            <a:off x="6000612" y="4428000"/>
            <a:ext cx="495602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Удаление выбросов.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Удалим выбросы методом z-</a:t>
            </a:r>
            <a:r>
              <a:rPr lang="ru-RU" sz="1800" b="0" strike="noStrike" spc="-1" dirty="0" err="1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lang="ru-RU" sz="18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удаления выбросов мы получили датасет из 13 признаков и 999 строк.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8386F9-F885-4AEF-9A31-7034774BA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67" y="1345577"/>
            <a:ext cx="4044517" cy="49669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88BB14-0034-4EF4-9B73-34FF52C2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12" y="1345577"/>
            <a:ext cx="4984176" cy="27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241040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 ML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0B860B-2DB8-48F1-B43F-C6BC72ED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25" y="1488780"/>
            <a:ext cx="8990950" cy="36657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7B9181-3368-430F-820D-49E5C669EB68}"/>
              </a:ext>
            </a:extLst>
          </p:cNvPr>
          <p:cNvSpPr txBox="1"/>
          <p:nvPr/>
        </p:nvSpPr>
        <p:spPr>
          <a:xfrm>
            <a:off x="1600525" y="5508000"/>
            <a:ext cx="8990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spcBef>
                <a:spcPts val="1417"/>
              </a:spcBef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Проведём разбиение датасета на входные (Х) и целевые (у) данные в двух вариантах, для каждого целевого параметра.</a:t>
            </a:r>
            <a:endParaRPr lang="ru-RU" sz="18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8001"/>
            <a:ext cx="7239602" cy="666000"/>
            <a:chOff x="1476752" y="3473583"/>
            <a:chExt cx="4619248" cy="698554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2" y="3473583"/>
              <a:ext cx="4619247" cy="69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M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L</a:t>
              </a:r>
              <a:endParaRPr lang="en-US" sz="16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endParaRPr>
            </a:p>
            <a:p>
              <a:pPr algn="ctr"/>
              <a:r>
                <a:rPr lang="ru-RU" sz="1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«Модуль упругости при растяжении, ГПа»</a:t>
              </a:r>
              <a:endParaRPr lang="ru-RU" sz="16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9" name="PlaceHolder 2">
            <a:extLst>
              <a:ext uri="{FF2B5EF4-FFF2-40B4-BE49-F238E27FC236}">
                <a16:creationId xmlns:a16="http://schemas.microsoft.com/office/drawing/2014/main" id="{96955DB0-725C-4895-B83E-6FD24F58183C}"/>
              </a:ext>
            </a:extLst>
          </p:cNvPr>
          <p:cNvSpPr txBox="1">
            <a:spLocks/>
          </p:cNvSpPr>
          <p:nvPr/>
        </p:nvSpPr>
        <p:spPr>
          <a:xfrm>
            <a:off x="312000" y="4788000"/>
            <a:ext cx="11568000" cy="16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300" b="0" i="0" u="none" strike="noStrike" cap="none" baseline="0">
                <a:solidFill>
                  <a:srgbClr val="000000"/>
                </a:solidFill>
                <a:latin typeface="+mn-lt"/>
                <a:ea typeface="ALS Sector Regular" panose="02000000000000000000" pitchFamily="2" charset="0"/>
                <a:cs typeface="ALS Sector Regular" panose="02000000000000000000" pitchFamily="2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algn="just">
              <a:spcBef>
                <a:spcPts val="1417"/>
              </a:spcBef>
            </a:pPr>
            <a:r>
              <a:rPr lang="ru-RU" sz="1500" spc="-1" dirty="0">
                <a:latin typeface="Arial"/>
              </a:rPr>
              <a:t>В 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работе применялись модели машинного обучения из библиотеки 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, применяемые для задач регрессии.</a:t>
            </a:r>
          </a:p>
          <a:p>
            <a:pPr marL="0" algn="just">
              <a:spcBef>
                <a:spcPts val="1417"/>
              </a:spcBef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Был проведен поиск оптимальных гиперпараметров моделей с помощью поиска по сетке с перекрестной проверкой (</a:t>
            </a:r>
            <a:r>
              <a:rPr lang="ru-RU" sz="15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algn="just">
              <a:spcBef>
                <a:spcPts val="1417"/>
              </a:spcBef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Перед обучением моделей датасеты были разделены на обучающую и тестовую выборки (70% на обучение и 30% на тестирование).</a:t>
            </a:r>
          </a:p>
          <a:p>
            <a:pPr marL="0" algn="just">
              <a:spcBef>
                <a:spcPts val="1417"/>
              </a:spcBef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Обучающая выборка была масштабирована с помощью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algn="just">
              <a:spcBef>
                <a:spcPts val="1417"/>
              </a:spcBef>
            </a:pP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Выбор лучшей модели проводился по метрикам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max_error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MAE, RMSE, R2</a:t>
            </a:r>
            <a:r>
              <a:rPr lang="ru-RU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417"/>
              </a:spcBef>
            </a:pPr>
            <a:endParaRPr lang="ru-RU" sz="1400" spc="-1" dirty="0">
              <a:latin typeface="Arial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76174C-88F5-4C59-B6CB-AB586272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0" y="1440000"/>
            <a:ext cx="4344006" cy="32646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0E4495E-BDAD-4151-A485-6916A16E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86" y="1440000"/>
            <a:ext cx="7131714" cy="32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8001"/>
            <a:ext cx="7239602" cy="666000"/>
            <a:chOff x="1476752" y="3473583"/>
            <a:chExt cx="4619248" cy="698554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2" y="3473583"/>
              <a:ext cx="4619247" cy="69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</a:t>
              </a:r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M</a:t>
              </a:r>
              <a:r>
                <a:rPr lang="en-US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L</a:t>
              </a:r>
              <a:endParaRPr lang="en-US" sz="16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ALS Sector Bold" pitchFamily="2" charset="0"/>
                <a:cs typeface="ALS Sector Bold" pitchFamily="2" charset="0"/>
              </a:endParaRPr>
            </a:p>
            <a:p>
              <a:pPr algn="ctr"/>
              <a:r>
                <a:rPr lang="ru-RU" sz="1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«Прочность при растяжении, МПа»</a:t>
              </a:r>
              <a:endParaRPr lang="ru-RU" sz="16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15" name="PlaceHolder 2">
            <a:extLst>
              <a:ext uri="{FF2B5EF4-FFF2-40B4-BE49-F238E27FC236}">
                <a16:creationId xmlns:a16="http://schemas.microsoft.com/office/drawing/2014/main" id="{3832A238-8C09-4D75-8144-D1FF96E88C66}"/>
              </a:ext>
            </a:extLst>
          </p:cNvPr>
          <p:cNvSpPr txBox="1">
            <a:spLocks/>
          </p:cNvSpPr>
          <p:nvPr/>
        </p:nvSpPr>
        <p:spPr>
          <a:xfrm>
            <a:off x="312000" y="4788000"/>
            <a:ext cx="11568000" cy="16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spcBef>
                <a:spcPts val="1417"/>
              </a:spcBef>
              <a:buNone/>
              <a:defRPr sz="1500" spc="-1" baseline="0">
                <a:ea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В работе применялись модели машинного обучения из библиотеки </a:t>
            </a:r>
            <a:r>
              <a:rPr lang="ru-RU" dirty="0" err="1"/>
              <a:t>scikit-learn</a:t>
            </a:r>
            <a:r>
              <a:rPr lang="ru-RU" dirty="0"/>
              <a:t>, применяемые для задач регрессии.</a:t>
            </a:r>
          </a:p>
          <a:p>
            <a:r>
              <a:rPr lang="ru-RU" dirty="0"/>
              <a:t>Был проведен поиск оптимальных гиперпараметров моделей с помощью поиска по сетке с перекрестной проверкой (</a:t>
            </a:r>
            <a:r>
              <a:rPr lang="ru-RU" dirty="0" err="1"/>
              <a:t>GridSearchCV</a:t>
            </a:r>
            <a:r>
              <a:rPr lang="ru-RU" dirty="0"/>
              <a:t>).</a:t>
            </a:r>
          </a:p>
          <a:p>
            <a:r>
              <a:rPr lang="ru-RU" dirty="0"/>
              <a:t>Перед обучением моделей датасеты были разделены на обучающую и тестовую выборки (70% на обучение и 30% на тестирование).</a:t>
            </a:r>
            <a:endParaRPr lang="en-US" dirty="0"/>
          </a:p>
          <a:p>
            <a:r>
              <a:rPr lang="ru-RU" dirty="0"/>
              <a:t>Обучающая выборка была масштабирована с помощью </a:t>
            </a:r>
            <a:r>
              <a:rPr lang="en-US" dirty="0" err="1"/>
              <a:t>StandardScaler</a:t>
            </a:r>
            <a:r>
              <a:rPr lang="en-US" dirty="0"/>
              <a:t>()</a:t>
            </a:r>
            <a:r>
              <a:rPr lang="ru-RU" dirty="0"/>
              <a:t>.</a:t>
            </a:r>
          </a:p>
          <a:p>
            <a:r>
              <a:rPr lang="ru-RU" dirty="0"/>
              <a:t>Выбор лучшей модели проводился по метрикам </a:t>
            </a:r>
            <a:r>
              <a:rPr lang="en-US" dirty="0" err="1"/>
              <a:t>max_error</a:t>
            </a:r>
            <a:r>
              <a:rPr lang="en-US" dirty="0"/>
              <a:t>, MAE, RMSE, R2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05EE46-8318-4975-A1F2-18891541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0" y="1440000"/>
            <a:ext cx="4345200" cy="32758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C85C29-2E86-4FF3-9548-15769975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618" y="1440000"/>
            <a:ext cx="7142197" cy="3264675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3070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241040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обучение модели ML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1873F91-A323-46A2-8E8A-CE4424F938D9}"/>
              </a:ext>
            </a:extLst>
          </p:cNvPr>
          <p:cNvSpPr txBox="1"/>
          <p:nvPr/>
        </p:nvSpPr>
        <p:spPr>
          <a:xfrm>
            <a:off x="668160" y="5076000"/>
            <a:ext cx="11086200" cy="100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strike="noStrike" spc="-1" dirty="0">
                <a:latin typeface="Arial"/>
              </a:rPr>
              <a:t>Модели были обучены и применены на тестовой выборке для прогноза целевого признака.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spc="-1" dirty="0">
                <a:latin typeface="Arial"/>
              </a:rPr>
              <a:t>Далее мы рассчитали показатели качества моделей, </a:t>
            </a:r>
            <a:r>
              <a:rPr lang="ru-RU" sz="1800" b="0" strike="noStrike" spc="-1" dirty="0">
                <a:latin typeface="Arial"/>
              </a:rPr>
              <a:t>сравнив результаты прогноза с целевыми данными.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8DBC4D-2F8D-4C98-84E3-9DAA2053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21" y="1800000"/>
            <a:ext cx="6770598" cy="125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FE60C6-3E25-494D-822D-7E4877A9EA16}"/>
              </a:ext>
            </a:extLst>
          </p:cNvPr>
          <p:cNvSpPr txBox="1"/>
          <p:nvPr/>
        </p:nvSpPr>
        <p:spPr>
          <a:xfrm>
            <a:off x="2086794" y="1296000"/>
            <a:ext cx="8196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ru-RU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упругости при растяжении, ГПа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1F135-DB3F-40F5-9B72-3C6D1E6EFE94}"/>
              </a:ext>
            </a:extLst>
          </p:cNvPr>
          <p:cNvSpPr txBox="1"/>
          <p:nvPr/>
        </p:nvSpPr>
        <p:spPr>
          <a:xfrm rot="10800000" flipV="1">
            <a:off x="2339999" y="3384000"/>
            <a:ext cx="769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Прочность при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растяжении, МПа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E180E2F-D895-407D-BEBD-6E7FFAF1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93" y="3697087"/>
            <a:ext cx="7992000" cy="113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820</Words>
  <Application>Microsoft Office PowerPoint</Application>
  <PresentationFormat>Широкоэкранный</PresentationFormat>
  <Paragraphs>87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Times New Roman</vt:lpstr>
      <vt:lpstr>ALS Sector Bold</vt:lpstr>
      <vt:lpstr>Noto Sans Symbols</vt:lpstr>
      <vt:lpstr>Open Sans</vt:lpstr>
      <vt:lpstr>ALS Sector Regular</vt:lpstr>
      <vt:lpstr>Arial</vt:lpstr>
      <vt:lpstr>If,kjyVUNE_28012021</vt:lpstr>
      <vt:lpstr>ВЫПУСКНАЯ КВАЛИФИКАЦИОННАЯ РАБОТА по курсу «Data Science»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Alex Basil</cp:lastModifiedBy>
  <cp:revision>119</cp:revision>
  <dcterms:created xsi:type="dcterms:W3CDTF">2021-02-24T09:03:25Z</dcterms:created>
  <dcterms:modified xsi:type="dcterms:W3CDTF">2023-04-26T12:50:27Z</dcterms:modified>
</cp:coreProperties>
</file>