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61" r:id="rId7"/>
    <p:sldId id="260" r:id="rId8"/>
    <p:sldId id="272" r:id="rId9"/>
    <p:sldId id="264" r:id="rId10"/>
    <p:sldId id="273" r:id="rId11"/>
    <p:sldId id="265" r:id="rId12"/>
    <p:sldId id="267" r:id="rId13"/>
    <p:sldId id="274" r:id="rId14"/>
    <p:sldId id="268" r:id="rId15"/>
    <p:sldId id="269" r:id="rId16"/>
    <p:sldId id="270" r:id="rId17"/>
    <p:sldId id="275" r:id="rId18"/>
    <p:sldId id="271" r:id="rId19"/>
  </p:sldIdLst>
  <p:sldSz cx="12192000" cy="6858000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96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5.jpe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9;p4"/>
          <p:cNvPicPr/>
          <p:nvPr/>
        </p:nvPicPr>
        <p:blipFill>
          <a:blip r:embed="rId15"/>
          <a:stretch/>
        </p:blipFill>
        <p:spPr>
          <a:xfrm>
            <a:off x="9582480" y="6278760"/>
            <a:ext cx="1940760" cy="446400"/>
          </a:xfrm>
          <a:prstGeom prst="rect">
            <a:avLst/>
          </a:prstGeom>
          <a:ln w="0">
            <a:noFill/>
          </a:ln>
        </p:spPr>
      </p:pic>
      <p:pic>
        <p:nvPicPr>
          <p:cNvPr id="6" name="Google Shape;13;p5"/>
          <p:cNvPicPr/>
          <p:nvPr/>
        </p:nvPicPr>
        <p:blipFill>
          <a:blip r:embed="rId16"/>
          <a:stretch/>
        </p:blipFill>
        <p:spPr>
          <a:xfrm>
            <a:off x="694440" y="624960"/>
            <a:ext cx="9502200" cy="4705920"/>
          </a:xfrm>
          <a:prstGeom prst="rect">
            <a:avLst/>
          </a:prstGeom>
          <a:ln w="0">
            <a:noFill/>
          </a:ln>
        </p:spPr>
      </p:pic>
      <p:pic>
        <p:nvPicPr>
          <p:cNvPr id="2" name="Google Shape;14;p5"/>
          <p:cNvPicPr/>
          <p:nvPr/>
        </p:nvPicPr>
        <p:blipFill>
          <a:blip r:embed="rId17"/>
          <a:stretch/>
        </p:blipFill>
        <p:spPr>
          <a:xfrm>
            <a:off x="7122240" y="591480"/>
            <a:ext cx="3990600" cy="93384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ru-RU" sz="1800" b="0" strike="noStrike" spc="-1"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9;p4"/>
          <p:cNvPicPr/>
          <p:nvPr/>
        </p:nvPicPr>
        <p:blipFill>
          <a:blip r:embed="rId14"/>
          <a:stretch/>
        </p:blipFill>
        <p:spPr>
          <a:xfrm>
            <a:off x="9582480" y="6278760"/>
            <a:ext cx="1940760" cy="446400"/>
          </a:xfrm>
          <a:prstGeom prst="rect">
            <a:avLst/>
          </a:prstGeom>
          <a:ln w="0">
            <a:noFill/>
          </a:ln>
        </p:spPr>
      </p:pic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ru-RU" sz="4400" b="0" strike="noStrike" spc="-1"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9;p4"/>
          <p:cNvPicPr/>
          <p:nvPr/>
        </p:nvPicPr>
        <p:blipFill>
          <a:blip r:embed="rId14"/>
          <a:stretch/>
        </p:blipFill>
        <p:spPr>
          <a:xfrm>
            <a:off x="9582480" y="6278760"/>
            <a:ext cx="1940760" cy="446400"/>
          </a:xfrm>
          <a:prstGeom prst="rect">
            <a:avLst/>
          </a:prstGeom>
          <a:ln w="0">
            <a:noFill/>
          </a:ln>
        </p:spPr>
      </p:pic>
      <p:pic>
        <p:nvPicPr>
          <p:cNvPr id="81" name="Google Shape;21;p7"/>
          <p:cNvPicPr/>
          <p:nvPr/>
        </p:nvPicPr>
        <p:blipFill>
          <a:blip r:embed="rId15"/>
          <a:stretch/>
        </p:blipFill>
        <p:spPr>
          <a:xfrm>
            <a:off x="4485240" y="188640"/>
            <a:ext cx="3807360" cy="2786400"/>
          </a:xfrm>
          <a:prstGeom prst="rect">
            <a:avLst/>
          </a:prstGeom>
          <a:ln w="0">
            <a:noFill/>
          </a:ln>
        </p:spPr>
      </p:pic>
      <p:sp>
        <p:nvSpPr>
          <p:cNvPr id="82" name="Google Shape;22;p7"/>
          <p:cNvSpPr/>
          <p:nvPr/>
        </p:nvSpPr>
        <p:spPr>
          <a:xfrm rot="10800000">
            <a:off x="3033360" y="3137040"/>
            <a:ext cx="63885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99D27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" name="Google Shape;23;p7"/>
          <p:cNvSpPr/>
          <p:nvPr/>
        </p:nvSpPr>
        <p:spPr>
          <a:xfrm rot="10800000">
            <a:off x="3032280" y="3138840"/>
            <a:ext cx="360" cy="2937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99D27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" name="Google Shape;24;p7"/>
          <p:cNvSpPr/>
          <p:nvPr/>
        </p:nvSpPr>
        <p:spPr>
          <a:xfrm rot="10800000">
            <a:off x="3033360" y="6076440"/>
            <a:ext cx="19130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99D27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ru-RU" sz="4400" b="0" strike="noStrike" spc="-1"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7.emf"/><Relationship Id="rId4" Type="http://schemas.openxmlformats.org/officeDocument/2006/relationships/image" Target="../media/image26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mailto:edu@bmstu.ru" TargetMode="Externa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961200" y="1260000"/>
            <a:ext cx="10918440" cy="296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1199"/>
              </a:spcAft>
            </a:pPr>
            <a:r>
              <a:rPr lang="ru-RU" sz="3600" b="1" strike="noStrike" spc="-1">
                <a:solidFill>
                  <a:srgbClr val="FFFFFF"/>
                </a:solidFill>
                <a:latin typeface="Times New Roman"/>
              </a:rPr>
              <a:t>ВЫПУСКНАЯ КВАЛИФИКАЦИОННАЯ РАБОТА</a:t>
            </a:r>
            <a:br/>
            <a:r>
              <a:rPr lang="ru-RU" sz="3600" b="1" strike="noStrike" spc="-1">
                <a:solidFill>
                  <a:srgbClr val="FFFFFF"/>
                </a:solidFill>
                <a:latin typeface="Times New Roman"/>
              </a:rPr>
              <a:t>по курсу «</a:t>
            </a:r>
            <a:r>
              <a:rPr lang="en-US" sz="3600" b="1" strike="noStrike" spc="-1">
                <a:solidFill>
                  <a:srgbClr val="FFFFFF"/>
                </a:solidFill>
                <a:latin typeface="Times New Roman"/>
              </a:rPr>
              <a:t>Data Science</a:t>
            </a:r>
            <a:r>
              <a:rPr lang="ru-RU" sz="3600" b="1" strike="noStrike" spc="-1">
                <a:solidFill>
                  <a:srgbClr val="FFFFFF"/>
                </a:solidFill>
                <a:latin typeface="Times New Roman"/>
              </a:rPr>
              <a:t>»</a:t>
            </a:r>
            <a:endParaRPr lang="ru-RU" sz="3600" b="0" strike="noStrike" spc="-1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subTitle"/>
          </p:nvPr>
        </p:nvSpPr>
        <p:spPr>
          <a:xfrm>
            <a:off x="1078200" y="4363560"/>
            <a:ext cx="9118440" cy="967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ru-RU" sz="2800" b="0" strike="noStrike" spc="-1" dirty="0">
                <a:solidFill>
                  <a:srgbClr val="FFFFFF"/>
                </a:solidFill>
                <a:latin typeface="Times New Roman"/>
                <a:ea typeface="Open Sans"/>
              </a:rPr>
              <a:t>Слушатель: Васильев Александр Иванович</a:t>
            </a:r>
            <a:endParaRPr lang="ru-RU" sz="28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/>
    </mc:Choice>
    <mc:Fallback xmlns:p15="http://schemas.microsoft.com/office/powerpoint/2012/main"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04280" y="132120"/>
            <a:ext cx="11350080" cy="8254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2800" b="0" strike="noStrike" spc="-1" dirty="0">
                <a:latin typeface="Arial"/>
              </a:rPr>
              <a:t>Разработка нейронной сети</a:t>
            </a: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668160" y="5535360"/>
            <a:ext cx="10855680" cy="8254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69500" lnSpcReduction="20000"/>
          </a:bodyPr>
          <a:lstStyle/>
          <a:p>
            <a:pPr marL="0" indent="0" algn="just">
              <a:spcBef>
                <a:spcPts val="1417"/>
              </a:spcBef>
              <a:buNone/>
            </a:pPr>
            <a:r>
              <a:rPr lang="ru-RU" sz="1600" b="0" strike="noStrike" spc="-1" dirty="0">
                <a:latin typeface="Arial"/>
              </a:rPr>
              <a:t>Разработаем нейронную сеть для рекомендации </a:t>
            </a:r>
            <a:r>
              <a:rPr lang="ru-RU" sz="1600" spc="-1" dirty="0">
                <a:latin typeface="Arial"/>
              </a:rPr>
              <a:t>с</a:t>
            </a:r>
            <a:r>
              <a:rPr lang="ru-RU" sz="1600" b="0" strike="noStrike" spc="-1" dirty="0">
                <a:latin typeface="Arial"/>
              </a:rPr>
              <a:t>оотношения матрица-наполнитель.</a:t>
            </a:r>
          </a:p>
          <a:p>
            <a:pPr marL="0" indent="0" algn="just">
              <a:spcBef>
                <a:spcPts val="1417"/>
              </a:spcBef>
              <a:buNone/>
            </a:pPr>
            <a:r>
              <a:rPr lang="ru-RU" sz="1600" spc="-1" dirty="0">
                <a:latin typeface="Arial"/>
              </a:rPr>
              <a:t>Для этого проведём разбиение датасета на входные (Х) и целевые (у) данные.</a:t>
            </a:r>
          </a:p>
          <a:p>
            <a:pPr marL="0" indent="0" algn="just">
              <a:spcBef>
                <a:spcPts val="1417"/>
              </a:spcBef>
              <a:buNone/>
            </a:pPr>
            <a:r>
              <a:rPr lang="ru-RU" sz="1600" b="0" strike="noStrike" spc="-1" dirty="0">
                <a:latin typeface="Arial"/>
              </a:rPr>
              <a:t>Далее масштабируем входные данные.</a:t>
            </a:r>
          </a:p>
        </p:txBody>
      </p:sp>
      <p:sp>
        <p:nvSpPr>
          <p:cNvPr id="173" name="PlaceHolder 3"/>
          <p:cNvSpPr>
            <a:spLocks noGrp="1"/>
          </p:cNvSpPr>
          <p:nvPr>
            <p:ph type="sldNum"/>
          </p:nvPr>
        </p:nvSpPr>
        <p:spPr>
          <a:xfrm>
            <a:off x="668160" y="6360840"/>
            <a:ext cx="83736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fld id="{BCD2DB10-2E03-45F1-AF42-11D4E902610E}" type="slidenum">
              <a:rPr lang="ru-RU" sz="2400" b="0" strike="noStrike" spc="-1">
                <a:solidFill>
                  <a:srgbClr val="898989"/>
                </a:solidFill>
                <a:latin typeface="Open Sans"/>
                <a:ea typeface="Open Sans"/>
              </a:rPr>
              <a:t>10</a:t>
            </a:fld>
            <a:endParaRPr lang="ru-RU" sz="2400" b="0" strike="noStrike" spc="-1">
              <a:latin typeface="Times New Roman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2A6D932-6F2C-4240-8802-1C871AE323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569" y="957600"/>
            <a:ext cx="8557502" cy="3182747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44F28A1-885E-486F-BE91-9DB134C12D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2046" y="4366066"/>
            <a:ext cx="4594548" cy="80497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04280" y="132120"/>
            <a:ext cx="11350080" cy="8254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2800" b="0" strike="noStrike" spc="-1" dirty="0">
                <a:latin typeface="Arial"/>
              </a:rPr>
              <a:t>Разработка нейронной сети</a:t>
            </a: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5760720" y="4215604"/>
            <a:ext cx="6119280" cy="2002315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99500"/>
          </a:bodyPr>
          <a:lstStyle/>
          <a:p>
            <a:pPr marL="0" indent="0" algn="just">
              <a:spcBef>
                <a:spcPts val="1417"/>
              </a:spcBef>
              <a:buNone/>
            </a:pPr>
            <a:r>
              <a:rPr lang="ru-R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В данной работе используется последовательная модель </a:t>
            </a:r>
            <a:r>
              <a:rPr lang="ru-RU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Sequential</a:t>
            </a:r>
            <a:r>
              <a:rPr lang="ru-R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() из библиотеки «</a:t>
            </a:r>
            <a:r>
              <a:rPr lang="ru-RU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Tensorflow</a:t>
            </a:r>
            <a:r>
              <a:rPr lang="ru-R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» с пятью полносвязными слоями </a:t>
            </a:r>
            <a:r>
              <a:rPr lang="ru-RU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Dense</a:t>
            </a:r>
            <a:r>
              <a:rPr lang="ru-R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(), четырьмя вспомогательными слоями </a:t>
            </a:r>
            <a:r>
              <a:rPr lang="ru-RU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Dropout</a:t>
            </a:r>
            <a:r>
              <a:rPr lang="ru-R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 Во входном и внутренних слоях используется функция активации «</a:t>
            </a:r>
            <a:r>
              <a:rPr lang="ru-RU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relu</a:t>
            </a:r>
            <a:r>
              <a:rPr lang="ru-R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», в выходном слое –«</a:t>
            </a:r>
            <a:r>
              <a:rPr lang="ru-RU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linear</a:t>
            </a:r>
            <a:r>
              <a:rPr lang="ru-R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».</a:t>
            </a:r>
          </a:p>
          <a:p>
            <a:pPr marL="0" indent="0" algn="just">
              <a:spcBef>
                <a:spcPts val="1417"/>
              </a:spcBef>
              <a:buNone/>
            </a:pPr>
            <a:r>
              <a:rPr lang="ru-RU" sz="1800" spc="-1" dirty="0">
                <a:solidFill>
                  <a:srgbClr val="000000"/>
                </a:solidFill>
                <a:latin typeface="Times New Roman" panose="02020603050405020304" pitchFamily="18" charset="0"/>
              </a:rPr>
              <a:t>В обучении модели используется метод </a:t>
            </a:r>
            <a:r>
              <a:rPr lang="en-US" sz="1800" spc="-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EarlyStopping</a:t>
            </a:r>
            <a:r>
              <a:rPr lang="ru-RU" sz="1800" spc="-1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ru-RU" sz="1400" b="0" strike="noStrike" spc="-1" dirty="0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sldNum"/>
          </p:nvPr>
        </p:nvSpPr>
        <p:spPr>
          <a:xfrm>
            <a:off x="668160" y="6360840"/>
            <a:ext cx="83736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fld id="{BCD2DB10-2E03-45F1-AF42-11D4E902610E}" type="slidenum">
              <a:rPr lang="ru-RU" sz="2400" b="0" strike="noStrike" spc="-1">
                <a:solidFill>
                  <a:srgbClr val="898989"/>
                </a:solidFill>
                <a:latin typeface="Open Sans"/>
                <a:ea typeface="Open Sans"/>
              </a:rPr>
              <a:t>11</a:t>
            </a:fld>
            <a:endParaRPr lang="ru-RU" sz="2400" b="0" strike="noStrike" spc="-1">
              <a:latin typeface="Times New Roman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1D9DEDF-3029-4E7C-8CA2-6A006E73E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160" y="957600"/>
            <a:ext cx="4944165" cy="469648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8DACCBE-9D6A-4FA5-BEDD-4EEE5C4E2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6196" y="957600"/>
            <a:ext cx="4938449" cy="325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92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404280" y="132120"/>
            <a:ext cx="11350080" cy="8254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2800" b="0" strike="noStrike" spc="-1" dirty="0">
                <a:latin typeface="Arial"/>
              </a:rPr>
              <a:t>Разработка нейронной сети</a:t>
            </a:r>
          </a:p>
        </p:txBody>
      </p:sp>
      <p:sp>
        <p:nvSpPr>
          <p:cNvPr id="177" name="PlaceHolder 2"/>
          <p:cNvSpPr>
            <a:spLocks noGrp="1"/>
          </p:cNvSpPr>
          <p:nvPr>
            <p:ph/>
          </p:nvPr>
        </p:nvSpPr>
        <p:spPr>
          <a:xfrm>
            <a:off x="529920" y="5269716"/>
            <a:ext cx="11224440" cy="963443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0" indent="0" algn="just">
              <a:spcBef>
                <a:spcPts val="1417"/>
              </a:spcBef>
              <a:buNone/>
            </a:pPr>
            <a:r>
              <a:rPr lang="ru-RU" sz="1400" spc="-1" dirty="0">
                <a:latin typeface="Arial"/>
              </a:rPr>
              <a:t>График показывает уменьшение метрик </a:t>
            </a:r>
            <a:r>
              <a:rPr lang="en-US" sz="1400" spc="-1" dirty="0">
                <a:latin typeface="Arial"/>
              </a:rPr>
              <a:t>MSE</a:t>
            </a:r>
            <a:r>
              <a:rPr lang="ru-RU" sz="1400" spc="-1" dirty="0">
                <a:latin typeface="Arial"/>
              </a:rPr>
              <a:t> и</a:t>
            </a:r>
            <a:r>
              <a:rPr lang="en-US" sz="1400" spc="-1" dirty="0">
                <a:latin typeface="Arial"/>
              </a:rPr>
              <a:t> MAE</a:t>
            </a:r>
            <a:r>
              <a:rPr lang="ru-RU" sz="1400" spc="-1" dirty="0">
                <a:latin typeface="Arial"/>
              </a:rPr>
              <a:t> в процессе обучения.</a:t>
            </a:r>
          </a:p>
          <a:p>
            <a:pPr marL="0" indent="0" algn="just">
              <a:spcBef>
                <a:spcPts val="1417"/>
              </a:spcBef>
              <a:buNone/>
            </a:pPr>
            <a:r>
              <a:rPr lang="ru-R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При применении модели на тестовой выборке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MSE</a:t>
            </a:r>
            <a:r>
              <a:rPr lang="ru-R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составил 1.08, а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MAE</a:t>
            </a:r>
            <a:r>
              <a:rPr lang="ru-R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составил 0.83</a:t>
            </a:r>
            <a:endParaRPr lang="ru-RU" sz="1400" b="0" strike="noStrike" spc="-1" dirty="0"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sldNum"/>
          </p:nvPr>
        </p:nvSpPr>
        <p:spPr>
          <a:xfrm>
            <a:off x="668160" y="6360840"/>
            <a:ext cx="83736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fld id="{A8982CB7-F4F3-4916-9161-D34D1F82B362}" type="slidenum">
              <a:rPr lang="ru-RU" sz="2400" b="0" strike="noStrike" spc="-1">
                <a:solidFill>
                  <a:srgbClr val="898989"/>
                </a:solidFill>
                <a:latin typeface="Open Sans"/>
                <a:ea typeface="Open Sans"/>
              </a:rPr>
              <a:t>12</a:t>
            </a:fld>
            <a:endParaRPr lang="ru-RU" sz="2400" b="0" strike="noStrike" spc="-1">
              <a:latin typeface="Times New Roman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6166BEA-086A-47F3-BEE4-44A165394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021" y="957600"/>
            <a:ext cx="7763958" cy="3486637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DD6EC78-AA91-4A18-95B3-45795F2E9E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4078" y="4646446"/>
            <a:ext cx="7230484" cy="39058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404280" y="132120"/>
            <a:ext cx="11350080" cy="8254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2800" b="0" strike="noStrike" spc="-1">
                <a:latin typeface="Arial"/>
              </a:rPr>
              <a:t>Разработка приложения</a:t>
            </a:r>
          </a:p>
        </p:txBody>
      </p:sp>
      <p:sp>
        <p:nvSpPr>
          <p:cNvPr id="183" name="PlaceHolder 2"/>
          <p:cNvSpPr>
            <a:spLocks noGrp="1"/>
          </p:cNvSpPr>
          <p:nvPr>
            <p:ph/>
          </p:nvPr>
        </p:nvSpPr>
        <p:spPr>
          <a:xfrm>
            <a:off x="4332000" y="3724289"/>
            <a:ext cx="7547999" cy="2575711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85000" lnSpcReduction="20000"/>
          </a:bodyPr>
          <a:lstStyle/>
          <a:p>
            <a:pPr marL="0" indent="0" algn="just">
              <a:spcBef>
                <a:spcPts val="1417"/>
              </a:spcBef>
              <a:buNone/>
            </a:pPr>
            <a:r>
              <a:rPr lang="en-US" sz="1400" spc="-1" dirty="0">
                <a:latin typeface="Arial"/>
              </a:rPr>
              <a:t>W</a:t>
            </a:r>
            <a:r>
              <a:rPr lang="ru-RU" sz="1400" b="0" strike="noStrike" spc="-1" dirty="0" err="1">
                <a:latin typeface="Arial"/>
              </a:rPr>
              <a:t>eb</a:t>
            </a:r>
            <a:r>
              <a:rPr lang="ru-RU" sz="1400" b="0" strike="noStrike" spc="-1" dirty="0">
                <a:latin typeface="Arial"/>
              </a:rPr>
              <a:t>-приложение с использованием </a:t>
            </a:r>
            <a:r>
              <a:rPr lang="ru-RU" sz="1400" spc="-1" dirty="0">
                <a:latin typeface="Arial"/>
              </a:rPr>
              <a:t>библиотеки </a:t>
            </a:r>
            <a:r>
              <a:rPr lang="ru-RU" sz="1400" spc="-1" dirty="0" err="1">
                <a:latin typeface="Arial"/>
              </a:rPr>
              <a:t>Flask</a:t>
            </a:r>
            <a:r>
              <a:rPr lang="en-US" sz="1400" spc="-1" dirty="0">
                <a:latin typeface="Arial"/>
              </a:rPr>
              <a:t> </a:t>
            </a:r>
            <a:r>
              <a:rPr lang="ru-RU" sz="1400" spc="-1" dirty="0">
                <a:latin typeface="Arial"/>
              </a:rPr>
              <a:t>для применения наших моделей</a:t>
            </a:r>
            <a:r>
              <a:rPr lang="en-US" sz="1400" spc="-1" dirty="0">
                <a:latin typeface="Arial"/>
              </a:rPr>
              <a:t> </a:t>
            </a:r>
            <a:r>
              <a:rPr lang="ru-RU" sz="1400" spc="-1" dirty="0">
                <a:latin typeface="Arial"/>
              </a:rPr>
              <a:t>на практике.</a:t>
            </a:r>
            <a:endParaRPr lang="en-US" sz="1400" spc="-1" dirty="0">
              <a:latin typeface="Arial"/>
            </a:endParaRPr>
          </a:p>
          <a:p>
            <a:pPr marL="0" indent="0" algn="just">
              <a:spcBef>
                <a:spcPts val="1417"/>
              </a:spcBef>
              <a:buNone/>
            </a:pPr>
            <a:r>
              <a:rPr lang="ru-RU" sz="1400" spc="-1" dirty="0">
                <a:latin typeface="Arial"/>
              </a:rPr>
              <a:t>Приложение запускается локально в браузере из среды Python.</a:t>
            </a:r>
            <a:endParaRPr lang="en-US" sz="1400" spc="-1" dirty="0">
              <a:latin typeface="Arial"/>
            </a:endParaRPr>
          </a:p>
          <a:p>
            <a:pPr marL="0" indent="0">
              <a:buNone/>
            </a:pPr>
            <a:r>
              <a:rPr lang="en-US" sz="1400" spc="-1" dirty="0">
                <a:latin typeface="Arial"/>
              </a:rPr>
              <a:t>Web-</a:t>
            </a:r>
            <a:r>
              <a:rPr lang="ru-RU" sz="1400" spc="-1" dirty="0">
                <a:latin typeface="Arial"/>
              </a:rPr>
              <a:t>приложение выполнено по многостраничной схеме. </a:t>
            </a:r>
          </a:p>
          <a:p>
            <a:pPr marL="0" indent="0">
              <a:buNone/>
            </a:pPr>
            <a:r>
              <a:rPr lang="ru-RU" sz="1400" spc="-1" dirty="0">
                <a:latin typeface="Arial"/>
              </a:rPr>
              <a:t>На стартовой странице выбирается признак для расчета.</a:t>
            </a:r>
            <a:endParaRPr lang="en-US" sz="1400" spc="-1" dirty="0">
              <a:latin typeface="Arial"/>
            </a:endParaRPr>
          </a:p>
          <a:p>
            <a:pPr marL="0" indent="0">
              <a:buNone/>
            </a:pPr>
            <a:r>
              <a:rPr lang="ru-RU" sz="1400" spc="-1" dirty="0">
                <a:latin typeface="Arial"/>
              </a:rPr>
              <a:t>После выбора признака пользователь перенаправляется на соответствующую страницу</a:t>
            </a:r>
            <a:r>
              <a:rPr lang="en-US" sz="1400" spc="-1" dirty="0">
                <a:latin typeface="Arial"/>
              </a:rPr>
              <a:t>.</a:t>
            </a:r>
          </a:p>
          <a:p>
            <a:pPr marL="0" indent="0">
              <a:buNone/>
            </a:pPr>
            <a:r>
              <a:rPr lang="ru-RU" sz="1400" spc="-1" dirty="0">
                <a:latin typeface="Arial"/>
              </a:rPr>
              <a:t>Для расчета необходимо ввести данные в соответствующие поля и нажать на кнопку «Рассчитать» в нижней части формы ввода данных.</a:t>
            </a:r>
          </a:p>
          <a:p>
            <a:pPr marL="0" indent="0">
              <a:buNone/>
            </a:pPr>
            <a:r>
              <a:rPr lang="ru-RU" sz="1400" spc="-1" dirty="0">
                <a:latin typeface="Arial"/>
              </a:rPr>
              <a:t>Кнопка «Сбросить» в нижней части формы ввода данных очищает поля.</a:t>
            </a:r>
          </a:p>
          <a:p>
            <a:pPr marL="0" indent="0">
              <a:buNone/>
            </a:pPr>
            <a:r>
              <a:rPr lang="ru-RU" sz="1400" spc="-1" dirty="0">
                <a:latin typeface="Arial"/>
              </a:rPr>
              <a:t>Результат расчета отображается ниже формы ввода данных.</a:t>
            </a:r>
          </a:p>
          <a:p>
            <a:pPr marL="0" indent="0">
              <a:buNone/>
            </a:pPr>
            <a:r>
              <a:rPr lang="ru-RU" sz="1400" spc="-1" dirty="0">
                <a:latin typeface="Arial"/>
              </a:rPr>
              <a:t>Для возврата на стартовую страницу нужно нажать на кнопку «Назад» в верхнем левом углу.</a:t>
            </a:r>
          </a:p>
        </p:txBody>
      </p:sp>
      <p:sp>
        <p:nvSpPr>
          <p:cNvPr id="184" name="PlaceHolder 3"/>
          <p:cNvSpPr>
            <a:spLocks noGrp="1"/>
          </p:cNvSpPr>
          <p:nvPr>
            <p:ph type="sldNum"/>
          </p:nvPr>
        </p:nvSpPr>
        <p:spPr>
          <a:xfrm>
            <a:off x="668160" y="6360840"/>
            <a:ext cx="83736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fld id="{55650FAD-7FA1-4BFA-AFC4-CF2FAC869F7A}" type="slidenum">
              <a:rPr lang="ru-RU" sz="2400" b="0" strike="noStrike" spc="-1">
                <a:solidFill>
                  <a:srgbClr val="898989"/>
                </a:solidFill>
                <a:latin typeface="Open Sans"/>
                <a:ea typeface="Open Sans"/>
              </a:rPr>
              <a:t>13</a:t>
            </a:fld>
            <a:endParaRPr lang="ru-RU" sz="2400" b="0" strike="noStrike" spc="-1">
              <a:latin typeface="Times New Roman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4156F18-DAB9-48AC-A65C-092F01885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160" y="966361"/>
            <a:ext cx="3367889" cy="254402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AC29463-D167-4036-B4E1-A334682804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8681" y="957600"/>
            <a:ext cx="3494638" cy="258929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03B384C-6E2E-4205-B370-4368B5C5BA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5951" y="950517"/>
            <a:ext cx="3476531" cy="257571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06B88A4-4B6D-434C-B04D-B44895114B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160" y="3643230"/>
            <a:ext cx="3512745" cy="258476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404280" y="132120"/>
            <a:ext cx="11350080" cy="8254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2800" b="0" strike="noStrike" spc="-1" dirty="0">
                <a:latin typeface="Arial"/>
              </a:rPr>
              <a:t>Репозиторий</a:t>
            </a: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404280" y="1080000"/>
            <a:ext cx="11475720" cy="1440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98000"/>
          </a:bodyPr>
          <a:lstStyle/>
          <a:p>
            <a:pPr marL="0" indent="0" algn="ctr">
              <a:spcBef>
                <a:spcPts val="1417"/>
              </a:spcBef>
              <a:buNone/>
            </a:pPr>
            <a:r>
              <a:rPr lang="ru-RU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Файлы исследования и приложение размещены в репозитории: </a:t>
            </a:r>
            <a:r>
              <a:rPr lang="ru-RU" sz="1800" b="0" i="0" u="none" strike="noStrike" baseline="0" dirty="0">
                <a:solidFill>
                  <a:srgbClr val="0462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https://github.com/Alvas01/BMSTU</a:t>
            </a:r>
            <a:endParaRPr lang="ru-RU" sz="18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sldNum"/>
          </p:nvPr>
        </p:nvSpPr>
        <p:spPr>
          <a:xfrm>
            <a:off x="668160" y="6360840"/>
            <a:ext cx="83736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fld id="{90951FAA-9A67-4EB4-9B00-F76A6F91F02F}" type="slidenum">
              <a:rPr lang="ru-RU" sz="2400" b="0" strike="noStrike" spc="-1">
                <a:solidFill>
                  <a:srgbClr val="898989"/>
                </a:solidFill>
                <a:latin typeface="Open Sans"/>
                <a:ea typeface="Open Sans"/>
              </a:rPr>
              <a:t>14</a:t>
            </a:fld>
            <a:endParaRPr lang="ru-RU" sz="24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404280" y="132120"/>
            <a:ext cx="11350080" cy="8254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2800" b="0" strike="noStrike" spc="-1">
                <a:latin typeface="Arial"/>
              </a:rPr>
              <a:t>Заключение</a:t>
            </a: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404280" y="1080000"/>
            <a:ext cx="11475720" cy="2135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0" indent="0">
              <a:buNone/>
            </a:pPr>
            <a:r>
              <a:rPr lang="ru-RU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Примененные нами методы машинного обучения и нейронная сеть показали невысокую эффективность.</a:t>
            </a:r>
          </a:p>
          <a:p>
            <a:pPr marL="0" indent="0">
              <a:buNone/>
            </a:pPr>
            <a:r>
              <a:rPr lang="ru-RU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Разведочный анализ данных показал низкую (околонулевую) корреляцию признаков в датасете. Думаю, что это стало причиной низкой эффективности моделей, которые строят свою работу на выявлении взаимосвязей в данных.</a:t>
            </a:r>
          </a:p>
          <a:p>
            <a:pPr marL="0" indent="0">
              <a:buNone/>
            </a:pPr>
            <a:r>
              <a:rPr lang="ru-RU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Предполагаю, что в предоставленных данных имеются скрытые недостатки. Для повышения эффективности моделей необходима дополнительная информация и, возможно, более тонкая и трудоемкая настройка моделей.</a:t>
            </a:r>
            <a:endParaRPr lang="ru-RU" sz="18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sldNum"/>
          </p:nvPr>
        </p:nvSpPr>
        <p:spPr>
          <a:xfrm>
            <a:off x="668160" y="6360840"/>
            <a:ext cx="83736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fld id="{90951FAA-9A67-4EB4-9B00-F76A6F91F02F}" type="slidenum">
              <a:rPr lang="ru-RU" sz="2400" b="0" strike="noStrike" spc="-1">
                <a:solidFill>
                  <a:srgbClr val="898989"/>
                </a:solidFill>
                <a:latin typeface="Open Sans"/>
                <a:ea typeface="Open Sans"/>
              </a:rPr>
              <a:t>15</a:t>
            </a:fld>
            <a:endParaRPr lang="ru-RU" sz="2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352542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/>
          </p:nvPr>
        </p:nvSpPr>
        <p:spPr>
          <a:xfrm>
            <a:off x="3119400" y="3324600"/>
            <a:ext cx="6289560" cy="2591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171360" indent="-171360" algn="ctr">
              <a:lnSpc>
                <a:spcPct val="90000"/>
              </a:lnSpc>
              <a:tabLst>
                <a:tab pos="0" algn="l"/>
              </a:tabLst>
            </a:pPr>
            <a:r>
              <a:rPr lang="ru-RU" sz="2800" b="0" strike="noStrike" spc="-1">
                <a:solidFill>
                  <a:srgbClr val="7C7C7C"/>
                </a:solidFill>
                <a:latin typeface="Open Sans"/>
                <a:ea typeface="Open Sans"/>
              </a:rPr>
              <a:t>edu.bmstu.ru</a:t>
            </a:r>
            <a:endParaRPr lang="ru-RU" sz="2800" b="0" strike="noStrike" spc="-1">
              <a:latin typeface="Arial"/>
            </a:endParaRPr>
          </a:p>
          <a:p>
            <a:pPr marL="171360" indent="-171360" algn="ctr">
              <a:lnSpc>
                <a:spcPct val="90000"/>
              </a:lnSpc>
              <a:spcBef>
                <a:spcPts val="751"/>
              </a:spcBef>
              <a:tabLst>
                <a:tab pos="0" algn="l"/>
              </a:tabLst>
            </a:pPr>
            <a:r>
              <a:rPr lang="ru-RU" sz="2800" b="1" strike="noStrike" spc="-1">
                <a:solidFill>
                  <a:srgbClr val="7C7C7C"/>
                </a:solidFill>
                <a:latin typeface="Open Sans"/>
                <a:ea typeface="Open Sans"/>
              </a:rPr>
              <a:t>+7 </a:t>
            </a:r>
            <a:r>
              <a:rPr lang="en-US" sz="2800" b="1" strike="noStrike" spc="-1">
                <a:solidFill>
                  <a:srgbClr val="7C7C7C"/>
                </a:solidFill>
                <a:latin typeface="Open Sans"/>
                <a:ea typeface="Open Sans"/>
              </a:rPr>
              <a:t>495 182-83-85</a:t>
            </a:r>
            <a:endParaRPr lang="ru-RU" sz="2800" b="0" strike="noStrike" spc="-1">
              <a:latin typeface="Arial"/>
            </a:endParaRPr>
          </a:p>
          <a:p>
            <a:pPr marL="171360" indent="-171360" algn="ctr">
              <a:lnSpc>
                <a:spcPct val="90000"/>
              </a:lnSpc>
              <a:spcBef>
                <a:spcPts val="751"/>
              </a:spcBef>
              <a:tabLst>
                <a:tab pos="0" algn="l"/>
              </a:tabLst>
            </a:pPr>
            <a:r>
              <a:rPr lang="en-US" sz="2800" b="0" u="sng" strike="noStrike" spc="-1">
                <a:solidFill>
                  <a:srgbClr val="1F75E2"/>
                </a:solidFill>
                <a:uFillTx/>
                <a:latin typeface="Open Sans"/>
                <a:ea typeface="Open Sans"/>
                <a:hlinkClick r:id="rId2"/>
              </a:rPr>
              <a:t>edu@bmstu.ru</a:t>
            </a:r>
            <a:endParaRPr lang="ru-RU" sz="2800" b="0" strike="noStrike" spc="-1">
              <a:latin typeface="Arial"/>
            </a:endParaRPr>
          </a:p>
          <a:p>
            <a:pPr marL="171360" indent="-171360" algn="ctr">
              <a:lnSpc>
                <a:spcPct val="90000"/>
              </a:lnSpc>
              <a:spcBef>
                <a:spcPts val="751"/>
              </a:spcBef>
              <a:tabLst>
                <a:tab pos="0" algn="l"/>
              </a:tabLst>
            </a:pPr>
            <a:r>
              <a:rPr lang="ru-RU" sz="2800" b="0" strike="noStrike" spc="-1">
                <a:solidFill>
                  <a:srgbClr val="7C7C7C"/>
                </a:solidFill>
                <a:latin typeface="Open Sans"/>
                <a:ea typeface="Open Sans"/>
              </a:rPr>
              <a:t>Москва, Госпитальный переулок , д. 4-6, с.3</a:t>
            </a:r>
            <a:endParaRPr lang="ru-RU" sz="2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/>
    </mc:Choice>
    <mc:Fallback xmlns:p15="http://schemas.microsoft.com/office/powerpoint/2012/main"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04280" y="132120"/>
            <a:ext cx="11350080" cy="8254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2800" b="0" strike="noStrike" spc="-1">
                <a:latin typeface="Arial"/>
              </a:rPr>
              <a:t>Начальные условия</a:t>
            </a: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404280" y="1081440"/>
            <a:ext cx="11475720" cy="50947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algn="just">
              <a:spcBef>
                <a:spcPts val="1417"/>
              </a:spcBef>
            </a:pPr>
            <a:r>
              <a:rPr lang="ru-RU" sz="2000" b="0" strike="noStrike" spc="-1" dirty="0">
                <a:latin typeface="Arial"/>
              </a:rPr>
              <a:t>Даны два датасета X_bp.xlsx и X_nup.xlsx.</a:t>
            </a:r>
          </a:p>
          <a:p>
            <a:pPr algn="just">
              <a:spcBef>
                <a:spcPts val="1417"/>
              </a:spcBef>
            </a:pPr>
            <a:r>
              <a:rPr lang="ru-RU" sz="2000" b="0" strike="noStrike" spc="-1" dirty="0">
                <a:latin typeface="Arial"/>
              </a:rPr>
              <a:t>Датасет X_bp.xlsx содержит 11 столбцов (10 признаков) и 1023 строки.</a:t>
            </a:r>
          </a:p>
          <a:p>
            <a:pPr algn="just">
              <a:spcBef>
                <a:spcPts val="1417"/>
              </a:spcBef>
            </a:pPr>
            <a:r>
              <a:rPr lang="ru-RU" sz="2000" b="0" strike="noStrike" spc="-1" dirty="0">
                <a:latin typeface="Arial"/>
                <a:ea typeface="Microsoft YaHei"/>
              </a:rPr>
              <a:t>Датасет </a:t>
            </a:r>
            <a:r>
              <a:rPr lang="ru-RU" sz="2000" b="0" strike="noStrike" spc="-1" dirty="0">
                <a:latin typeface="Arial"/>
              </a:rPr>
              <a:t>X_nup.xlsx содержит 4 столбца (3 признака) и 1040 строк.</a:t>
            </a:r>
          </a:p>
          <a:p>
            <a:pPr algn="just">
              <a:spcBef>
                <a:spcPts val="1417"/>
              </a:spcBef>
            </a:pPr>
            <a:r>
              <a:rPr lang="ru-RU" sz="2000" b="0" strike="noStrike" spc="-1" dirty="0">
                <a:latin typeface="Arial"/>
              </a:rPr>
              <a:t>Необходимо объединить датасеты по </a:t>
            </a:r>
            <a:r>
              <a:rPr lang="ru-RU" sz="2000" spc="-1" dirty="0">
                <a:latin typeface="Arial"/>
              </a:rPr>
              <a:t>индексу (</a:t>
            </a:r>
            <a:r>
              <a:rPr lang="ru-RU" sz="2000" b="0" strike="noStrike" spc="-1" dirty="0">
                <a:latin typeface="Arial"/>
              </a:rPr>
              <a:t>тип объединения INNER). </a:t>
            </a:r>
          </a:p>
          <a:p>
            <a:pPr algn="just">
              <a:spcBef>
                <a:spcPts val="1417"/>
              </a:spcBef>
            </a:pPr>
            <a:r>
              <a:rPr lang="ru-RU" sz="2000" spc="-1" dirty="0">
                <a:latin typeface="Arial"/>
              </a:rPr>
              <a:t>В результате объединения получен датасет с 13 признаками и 1023 строками.</a:t>
            </a:r>
          </a:p>
          <a:p>
            <a:pPr algn="just">
              <a:spcBef>
                <a:spcPts val="1417"/>
              </a:spcBef>
            </a:pPr>
            <a:r>
              <a:rPr lang="ru-RU" sz="2000" spc="-1" dirty="0">
                <a:latin typeface="Arial"/>
              </a:rPr>
              <a:t>Все признаки содержат значения float64, за исключением признака «Угол нашивки, град», у которого целочисленный тип int64, качественные характеристики отсутствуют, пропусков нет.</a:t>
            </a:r>
          </a:p>
          <a:p>
            <a:pPr algn="just">
              <a:spcBef>
                <a:spcPts val="1417"/>
              </a:spcBef>
            </a:pPr>
            <a:r>
              <a:rPr lang="ru-RU" sz="2000" spc="-1" dirty="0">
                <a:latin typeface="Arial"/>
              </a:rPr>
              <a:t>Признак «Угол нашивки, град» имеет два уникальных значения: 0 и 90.</a:t>
            </a:r>
          </a:p>
          <a:p>
            <a:pPr algn="just">
              <a:spcBef>
                <a:spcPts val="1417"/>
              </a:spcBef>
            </a:pPr>
            <a:r>
              <a:rPr lang="ru-RU" sz="2000" spc="-1" dirty="0">
                <a:latin typeface="Arial"/>
              </a:rPr>
              <a:t>Данные в датасете представлены в разном масштабе.</a:t>
            </a:r>
          </a:p>
        </p:txBody>
      </p:sp>
      <p:sp>
        <p:nvSpPr>
          <p:cNvPr id="127" name="PlaceHolder 3"/>
          <p:cNvSpPr>
            <a:spLocks noGrp="1"/>
          </p:cNvSpPr>
          <p:nvPr>
            <p:ph type="sldNum"/>
          </p:nvPr>
        </p:nvSpPr>
        <p:spPr>
          <a:xfrm>
            <a:off x="668160" y="6360840"/>
            <a:ext cx="83736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fld id="{AD72A567-4304-4D4A-9647-1B754FE4C450}" type="slidenum">
              <a:rPr lang="ru-RU" sz="2400" b="0" strike="noStrike" spc="-1">
                <a:solidFill>
                  <a:srgbClr val="898989"/>
                </a:solidFill>
                <a:latin typeface="Open Sans"/>
                <a:ea typeface="Open Sans"/>
              </a:rPr>
              <a:t>2</a:t>
            </a:fld>
            <a:endParaRPr lang="ru-RU" sz="24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04280" y="132120"/>
            <a:ext cx="11350080" cy="8254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2800" b="0" strike="noStrike" spc="-1" dirty="0">
                <a:latin typeface="Arial"/>
              </a:rPr>
              <a:t>Разведочный анализ</a:t>
            </a: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404279" y="5040000"/>
            <a:ext cx="5343263" cy="1320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0" indent="0" algn="just">
              <a:spcBef>
                <a:spcPts val="1417"/>
              </a:spcBef>
              <a:buNone/>
            </a:pPr>
            <a:r>
              <a:rPr lang="ru-RU" sz="16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Гистограмма распределения параметров</a:t>
            </a:r>
            <a:r>
              <a:rPr lang="ru-RU" sz="1600" b="0" strike="noStrike" spc="-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 algn="just">
              <a:spcBef>
                <a:spcPts val="1417"/>
              </a:spcBef>
              <a:buNone/>
            </a:pPr>
            <a:r>
              <a:rPr lang="ru-RU" sz="1600" b="0" strike="noStrike" spc="-1" dirty="0">
                <a:latin typeface="Arial"/>
              </a:rPr>
              <a:t>Распределение величин близко к нормальному для большей части признаков,  за исключением поверхностной плотности – большое смещением влево и  угла нашивки – дискретная величина.</a:t>
            </a:r>
          </a:p>
        </p:txBody>
      </p:sp>
      <p:sp>
        <p:nvSpPr>
          <p:cNvPr id="130" name="PlaceHolder 3"/>
          <p:cNvSpPr>
            <a:spLocks noGrp="1"/>
          </p:cNvSpPr>
          <p:nvPr>
            <p:ph type="sldNum"/>
          </p:nvPr>
        </p:nvSpPr>
        <p:spPr>
          <a:xfrm>
            <a:off x="668160" y="6360840"/>
            <a:ext cx="83736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fld id="{085A62DF-5358-49F4-A31E-3F1CA51186CB}" type="slidenum">
              <a:rPr lang="ru-RU" sz="2400" b="0" strike="noStrike" spc="-1">
                <a:solidFill>
                  <a:srgbClr val="898989"/>
                </a:solidFill>
                <a:latin typeface="Open Sans"/>
                <a:ea typeface="Open Sans"/>
              </a:rPr>
              <a:t>3</a:t>
            </a:fld>
            <a:endParaRPr lang="ru-RU" sz="2400" b="0" strike="noStrike" spc="-1">
              <a:latin typeface="Times New Roman"/>
            </a:endParaRPr>
          </a:p>
        </p:txBody>
      </p:sp>
      <p:sp>
        <p:nvSpPr>
          <p:cNvPr id="133" name="PlaceHolder 7"/>
          <p:cNvSpPr txBox="1"/>
          <p:nvPr/>
        </p:nvSpPr>
        <p:spPr>
          <a:xfrm>
            <a:off x="5804280" y="5040000"/>
            <a:ext cx="6075720" cy="1320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just">
              <a:spcBef>
                <a:spcPts val="1417"/>
              </a:spcBef>
            </a:pPr>
            <a:r>
              <a:rPr lang="ru-RU" sz="1600" b="0" strike="noStrike" spc="-1" dirty="0">
                <a:latin typeface="Arial"/>
              </a:rPr>
              <a:t>Тепловая карта коэффициентов корреляции.</a:t>
            </a:r>
          </a:p>
          <a:p>
            <a:pPr algn="just">
              <a:spcBef>
                <a:spcPts val="1417"/>
              </a:spcBef>
            </a:pPr>
            <a:r>
              <a:rPr lang="ru-RU" sz="1600" b="0" strike="noStrike" spc="-1" dirty="0">
                <a:latin typeface="Arial"/>
              </a:rPr>
              <a:t> Коэффициенты корреляции предварительно показывают, что явная зависимость между переменными датасета отсутствует.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065A1CB-C2F9-4A82-BEE4-BA83F5A39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640" y="900000"/>
            <a:ext cx="5309903" cy="40896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29586F2-2943-489D-9B64-24D1CC8453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707" b="28731"/>
          <a:stretch/>
        </p:blipFill>
        <p:spPr>
          <a:xfrm>
            <a:off x="5839824" y="900000"/>
            <a:ext cx="5947896" cy="4089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04280" y="132120"/>
            <a:ext cx="11350080" cy="8254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2800" b="0" strike="noStrike" spc="-1">
                <a:latin typeface="Arial"/>
              </a:rPr>
              <a:t>Предобработка данных</a:t>
            </a: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404280" y="3960000"/>
            <a:ext cx="11475720" cy="2340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0" indent="0" algn="just">
              <a:spcBef>
                <a:spcPts val="1417"/>
              </a:spcBef>
              <a:buNone/>
            </a:pPr>
            <a:r>
              <a:rPr lang="ru-RU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Кодирование категориальных данных</a:t>
            </a:r>
          </a:p>
          <a:p>
            <a:pPr marL="0" indent="0" algn="just">
              <a:spcBef>
                <a:spcPts val="1417"/>
              </a:spcBef>
              <a:buNone/>
            </a:pPr>
            <a:r>
              <a:rPr lang="ru-RU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результате кодирования с помощью метода </a:t>
            </a:r>
            <a:r>
              <a:rPr lang="ru-RU" sz="18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LabelEncoder</a:t>
            </a:r>
            <a:r>
              <a:rPr lang="ru-RU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()мы получили признак «Угол нашивки, град» со значениями 0 и 1.</a:t>
            </a:r>
            <a:endParaRPr lang="ru-RU" sz="1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sldNum"/>
          </p:nvPr>
        </p:nvSpPr>
        <p:spPr>
          <a:xfrm>
            <a:off x="668160" y="6360840"/>
            <a:ext cx="83736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fld id="{A389B7ED-1FA9-4162-8D3A-84ED07D81223}" type="slidenum">
              <a:rPr lang="ru-RU" sz="2400" b="0" strike="noStrike" spc="-1">
                <a:solidFill>
                  <a:srgbClr val="898989"/>
                </a:solidFill>
                <a:latin typeface="Open Sans"/>
                <a:ea typeface="Open Sans"/>
              </a:rPr>
              <a:t>4</a:t>
            </a:fld>
            <a:endParaRPr lang="ru-RU" sz="2400" b="0" strike="noStrike" spc="-1">
              <a:latin typeface="Times New Roman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8CB9293-2ADB-4C49-B40B-0FAF619E3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012" y="1056943"/>
            <a:ext cx="6644615" cy="237205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04280" y="132120"/>
            <a:ext cx="11350080" cy="8254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2800" b="0" strike="noStrike" spc="-1">
                <a:latin typeface="Arial"/>
              </a:rPr>
              <a:t>Предобработка данных</a:t>
            </a: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5105400" y="4500000"/>
            <a:ext cx="6774600" cy="1676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0" indent="0" algn="just">
              <a:spcBef>
                <a:spcPts val="1417"/>
              </a:spcBef>
              <a:buNone/>
            </a:pPr>
            <a:r>
              <a:rPr lang="ru-RU" sz="1400" b="0" strike="noStrike" spc="-1" dirty="0">
                <a:latin typeface="Arial"/>
              </a:rPr>
              <a:t>Удаление выбросов</a:t>
            </a:r>
          </a:p>
          <a:p>
            <a:pPr marL="0" indent="0" algn="just">
              <a:lnSpc>
                <a:spcPct val="0"/>
              </a:lnSpc>
              <a:spcBef>
                <a:spcPts val="2400"/>
              </a:spcBef>
              <a:buNone/>
            </a:pPr>
            <a:r>
              <a:rPr lang="ru-RU" sz="1400" b="0" strike="noStrike" spc="-1" dirty="0">
                <a:latin typeface="Arial"/>
              </a:rPr>
              <a:t>Удалим выбросы методом z </a:t>
            </a:r>
            <a:r>
              <a:rPr lang="ru-RU" sz="1400" b="0" strike="noStrike" spc="-1" dirty="0" err="1">
                <a:latin typeface="Arial"/>
              </a:rPr>
              <a:t>score</a:t>
            </a:r>
            <a:r>
              <a:rPr lang="ru-RU" sz="1400" b="0" strike="noStrike" spc="-1" dirty="0">
                <a:latin typeface="Arial"/>
              </a:rPr>
              <a:t>.</a:t>
            </a:r>
          </a:p>
          <a:p>
            <a:pPr marL="0" indent="0" algn="just">
              <a:lnSpc>
                <a:spcPct val="0"/>
              </a:lnSpc>
              <a:spcBef>
                <a:spcPts val="2400"/>
              </a:spcBef>
              <a:buNone/>
            </a:pPr>
            <a:r>
              <a:rPr lang="ru-RU" sz="1400" b="0" strike="noStrike" spc="-1" dirty="0">
                <a:latin typeface="Arial"/>
              </a:rPr>
              <a:t>В </a:t>
            </a:r>
            <a:r>
              <a:rPr lang="ru-RU" sz="1600" spc="-1" dirty="0">
                <a:latin typeface="Arial"/>
              </a:rPr>
              <a:t>результате</a:t>
            </a:r>
            <a:r>
              <a:rPr lang="ru-RU" sz="1400" b="0" strike="noStrike" spc="-1" dirty="0">
                <a:latin typeface="Arial"/>
              </a:rPr>
              <a:t> удаления выбросов мы получили датасет из 13 признаков и</a:t>
            </a:r>
          </a:p>
          <a:p>
            <a:pPr marL="0" indent="0" algn="just">
              <a:lnSpc>
                <a:spcPct val="0"/>
              </a:lnSpc>
              <a:spcBef>
                <a:spcPts val="2400"/>
              </a:spcBef>
              <a:buNone/>
            </a:pPr>
            <a:r>
              <a:rPr lang="ru-RU" sz="1400" b="0" strike="noStrike" spc="-1" dirty="0">
                <a:latin typeface="Arial"/>
              </a:rPr>
              <a:t>999 строк.</a:t>
            </a:r>
          </a:p>
        </p:txBody>
      </p:sp>
      <p:sp>
        <p:nvSpPr>
          <p:cNvPr id="142" name="PlaceHolder 3"/>
          <p:cNvSpPr>
            <a:spLocks noGrp="1"/>
          </p:cNvSpPr>
          <p:nvPr>
            <p:ph type="sldNum"/>
          </p:nvPr>
        </p:nvSpPr>
        <p:spPr>
          <a:xfrm>
            <a:off x="668160" y="6360840"/>
            <a:ext cx="83736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fld id="{7BD32503-6F11-48A3-AF30-E44B517FBEA3}" type="slidenum">
              <a:rPr lang="ru-RU" sz="2400" b="0" strike="noStrike" spc="-1">
                <a:solidFill>
                  <a:srgbClr val="898989"/>
                </a:solidFill>
                <a:latin typeface="Open Sans"/>
                <a:ea typeface="Open Sans"/>
              </a:rPr>
              <a:t>5</a:t>
            </a:fld>
            <a:endParaRPr lang="ru-RU" sz="2400" b="0" strike="noStrike" spc="-1">
              <a:latin typeface="Times New Roman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570974C-C275-4B36-8F4C-D62F6250C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160" y="957599"/>
            <a:ext cx="4235407" cy="520137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6FE4E23-EC84-4FEF-B74C-85399BBC2C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612" y="1345577"/>
            <a:ext cx="4984176" cy="276644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04280" y="132120"/>
            <a:ext cx="11350080" cy="8254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2800" spc="-1" dirty="0">
                <a:latin typeface="Arial"/>
              </a:rPr>
              <a:t>Разработка</a:t>
            </a:r>
            <a:r>
              <a:rPr lang="ru-RU" sz="40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spc="-1" dirty="0">
                <a:latin typeface="Arial"/>
              </a:rPr>
              <a:t>и обучение модели </a:t>
            </a:r>
            <a:r>
              <a:rPr lang="en-US" sz="2800" spc="-1" dirty="0">
                <a:latin typeface="Arial"/>
              </a:rPr>
              <a:t>ML</a:t>
            </a:r>
            <a:endParaRPr lang="ru-RU" sz="2800" b="0" strike="noStrike" spc="-1" dirty="0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1307201" y="4913820"/>
            <a:ext cx="9544238" cy="1262339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0" indent="0" algn="just">
              <a:spcBef>
                <a:spcPts val="1417"/>
              </a:spcBef>
              <a:buNone/>
            </a:pPr>
            <a:endParaRPr lang="ru-RU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spcBef>
                <a:spcPts val="1417"/>
              </a:spcBef>
              <a:buNone/>
            </a:pPr>
            <a:r>
              <a:rPr lang="ru-RU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Проведём разбиение датасета на входные (Х) и целевые (у) данные в двух вариантах, для каждого целевого параметра.</a:t>
            </a:r>
            <a:endParaRPr lang="ru-RU" sz="1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sldNum"/>
          </p:nvPr>
        </p:nvSpPr>
        <p:spPr>
          <a:xfrm>
            <a:off x="668160" y="6360840"/>
            <a:ext cx="83736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fld id="{7BD32503-6F11-48A3-AF30-E44B517FBEA3}" type="slidenum">
              <a:rPr lang="ru-RU" sz="2400" b="0" strike="noStrike" spc="-1">
                <a:solidFill>
                  <a:srgbClr val="898989"/>
                </a:solidFill>
                <a:latin typeface="Open Sans"/>
                <a:ea typeface="Open Sans"/>
              </a:rPr>
              <a:t>6</a:t>
            </a:fld>
            <a:endParaRPr lang="ru-RU" sz="2400" b="0" strike="noStrike" spc="-1">
              <a:latin typeface="Times New Roman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0EC16AD-7CD0-4595-9DB0-88DDE3706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200" y="1022505"/>
            <a:ext cx="9544239" cy="3891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332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04280" y="132120"/>
            <a:ext cx="11350080" cy="8254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ru-RU" sz="2800" spc="-1" dirty="0">
                <a:latin typeface="Arial"/>
              </a:rPr>
              <a:t>Разработка</a:t>
            </a:r>
            <a:r>
              <a:rPr lang="ru-RU" sz="40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spc="-1" dirty="0">
                <a:latin typeface="Arial"/>
              </a:rPr>
              <a:t>и обучение модели </a:t>
            </a:r>
            <a:r>
              <a:rPr lang="en-US" sz="2800" spc="-1" dirty="0">
                <a:latin typeface="Arial"/>
              </a:rPr>
              <a:t>ML</a:t>
            </a:r>
            <a:br>
              <a:rPr lang="en-US" sz="2800" spc="-1" dirty="0">
                <a:latin typeface="Arial"/>
              </a:rPr>
            </a:br>
            <a:r>
              <a:rPr lang="ru-RU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Модель машинного обучения для параметра «Модуль упругости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ru-RU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при растяжении, ГПа»</a:t>
            </a:r>
            <a:endParaRPr lang="ru-RU" sz="2800" spc="-1" dirty="0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312000" y="4328160"/>
            <a:ext cx="11568000" cy="2032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92500"/>
          </a:bodyPr>
          <a:lstStyle/>
          <a:p>
            <a:pPr marL="0" indent="0" algn="just">
              <a:spcBef>
                <a:spcPts val="1417"/>
              </a:spcBef>
              <a:buNone/>
            </a:pPr>
            <a:r>
              <a:rPr lang="ru-RU" sz="1500" b="0" strike="noStrike" spc="-1" dirty="0">
                <a:latin typeface="Arial"/>
              </a:rPr>
              <a:t>В </a:t>
            </a:r>
            <a:r>
              <a:rPr lang="ru-RU" sz="1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работе применялись модели машинного обучения из библиотеки </a:t>
            </a:r>
            <a:r>
              <a:rPr lang="ru-RU" sz="15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scikit-learn</a:t>
            </a:r>
            <a:r>
              <a:rPr lang="ru-RU" sz="1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применяемые для задач регрессии.</a:t>
            </a:r>
          </a:p>
          <a:p>
            <a:pPr marL="0" indent="0" algn="just">
              <a:spcBef>
                <a:spcPts val="1417"/>
              </a:spcBef>
              <a:buNone/>
            </a:pPr>
            <a:r>
              <a:rPr lang="ru-RU" sz="1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Был проведен поиск оптимальных гиперпараметров моделей с помощью поиска по сетке с перекрестной проверкой (</a:t>
            </a:r>
            <a:r>
              <a:rPr lang="ru-RU" sz="15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GridSearchCV</a:t>
            </a:r>
            <a:r>
              <a:rPr lang="ru-RU" sz="1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0" indent="0" algn="just">
              <a:spcBef>
                <a:spcPts val="1417"/>
              </a:spcBef>
              <a:buNone/>
            </a:pPr>
            <a:r>
              <a:rPr lang="ru-RU" sz="1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Перед обучением моделей датасеты были разделены на обучающую и тестовую выборки (70% на обучение и 30% на тестирование).</a:t>
            </a:r>
          </a:p>
          <a:p>
            <a:pPr marL="0" indent="0" algn="just">
              <a:spcBef>
                <a:spcPts val="1417"/>
              </a:spcBef>
              <a:buNone/>
            </a:pPr>
            <a:r>
              <a:rPr lang="ru-RU" sz="1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Обучающая выборка была масштабирована с помощью </a:t>
            </a:r>
            <a:r>
              <a:rPr lang="en-US" sz="15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StandardScaler</a:t>
            </a:r>
            <a:r>
              <a:rPr lang="en-US" sz="1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ru-RU" sz="1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 algn="just">
              <a:spcBef>
                <a:spcPts val="1417"/>
              </a:spcBef>
              <a:buNone/>
            </a:pPr>
            <a:r>
              <a:rPr lang="ru-RU" sz="1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Выбор лучшей модели проводился по метрикам </a:t>
            </a:r>
            <a:r>
              <a:rPr lang="en-US" sz="15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max_error</a:t>
            </a:r>
            <a:r>
              <a:rPr lang="en-US" sz="1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MAE, RMSE, R2</a:t>
            </a:r>
            <a:r>
              <a:rPr lang="ru-RU" sz="1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>
              <a:spcBef>
                <a:spcPts val="1417"/>
              </a:spcBef>
            </a:pPr>
            <a:endParaRPr lang="ru-RU" sz="1400" b="0" strike="noStrike" spc="-1" dirty="0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sldNum"/>
          </p:nvPr>
        </p:nvSpPr>
        <p:spPr>
          <a:xfrm>
            <a:off x="668160" y="6360840"/>
            <a:ext cx="83736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fld id="{DC12EF82-0042-4FEA-B3B0-78ADC9DFD8DE}" type="slidenum">
              <a:rPr lang="ru-RU" sz="2400" b="0" strike="noStrike" spc="-1">
                <a:solidFill>
                  <a:srgbClr val="898989"/>
                </a:solidFill>
                <a:latin typeface="Open Sans"/>
                <a:ea typeface="Open Sans"/>
              </a:rPr>
              <a:t>7</a:t>
            </a:fld>
            <a:endParaRPr lang="ru-RU" sz="2400" b="0" strike="noStrike" spc="-1">
              <a:latin typeface="Times New Roman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F6CD94D-A9C9-4DDB-8C56-2374C152F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000" y="955255"/>
            <a:ext cx="4344006" cy="326467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8AF757A-EEF2-429B-9F21-6DF7D49577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286" y="957600"/>
            <a:ext cx="7131714" cy="32646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04280" y="132120"/>
            <a:ext cx="11350080" cy="8254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ru-RU" sz="2800" spc="-1" dirty="0">
                <a:latin typeface="Arial"/>
              </a:rPr>
              <a:t>Разработка</a:t>
            </a:r>
            <a:r>
              <a:rPr lang="ru-RU" sz="40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spc="-1" dirty="0">
                <a:latin typeface="Arial"/>
              </a:rPr>
              <a:t>и обучение модели </a:t>
            </a:r>
            <a:r>
              <a:rPr lang="en-US" sz="2800" spc="-1" dirty="0">
                <a:latin typeface="Arial"/>
              </a:rPr>
              <a:t>ML</a:t>
            </a:r>
            <a:br>
              <a:rPr lang="en-US" sz="2800" spc="-1" dirty="0">
                <a:latin typeface="Arial"/>
              </a:rPr>
            </a:br>
            <a:r>
              <a:rPr lang="ru-RU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Модель машинного обучения для параметра «Прочность при растяжении, МПа»»</a:t>
            </a:r>
            <a:endParaRPr lang="ru-RU" sz="2800" spc="-1" dirty="0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312000" y="4328160"/>
            <a:ext cx="11568000" cy="2032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92500"/>
          </a:bodyPr>
          <a:lstStyle/>
          <a:p>
            <a:pPr marL="0" indent="0" algn="just">
              <a:spcBef>
                <a:spcPts val="1417"/>
              </a:spcBef>
              <a:buNone/>
            </a:pPr>
            <a:r>
              <a:rPr lang="ru-RU" sz="1500" b="0" strike="noStrike" spc="-1" dirty="0">
                <a:latin typeface="Arial"/>
              </a:rPr>
              <a:t>В </a:t>
            </a:r>
            <a:r>
              <a:rPr lang="ru-RU" sz="1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работе применялись модели машинного обучения из библиотеки </a:t>
            </a:r>
            <a:r>
              <a:rPr lang="ru-RU" sz="15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scikit-learn</a:t>
            </a:r>
            <a:r>
              <a:rPr lang="ru-RU" sz="1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применяемые для задач регрессии.</a:t>
            </a:r>
          </a:p>
          <a:p>
            <a:pPr marL="0" indent="0" algn="just">
              <a:spcBef>
                <a:spcPts val="1417"/>
              </a:spcBef>
              <a:buNone/>
            </a:pPr>
            <a:r>
              <a:rPr lang="ru-RU" sz="1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Был проведен поиск оптимальных гиперпараметров моделей с помощью поиска по сетке с перекрестной проверкой (</a:t>
            </a:r>
            <a:r>
              <a:rPr lang="ru-RU" sz="15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GridSearchCV</a:t>
            </a:r>
            <a:r>
              <a:rPr lang="ru-RU" sz="1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0" indent="0" algn="just">
              <a:spcBef>
                <a:spcPts val="1417"/>
              </a:spcBef>
              <a:buNone/>
            </a:pPr>
            <a:r>
              <a:rPr lang="ru-RU" sz="1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Перед обучением моделей датасеты были разделены на обучающую и тестовую выборки (70% на обучение и 30% на тестирование).</a:t>
            </a:r>
            <a:endParaRPr lang="en-US" sz="15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spcBef>
                <a:spcPts val="1417"/>
              </a:spcBef>
              <a:buNone/>
            </a:pPr>
            <a:r>
              <a:rPr lang="ru-RU" sz="1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Обучающая выборка была масштабирована с помощью </a:t>
            </a:r>
            <a:r>
              <a:rPr lang="en-US" sz="15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StandardScaler</a:t>
            </a:r>
            <a:r>
              <a:rPr lang="en-US" sz="1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ru-RU" sz="1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 algn="just">
              <a:spcBef>
                <a:spcPts val="1417"/>
              </a:spcBef>
              <a:buNone/>
            </a:pPr>
            <a:r>
              <a:rPr lang="ru-RU" sz="1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Выбор лучшей модели проводился по метрикам </a:t>
            </a:r>
            <a:r>
              <a:rPr lang="en-US" sz="15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max_error</a:t>
            </a:r>
            <a:r>
              <a:rPr lang="en-US" sz="1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MAE, RMSE, R2</a:t>
            </a:r>
            <a:r>
              <a:rPr lang="ru-RU" sz="1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>
              <a:spcBef>
                <a:spcPts val="1417"/>
              </a:spcBef>
            </a:pPr>
            <a:endParaRPr lang="ru-RU" sz="1400" b="0" strike="noStrike" spc="-1" dirty="0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sldNum"/>
          </p:nvPr>
        </p:nvSpPr>
        <p:spPr>
          <a:xfrm>
            <a:off x="668160" y="6360840"/>
            <a:ext cx="83736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fld id="{DC12EF82-0042-4FEA-B3B0-78ADC9DFD8DE}" type="slidenum">
              <a:rPr lang="ru-RU" sz="2400" b="0" strike="noStrike" spc="-1">
                <a:solidFill>
                  <a:srgbClr val="898989"/>
                </a:solidFill>
                <a:latin typeface="Open Sans"/>
                <a:ea typeface="Open Sans"/>
              </a:rPr>
              <a:t>8</a:t>
            </a:fld>
            <a:endParaRPr lang="ru-RU" sz="2400" b="0" strike="noStrike" spc="-1">
              <a:latin typeface="Times New Roman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8960DE6-7501-44BA-8DAF-E5D354086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000" y="957600"/>
            <a:ext cx="4330338" cy="326467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A8BB24B-3182-475B-AEF5-044B63A44F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4618" y="957599"/>
            <a:ext cx="7142197" cy="326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20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04280" y="132120"/>
            <a:ext cx="11350080" cy="8254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2800" spc="-1" dirty="0">
                <a:latin typeface="Arial"/>
              </a:rPr>
              <a:t>Разработка</a:t>
            </a:r>
            <a:r>
              <a:rPr lang="ru-RU" sz="40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spc="-1" dirty="0">
                <a:latin typeface="Arial"/>
              </a:rPr>
              <a:t>и обучение модели </a:t>
            </a:r>
            <a:r>
              <a:rPr lang="en-US" sz="2800" spc="-1" dirty="0">
                <a:latin typeface="Arial"/>
              </a:rPr>
              <a:t>ML</a:t>
            </a:r>
            <a:endParaRPr lang="ru-RU" sz="2800" b="0" strike="noStrike" spc="-1" dirty="0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sldNum"/>
          </p:nvPr>
        </p:nvSpPr>
        <p:spPr>
          <a:xfrm>
            <a:off x="668160" y="6360840"/>
            <a:ext cx="83736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fld id="{BE4E8405-B62A-4614-A96A-DE5ACBDDAD92}" type="slidenum">
              <a:rPr lang="ru-RU" sz="2400" b="0" strike="noStrike" spc="-1">
                <a:solidFill>
                  <a:srgbClr val="898989"/>
                </a:solidFill>
                <a:latin typeface="Open Sans"/>
                <a:ea typeface="Open Sans"/>
              </a:rPr>
              <a:t>9</a:t>
            </a:fld>
            <a:endParaRPr lang="ru-RU" sz="2400" b="0" strike="noStrike" spc="-1">
              <a:latin typeface="Times New Roman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668160" y="5279249"/>
            <a:ext cx="11086200" cy="947082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ru-RU" b="0" strike="noStrike" spc="-1" dirty="0">
                <a:latin typeface="Arial"/>
              </a:rPr>
              <a:t>Модели были обучены и применены на тестовой выборке для прогноза целевого признака.</a:t>
            </a:r>
          </a:p>
          <a:p>
            <a:r>
              <a:rPr lang="ru-RU" spc="-1" dirty="0">
                <a:latin typeface="Arial"/>
              </a:rPr>
              <a:t>Далее мы рассчитали показатели качества моделей, </a:t>
            </a:r>
            <a:r>
              <a:rPr lang="ru-RU" b="0" strike="noStrike" spc="-1" dirty="0">
                <a:latin typeface="Arial"/>
              </a:rPr>
              <a:t>сравнив результаты прогноза с целевыми данными (метрики, кроме </a:t>
            </a:r>
            <a:r>
              <a:rPr lang="en-US" b="0" strike="noStrike" spc="-1" dirty="0">
                <a:latin typeface="Arial"/>
              </a:rPr>
              <a:t>r2</a:t>
            </a:r>
            <a:r>
              <a:rPr lang="en-GB" b="0" strike="noStrike" spc="-1" dirty="0">
                <a:latin typeface="Arial"/>
              </a:rPr>
              <a:t>,</a:t>
            </a:r>
            <a:r>
              <a:rPr lang="ru-RU" b="0" strike="noStrike" spc="-1" dirty="0">
                <a:latin typeface="Arial"/>
              </a:rPr>
              <a:t> умножены на -1</a:t>
            </a:r>
            <a:r>
              <a:rPr lang="en-GB" b="0" strike="noStrike" spc="-1" dirty="0">
                <a:latin typeface="Arial"/>
              </a:rPr>
              <a:t> </a:t>
            </a:r>
            <a:r>
              <a:rPr lang="ru-RU" b="0" strike="noStrike" spc="-1" dirty="0">
                <a:latin typeface="Arial"/>
              </a:rPr>
              <a:t>для удобства сравнения).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C21D028-1D06-4F3C-B6EA-21A459555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4021" y="1578751"/>
            <a:ext cx="6770598" cy="1256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E9C8762-6763-42CF-98E2-037B08F6D699}"/>
              </a:ext>
            </a:extLst>
          </p:cNvPr>
          <p:cNvSpPr txBox="1"/>
          <p:nvPr/>
        </p:nvSpPr>
        <p:spPr>
          <a:xfrm>
            <a:off x="2086794" y="904110"/>
            <a:ext cx="81966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ru-RU" b="0" i="0" u="none" strike="noStrike" baseline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ru-RU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Модуль упругости при растяжении, ГПа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AC0882-0218-46DC-8E69-26894A72149B}"/>
              </a:ext>
            </a:extLst>
          </p:cNvPr>
          <p:cNvSpPr txBox="1"/>
          <p:nvPr/>
        </p:nvSpPr>
        <p:spPr>
          <a:xfrm rot="10800000" flipV="1">
            <a:off x="2339999" y="3327752"/>
            <a:ext cx="76902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Прочность при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растяжении, МПа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76FB872D-0189-4C5D-9C4D-A3D0273981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6793" y="3697087"/>
            <a:ext cx="7992000" cy="113399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62646"/>
      </a:dk2>
      <a:lt2>
        <a:srgbClr val="E3F0FD"/>
      </a:lt2>
      <a:accent1>
        <a:srgbClr val="0E5DAB"/>
      </a:accent1>
      <a:accent2>
        <a:srgbClr val="7BC6DF"/>
      </a:accent2>
      <a:accent3>
        <a:srgbClr val="F99D27"/>
      </a:accent3>
      <a:accent4>
        <a:srgbClr val="BDD7EE"/>
      </a:accent4>
      <a:accent5>
        <a:srgbClr val="FFC000"/>
      </a:accent5>
      <a:accent6>
        <a:srgbClr val="A5A5A5"/>
      </a:accent6>
      <a:hlink>
        <a:srgbClr val="1F75E2"/>
      </a:hlink>
      <a:folHlink>
        <a:srgbClr val="FA34D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62646"/>
      </a:dk2>
      <a:lt2>
        <a:srgbClr val="E3F0FD"/>
      </a:lt2>
      <a:accent1>
        <a:srgbClr val="0E5DAB"/>
      </a:accent1>
      <a:accent2>
        <a:srgbClr val="7BC6DF"/>
      </a:accent2>
      <a:accent3>
        <a:srgbClr val="F99D27"/>
      </a:accent3>
      <a:accent4>
        <a:srgbClr val="BDD7EE"/>
      </a:accent4>
      <a:accent5>
        <a:srgbClr val="FFC000"/>
      </a:accent5>
      <a:accent6>
        <a:srgbClr val="A5A5A5"/>
      </a:accent6>
      <a:hlink>
        <a:srgbClr val="1F75E2"/>
      </a:hlink>
      <a:folHlink>
        <a:srgbClr val="FA34D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62646"/>
      </a:dk2>
      <a:lt2>
        <a:srgbClr val="E3F0FD"/>
      </a:lt2>
      <a:accent1>
        <a:srgbClr val="0E5DAB"/>
      </a:accent1>
      <a:accent2>
        <a:srgbClr val="7BC6DF"/>
      </a:accent2>
      <a:accent3>
        <a:srgbClr val="F99D27"/>
      </a:accent3>
      <a:accent4>
        <a:srgbClr val="BDD7EE"/>
      </a:accent4>
      <a:accent5>
        <a:srgbClr val="FFC000"/>
      </a:accent5>
      <a:accent6>
        <a:srgbClr val="A5A5A5"/>
      </a:accent6>
      <a:hlink>
        <a:srgbClr val="1F75E2"/>
      </a:hlink>
      <a:folHlink>
        <a:srgbClr val="FA34D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294</TotalTime>
  <Words>873</Words>
  <Application>Microsoft Office PowerPoint</Application>
  <PresentationFormat>Широкоэкранный</PresentationFormat>
  <Paragraphs>89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16</vt:i4>
      </vt:variant>
    </vt:vector>
  </HeadingPairs>
  <TitlesOfParts>
    <vt:vector size="24" baseType="lpstr">
      <vt:lpstr>Arial</vt:lpstr>
      <vt:lpstr>Open Sans</vt:lpstr>
      <vt:lpstr>Symbol</vt:lpstr>
      <vt:lpstr>Times New Roman</vt:lpstr>
      <vt:lpstr>Wingdings</vt:lpstr>
      <vt:lpstr>Office Theme</vt:lpstr>
      <vt:lpstr>Office Theme</vt:lpstr>
      <vt:lpstr>Office Theme</vt:lpstr>
      <vt:lpstr>ВЫПУСКНАЯ КВАЛИФИКАЦИОННАЯ РАБОТА по курсу «Data Science»</vt:lpstr>
      <vt:lpstr>Начальные условия</vt:lpstr>
      <vt:lpstr>Разведочный анализ</vt:lpstr>
      <vt:lpstr>Предобработка данных</vt:lpstr>
      <vt:lpstr>Предобработка данных</vt:lpstr>
      <vt:lpstr>Разработка и обучение модели ML</vt:lpstr>
      <vt:lpstr>Разработка и обучение модели ML Модель машинного обучения для параметра «Модуль упругости при растяжении, ГПа»</vt:lpstr>
      <vt:lpstr>Разработка и обучение модели ML Модель машинного обучения для параметра «Прочность при растяжении, МПа»»</vt:lpstr>
      <vt:lpstr>Разработка и обучение модели ML</vt:lpstr>
      <vt:lpstr>Разработка нейронной сети</vt:lpstr>
      <vt:lpstr>Разработка нейронной сети</vt:lpstr>
      <vt:lpstr>Разработка нейронной сети</vt:lpstr>
      <vt:lpstr>Разработка приложения</vt:lpstr>
      <vt:lpstr>Репозиторий</vt:lpstr>
      <vt:lpstr>Заключение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>Фомина Ольга</dc:creator>
  <dc:description/>
  <cp:lastModifiedBy>Alex Basil</cp:lastModifiedBy>
  <cp:revision>45</cp:revision>
  <dcterms:created xsi:type="dcterms:W3CDTF">2021-02-24T09:03:25Z</dcterms:created>
  <dcterms:modified xsi:type="dcterms:W3CDTF">2023-04-25T17:07:46Z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5</vt:i4>
  </property>
  <property fmtid="{D5CDD505-2E9C-101B-9397-08002B2CF9AE}" pid="3" name="PresentationFormat">
    <vt:lpwstr>Широкоэкранный</vt:lpwstr>
  </property>
  <property fmtid="{D5CDD505-2E9C-101B-9397-08002B2CF9AE}" pid="4" name="Slides">
    <vt:i4>5</vt:i4>
  </property>
</Properties>
</file>