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18"/>
  </p:notesMasterIdLst>
  <p:handoutMasterIdLst>
    <p:handoutMasterId r:id="rId19"/>
  </p:handoutMasterIdLst>
  <p:sldIdLst>
    <p:sldId id="364" r:id="rId2"/>
    <p:sldId id="359" r:id="rId3"/>
    <p:sldId id="365" r:id="rId4"/>
    <p:sldId id="358" r:id="rId5"/>
    <p:sldId id="375" r:id="rId6"/>
    <p:sldId id="374" r:id="rId7"/>
    <p:sldId id="366" r:id="rId8"/>
    <p:sldId id="376" r:id="rId9"/>
    <p:sldId id="380" r:id="rId10"/>
    <p:sldId id="381" r:id="rId11"/>
    <p:sldId id="368" r:id="rId12"/>
    <p:sldId id="377" r:id="rId13"/>
    <p:sldId id="370" r:id="rId14"/>
    <p:sldId id="378" r:id="rId15"/>
    <p:sldId id="372" r:id="rId16"/>
    <p:sldId id="379" r:id="rId17"/>
  </p:sldIdLst>
  <p:sldSz cx="9144000" cy="6858000" type="screen4x3"/>
  <p:notesSz cx="6858000" cy="91440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2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3341"/>
    <a:srgbClr val="BE323F"/>
    <a:srgbClr val="B8383A"/>
    <a:srgbClr val="FD3246"/>
    <a:srgbClr val="CD3645"/>
    <a:srgbClr val="F1494E"/>
    <a:srgbClr val="F5374B"/>
    <a:srgbClr val="E34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30" autoAdjust="0"/>
    <p:restoredTop sz="90417" autoAdjust="0"/>
  </p:normalViewPr>
  <p:slideViewPr>
    <p:cSldViewPr snapToGrid="0">
      <p:cViewPr varScale="1">
        <p:scale>
          <a:sx n="68" d="100"/>
          <a:sy n="68" d="100"/>
        </p:scale>
        <p:origin x="996" y="52"/>
      </p:cViewPr>
      <p:guideLst>
        <p:guide orient="horz" pos="2207"/>
        <p:guide pos="2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C141B-BAF8-6E4E-A8C2-5C36EAC00EBA}" type="datetimeFigureOut">
              <a:rPr lang="fr-CA" smtClean="0"/>
              <a:pPr/>
              <a:t>2020-08-09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5BC0-2EDD-3344-A050-C78436074BBB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0651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32427-A41B-CC4B-8BAD-F30ECA0C09C5}" type="datetimeFigureOut">
              <a:rPr lang="fr-CA" smtClean="0"/>
              <a:pPr/>
              <a:t>2020-08-09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2E56-7084-0746-935E-B28FB6B219DA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4731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640417"/>
            <a:ext cx="9143999" cy="4053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3" y="294105"/>
            <a:ext cx="6891460" cy="104273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0333" y="1852082"/>
            <a:ext cx="8382000" cy="239182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50333" y="4413244"/>
            <a:ext cx="8382000" cy="772595"/>
          </a:xfrm>
        </p:spPr>
        <p:txBody>
          <a:bodyPr anchor="t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666750" y="4302120"/>
            <a:ext cx="8277000" cy="156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719" y="5894316"/>
            <a:ext cx="1561209" cy="804023"/>
          </a:xfrm>
          <a:prstGeom prst="rect">
            <a:avLst/>
          </a:prstGeom>
        </p:spPr>
      </p:pic>
      <p:pic>
        <p:nvPicPr>
          <p:cNvPr id="10" name="Image 7" descr="polytechnique_genie_droite_f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05" y="5894917"/>
            <a:ext cx="1694772" cy="805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12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rgbClr val="800000"/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12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57476" y="136424"/>
            <a:ext cx="4287523" cy="65204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dirty="0"/>
              <a:t>Drag picture to placeholder or click icon to add</a:t>
            </a:r>
            <a:endParaRPr dirty="0"/>
          </a:p>
        </p:txBody>
      </p:sp>
      <p:pic>
        <p:nvPicPr>
          <p:cNvPr id="21" name="Imag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4655" y="6127750"/>
            <a:ext cx="1107939" cy="570589"/>
          </a:xfrm>
          <a:prstGeom prst="rect">
            <a:avLst/>
          </a:prstGeom>
        </p:spPr>
      </p:pic>
      <p:pic>
        <p:nvPicPr>
          <p:cNvPr id="22" name="Image 7" descr="polytechnique_genie_droite_f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51" y="6128785"/>
            <a:ext cx="1202725" cy="571653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4603750" y="982133"/>
            <a:ext cx="4540250" cy="4995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40" y="206744"/>
            <a:ext cx="4060986" cy="614462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 userDrawn="1"/>
        </p:nvSpPr>
        <p:spPr>
          <a:xfrm>
            <a:off x="4817540" y="1852082"/>
            <a:ext cx="4123260" cy="23918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3">
                    <a:lumMod val="7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 txBox="1">
            <a:spLocks/>
          </p:cNvSpPr>
          <p:nvPr userDrawn="1"/>
        </p:nvSpPr>
        <p:spPr>
          <a:xfrm>
            <a:off x="4817540" y="4413244"/>
            <a:ext cx="4123260" cy="772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00000"/>
              <a:buFont typeface="Courier New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25000"/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75000"/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5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4933957" y="4282575"/>
            <a:ext cx="4071609" cy="35181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658" y="2301750"/>
            <a:ext cx="4240119" cy="4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82658" y="165102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365378" y="165102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pic>
        <p:nvPicPr>
          <p:cNvPr id="23" name="Imag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4655" y="6127750"/>
            <a:ext cx="1107939" cy="570589"/>
          </a:xfrm>
          <a:prstGeom prst="rect">
            <a:avLst/>
          </a:prstGeom>
        </p:spPr>
      </p:pic>
      <p:pic>
        <p:nvPicPr>
          <p:cNvPr id="24" name="Image 7" descr="polytechnique_genie_droite_f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51" y="6128785"/>
            <a:ext cx="1202725" cy="571653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4603750" y="982133"/>
            <a:ext cx="4540250" cy="4995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4817540" y="1852082"/>
            <a:ext cx="4123260" cy="23918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3">
                    <a:lumMod val="7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 txBox="1">
            <a:spLocks/>
          </p:cNvSpPr>
          <p:nvPr userDrawn="1"/>
        </p:nvSpPr>
        <p:spPr>
          <a:xfrm>
            <a:off x="4817540" y="4413244"/>
            <a:ext cx="4123260" cy="772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00000"/>
              <a:buFont typeface="Courier New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25000"/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75000"/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5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4933957" y="4282575"/>
            <a:ext cx="4071609" cy="35181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40" y="206744"/>
            <a:ext cx="4060986" cy="6144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3999" cy="96308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85000"/>
                  </a:schemeClr>
                </a:solidFill>
              </a:rPr>
              <a:t>    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87833" cy="775231"/>
          </a:xfrm>
        </p:spPr>
        <p:txBody>
          <a:bodyPr anchor="ctr"/>
          <a:lstStyle>
            <a:lvl1pPr algn="l">
              <a:defRPr sz="2400" b="1">
                <a:solidFill>
                  <a:srgbClr val="1974CE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8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0" y="956786"/>
            <a:ext cx="9144000" cy="17275"/>
          </a:xfrm>
          <a:prstGeom prst="line">
            <a:avLst/>
          </a:prstGeom>
          <a:ln w="28575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rgbClr val="800000"/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5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69333"/>
            <a:ext cx="7486316" cy="6502399"/>
          </a:xfrm>
        </p:spPr>
        <p:txBody>
          <a:bodyPr vert="eaVert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pic>
        <p:nvPicPr>
          <p:cNvPr id="13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-87027" y="6105083"/>
            <a:ext cx="846769" cy="401783"/>
          </a:xfrm>
          <a:prstGeom prst="rect">
            <a:avLst/>
          </a:prstGeom>
        </p:spPr>
      </p:pic>
      <p:pic>
        <p:nvPicPr>
          <p:cNvPr id="14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4244" y="603806"/>
            <a:ext cx="1229765" cy="329937"/>
          </a:xfrm>
          <a:prstGeom prst="rect">
            <a:avLst/>
          </a:prstGeom>
        </p:spPr>
      </p:pic>
      <p:sp>
        <p:nvSpPr>
          <p:cNvPr id="15" name="Espace réservé du texte 7"/>
          <p:cNvSpPr>
            <a:spLocks noGrp="1"/>
          </p:cNvSpPr>
          <p:nvPr>
            <p:ph type="body" sz="quarter" idx="13"/>
          </p:nvPr>
        </p:nvSpPr>
        <p:spPr>
          <a:xfrm rot="5400000">
            <a:off x="-1724793" y="3391073"/>
            <a:ext cx="4119564" cy="377273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95334" y="146532"/>
            <a:ext cx="12402" cy="6564937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5400000">
            <a:off x="5353844" y="3067847"/>
            <a:ext cx="6857999" cy="7223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85000"/>
                  </a:schemeClr>
                </a:solidFill>
              </a:rPr>
              <a:t>    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 rot="5400000">
            <a:off x="5638080" y="2918549"/>
            <a:ext cx="6228012" cy="5814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1974CE"/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 flipV="1">
            <a:off x="4990931" y="3422524"/>
            <a:ext cx="6858000" cy="12956"/>
          </a:xfrm>
          <a:prstGeom prst="line">
            <a:avLst/>
          </a:prstGeom>
          <a:ln w="28575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/>
          <p:cNvSpPr txBox="1">
            <a:spLocks/>
          </p:cNvSpPr>
          <p:nvPr userDrawn="1"/>
        </p:nvSpPr>
        <p:spPr>
          <a:xfrm rot="5400000">
            <a:off x="8480539" y="6224307"/>
            <a:ext cx="503405" cy="621114"/>
          </a:xfrm>
          <a:prstGeom prst="rect">
            <a:avLst/>
          </a:prstGeom>
          <a:noFill/>
        </p:spPr>
        <p:txBody>
          <a:bodyPr vert="horz" lIns="72000" tIns="36000" rIns="108000" bIns="45720" rtlCol="0" anchor="t"/>
          <a:lstStyle>
            <a:defPPr>
              <a:defRPr lang="fr-CA"/>
            </a:defPPr>
            <a:lvl1pPr marL="0" algn="r" defTabSz="457200" rtl="0" eaLnBrk="1" latinLnBrk="0" hangingPunct="1">
              <a:defRPr sz="1050" kern="1200" baseline="0">
                <a:solidFill>
                  <a:srgbClr val="800000"/>
                </a:solidFill>
                <a:latin typeface="Calibri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693833"/>
            <a:ext cx="9143999" cy="1164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719" y="5894316"/>
            <a:ext cx="1561209" cy="804023"/>
          </a:xfrm>
          <a:prstGeom prst="rect">
            <a:avLst/>
          </a:prstGeom>
        </p:spPr>
      </p:pic>
      <p:pic>
        <p:nvPicPr>
          <p:cNvPr id="8" name="Image 7" descr="polytechnique_genie_droite_f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05" y="5894917"/>
            <a:ext cx="1694772" cy="80552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640417"/>
            <a:ext cx="9143999" cy="40534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948"/>
          <a:stretch/>
        </p:blipFill>
        <p:spPr>
          <a:xfrm>
            <a:off x="1" y="-1"/>
            <a:ext cx="9144000" cy="1682751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550333" y="1809745"/>
            <a:ext cx="8382000" cy="260349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550333" y="4582572"/>
            <a:ext cx="8382000" cy="952501"/>
          </a:xfrm>
        </p:spPr>
        <p:txBody>
          <a:bodyPr anchor="t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666750" y="4471448"/>
            <a:ext cx="8277000" cy="156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3" y="294105"/>
            <a:ext cx="6891460" cy="10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38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1640417"/>
            <a:ext cx="4455582" cy="40534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948"/>
          <a:stretch/>
        </p:blipFill>
        <p:spPr>
          <a:xfrm>
            <a:off x="1" y="-1"/>
            <a:ext cx="9144000" cy="168275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28083" y="1809745"/>
            <a:ext cx="3989917" cy="260349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328083" y="4582572"/>
            <a:ext cx="3989917" cy="952501"/>
          </a:xfrm>
        </p:spPr>
        <p:txBody>
          <a:bodyPr anchor="t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47284" y="4451903"/>
            <a:ext cx="3939936" cy="11727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86924" y="5945753"/>
            <a:ext cx="1968280" cy="716137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88732" y="1862659"/>
            <a:ext cx="2057400" cy="174012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dirty="0"/>
              <a:t>Drag picture to placeholder or click icon to add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87102" y="3745341"/>
            <a:ext cx="2057400" cy="174012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dirty="0"/>
              <a:t>Drag picture to placeholder or click icon to add</a:t>
            </a:r>
            <a:endParaRPr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87144" y="3745341"/>
            <a:ext cx="2057400" cy="174012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0" y="5693833"/>
            <a:ext cx="9143999" cy="1164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83292" y="1862659"/>
            <a:ext cx="2057400" cy="174012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dirty="0"/>
              <a:t>Drag picture to placeholder or click icon to add</a:t>
            </a:r>
            <a:endParaRPr dirty="0"/>
          </a:p>
        </p:txBody>
      </p:sp>
      <p:pic>
        <p:nvPicPr>
          <p:cNvPr id="11" name="Image 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719" y="5894316"/>
            <a:ext cx="1561209" cy="804023"/>
          </a:xfrm>
          <a:prstGeom prst="rect">
            <a:avLst/>
          </a:prstGeom>
        </p:spPr>
      </p:pic>
      <p:pic>
        <p:nvPicPr>
          <p:cNvPr id="12" name="Image 7" descr="polytechnique_genie_droite_fr_rgb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05" y="5894917"/>
            <a:ext cx="1694772" cy="8055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3" y="294105"/>
            <a:ext cx="6891460" cy="104273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39"/>
          <a:stretch/>
        </p:blipFill>
        <p:spPr>
          <a:xfrm>
            <a:off x="0" y="-2"/>
            <a:ext cx="9144000" cy="1111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45500" cy="832642"/>
          </a:xfrm>
        </p:spPr>
        <p:txBody>
          <a:bodyPr anchor="ctr"/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4" y="1195917"/>
            <a:ext cx="8823448" cy="4688416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buFont typeface="Wingdings" charset="2"/>
              <a:buChar char="Ø"/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079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516" y="1227667"/>
            <a:ext cx="4359929" cy="467783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446" y="1227667"/>
            <a:ext cx="4359927" cy="46778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39"/>
          <a:stretch/>
        </p:blipFill>
        <p:spPr>
          <a:xfrm>
            <a:off x="0" y="-2"/>
            <a:ext cx="9144000" cy="11112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45500" cy="832642"/>
          </a:xfrm>
        </p:spPr>
        <p:txBody>
          <a:bodyPr anchor="ctr"/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7" name="Imag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166" y="1810162"/>
            <a:ext cx="4406917" cy="408475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" y="1205828"/>
            <a:ext cx="4406917" cy="5212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39"/>
          <a:stretch/>
        </p:blipFill>
        <p:spPr>
          <a:xfrm>
            <a:off x="0" y="-2"/>
            <a:ext cx="9144000" cy="11112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45500" cy="832642"/>
          </a:xfrm>
        </p:spPr>
        <p:txBody>
          <a:bodyPr anchor="ctr"/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7" name="Imag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4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4641831" y="1810162"/>
            <a:ext cx="4406917" cy="408475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4641831" y="1205828"/>
            <a:ext cx="4406917" cy="5212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pic>
        <p:nvPicPr>
          <p:cNvPr id="16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88732" y="1642533"/>
            <a:ext cx="2057400" cy="196025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dirty="0"/>
              <a:t>Drag picture to placeholder or click icon to add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87102" y="3745341"/>
            <a:ext cx="2057400" cy="194425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dirty="0"/>
              <a:t>Drag picture to placeholder or click icon to add</a:t>
            </a:r>
            <a:endParaRPr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87144" y="3745341"/>
            <a:ext cx="2057400" cy="194425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83292" y="1642533"/>
            <a:ext cx="2057400" cy="196025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dirty="0"/>
              <a:t>Drag picture to placeholder or click icon to add</a:t>
            </a:r>
            <a:endParaRPr dirty="0"/>
          </a:p>
        </p:txBody>
      </p:sp>
      <p:pic>
        <p:nvPicPr>
          <p:cNvPr id="11" name="Imag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719" y="5894316"/>
            <a:ext cx="1561209" cy="804023"/>
          </a:xfrm>
          <a:prstGeom prst="rect">
            <a:avLst/>
          </a:prstGeom>
        </p:spPr>
      </p:pic>
      <p:pic>
        <p:nvPicPr>
          <p:cNvPr id="12" name="Image 7" descr="polytechnique_genie_droite_f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05" y="5894917"/>
            <a:ext cx="1694772" cy="805522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0" y="1640417"/>
            <a:ext cx="4504267" cy="4053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347137" y="1852082"/>
            <a:ext cx="3953930" cy="239182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347137" y="4413244"/>
            <a:ext cx="3953930" cy="772595"/>
          </a:xfrm>
        </p:spPr>
        <p:txBody>
          <a:bodyPr anchor="t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dirty="0"/>
          </a:p>
        </p:txBody>
      </p:sp>
      <p:cxnSp>
        <p:nvCxnSpPr>
          <p:cNvPr id="34" name="Straight Connector 33"/>
          <p:cNvCxnSpPr/>
          <p:nvPr userDrawn="1"/>
        </p:nvCxnSpPr>
        <p:spPr>
          <a:xfrm flipV="1">
            <a:off x="463554" y="4294302"/>
            <a:ext cx="3904400" cy="23454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3" y="294105"/>
            <a:ext cx="6891460" cy="10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65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475" y="1248832"/>
            <a:ext cx="8710376" cy="22728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36953" y="3646103"/>
            <a:ext cx="8691420" cy="22382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39"/>
          <a:stretch/>
        </p:blipFill>
        <p:spPr>
          <a:xfrm>
            <a:off x="0" y="-2"/>
            <a:ext cx="9144000" cy="1111251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45500" cy="832642"/>
          </a:xfrm>
        </p:spPr>
        <p:txBody>
          <a:bodyPr anchor="ctr"/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8" name="Imag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2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7924" y="1238249"/>
            <a:ext cx="4350449" cy="22878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17996" y="1238249"/>
            <a:ext cx="4350449" cy="46460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577924" y="3656038"/>
            <a:ext cx="4350449" cy="22282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39"/>
          <a:stretch/>
        </p:blipFill>
        <p:spPr>
          <a:xfrm>
            <a:off x="0" y="-2"/>
            <a:ext cx="9144000" cy="11112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45500" cy="832642"/>
          </a:xfrm>
        </p:spPr>
        <p:txBody>
          <a:bodyPr anchor="ctr"/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7" name="Imag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39"/>
          <a:stretch/>
        </p:blipFill>
        <p:spPr>
          <a:xfrm>
            <a:off x="0" y="-2"/>
            <a:ext cx="9144000" cy="1111251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45500" cy="832642"/>
          </a:xfrm>
        </p:spPr>
        <p:txBody>
          <a:bodyPr anchor="ctr"/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23" name="Imag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half" idx="1"/>
          </p:nvPr>
        </p:nvSpPr>
        <p:spPr>
          <a:xfrm>
            <a:off x="4577924" y="1238249"/>
            <a:ext cx="4350449" cy="22878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31" name="Content Placeholder 2"/>
          <p:cNvSpPr>
            <a:spLocks noGrp="1"/>
          </p:cNvSpPr>
          <p:nvPr>
            <p:ph sz="half" idx="16"/>
          </p:nvPr>
        </p:nvSpPr>
        <p:spPr>
          <a:xfrm>
            <a:off x="4577924" y="3656038"/>
            <a:ext cx="4350449" cy="22282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32" name="Content Placeholder 2"/>
          <p:cNvSpPr>
            <a:spLocks noGrp="1"/>
          </p:cNvSpPr>
          <p:nvPr>
            <p:ph sz="half" idx="17"/>
          </p:nvPr>
        </p:nvSpPr>
        <p:spPr>
          <a:xfrm>
            <a:off x="217591" y="1238249"/>
            <a:ext cx="4350449" cy="22878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33" name="Content Placeholder 2"/>
          <p:cNvSpPr>
            <a:spLocks noGrp="1"/>
          </p:cNvSpPr>
          <p:nvPr>
            <p:ph sz="half" idx="18"/>
          </p:nvPr>
        </p:nvSpPr>
        <p:spPr>
          <a:xfrm>
            <a:off x="217591" y="3656038"/>
            <a:ext cx="4350449" cy="22282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pic>
        <p:nvPicPr>
          <p:cNvPr id="15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39"/>
          <a:stretch/>
        </p:blipFill>
        <p:spPr>
          <a:xfrm>
            <a:off x="0" y="-2"/>
            <a:ext cx="9144000" cy="111125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45500" cy="832642"/>
          </a:xfrm>
        </p:spPr>
        <p:txBody>
          <a:bodyPr anchor="ctr"/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3" name="Imag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15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603750" y="963083"/>
            <a:ext cx="4540250" cy="5016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9440" b="16996"/>
          <a:stretch/>
        </p:blipFill>
        <p:spPr>
          <a:xfrm>
            <a:off x="4603751" y="0"/>
            <a:ext cx="4540249" cy="973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36" y="198983"/>
            <a:ext cx="3987408" cy="60332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931846" y="1439329"/>
            <a:ext cx="3989917" cy="260349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931846" y="4212156"/>
            <a:ext cx="3989917" cy="952501"/>
          </a:xfrm>
        </p:spPr>
        <p:txBody>
          <a:bodyPr anchor="t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051047" y="4081487"/>
            <a:ext cx="3939936" cy="11727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57476" y="136424"/>
            <a:ext cx="4287523" cy="65204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dirty="0"/>
              <a:t>Drag picture to placeholder or click icon to add</a:t>
            </a:r>
            <a:endParaRPr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603750" y="5979583"/>
            <a:ext cx="4540249" cy="878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pic>
        <p:nvPicPr>
          <p:cNvPr id="21" name="Image 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4655" y="6127750"/>
            <a:ext cx="1107939" cy="570589"/>
          </a:xfrm>
          <a:prstGeom prst="rect">
            <a:avLst/>
          </a:prstGeom>
        </p:spPr>
      </p:pic>
      <p:pic>
        <p:nvPicPr>
          <p:cNvPr id="22" name="Image 7" descr="polytechnique_genie_droite_fr_rgb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51" y="6128785"/>
            <a:ext cx="1202725" cy="57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7027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658" y="2301750"/>
            <a:ext cx="4240119" cy="4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82658" y="165102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365378" y="165102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4603750" y="963083"/>
            <a:ext cx="4540250" cy="5016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9440" b="16996"/>
          <a:stretch/>
        </p:blipFill>
        <p:spPr>
          <a:xfrm>
            <a:off x="4603751" y="0"/>
            <a:ext cx="4540249" cy="97366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931846" y="1439329"/>
            <a:ext cx="3989917" cy="260349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5"/>
          </p:nvPr>
        </p:nvSpPr>
        <p:spPr>
          <a:xfrm>
            <a:off x="4931846" y="4212156"/>
            <a:ext cx="3989917" cy="952501"/>
          </a:xfrm>
        </p:spPr>
        <p:txBody>
          <a:bodyPr anchor="t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51047" y="4081487"/>
            <a:ext cx="3939936" cy="11727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4603750" y="5979583"/>
            <a:ext cx="4540249" cy="878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    </a:t>
            </a:r>
          </a:p>
        </p:txBody>
      </p:sp>
      <p:pic>
        <p:nvPicPr>
          <p:cNvPr id="21" name="Image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4655" y="6127750"/>
            <a:ext cx="1107939" cy="570589"/>
          </a:xfrm>
          <a:prstGeom prst="rect">
            <a:avLst/>
          </a:prstGeom>
        </p:spPr>
      </p:pic>
      <p:pic>
        <p:nvPicPr>
          <p:cNvPr id="22" name="Image 7" descr="polytechnique_genie_droite_f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51" y="6128785"/>
            <a:ext cx="1202725" cy="5716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36" y="198983"/>
            <a:ext cx="3987408" cy="6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0520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39"/>
          <a:stretch/>
        </p:blipFill>
        <p:spPr>
          <a:xfrm>
            <a:off x="0" y="-2"/>
            <a:ext cx="9144000" cy="11112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45500" cy="832642"/>
          </a:xfrm>
        </p:spPr>
        <p:txBody>
          <a:bodyPr anchor="ctr"/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2" name="Imag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14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69333"/>
            <a:ext cx="7298267" cy="6502399"/>
          </a:xfrm>
        </p:spPr>
        <p:txBody>
          <a:bodyPr vert="eaVert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39"/>
          <a:stretch/>
        </p:blipFill>
        <p:spPr>
          <a:xfrm rot="5400000">
            <a:off x="5298281" y="3012283"/>
            <a:ext cx="6858000" cy="8334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 rot="5400000">
            <a:off x="5677702" y="2879694"/>
            <a:ext cx="6045203" cy="624481"/>
          </a:xfrm>
        </p:spPr>
        <p:txBody>
          <a:bodyPr anchor="ctr"/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3" name="Imag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-87027" y="6105083"/>
            <a:ext cx="846769" cy="401783"/>
          </a:xfrm>
          <a:prstGeom prst="rect">
            <a:avLst/>
          </a:prstGeom>
        </p:spPr>
      </p:pic>
      <p:pic>
        <p:nvPicPr>
          <p:cNvPr id="14" name="Imag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4244" y="603806"/>
            <a:ext cx="1229765" cy="329937"/>
          </a:xfrm>
          <a:prstGeom prst="rect">
            <a:avLst/>
          </a:prstGeom>
        </p:spPr>
      </p:pic>
      <p:sp>
        <p:nvSpPr>
          <p:cNvPr id="15" name="Espace réservé du texte 7"/>
          <p:cNvSpPr>
            <a:spLocks noGrp="1"/>
          </p:cNvSpPr>
          <p:nvPr>
            <p:ph type="body" sz="quarter" idx="13"/>
          </p:nvPr>
        </p:nvSpPr>
        <p:spPr>
          <a:xfrm rot="5400000">
            <a:off x="-1724793" y="3391073"/>
            <a:ext cx="4119564" cy="377273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95334" y="146532"/>
            <a:ext cx="12402" cy="6564937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481307" y="6217242"/>
            <a:ext cx="423334" cy="621117"/>
          </a:xfrm>
          <a:noFill/>
        </p:spPr>
        <p:txBody>
          <a:bodyPr tIns="36000" rIns="108000" anchor="t"/>
          <a:lstStyle>
            <a:lvl1pPr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3999" cy="96308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85000"/>
                  </a:schemeClr>
                </a:solidFill>
              </a:rPr>
              <a:t>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87833" cy="775231"/>
          </a:xfrm>
        </p:spPr>
        <p:txBody>
          <a:bodyPr anchor="ctr"/>
          <a:lstStyle>
            <a:lvl1pPr algn="l">
              <a:defRPr sz="2400" b="1">
                <a:solidFill>
                  <a:srgbClr val="1974CE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4" y="1090084"/>
            <a:ext cx="8823448" cy="4794250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buFont typeface="Wingdings" charset="2"/>
              <a:buChar char="Ø"/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0" y="956786"/>
            <a:ext cx="9144000" cy="17275"/>
          </a:xfrm>
          <a:prstGeom prst="line">
            <a:avLst/>
          </a:prstGeom>
          <a:ln w="28575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rgbClr val="800000"/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119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516" y="1117600"/>
            <a:ext cx="4359929" cy="47879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446" y="1117601"/>
            <a:ext cx="4359927" cy="4787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3999" cy="96308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85000"/>
                  </a:schemeClr>
                </a:solidFill>
              </a:rPr>
              <a:t>   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87833" cy="775231"/>
          </a:xfrm>
        </p:spPr>
        <p:txBody>
          <a:bodyPr anchor="ctr"/>
          <a:lstStyle>
            <a:lvl1pPr algn="l">
              <a:defRPr sz="2400" b="1">
                <a:solidFill>
                  <a:srgbClr val="1974CE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5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1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0" y="956786"/>
            <a:ext cx="9144000" cy="17275"/>
          </a:xfrm>
          <a:prstGeom prst="line">
            <a:avLst/>
          </a:prstGeom>
          <a:ln w="28575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rgbClr val="800000"/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41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166" y="1708563"/>
            <a:ext cx="4406917" cy="41673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" y="1104230"/>
            <a:ext cx="4406917" cy="5212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4641831" y="1708563"/>
            <a:ext cx="4406917" cy="41673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4641831" y="1104230"/>
            <a:ext cx="4406917" cy="5212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3999" cy="96308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85000"/>
                  </a:schemeClr>
                </a:solidFill>
              </a:rPr>
              <a:t>   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87833" cy="775231"/>
          </a:xfrm>
        </p:spPr>
        <p:txBody>
          <a:bodyPr anchor="ctr"/>
          <a:lstStyle>
            <a:lvl1pPr algn="l">
              <a:defRPr sz="2400" b="1">
                <a:solidFill>
                  <a:srgbClr val="1974CE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8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0" y="956786"/>
            <a:ext cx="9144000" cy="17275"/>
          </a:xfrm>
          <a:prstGeom prst="line">
            <a:avLst/>
          </a:prstGeom>
          <a:ln w="28575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rgbClr val="800000"/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2872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475" y="1198033"/>
            <a:ext cx="8710376" cy="22728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36953" y="3595304"/>
            <a:ext cx="8691420" cy="22382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3999" cy="96308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85000"/>
                  </a:schemeClr>
                </a:solidFill>
              </a:rPr>
              <a:t>    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87833" cy="775231"/>
          </a:xfrm>
        </p:spPr>
        <p:txBody>
          <a:bodyPr anchor="ctr"/>
          <a:lstStyle>
            <a:lvl1pPr algn="l">
              <a:defRPr sz="2400" b="1">
                <a:solidFill>
                  <a:srgbClr val="1974CE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6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0" y="956786"/>
            <a:ext cx="9144000" cy="17275"/>
          </a:xfrm>
          <a:prstGeom prst="line">
            <a:avLst/>
          </a:prstGeom>
          <a:ln w="28575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rgbClr val="800000"/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43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7924" y="1130788"/>
            <a:ext cx="4350449" cy="23407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17996" y="1130788"/>
            <a:ext cx="4350449" cy="47535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577924" y="3604499"/>
            <a:ext cx="4350449" cy="22798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3999" cy="96308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85000"/>
                  </a:schemeClr>
                </a:solidFill>
              </a:rPr>
              <a:t>   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87833" cy="775231"/>
          </a:xfrm>
        </p:spPr>
        <p:txBody>
          <a:bodyPr anchor="ctr"/>
          <a:lstStyle>
            <a:lvl1pPr algn="l">
              <a:defRPr sz="2400" b="1">
                <a:solidFill>
                  <a:srgbClr val="1974CE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8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24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0" y="956786"/>
            <a:ext cx="9144000" cy="17275"/>
          </a:xfrm>
          <a:prstGeom prst="line">
            <a:avLst/>
          </a:prstGeom>
          <a:ln w="28575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rgbClr val="800000"/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889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sz="half" idx="1"/>
          </p:nvPr>
        </p:nvSpPr>
        <p:spPr>
          <a:xfrm>
            <a:off x="4577924" y="1170517"/>
            <a:ext cx="4350449" cy="22878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31" name="Content Placeholder 2"/>
          <p:cNvSpPr>
            <a:spLocks noGrp="1"/>
          </p:cNvSpPr>
          <p:nvPr>
            <p:ph sz="half" idx="16"/>
          </p:nvPr>
        </p:nvSpPr>
        <p:spPr>
          <a:xfrm>
            <a:off x="4577924" y="3656038"/>
            <a:ext cx="4350449" cy="22282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32" name="Content Placeholder 2"/>
          <p:cNvSpPr>
            <a:spLocks noGrp="1"/>
          </p:cNvSpPr>
          <p:nvPr>
            <p:ph sz="half" idx="17"/>
          </p:nvPr>
        </p:nvSpPr>
        <p:spPr>
          <a:xfrm>
            <a:off x="217591" y="1170517"/>
            <a:ext cx="4350449" cy="22878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dirty="0"/>
          </a:p>
        </p:txBody>
      </p:sp>
      <p:sp>
        <p:nvSpPr>
          <p:cNvPr id="33" name="Content Placeholder 2"/>
          <p:cNvSpPr>
            <a:spLocks noGrp="1"/>
          </p:cNvSpPr>
          <p:nvPr>
            <p:ph sz="half" idx="18"/>
          </p:nvPr>
        </p:nvSpPr>
        <p:spPr>
          <a:xfrm>
            <a:off x="217591" y="3656038"/>
            <a:ext cx="4350449" cy="22282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3999" cy="96308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85000"/>
                  </a:schemeClr>
                </a:solidFill>
              </a:rPr>
              <a:t>    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87833" cy="775231"/>
          </a:xfrm>
        </p:spPr>
        <p:txBody>
          <a:bodyPr anchor="ctr"/>
          <a:lstStyle>
            <a:lvl1pPr algn="l">
              <a:defRPr sz="2400" b="1">
                <a:solidFill>
                  <a:srgbClr val="1974CE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6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1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0" y="956786"/>
            <a:ext cx="9144000" cy="17275"/>
          </a:xfrm>
          <a:prstGeom prst="line">
            <a:avLst/>
          </a:prstGeom>
          <a:ln w="28575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rgbClr val="800000"/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52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3999" cy="96308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85000"/>
                  </a:schemeClr>
                </a:solidFill>
              </a:rPr>
              <a:t>    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7000" y="134936"/>
            <a:ext cx="8487833" cy="775231"/>
          </a:xfrm>
        </p:spPr>
        <p:txBody>
          <a:bodyPr anchor="ctr"/>
          <a:lstStyle>
            <a:lvl1pPr algn="l">
              <a:defRPr sz="2400" b="1">
                <a:solidFill>
                  <a:srgbClr val="1974CE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dirty="0"/>
          </a:p>
        </p:txBody>
      </p:sp>
      <p:pic>
        <p:nvPicPr>
          <p:cNvPr id="14" name="Image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1096" y="6152956"/>
            <a:ext cx="1129025" cy="535711"/>
          </a:xfrm>
          <a:prstGeom prst="rect">
            <a:avLst/>
          </a:prstGeom>
        </p:spPr>
      </p:pic>
      <p:sp>
        <p:nvSpPr>
          <p:cNvPr id="1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106083" y="6169296"/>
            <a:ext cx="5492750" cy="503031"/>
          </a:xfrm>
        </p:spPr>
        <p:txBody>
          <a:bodyPr anchor="b">
            <a:normAutofit/>
          </a:bodyPr>
          <a:lstStyle>
            <a:lvl1pPr marL="0" indent="0">
              <a:buClrTx/>
              <a:buSzPct val="100000"/>
              <a:buFont typeface="+mj-lt"/>
              <a:buNone/>
              <a:defRPr sz="1200"/>
            </a:lvl1pPr>
          </a:lstStyle>
          <a:p>
            <a:pPr lvl="0"/>
            <a:endParaRPr lang="fr-CA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0" y="956786"/>
            <a:ext cx="9144000" cy="17275"/>
          </a:xfrm>
          <a:prstGeom prst="line">
            <a:avLst/>
          </a:prstGeom>
          <a:ln w="28575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190500" y="6016621"/>
            <a:ext cx="8753250" cy="16536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accent1"/>
                </a:gs>
                <a:gs pos="100000">
                  <a:srgbClr val="FF66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834" y="134935"/>
            <a:ext cx="433916" cy="828151"/>
          </a:xfrm>
          <a:noFill/>
        </p:spPr>
        <p:txBody>
          <a:bodyPr tIns="36000" rIns="108000" anchor="t"/>
          <a:lstStyle>
            <a:lvl1pPr>
              <a:defRPr sz="1050">
                <a:solidFill>
                  <a:srgbClr val="800000"/>
                </a:solidFill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6200854"/>
            <a:ext cx="1639683" cy="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208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" y="219600"/>
            <a:ext cx="7556313" cy="83264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dirty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0" y="14400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1pPr>
          </a:lstStyle>
          <a:p>
            <a:fld id="{7E6C1EDB-CE87-4BA6-95D9-AD3AE9C734F7}" type="datetime1">
              <a:rPr lang="fr-FR" smtClean="0"/>
              <a:pPr/>
              <a:t>09/08/2020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8000" y="219600"/>
            <a:ext cx="720000" cy="365125"/>
          </a:xfrm>
          <a:prstGeom prst="rect">
            <a:avLst/>
          </a:prstGeom>
        </p:spPr>
        <p:txBody>
          <a:bodyPr vert="horz" lIns="72000" tIns="45720" rIns="91440" bIns="45720" rtlCol="0" anchor="t"/>
          <a:lstStyle>
            <a:lvl1pPr algn="r">
              <a:defRPr sz="1200" baseline="0">
                <a:solidFill>
                  <a:schemeClr val="bg1">
                    <a:lumMod val="50000"/>
                  </a:schemeClr>
                </a:solidFill>
                <a:latin typeface="Calibri"/>
              </a:defRPr>
            </a:lvl1pPr>
          </a:lstStyle>
          <a:p>
            <a:fld id="{51922099-066E-3E44-A3A6-2BE713A240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85" r:id="rId2"/>
    <p:sldLayoutId id="2147483783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75" r:id="rId11"/>
    <p:sldLayoutId id="2147483779" r:id="rId12"/>
    <p:sldLayoutId id="2147483795" r:id="rId13"/>
    <p:sldLayoutId id="2147483796" r:id="rId14"/>
    <p:sldLayoutId id="2147483782" r:id="rId15"/>
    <p:sldLayoutId id="2147483765" r:id="rId16"/>
    <p:sldLayoutId id="2147483784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93" r:id="rId25"/>
    <p:sldLayoutId id="2147483794" r:id="rId26"/>
    <p:sldLayoutId id="2147483780" r:id="rId27"/>
    <p:sldLayoutId id="2147483781" r:id="rId2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1974CE"/>
          </a:solidFill>
          <a:latin typeface="Calibri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3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Calibri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3"/>
        </a:buClr>
        <a:buSzPct val="100000"/>
        <a:buFont typeface="Courier New"/>
        <a:buChar char="o"/>
        <a:defRPr sz="1800" kern="1200">
          <a:solidFill>
            <a:schemeClr val="tx1"/>
          </a:solidFill>
          <a:latin typeface="Calibri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3"/>
        </a:buClr>
        <a:buSzPct val="125000"/>
        <a:buFont typeface="Arial"/>
        <a:buChar char="•"/>
        <a:defRPr sz="1800" kern="1200">
          <a:solidFill>
            <a:schemeClr val="tx1"/>
          </a:solidFill>
          <a:latin typeface="Calibri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3"/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Calibri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3"/>
        </a:buClr>
        <a:buSzPct val="50000"/>
        <a:buFont typeface="Wingdings" pitchFamily="2" charset="2"/>
        <a:buChar char="n"/>
        <a:defRPr sz="18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CONCEPTION D’UN CIRCUIT IMPRIMÉ POUR UN DÉBOBINEUR ASSERVI A FIL ROBOTISÉ POUR LE TRESSAGE NON-LINÉAIRE DES FIBRES COMPOSITES</a:t>
            </a:r>
            <a:endParaRPr lang="en-US" sz="4000" b="1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NATHANAËL BEAUDOIN-DION</a:t>
            </a:r>
          </a:p>
          <a:p>
            <a:r>
              <a:rPr lang="en-CA" dirty="0"/>
              <a:t>2020/05/07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416411"/>
      </p:ext>
    </p:extLst>
  </p:cSld>
  <p:clrMapOvr>
    <a:masterClrMapping/>
  </p:clrMapOvr>
  <p:transition advTm="66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QU’IL A ÉTÉ FAIT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A007918-9441-400A-A4AD-8DC10F56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04" y="1195916"/>
            <a:ext cx="8823448" cy="4973379"/>
          </a:xfrm>
        </p:spPr>
        <p:txBody>
          <a:bodyPr>
            <a:normAutofit/>
          </a:bodyPr>
          <a:lstStyle/>
          <a:p>
            <a:r>
              <a:rPr lang="fr-CA" dirty="0"/>
              <a:t>Recherche et compréhension générale du projet Open Source </a:t>
            </a:r>
            <a:r>
              <a:rPr lang="fr-CA" dirty="0" err="1"/>
              <a:t>ODrive</a:t>
            </a:r>
            <a:r>
              <a:rPr lang="fr-CA" dirty="0"/>
              <a:t>, comment le faire fonctionner, </a:t>
            </a:r>
            <a:r>
              <a:rPr lang="fr-CA" dirty="0" err="1"/>
              <a:t>debug</a:t>
            </a:r>
            <a:r>
              <a:rPr lang="fr-CA" dirty="0"/>
              <a:t> les problèmes du setup de programmation</a:t>
            </a:r>
          </a:p>
          <a:p>
            <a:pPr lvl="1"/>
            <a:r>
              <a:rPr lang="fr-CA" dirty="0"/>
              <a:t>10h00</a:t>
            </a:r>
          </a:p>
          <a:p>
            <a:r>
              <a:rPr lang="fr-CA" dirty="0"/>
              <a:t>Tests avec le </a:t>
            </a:r>
            <a:r>
              <a:rPr lang="fr-CA" dirty="0" err="1"/>
              <a:t>ODrive</a:t>
            </a:r>
            <a:r>
              <a:rPr lang="fr-CA" dirty="0"/>
              <a:t> 3.6 avec deux tests </a:t>
            </a:r>
            <a:r>
              <a:rPr lang="fr-CA" dirty="0" err="1"/>
              <a:t>benchs</a:t>
            </a:r>
            <a:r>
              <a:rPr lang="fr-CA" dirty="0"/>
              <a:t> différents (pré et post COVID)</a:t>
            </a:r>
          </a:p>
          <a:p>
            <a:pPr lvl="1"/>
            <a:r>
              <a:rPr lang="fr-CA" dirty="0"/>
              <a:t>8h00</a:t>
            </a:r>
          </a:p>
          <a:p>
            <a:r>
              <a:rPr lang="fr-CA" dirty="0"/>
              <a:t>Production et soudure du </a:t>
            </a:r>
            <a:r>
              <a:rPr lang="fr-CA" dirty="0" err="1"/>
              <a:t>ODrive</a:t>
            </a:r>
            <a:r>
              <a:rPr lang="fr-CA" dirty="0"/>
              <a:t> v3.4 </a:t>
            </a:r>
          </a:p>
          <a:p>
            <a:pPr lvl="1"/>
            <a:r>
              <a:rPr lang="fr-CA" dirty="0"/>
              <a:t>14h00</a:t>
            </a:r>
          </a:p>
          <a:p>
            <a:r>
              <a:rPr lang="fr-CA" dirty="0"/>
              <a:t>Premiers tests sur le </a:t>
            </a:r>
            <a:r>
              <a:rPr lang="fr-CA" dirty="0" err="1"/>
              <a:t>ODrive</a:t>
            </a:r>
            <a:r>
              <a:rPr lang="fr-CA" dirty="0"/>
              <a:t> v3.4</a:t>
            </a:r>
          </a:p>
          <a:p>
            <a:pPr lvl="1"/>
            <a:r>
              <a:rPr lang="fr-CA" dirty="0"/>
              <a:t>4h00 </a:t>
            </a:r>
          </a:p>
          <a:p>
            <a:r>
              <a:rPr lang="fr-CA" dirty="0"/>
              <a:t>Début du design du </a:t>
            </a:r>
            <a:r>
              <a:rPr lang="fr-CA" dirty="0" err="1"/>
              <a:t>BDDrive</a:t>
            </a:r>
            <a:r>
              <a:rPr lang="fr-CA" dirty="0"/>
              <a:t>, recherche sur internet de ses problèmes</a:t>
            </a:r>
          </a:p>
          <a:p>
            <a:pPr lvl="1"/>
            <a:r>
              <a:rPr lang="fr-CA" dirty="0"/>
              <a:t>26h00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454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CE QU’IL RESTE À FAIRE</a:t>
            </a:r>
            <a:endParaRPr lang="en-US" sz="4000" b="1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NATHANAËL BEAUDOIN-DION</a:t>
            </a:r>
          </a:p>
          <a:p>
            <a:r>
              <a:rPr lang="en-CA" dirty="0"/>
              <a:t>2020/05/07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4294811"/>
      </p:ext>
    </p:extLst>
  </p:cSld>
  <p:clrMapOvr>
    <a:masterClrMapping/>
  </p:clrMapOvr>
  <p:transition advTm="66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QU’IL RESTE À FAIRE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404" y="1195917"/>
            <a:ext cx="8813595" cy="4688416"/>
          </a:xfrm>
        </p:spPr>
        <p:txBody>
          <a:bodyPr>
            <a:normAutofit/>
          </a:bodyPr>
          <a:lstStyle/>
          <a:p>
            <a:r>
              <a:rPr lang="es-ES" dirty="0"/>
              <a:t>Finir les </a:t>
            </a:r>
            <a:r>
              <a:rPr lang="es-ES" dirty="0" err="1"/>
              <a:t>tests</a:t>
            </a:r>
            <a:r>
              <a:rPr lang="es-ES" dirty="0"/>
              <a:t> sur </a:t>
            </a:r>
            <a:r>
              <a:rPr lang="es-ES" dirty="0" err="1"/>
              <a:t>ODrive</a:t>
            </a:r>
            <a:r>
              <a:rPr lang="es-ES" dirty="0"/>
              <a:t> v3.4  (5h00)</a:t>
            </a:r>
          </a:p>
          <a:p>
            <a:pPr lvl="1"/>
            <a:r>
              <a:rPr lang="es-ES" dirty="0" err="1"/>
              <a:t>Tests</a:t>
            </a:r>
            <a:r>
              <a:rPr lang="es-ES" dirty="0"/>
              <a:t> software </a:t>
            </a:r>
          </a:p>
          <a:p>
            <a:r>
              <a:rPr lang="es-ES" dirty="0"/>
              <a:t>Finir le </a:t>
            </a:r>
            <a:r>
              <a:rPr lang="es-ES" dirty="0" err="1"/>
              <a:t>design</a:t>
            </a:r>
            <a:r>
              <a:rPr lang="es-ES" dirty="0"/>
              <a:t> du </a:t>
            </a:r>
            <a:r>
              <a:rPr lang="es-ES" dirty="0" err="1"/>
              <a:t>BDDrive</a:t>
            </a:r>
            <a:r>
              <a:rPr lang="es-ES" dirty="0"/>
              <a:t> (20h00)</a:t>
            </a:r>
          </a:p>
          <a:p>
            <a:pPr lvl="1"/>
            <a:r>
              <a:rPr lang="es-ES" dirty="0" err="1"/>
              <a:t>Ajout</a:t>
            </a:r>
            <a:r>
              <a:rPr lang="es-ES" dirty="0"/>
              <a:t> du </a:t>
            </a:r>
            <a:r>
              <a:rPr lang="es-ES" dirty="0" err="1"/>
              <a:t>régulateur</a:t>
            </a:r>
            <a:r>
              <a:rPr lang="es-ES" dirty="0"/>
              <a:t> de tensión 5V 1A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l’alimentation</a:t>
            </a:r>
            <a:r>
              <a:rPr lang="es-ES" dirty="0"/>
              <a:t> du Raspberry Pi</a:t>
            </a:r>
          </a:p>
          <a:p>
            <a:pPr lvl="1"/>
            <a:r>
              <a:rPr lang="es-ES" dirty="0" err="1"/>
              <a:t>Ajout</a:t>
            </a:r>
            <a:r>
              <a:rPr lang="es-ES" dirty="0"/>
              <a:t> du </a:t>
            </a:r>
            <a:r>
              <a:rPr lang="es-ES" dirty="0" err="1"/>
              <a:t>circuit</a:t>
            </a:r>
            <a:r>
              <a:rPr lang="es-ES" dirty="0"/>
              <a:t> </a:t>
            </a:r>
            <a:r>
              <a:rPr lang="es-ES" dirty="0" err="1"/>
              <a:t>d’alimentation</a:t>
            </a:r>
            <a:r>
              <a:rPr lang="es-ES" dirty="0"/>
              <a:t> du </a:t>
            </a:r>
            <a:r>
              <a:rPr lang="es-ES" dirty="0" err="1"/>
              <a:t>BDDrive</a:t>
            </a:r>
            <a:r>
              <a:rPr lang="es-ES" dirty="0"/>
              <a:t> à partir </a:t>
            </a:r>
            <a:r>
              <a:rPr lang="es-ES" dirty="0" err="1"/>
              <a:t>d’une</a:t>
            </a:r>
            <a:r>
              <a:rPr lang="es-ES" dirty="0"/>
              <a:t> </a:t>
            </a:r>
            <a:r>
              <a:rPr lang="es-ES" dirty="0" err="1"/>
              <a:t>batterie</a:t>
            </a:r>
            <a:r>
              <a:rPr lang="es-ES" dirty="0"/>
              <a:t>, </a:t>
            </a:r>
            <a:r>
              <a:rPr lang="es-ES" dirty="0" err="1"/>
              <a:t>avec</a:t>
            </a:r>
            <a:r>
              <a:rPr lang="es-ES" dirty="0"/>
              <a:t> </a:t>
            </a:r>
            <a:r>
              <a:rPr lang="es-ES" dirty="0" err="1"/>
              <a:t>différents</a:t>
            </a:r>
            <a:r>
              <a:rPr lang="es-ES" dirty="0"/>
              <a:t> </a:t>
            </a:r>
            <a:r>
              <a:rPr lang="es-ES" dirty="0" err="1"/>
              <a:t>voltages</a:t>
            </a:r>
            <a:r>
              <a:rPr lang="es-ES" dirty="0"/>
              <a:t> </a:t>
            </a:r>
            <a:r>
              <a:rPr lang="es-ES" dirty="0" err="1"/>
              <a:t>afin</a:t>
            </a:r>
            <a:r>
              <a:rPr lang="es-ES" dirty="0"/>
              <a:t> de output un 12V </a:t>
            </a:r>
            <a:r>
              <a:rPr lang="es-ES" dirty="0" err="1"/>
              <a:t>constant</a:t>
            </a:r>
            <a:endParaRPr lang="es-ES" dirty="0"/>
          </a:p>
          <a:p>
            <a:pPr lvl="1"/>
            <a:r>
              <a:rPr lang="es-ES" dirty="0" err="1"/>
              <a:t>Ajout</a:t>
            </a:r>
            <a:r>
              <a:rPr lang="es-ES" dirty="0"/>
              <a:t> </a:t>
            </a:r>
            <a:r>
              <a:rPr lang="es-ES" dirty="0" err="1"/>
              <a:t>d’un</a:t>
            </a:r>
            <a:r>
              <a:rPr lang="es-ES" dirty="0"/>
              <a:t> </a:t>
            </a:r>
            <a:r>
              <a:rPr lang="es-ES" dirty="0" err="1"/>
              <a:t>connecteur</a:t>
            </a:r>
            <a:r>
              <a:rPr lang="es-ES" dirty="0"/>
              <a:t> varia</a:t>
            </a:r>
          </a:p>
          <a:p>
            <a:pPr lvl="1"/>
            <a:r>
              <a:rPr lang="es-ES" dirty="0" err="1"/>
              <a:t>Ajout</a:t>
            </a:r>
            <a:r>
              <a:rPr lang="es-ES" dirty="0"/>
              <a:t> </a:t>
            </a:r>
            <a:r>
              <a:rPr lang="es-ES" dirty="0" err="1"/>
              <a:t>d’une</a:t>
            </a:r>
            <a:r>
              <a:rPr lang="es-ES" dirty="0"/>
              <a:t> </a:t>
            </a:r>
            <a:r>
              <a:rPr lang="es-ES" dirty="0" err="1"/>
              <a:t>lecture</a:t>
            </a:r>
            <a:r>
              <a:rPr lang="es-ES" dirty="0"/>
              <a:t> de </a:t>
            </a:r>
            <a:r>
              <a:rPr lang="es-ES" dirty="0" err="1"/>
              <a:t>tension</a:t>
            </a:r>
            <a:r>
              <a:rPr lang="es-ES" dirty="0"/>
              <a:t> de la </a:t>
            </a:r>
            <a:r>
              <a:rPr lang="es-ES" dirty="0" err="1"/>
              <a:t>batterie</a:t>
            </a:r>
            <a:endParaRPr lang="es-ES" dirty="0"/>
          </a:p>
          <a:p>
            <a:r>
              <a:rPr lang="es-ES" dirty="0" err="1"/>
              <a:t>Production</a:t>
            </a:r>
            <a:r>
              <a:rPr lang="es-ES" dirty="0"/>
              <a:t> et </a:t>
            </a:r>
            <a:r>
              <a:rPr lang="es-ES" dirty="0" err="1"/>
              <a:t>soudure</a:t>
            </a:r>
            <a:r>
              <a:rPr lang="es-ES" dirty="0"/>
              <a:t> du </a:t>
            </a:r>
            <a:r>
              <a:rPr lang="es-ES" dirty="0" err="1"/>
              <a:t>BDDrive</a:t>
            </a:r>
            <a:r>
              <a:rPr lang="es-ES" dirty="0"/>
              <a:t> (12h00 de </a:t>
            </a:r>
            <a:r>
              <a:rPr lang="es-ES" dirty="0" err="1"/>
              <a:t>travail</a:t>
            </a:r>
            <a:r>
              <a:rPr lang="es-ES" dirty="0"/>
              <a:t>, </a:t>
            </a:r>
            <a:r>
              <a:rPr lang="es-ES" dirty="0" err="1"/>
              <a:t>mais</a:t>
            </a:r>
            <a:r>
              <a:rPr lang="es-ES" dirty="0"/>
              <a:t> </a:t>
            </a:r>
            <a:r>
              <a:rPr lang="es-ES" dirty="0" err="1"/>
              <a:t>beaucoup</a:t>
            </a:r>
            <a:r>
              <a:rPr lang="es-ES" dirty="0"/>
              <a:t> </a:t>
            </a:r>
            <a:r>
              <a:rPr lang="es-ES" dirty="0" err="1"/>
              <a:t>d’attente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potentiellement</a:t>
            </a:r>
            <a:r>
              <a:rPr lang="es-ES" dirty="0"/>
              <a:t> </a:t>
            </a:r>
            <a:r>
              <a:rPr lang="es-ES" dirty="0" err="1"/>
              <a:t>prendre</a:t>
            </a:r>
            <a:r>
              <a:rPr lang="es-ES" dirty="0"/>
              <a:t> </a:t>
            </a:r>
            <a:r>
              <a:rPr lang="es-ES" dirty="0" err="1"/>
              <a:t>beaucoup</a:t>
            </a:r>
            <a:r>
              <a:rPr lang="es-ES" dirty="0"/>
              <a:t> de </a:t>
            </a:r>
            <a:r>
              <a:rPr lang="es-ES" dirty="0" err="1"/>
              <a:t>temps</a:t>
            </a:r>
            <a:r>
              <a:rPr lang="es-ES" dirty="0"/>
              <a:t> à cause du COVID-19</a:t>
            </a:r>
          </a:p>
          <a:p>
            <a:r>
              <a:rPr lang="es-ES" dirty="0" err="1"/>
              <a:t>Tests</a:t>
            </a:r>
            <a:r>
              <a:rPr lang="es-ES" dirty="0"/>
              <a:t> du </a:t>
            </a:r>
            <a:r>
              <a:rPr lang="es-ES" dirty="0" err="1"/>
              <a:t>BDDrive</a:t>
            </a:r>
            <a:r>
              <a:rPr lang="es-ES" dirty="0"/>
              <a:t> (</a:t>
            </a:r>
            <a:r>
              <a:rPr lang="es-ES" dirty="0" err="1"/>
              <a:t>minimum</a:t>
            </a:r>
            <a:r>
              <a:rPr lang="es-ES" dirty="0"/>
              <a:t> 5h)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29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ÉCHÉANCIER</a:t>
            </a:r>
            <a:endParaRPr lang="en-US" sz="4000" b="1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NATHANAËL BEAUDOIN-DION</a:t>
            </a:r>
          </a:p>
          <a:p>
            <a:r>
              <a:rPr lang="en-CA" dirty="0"/>
              <a:t>2020/05/07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7037686"/>
      </p:ext>
    </p:extLst>
  </p:cSld>
  <p:clrMapOvr>
    <a:masterClrMapping/>
  </p:clrMapOvr>
  <p:transition advTm="66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ÉCHÉANCIER DU MOIS DE MAI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51B7AA-935B-461E-B224-B74F26A3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09" y="1191227"/>
            <a:ext cx="7558071" cy="1308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B7B2E-B0FD-49D1-BDEE-B2345BB8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09" y="2624949"/>
            <a:ext cx="7558071" cy="1608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2F4625-1ABA-4865-A27E-7D8EF8CFB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8" y="4358048"/>
            <a:ext cx="7558071" cy="22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BUDGET</a:t>
            </a:r>
            <a:endParaRPr lang="en-US" sz="4000" b="1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NATHANAËL BEAUDOIN-DION</a:t>
            </a:r>
          </a:p>
          <a:p>
            <a:r>
              <a:rPr lang="en-CA" dirty="0"/>
              <a:t>2020/05/07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6270846"/>
      </p:ext>
    </p:extLst>
  </p:cSld>
  <p:clrMapOvr>
    <a:masterClrMapping/>
  </p:clrMapOvr>
  <p:transition advTm="66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404" y="1195917"/>
            <a:ext cx="8813595" cy="4688416"/>
          </a:xfrm>
        </p:spPr>
        <p:txBody>
          <a:bodyPr>
            <a:normAutofit/>
          </a:bodyPr>
          <a:lstStyle/>
          <a:p>
            <a:r>
              <a:rPr lang="es-ES" dirty="0"/>
              <a:t>Ce </a:t>
            </a:r>
            <a:r>
              <a:rPr lang="es-ES" dirty="0" err="1"/>
              <a:t>qu’il</a:t>
            </a:r>
            <a:r>
              <a:rPr lang="es-ES" dirty="0"/>
              <a:t> a </a:t>
            </a:r>
            <a:r>
              <a:rPr lang="es-ES" dirty="0" err="1"/>
              <a:t>déjà</a:t>
            </a:r>
            <a:r>
              <a:rPr lang="es-ES" dirty="0"/>
              <a:t> </a:t>
            </a:r>
            <a:r>
              <a:rPr lang="es-ES" dirty="0" err="1"/>
              <a:t>été</a:t>
            </a:r>
            <a:r>
              <a:rPr lang="es-ES" dirty="0"/>
              <a:t> </a:t>
            </a:r>
            <a:r>
              <a:rPr lang="es-ES" dirty="0" err="1"/>
              <a:t>dépensé</a:t>
            </a:r>
            <a:r>
              <a:rPr lang="es-ES" dirty="0"/>
              <a:t> : </a:t>
            </a:r>
          </a:p>
          <a:p>
            <a:pPr lvl="1"/>
            <a:r>
              <a:rPr lang="es-ES" dirty="0" err="1"/>
              <a:t>Production</a:t>
            </a:r>
            <a:r>
              <a:rPr lang="es-ES" dirty="0"/>
              <a:t> et </a:t>
            </a:r>
            <a:r>
              <a:rPr lang="es-ES" dirty="0" err="1"/>
              <a:t>soudure</a:t>
            </a:r>
            <a:r>
              <a:rPr lang="es-ES" dirty="0"/>
              <a:t> du </a:t>
            </a:r>
            <a:r>
              <a:rPr lang="es-ES" dirty="0" err="1"/>
              <a:t>ODrive</a:t>
            </a:r>
            <a:r>
              <a:rPr lang="es-ES" dirty="0"/>
              <a:t> v3.4 : </a:t>
            </a:r>
            <a:r>
              <a:rPr lang="en-CA" b="1" dirty="0"/>
              <a:t>229.25 CAD $ + 30.10 USD $</a:t>
            </a:r>
            <a:endParaRPr lang="es-ES" b="1" dirty="0"/>
          </a:p>
          <a:p>
            <a:r>
              <a:rPr lang="es-ES" dirty="0"/>
              <a:t>Ce </a:t>
            </a:r>
            <a:r>
              <a:rPr lang="es-ES" dirty="0" err="1"/>
              <a:t>qu’il</a:t>
            </a:r>
            <a:r>
              <a:rPr lang="es-ES" dirty="0"/>
              <a:t> reste à </a:t>
            </a:r>
            <a:r>
              <a:rPr lang="es-ES" dirty="0" err="1"/>
              <a:t>dépensé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la </a:t>
            </a:r>
            <a:r>
              <a:rPr lang="es-ES" dirty="0" err="1"/>
              <a:t>conception</a:t>
            </a:r>
            <a:r>
              <a:rPr lang="es-ES" dirty="0"/>
              <a:t> du </a:t>
            </a:r>
            <a:r>
              <a:rPr lang="es-ES" dirty="0" err="1"/>
              <a:t>BDDrive</a:t>
            </a:r>
            <a:r>
              <a:rPr lang="es-ES" dirty="0"/>
              <a:t> :</a:t>
            </a:r>
          </a:p>
          <a:p>
            <a:pPr lvl="1"/>
            <a:r>
              <a:rPr lang="es-ES" dirty="0" err="1"/>
              <a:t>Production</a:t>
            </a:r>
            <a:r>
              <a:rPr lang="es-ES" dirty="0"/>
              <a:t> PCB à 5 </a:t>
            </a:r>
            <a:r>
              <a:rPr lang="es-ES" dirty="0" err="1"/>
              <a:t>exemplaires</a:t>
            </a:r>
            <a:r>
              <a:rPr lang="es-ES" dirty="0"/>
              <a:t> en 5 </a:t>
            </a:r>
            <a:r>
              <a:rPr lang="es-ES" dirty="0" err="1"/>
              <a:t>jours</a:t>
            </a:r>
            <a:r>
              <a:rPr lang="es-ES" dirty="0"/>
              <a:t>: </a:t>
            </a:r>
            <a:r>
              <a:rPr lang="es-ES" b="1" dirty="0"/>
              <a:t>75 USD $</a:t>
            </a:r>
            <a:r>
              <a:rPr lang="es-ES" dirty="0"/>
              <a:t> (+29 en 3 </a:t>
            </a:r>
            <a:r>
              <a:rPr lang="es-ES" dirty="0" err="1"/>
              <a:t>jours</a:t>
            </a:r>
            <a:r>
              <a:rPr lang="es-ES" dirty="0"/>
              <a:t>, +58 en 2 </a:t>
            </a:r>
            <a:r>
              <a:rPr lang="es-ES" dirty="0" err="1"/>
              <a:t>jours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Production</a:t>
            </a:r>
            <a:r>
              <a:rPr lang="es-ES" dirty="0"/>
              <a:t> PCB à 100 </a:t>
            </a:r>
            <a:r>
              <a:rPr lang="es-ES" dirty="0" err="1"/>
              <a:t>exemplaires</a:t>
            </a:r>
            <a:r>
              <a:rPr lang="es-ES" dirty="0"/>
              <a:t> en 8 </a:t>
            </a:r>
            <a:r>
              <a:rPr lang="es-ES" dirty="0" err="1"/>
              <a:t>jours</a:t>
            </a:r>
            <a:r>
              <a:rPr lang="es-ES" dirty="0"/>
              <a:t>: </a:t>
            </a:r>
            <a:r>
              <a:rPr lang="es-ES" b="1" dirty="0"/>
              <a:t>215 USD $</a:t>
            </a:r>
            <a:endParaRPr lang="es-ES" dirty="0"/>
          </a:p>
          <a:p>
            <a:pPr lvl="1"/>
            <a:r>
              <a:rPr lang="es-ES" dirty="0" err="1"/>
              <a:t>Pièces</a:t>
            </a:r>
            <a:r>
              <a:rPr lang="es-ES" dirty="0"/>
              <a:t> </a:t>
            </a:r>
            <a:r>
              <a:rPr lang="es-ES" dirty="0" err="1"/>
              <a:t>électroniques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1 </a:t>
            </a:r>
            <a:r>
              <a:rPr lang="es-ES" dirty="0" err="1"/>
              <a:t>exemplaire</a:t>
            </a:r>
            <a:r>
              <a:rPr lang="es-ES" dirty="0"/>
              <a:t> : </a:t>
            </a:r>
            <a:r>
              <a:rPr lang="es-ES" b="1" dirty="0" err="1"/>
              <a:t>environ</a:t>
            </a:r>
            <a:r>
              <a:rPr lang="es-ES" b="1" dirty="0"/>
              <a:t> 100 CAD $</a:t>
            </a:r>
            <a:endParaRPr lang="es-ES" dirty="0"/>
          </a:p>
          <a:p>
            <a:pPr lvl="1"/>
            <a:r>
              <a:rPr lang="es-ES" dirty="0" err="1"/>
              <a:t>Pièces</a:t>
            </a:r>
            <a:r>
              <a:rPr lang="es-ES" dirty="0"/>
              <a:t> </a:t>
            </a:r>
            <a:r>
              <a:rPr lang="es-ES" dirty="0" err="1"/>
              <a:t>électroniques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100 </a:t>
            </a:r>
            <a:r>
              <a:rPr lang="es-ES" dirty="0" err="1"/>
              <a:t>exemplaires</a:t>
            </a:r>
            <a:r>
              <a:rPr lang="es-ES" dirty="0"/>
              <a:t> : </a:t>
            </a:r>
            <a:r>
              <a:rPr lang="es-ES" b="1" dirty="0" err="1"/>
              <a:t>au</a:t>
            </a:r>
            <a:r>
              <a:rPr lang="es-ES" b="1" dirty="0"/>
              <a:t> </a:t>
            </a:r>
            <a:r>
              <a:rPr lang="es-ES" b="1" dirty="0" err="1"/>
              <a:t>dessus</a:t>
            </a:r>
            <a:r>
              <a:rPr lang="es-ES" b="1" dirty="0"/>
              <a:t> de 6,000 CAD $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601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404" y="1206500"/>
            <a:ext cx="6309679" cy="4677833"/>
          </a:xfrm>
        </p:spPr>
        <p:txBody>
          <a:bodyPr>
            <a:normAutofit/>
          </a:bodyPr>
          <a:lstStyle/>
          <a:p>
            <a:r>
              <a:rPr lang="en-US" sz="1800" dirty="0" err="1"/>
              <a:t>Présentation</a:t>
            </a:r>
            <a:r>
              <a:rPr lang="en-US" sz="1800" dirty="0"/>
              <a:t> du </a:t>
            </a:r>
            <a:r>
              <a:rPr lang="en-US" sz="1800" dirty="0" err="1"/>
              <a:t>projet</a:t>
            </a:r>
            <a:r>
              <a:rPr lang="en-US" sz="1800" dirty="0"/>
              <a:t> &amp; des </a:t>
            </a:r>
            <a:r>
              <a:rPr lang="en-US" sz="1800" dirty="0" err="1"/>
              <a:t>requis</a:t>
            </a:r>
            <a:endParaRPr lang="en-US" sz="1800" dirty="0"/>
          </a:p>
          <a:p>
            <a:r>
              <a:rPr lang="en-US" sz="1800" dirty="0"/>
              <a:t>Ce </a:t>
            </a:r>
            <a:r>
              <a:rPr lang="en-US" sz="1800" dirty="0" err="1"/>
              <a:t>qu’il</a:t>
            </a:r>
            <a:r>
              <a:rPr lang="en-US" sz="1800" dirty="0"/>
              <a:t> a </a:t>
            </a:r>
            <a:r>
              <a:rPr lang="en-US" sz="1800" dirty="0" err="1"/>
              <a:t>été</a:t>
            </a:r>
            <a:r>
              <a:rPr lang="en-US" sz="1800" dirty="0"/>
              <a:t> fait</a:t>
            </a:r>
          </a:p>
          <a:p>
            <a:r>
              <a:rPr lang="en-US" sz="1800" dirty="0"/>
              <a:t>Ce </a:t>
            </a:r>
            <a:r>
              <a:rPr lang="en-US" sz="1800" dirty="0" err="1"/>
              <a:t>qu’il</a:t>
            </a:r>
            <a:r>
              <a:rPr lang="en-US" sz="1800" dirty="0"/>
              <a:t> </a:t>
            </a:r>
            <a:r>
              <a:rPr lang="en-US" sz="1800" dirty="0" err="1"/>
              <a:t>reste</a:t>
            </a:r>
            <a:r>
              <a:rPr lang="en-US" sz="1800" dirty="0"/>
              <a:t> à faire</a:t>
            </a:r>
          </a:p>
          <a:p>
            <a:r>
              <a:rPr lang="en-US" sz="1800" dirty="0" err="1"/>
              <a:t>Échéancier</a:t>
            </a:r>
            <a:endParaRPr lang="en-US" sz="1800" dirty="0"/>
          </a:p>
          <a:p>
            <a:r>
              <a:rPr lang="en-US" sz="1800" dirty="0"/>
              <a:t>Budget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Characterisation of single yarn microstructure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0678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PRÉSENTATION DU PROJET &amp; DES REQUIS </a:t>
            </a:r>
            <a:endParaRPr lang="en-US" sz="4000" b="1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NATHANAËL BEAUDOIN-DION</a:t>
            </a:r>
          </a:p>
          <a:p>
            <a:r>
              <a:rPr lang="en-CA" dirty="0"/>
              <a:t>2020/05/07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3551412"/>
      </p:ext>
    </p:extLst>
  </p:cSld>
  <p:clrMapOvr>
    <a:masterClrMapping/>
  </p:clrMapOvr>
  <p:transition advTm="66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404" y="1195917"/>
            <a:ext cx="8813595" cy="4688416"/>
          </a:xfrm>
        </p:spPr>
        <p:txBody>
          <a:bodyPr>
            <a:normAutofit/>
          </a:bodyPr>
          <a:lstStyle/>
          <a:p>
            <a:r>
              <a:rPr lang="en-US" dirty="0" err="1"/>
              <a:t>Originalement</a:t>
            </a:r>
            <a:r>
              <a:rPr lang="en-US" dirty="0"/>
              <a:t>, Cristian </a:t>
            </a:r>
            <a:r>
              <a:rPr lang="en-US" dirty="0" err="1"/>
              <a:t>utilisait</a:t>
            </a:r>
            <a:r>
              <a:rPr lang="en-US" dirty="0"/>
              <a:t> un circuit </a:t>
            </a:r>
            <a:r>
              <a:rPr lang="en-US" dirty="0" err="1"/>
              <a:t>imprimé</a:t>
            </a:r>
            <a:r>
              <a:rPr lang="en-US" dirty="0"/>
              <a:t> </a:t>
            </a:r>
            <a:r>
              <a:rPr lang="en-US" dirty="0" err="1"/>
              <a:t>nommé</a:t>
            </a:r>
            <a:r>
              <a:rPr lang="en-US" dirty="0"/>
              <a:t> </a:t>
            </a:r>
            <a:r>
              <a:rPr lang="en-US" dirty="0" err="1"/>
              <a:t>ODrive</a:t>
            </a:r>
            <a:r>
              <a:rPr lang="en-US" dirty="0"/>
              <a:t> v3.6 et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fonctionne</a:t>
            </a:r>
            <a:r>
              <a:rPr lang="en-US" dirty="0"/>
              <a:t> bien</a:t>
            </a:r>
          </a:p>
          <a:p>
            <a:r>
              <a:rPr lang="en-US" dirty="0" err="1"/>
              <a:t>Cependant</a:t>
            </a:r>
            <a:r>
              <a:rPr lang="en-US" dirty="0"/>
              <a:t>, le PCB (Printed Circuit Board) </a:t>
            </a:r>
            <a:r>
              <a:rPr lang="en-US" dirty="0" err="1"/>
              <a:t>est</a:t>
            </a:r>
            <a:r>
              <a:rPr lang="en-US" dirty="0"/>
              <a:t> trop </a:t>
            </a:r>
            <a:r>
              <a:rPr lang="en-US" dirty="0" err="1"/>
              <a:t>gros</a:t>
            </a:r>
            <a:r>
              <a:rPr lang="en-US" dirty="0"/>
              <a:t> et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supporte</a:t>
            </a:r>
            <a:r>
              <a:rPr lang="en-US" dirty="0"/>
              <a:t> deux </a:t>
            </a:r>
            <a:r>
              <a:rPr lang="en-US" dirty="0" err="1"/>
              <a:t>moteurs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n’est</a:t>
            </a:r>
            <a:r>
              <a:rPr lang="en-US" dirty="0"/>
              <a:t> pas necessaire</a:t>
            </a:r>
          </a:p>
          <a:p>
            <a:r>
              <a:rPr lang="en-US" dirty="0" err="1"/>
              <a:t>Ainsi</a:t>
            </a:r>
            <a:r>
              <a:rPr lang="en-US" dirty="0"/>
              <a:t>, je </a:t>
            </a:r>
            <a:r>
              <a:rPr lang="en-US" dirty="0" err="1"/>
              <a:t>suis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 du schema </a:t>
            </a:r>
            <a:r>
              <a:rPr lang="en-US" dirty="0" err="1"/>
              <a:t>électrique</a:t>
            </a:r>
            <a:r>
              <a:rPr lang="en-US" dirty="0"/>
              <a:t> du </a:t>
            </a:r>
            <a:r>
              <a:rPr lang="en-US" dirty="0" err="1"/>
              <a:t>ODrive</a:t>
            </a:r>
            <a:r>
              <a:rPr lang="en-US" dirty="0"/>
              <a:t> v3.4 (v3.6 </a:t>
            </a:r>
            <a:r>
              <a:rPr lang="en-US" dirty="0" err="1"/>
              <a:t>n’est</a:t>
            </a:r>
            <a:r>
              <a:rPr lang="en-US" dirty="0"/>
              <a:t> pas disponible) pour </a:t>
            </a:r>
            <a:r>
              <a:rPr lang="en-US" dirty="0" err="1"/>
              <a:t>ensuite</a:t>
            </a:r>
            <a:r>
              <a:rPr lang="en-US" dirty="0"/>
              <a:t> le modifier</a:t>
            </a:r>
          </a:p>
          <a:p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PCB </a:t>
            </a:r>
            <a:r>
              <a:rPr lang="en-US" dirty="0" err="1"/>
              <a:t>doit</a:t>
            </a:r>
            <a:r>
              <a:rPr lang="en-US" dirty="0"/>
              <a:t> controller un </a:t>
            </a:r>
            <a:r>
              <a:rPr lang="en-US" dirty="0" err="1"/>
              <a:t>moteur</a:t>
            </a:r>
            <a:r>
              <a:rPr lang="en-US" dirty="0"/>
              <a:t> et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en-US" dirty="0" err="1"/>
              <a:t>communiquer</a:t>
            </a:r>
            <a:r>
              <a:rPr lang="en-US" dirty="0"/>
              <a:t> avec un Raspberry Pi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pouvoir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controlé</a:t>
            </a:r>
            <a:r>
              <a:rPr lang="en-US" dirty="0"/>
              <a:t> à distance (</a:t>
            </a:r>
            <a:r>
              <a:rPr lang="en-US" dirty="0" err="1"/>
              <a:t>projet</a:t>
            </a:r>
            <a:r>
              <a:rPr lang="en-US" dirty="0"/>
              <a:t> de Mathieu)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013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PRÉSENTATION DU PROJET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26" name="Picture 2" descr="ODrive v3.6 24V on RoboRium in India Canada USA Bangladesh Nepal ...">
            <a:extLst>
              <a:ext uri="{FF2B5EF4-FFF2-40B4-BE49-F238E27FC236}">
                <a16:creationId xmlns:a16="http://schemas.microsoft.com/office/drawing/2014/main" id="{F5919E3B-72FE-4817-B185-094A32D38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t="17439" r="8448" b="19588"/>
          <a:stretch/>
        </p:blipFill>
        <p:spPr bwMode="auto">
          <a:xfrm>
            <a:off x="656168" y="1476125"/>
            <a:ext cx="3580505" cy="35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spberry Pi Zero W">
            <a:extLst>
              <a:ext uri="{FF2B5EF4-FFF2-40B4-BE49-F238E27FC236}">
                <a16:creationId xmlns:a16="http://schemas.microsoft.com/office/drawing/2014/main" id="{5C8F8BA2-FF7D-4AAC-B793-F79F7C31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40" y="1540104"/>
            <a:ext cx="3777792" cy="377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16513" y="4441409"/>
            <a:ext cx="2364845" cy="472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Raspberry Pi Zero W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0A7700A-DF17-4B41-B618-F5635238F290}"/>
              </a:ext>
            </a:extLst>
          </p:cNvPr>
          <p:cNvSpPr txBox="1">
            <a:spLocks/>
          </p:cNvSpPr>
          <p:nvPr/>
        </p:nvSpPr>
        <p:spPr>
          <a:xfrm>
            <a:off x="1223156" y="5132324"/>
            <a:ext cx="2364845" cy="47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00000"/>
              <a:buFont typeface="Courier New"/>
              <a:buChar char="o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25000"/>
              <a:buFont typeface="Arial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75000"/>
              <a:buFont typeface="Wingdings" charset="2"/>
              <a:buChar char="Ø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50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err="1"/>
              <a:t>ODrive</a:t>
            </a:r>
            <a:r>
              <a:rPr lang="en-US" dirty="0"/>
              <a:t> v3.6</a:t>
            </a:r>
          </a:p>
        </p:txBody>
      </p:sp>
    </p:spTree>
    <p:extLst>
      <p:ext uri="{BB962C8B-B14F-4D97-AF65-F5344CB8AC3E}">
        <p14:creationId xmlns:p14="http://schemas.microsoft.com/office/powerpoint/2010/main" val="34763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PRÉSENTATION DES REQUIS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404" y="1195917"/>
            <a:ext cx="8813595" cy="4688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ODrive</a:t>
            </a:r>
            <a:r>
              <a:rPr lang="en-US" dirty="0"/>
              <a:t> </a:t>
            </a:r>
            <a:r>
              <a:rPr lang="en-US" dirty="0" err="1"/>
              <a:t>modifié</a:t>
            </a:r>
            <a:r>
              <a:rPr lang="en-US" dirty="0"/>
              <a:t>, </a:t>
            </a:r>
            <a:r>
              <a:rPr lang="en-US" dirty="0" err="1"/>
              <a:t>appelé</a:t>
            </a:r>
            <a:r>
              <a:rPr lang="en-US" dirty="0"/>
              <a:t> </a:t>
            </a:r>
            <a:r>
              <a:rPr lang="fr-CA" dirty="0" err="1"/>
              <a:t>BDDrive</a:t>
            </a:r>
            <a:r>
              <a:rPr lang="en-US" dirty="0"/>
              <a:t>, </a:t>
            </a:r>
            <a:r>
              <a:rPr lang="en-US" dirty="0" err="1"/>
              <a:t>doit</a:t>
            </a:r>
            <a:r>
              <a:rPr lang="en-US" dirty="0"/>
              <a:t> :</a:t>
            </a:r>
          </a:p>
          <a:p>
            <a:r>
              <a:rPr lang="en-US" dirty="0" err="1"/>
              <a:t>Contrôler</a:t>
            </a:r>
            <a:r>
              <a:rPr lang="en-US" dirty="0"/>
              <a:t> un </a:t>
            </a:r>
            <a:r>
              <a:rPr lang="en-US" dirty="0" err="1"/>
              <a:t>moteur</a:t>
            </a:r>
            <a:r>
              <a:rPr lang="en-US" dirty="0"/>
              <a:t> de type “brushless” à </a:t>
            </a:r>
            <a:r>
              <a:rPr lang="en-US" dirty="0" err="1"/>
              <a:t>l’aide</a:t>
            </a:r>
            <a:r>
              <a:rPr lang="en-US" dirty="0"/>
              <a:t> d’un </a:t>
            </a:r>
            <a:r>
              <a:rPr lang="en-US" dirty="0" err="1"/>
              <a:t>encodeur</a:t>
            </a:r>
            <a:r>
              <a:rPr lang="en-US" dirty="0"/>
              <a:t> </a:t>
            </a:r>
            <a:r>
              <a:rPr lang="en-US" dirty="0" err="1"/>
              <a:t>précisément</a:t>
            </a:r>
            <a:endParaRPr lang="fr-CA" dirty="0"/>
          </a:p>
          <a:p>
            <a:r>
              <a:rPr lang="fr-CA" dirty="0"/>
              <a:t>Freiner le moteur avec une résistance de puissance intégrée au PCB</a:t>
            </a:r>
          </a:p>
          <a:p>
            <a:r>
              <a:rPr lang="fr-CA" dirty="0"/>
              <a:t>Communiquer en</a:t>
            </a:r>
            <a:r>
              <a:rPr lang="en-US" dirty="0"/>
              <a:t> </a:t>
            </a:r>
            <a:r>
              <a:rPr lang="en-US" dirty="0" err="1"/>
              <a:t>sériel</a:t>
            </a:r>
            <a:r>
              <a:rPr lang="en-US" dirty="0"/>
              <a:t> avec un </a:t>
            </a:r>
            <a:r>
              <a:rPr lang="en-US" dirty="0" err="1"/>
              <a:t>connecteur</a:t>
            </a:r>
            <a:r>
              <a:rPr lang="en-US" dirty="0"/>
              <a:t> </a:t>
            </a:r>
            <a:r>
              <a:rPr lang="en-US" dirty="0" err="1"/>
              <a:t>microUSB</a:t>
            </a:r>
            <a:endParaRPr lang="en-US" dirty="0"/>
          </a:p>
          <a:p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alimenté</a:t>
            </a:r>
            <a:r>
              <a:rPr lang="en-US" dirty="0"/>
              <a:t> par </a:t>
            </a:r>
            <a:r>
              <a:rPr lang="en-US" dirty="0" err="1"/>
              <a:t>une</a:t>
            </a:r>
            <a:r>
              <a:rPr lang="en-US" dirty="0"/>
              <a:t> batterie par </a:t>
            </a:r>
            <a:r>
              <a:rPr lang="en-US" dirty="0" err="1"/>
              <a:t>différents</a:t>
            </a:r>
            <a:r>
              <a:rPr lang="en-US" dirty="0"/>
              <a:t> voltages (</a:t>
            </a:r>
            <a:r>
              <a:rPr lang="es-ES" dirty="0"/>
              <a:t>12v, 15v, 20v, 24v)</a:t>
            </a:r>
            <a:r>
              <a:rPr lang="en-US" dirty="0"/>
              <a:t> </a:t>
            </a:r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calibrer</a:t>
            </a:r>
            <a:r>
              <a:rPr lang="en-US" dirty="0"/>
              <a:t> son alimentation à 12V </a:t>
            </a:r>
          </a:p>
          <a:p>
            <a:r>
              <a:rPr lang="en-US" dirty="0" err="1"/>
              <a:t>Alimenté</a:t>
            </a:r>
            <a:r>
              <a:rPr lang="en-US" dirty="0"/>
              <a:t> avec du 5V le Raspberry Pi avec un </a:t>
            </a:r>
            <a:r>
              <a:rPr lang="en-US" dirty="0" err="1"/>
              <a:t>connecteur</a:t>
            </a:r>
            <a:r>
              <a:rPr lang="en-US" dirty="0"/>
              <a:t> </a:t>
            </a:r>
            <a:r>
              <a:rPr lang="en-US" dirty="0" err="1"/>
              <a:t>microUSB</a:t>
            </a:r>
            <a:endParaRPr lang="en-US" dirty="0"/>
          </a:p>
          <a:p>
            <a:r>
              <a:rPr lang="en-US" dirty="0" err="1"/>
              <a:t>Avoir</a:t>
            </a:r>
            <a:r>
              <a:rPr lang="en-US" dirty="0"/>
              <a:t> des pins “</a:t>
            </a:r>
            <a:r>
              <a:rPr lang="en-US" dirty="0" err="1"/>
              <a:t>varia</a:t>
            </a:r>
            <a:r>
              <a:rPr lang="en-US" dirty="0"/>
              <a:t>”</a:t>
            </a:r>
            <a:r>
              <a:rPr lang="fr-CA" dirty="0"/>
              <a:t> pour par exemple alimenté des ventilateurs</a:t>
            </a:r>
          </a:p>
          <a:p>
            <a:r>
              <a:rPr lang="fr-CA" dirty="0"/>
              <a:t>Être le plus petit possible</a:t>
            </a:r>
          </a:p>
          <a:p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987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CE QU’IL A ÉTÉ FAIT</a:t>
            </a:r>
            <a:endParaRPr lang="en-US" sz="4000" b="1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NATHANAËL BEAUDOIN-DION</a:t>
            </a:r>
          </a:p>
          <a:p>
            <a:r>
              <a:rPr lang="en-CA" dirty="0"/>
              <a:t>2020/05/07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920185"/>
      </p:ext>
    </p:extLst>
  </p:cSld>
  <p:clrMapOvr>
    <a:masterClrMapping/>
  </p:clrMapOvr>
  <p:transition advTm="66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QU’IL A ÉTÉ FAIT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9CB7C-4785-46B7-A710-465D5DFB0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8593"/>
            <a:ext cx="5492750" cy="230661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AAFD2-8DE6-4255-9BF0-C387E20B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62" y="3398828"/>
            <a:ext cx="3380814" cy="246231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92311FA-5B77-447E-B142-ED462E7CFCDD}"/>
              </a:ext>
            </a:extLst>
          </p:cNvPr>
          <p:cNvSpPr txBox="1">
            <a:spLocks/>
          </p:cNvSpPr>
          <p:nvPr/>
        </p:nvSpPr>
        <p:spPr>
          <a:xfrm>
            <a:off x="6563154" y="2784295"/>
            <a:ext cx="2364845" cy="47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00000"/>
              <a:buFont typeface="Courier New"/>
              <a:buChar char="o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25000"/>
              <a:buFont typeface="Arial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75000"/>
              <a:buFont typeface="Wingdings" charset="2"/>
              <a:buChar char="Ø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50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err="1"/>
              <a:t>BDDrive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25DEC42-E28D-42ED-BD1C-40F2F21FB8C2}"/>
              </a:ext>
            </a:extLst>
          </p:cNvPr>
          <p:cNvSpPr txBox="1">
            <a:spLocks/>
          </p:cNvSpPr>
          <p:nvPr/>
        </p:nvSpPr>
        <p:spPr>
          <a:xfrm>
            <a:off x="1563952" y="3459172"/>
            <a:ext cx="2364845" cy="47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00000"/>
              <a:buFont typeface="Courier New"/>
              <a:buChar char="o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125000"/>
              <a:buFont typeface="Arial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75000"/>
              <a:buFont typeface="Wingdings" charset="2"/>
              <a:buChar char="Ø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SzPct val="50000"/>
              <a:buFont typeface="Wingdings" pitchFamily="2" charset="2"/>
              <a:buChar char="n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err="1"/>
              <a:t>ODrive</a:t>
            </a:r>
            <a:r>
              <a:rPr lang="en-US" dirty="0"/>
              <a:t> v3.4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1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87832" y="219599"/>
            <a:ext cx="440167" cy="828151"/>
          </a:xfrm>
        </p:spPr>
        <p:txBody>
          <a:bodyPr/>
          <a:lstStyle/>
          <a:p>
            <a:fld id="{51922099-066E-3E44-A3A6-2BE713A240C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QU’IL A ÉTÉ FAIT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A007918-9441-400A-A4AD-8DC10F56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Plusieurs tests sur le </a:t>
            </a:r>
            <a:r>
              <a:rPr lang="fr-CA" dirty="0" err="1"/>
              <a:t>ODrive</a:t>
            </a:r>
            <a:r>
              <a:rPr lang="fr-CA" dirty="0"/>
              <a:t> v3.6 et </a:t>
            </a:r>
            <a:r>
              <a:rPr lang="fr-CA" dirty="0" err="1"/>
              <a:t>ODrive</a:t>
            </a:r>
            <a:r>
              <a:rPr lang="fr-CA" dirty="0"/>
              <a:t> v3.4 ont été fait afin de vérifier leur fonctionnement</a:t>
            </a:r>
          </a:p>
          <a:p>
            <a:pPr lvl="1"/>
            <a:r>
              <a:rPr lang="fr-CA" dirty="0"/>
              <a:t>Pour v3.6 : changer des résistances pour diminuer le bruit</a:t>
            </a:r>
          </a:p>
          <a:p>
            <a:pPr lvl="1"/>
            <a:r>
              <a:rPr lang="fr-CA" dirty="0"/>
              <a:t>Pour v3.4 : vérifier qu’il fonctionne normalement</a:t>
            </a:r>
          </a:p>
          <a:p>
            <a:r>
              <a:rPr lang="fr-CA" dirty="0"/>
              <a:t>Design à partir du </a:t>
            </a:r>
            <a:r>
              <a:rPr lang="fr-CA" dirty="0" err="1"/>
              <a:t>ODrive</a:t>
            </a:r>
            <a:r>
              <a:rPr lang="fr-CA" dirty="0"/>
              <a:t> v3.4 le </a:t>
            </a:r>
            <a:r>
              <a:rPr lang="fr-CA" dirty="0" err="1"/>
              <a:t>BDDrive</a:t>
            </a:r>
            <a:endParaRPr lang="fr-CA" dirty="0"/>
          </a:p>
          <a:p>
            <a:pPr lvl="1"/>
            <a:r>
              <a:rPr lang="fr-CA" dirty="0"/>
              <a:t>Régler plusieurs problèmes présents dans le PCB au niveau logique et physique</a:t>
            </a:r>
          </a:p>
          <a:p>
            <a:pPr lvl="1"/>
            <a:r>
              <a:rPr lang="fr-CA" dirty="0"/>
              <a:t>Reroutage du PCB afin de diminuer sa taille le plus possible</a:t>
            </a:r>
          </a:p>
          <a:p>
            <a:pPr lvl="1"/>
            <a:r>
              <a:rPr lang="fr-CA" dirty="0"/>
              <a:t>Ajouter des nouvelles résistances</a:t>
            </a:r>
          </a:p>
          <a:p>
            <a:pPr lvl="1"/>
            <a:r>
              <a:rPr lang="en-CA" dirty="0"/>
              <a:t>Modification des </a:t>
            </a:r>
            <a:r>
              <a:rPr lang="en-CA" dirty="0" err="1"/>
              <a:t>connecteurs</a:t>
            </a:r>
            <a:r>
              <a:rPr lang="en-CA" dirty="0"/>
              <a:t> (pour </a:t>
            </a:r>
            <a:r>
              <a:rPr lang="en-CA" dirty="0" err="1"/>
              <a:t>diminuer</a:t>
            </a:r>
            <a:r>
              <a:rPr lang="en-CA" dirty="0"/>
              <a:t> la </a:t>
            </a:r>
            <a:r>
              <a:rPr lang="en-CA" dirty="0" err="1"/>
              <a:t>taille</a:t>
            </a:r>
            <a:r>
              <a:rPr lang="en-CA" dirty="0"/>
              <a:t> du PCB)</a:t>
            </a:r>
          </a:p>
          <a:p>
            <a:pPr lvl="1"/>
            <a:r>
              <a:rPr lang="en-CA" dirty="0" err="1"/>
              <a:t>Ajout</a:t>
            </a:r>
            <a:r>
              <a:rPr lang="en-CA" dirty="0"/>
              <a:t> d’un </a:t>
            </a:r>
            <a:r>
              <a:rPr lang="en-CA" dirty="0" err="1"/>
              <a:t>connecteur</a:t>
            </a:r>
            <a:r>
              <a:rPr lang="en-CA" dirty="0"/>
              <a:t> </a:t>
            </a:r>
            <a:r>
              <a:rPr lang="en-CA" dirty="0" err="1"/>
              <a:t>microUSB</a:t>
            </a:r>
            <a:r>
              <a:rPr lang="en-CA" dirty="0"/>
              <a:t> pour </a:t>
            </a:r>
            <a:r>
              <a:rPr lang="en-CA" dirty="0" err="1"/>
              <a:t>alimenté</a:t>
            </a:r>
            <a:r>
              <a:rPr lang="en-CA" dirty="0"/>
              <a:t> le Raspberry Pi</a:t>
            </a:r>
          </a:p>
        </p:txBody>
      </p:sp>
    </p:spTree>
    <p:extLst>
      <p:ext uri="{BB962C8B-B14F-4D97-AF65-F5344CB8AC3E}">
        <p14:creationId xmlns:p14="http://schemas.microsoft.com/office/powerpoint/2010/main" val="3804660617"/>
      </p:ext>
    </p:extLst>
  </p:cSld>
  <p:clrMapOvr>
    <a:masterClrMapping/>
  </p:clrMapOvr>
</p:sld>
</file>

<file path=ppt/theme/theme1.xml><?xml version="1.0" encoding="utf-8"?>
<a:theme xmlns:a="http://schemas.openxmlformats.org/drawingml/2006/main" name="LABSAFC_Modele">
  <a:themeElements>
    <a:clrScheme name="PolyLLL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98091C"/>
      </a:accent1>
      <a:accent2>
        <a:srgbClr val="151415"/>
      </a:accent2>
      <a:accent3>
        <a:srgbClr val="4C9BE9"/>
      </a:accent3>
      <a:accent4>
        <a:srgbClr val="82B84C"/>
      </a:accent4>
      <a:accent5>
        <a:srgbClr val="D9761B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27702</TotalTime>
  <Words>648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LABSAFC_Modele</vt:lpstr>
      <vt:lpstr>CONCEPTION D’UN CIRCUIT IMPRIMÉ POUR UN DÉBOBINEUR ASSERVI A FIL ROBOTISÉ POUR LE TRESSAGE NON-LINÉAIRE DES FIBRES COMPOSITES</vt:lpstr>
      <vt:lpstr>AGENDA</vt:lpstr>
      <vt:lpstr>PRÉSENTATION DU PROJET &amp; DES REQUIS </vt:lpstr>
      <vt:lpstr>PRÉSENTATION DU PROJET</vt:lpstr>
      <vt:lpstr>PRÉSENTATION DU PROJET</vt:lpstr>
      <vt:lpstr>PRÉSENTATION DES REQUIS</vt:lpstr>
      <vt:lpstr>CE QU’IL A ÉTÉ FAIT</vt:lpstr>
      <vt:lpstr>CE QU’IL A ÉTÉ FAIT</vt:lpstr>
      <vt:lpstr>CE QU’IL A ÉTÉ FAIT</vt:lpstr>
      <vt:lpstr>CE QU’IL A ÉTÉ FAIT</vt:lpstr>
      <vt:lpstr>CE QU’IL RESTE À FAIRE</vt:lpstr>
      <vt:lpstr>CE QU’IL RESTE À FAIRE</vt:lpstr>
      <vt:lpstr>ÉCHÉANCIER</vt:lpstr>
      <vt:lpstr>ÉCHÉANCIER DU MOIS DE MAI</vt:lpstr>
      <vt:lpstr>BUDGET</vt:lpstr>
      <vt:lpstr>BUDGET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Louis Laberge Lebel</dc:creator>
  <cp:lastModifiedBy>Nathanael Beaudoin-Dion</cp:lastModifiedBy>
  <cp:revision>326</cp:revision>
  <cp:lastPrinted>2020-08-09T21:43:33Z</cp:lastPrinted>
  <dcterms:created xsi:type="dcterms:W3CDTF">2013-10-12T19:53:22Z</dcterms:created>
  <dcterms:modified xsi:type="dcterms:W3CDTF">2020-08-09T21:43:35Z</dcterms:modified>
</cp:coreProperties>
</file>